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438912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BAC"/>
    <a:srgbClr val="EBF2DF"/>
    <a:srgbClr val="276F8B"/>
    <a:srgbClr val="D7E5BE"/>
    <a:srgbClr val="B9CD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50" d="100"/>
          <a:sy n="50" d="100"/>
        </p:scale>
        <p:origin x="600" y="-8728"/>
      </p:cViewPr>
      <p:guideLst>
        <p:guide orient="horz" pos="13824"/>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39776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426" tIns="25713" rIns="51426" bIns="25713" rtlCol="0" anchor="ctr"/>
          <a:lstStyle/>
          <a:p>
            <a:pPr algn="ctr"/>
            <a:endParaRPr lang="en-US" sz="4800" dirty="0"/>
          </a:p>
        </p:txBody>
      </p:sp>
      <p:sp>
        <p:nvSpPr>
          <p:cNvPr id="16" name="Rectangle 15"/>
          <p:cNvSpPr/>
          <p:nvPr userDrawn="1"/>
        </p:nvSpPr>
        <p:spPr>
          <a:xfrm>
            <a:off x="0" y="0"/>
            <a:ext cx="548640" cy="39776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426" tIns="25713" rIns="51426" bIns="25713" rtlCol="0" anchor="ctr"/>
          <a:lstStyle/>
          <a:p>
            <a:pPr algn="ctr"/>
            <a:endParaRPr lang="en-US" sz="4800" dirty="0"/>
          </a:p>
        </p:txBody>
      </p:sp>
      <p:sp>
        <p:nvSpPr>
          <p:cNvPr id="17" name="Rectangle 16"/>
          <p:cNvSpPr/>
          <p:nvPr userDrawn="1"/>
        </p:nvSpPr>
        <p:spPr>
          <a:xfrm>
            <a:off x="0" y="0"/>
            <a:ext cx="32918400" cy="502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426" tIns="25713" rIns="51426" bIns="25713" rtlCol="0" anchor="ctr"/>
          <a:lstStyle/>
          <a:p>
            <a:pPr algn="ctr"/>
            <a:endParaRPr lang="en-US" sz="4800" dirty="0"/>
          </a:p>
        </p:txBody>
      </p:sp>
      <p:sp>
        <p:nvSpPr>
          <p:cNvPr id="18" name="Rectangle 17"/>
          <p:cNvSpPr/>
          <p:nvPr userDrawn="1"/>
        </p:nvSpPr>
        <p:spPr>
          <a:xfrm>
            <a:off x="0" y="39776400"/>
            <a:ext cx="32918400" cy="4114800"/>
          </a:xfrm>
          <a:prstGeom prst="rect">
            <a:avLst/>
          </a:prstGeom>
          <a:solidFill>
            <a:srgbClr val="006BA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426" tIns="25713" rIns="51426" bIns="25713" rtlCol="0" anchor="ctr"/>
          <a:lstStyle/>
          <a:p>
            <a:pPr algn="ctr"/>
            <a:endParaRPr lang="en-US" sz="4800" dirty="0"/>
          </a:p>
        </p:txBody>
      </p:sp>
      <p:sp>
        <p:nvSpPr>
          <p:cNvPr id="11" name="Instructions"/>
          <p:cNvSpPr/>
          <p:nvPr userDrawn="1"/>
        </p:nvSpPr>
        <p:spPr>
          <a:xfrm>
            <a:off x="-7886700" y="0"/>
            <a:ext cx="72009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6" tIns="128566" rIns="128566" bIns="128566"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350"/>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350"/>
              </a:spcAft>
            </a:pPr>
            <a:r>
              <a:rPr lang="en-US" sz="3675" dirty="0">
                <a:solidFill>
                  <a:srgbClr val="7F7F7F"/>
                </a:solidFill>
                <a:latin typeface="Calibri" pitchFamily="34" charset="0"/>
                <a:cs typeface="Calibri" panose="020F0502020204030204" pitchFamily="34" charset="0"/>
              </a:rPr>
              <a:t>This poster template is 48” high by 36” wide. It can be used to print a Tri-Fold poster with 12” wings.</a:t>
            </a:r>
          </a:p>
          <a:p>
            <a:pPr lvl="0">
              <a:spcBef>
                <a:spcPts val="0"/>
              </a:spcBef>
              <a:spcAft>
                <a:spcPts val="1350"/>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350"/>
              </a:spcAft>
            </a:pPr>
            <a:r>
              <a:rPr sz="3675" dirty="0">
                <a:solidFill>
                  <a:srgbClr val="7F7F7F"/>
                </a:solidFill>
                <a:latin typeface="Calibri" pitchFamily="34" charset="0"/>
                <a:cs typeface="Calibri" panose="020F0502020204030204" pitchFamily="34" charset="0"/>
              </a:rPr>
              <a:t>The </a:t>
            </a:r>
            <a:r>
              <a:rPr lang="en-US" sz="3675" dirty="0">
                <a:solidFill>
                  <a:srgbClr val="7F7F7F"/>
                </a:solidFill>
                <a:latin typeface="Calibri" pitchFamily="34" charset="0"/>
                <a:cs typeface="Calibri" panose="020F0502020204030204" pitchFamily="34" charset="0"/>
              </a:rPr>
              <a:t>various elements included</a:t>
            </a:r>
            <a:r>
              <a:rPr sz="3675" dirty="0">
                <a:solidFill>
                  <a:srgbClr val="7F7F7F"/>
                </a:solidFill>
                <a:latin typeface="Calibri" pitchFamily="34" charset="0"/>
                <a:cs typeface="Calibri" panose="020F0502020204030204" pitchFamily="34" charset="0"/>
              </a:rPr>
              <a:t> in this </a:t>
            </a:r>
            <a:r>
              <a:rPr lang="en-US" sz="3675" dirty="0">
                <a:solidFill>
                  <a:srgbClr val="7F7F7F"/>
                </a:solidFill>
                <a:latin typeface="Calibri" pitchFamily="34" charset="0"/>
                <a:cs typeface="Calibri" panose="020F0502020204030204" pitchFamily="34" charset="0"/>
              </a:rPr>
              <a:t>poster are ones</a:t>
            </a:r>
            <a:r>
              <a:rPr lang="en-US" sz="3675" baseline="0" dirty="0">
                <a:solidFill>
                  <a:srgbClr val="7F7F7F"/>
                </a:solidFill>
                <a:latin typeface="Calibri" pitchFamily="34" charset="0"/>
                <a:cs typeface="Calibri" panose="020F0502020204030204" pitchFamily="34" charset="0"/>
              </a:rPr>
              <a:t> we often see in medical, research, and scientific posters.</a:t>
            </a:r>
            <a:r>
              <a:rPr sz="3675" dirty="0">
                <a:solidFill>
                  <a:srgbClr val="7F7F7F"/>
                </a:solidFill>
                <a:latin typeface="Calibri" pitchFamily="34" charset="0"/>
                <a:cs typeface="Calibri" panose="020F0502020204030204" pitchFamily="34" charset="0"/>
              </a:rPr>
              <a:t> </a:t>
            </a:r>
            <a:r>
              <a:rPr lang="en-US" sz="3675" dirty="0">
                <a:solidFill>
                  <a:srgbClr val="7F7F7F"/>
                </a:solidFill>
                <a:latin typeface="Calibri" pitchFamily="34" charset="0"/>
                <a:cs typeface="Calibri" panose="020F0502020204030204" pitchFamily="34" charset="0"/>
              </a:rPr>
              <a:t>Feel</a:t>
            </a:r>
            <a:r>
              <a:rPr lang="en-US" sz="3675"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350"/>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350"/>
              </a:spcAft>
            </a:pPr>
            <a:r>
              <a:rPr lang="en-US" sz="3675" dirty="0">
                <a:solidFill>
                  <a:srgbClr val="7F7F7F"/>
                </a:solidFill>
                <a:latin typeface="Calibri" pitchFamily="34" charset="0"/>
                <a:cs typeface="Calibri" panose="020F0502020204030204" pitchFamily="34" charset="0"/>
              </a:rPr>
              <a:t>You can place digital photos or logo art in your poster file by selecting the </a:t>
            </a:r>
            <a:r>
              <a:rPr lang="en-US" sz="3675" b="1" dirty="0">
                <a:solidFill>
                  <a:srgbClr val="7F7F7F"/>
                </a:solidFill>
                <a:latin typeface="Calibri" pitchFamily="34" charset="0"/>
                <a:cs typeface="Calibri" panose="020F0502020204030204" pitchFamily="34" charset="0"/>
              </a:rPr>
              <a:t>Insert, Picture</a:t>
            </a:r>
            <a:r>
              <a:rPr lang="en-US" sz="3675"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675" b="1" dirty="0">
                <a:solidFill>
                  <a:srgbClr val="7F7F7F"/>
                </a:solidFill>
                <a:latin typeface="Calibri" pitchFamily="34" charset="0"/>
                <a:cs typeface="Calibri" panose="020F0502020204030204" pitchFamily="34" charset="0"/>
              </a:rPr>
              <a:t>150-200 pixels per inch in their final printed size</a:t>
            </a:r>
            <a:r>
              <a:rPr lang="en-US" sz="3675" dirty="0">
                <a:solidFill>
                  <a:srgbClr val="7F7F7F"/>
                </a:solidFill>
                <a:latin typeface="Calibri" pitchFamily="34" charset="0"/>
                <a:cs typeface="Calibri" panose="020F0502020204030204" pitchFamily="34" charset="0"/>
              </a:rPr>
              <a:t>. For instance, a 1600 x 1200 pixel</a:t>
            </a:r>
            <a:r>
              <a:rPr lang="en-US" sz="3675" baseline="0" dirty="0">
                <a:solidFill>
                  <a:srgbClr val="7F7F7F"/>
                </a:solidFill>
                <a:latin typeface="Calibri" pitchFamily="34" charset="0"/>
                <a:cs typeface="Calibri" panose="020F0502020204030204" pitchFamily="34" charset="0"/>
              </a:rPr>
              <a:t> photo will usually look fine up to </a:t>
            </a:r>
            <a:r>
              <a:rPr lang="en-US" sz="3675" dirty="0">
                <a:solidFill>
                  <a:srgbClr val="7F7F7F"/>
                </a:solidFill>
                <a:latin typeface="Calibri" pitchFamily="34" charset="0"/>
                <a:cs typeface="Calibri" panose="020F0502020204030204" pitchFamily="34" charset="0"/>
              </a:rPr>
              <a:t>8“-10” wide on your printed poster.</a:t>
            </a:r>
          </a:p>
          <a:p>
            <a:pPr lvl="0">
              <a:spcBef>
                <a:spcPts val="0"/>
              </a:spcBef>
              <a:spcAft>
                <a:spcPts val="1350"/>
              </a:spcAft>
            </a:pPr>
            <a:r>
              <a:rPr lang="en-US" sz="3675"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350"/>
              </a:spcAft>
            </a:pPr>
            <a:r>
              <a:rPr lang="en-US" sz="3675"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350"/>
              </a:spcAft>
            </a:pPr>
            <a:br>
              <a:rPr lang="en-US" sz="2700" dirty="0">
                <a:solidFill>
                  <a:srgbClr val="7F7F7F"/>
                </a:solidFill>
                <a:latin typeface="Calibri" pitchFamily="34" charset="0"/>
                <a:cs typeface="Calibri" panose="020F0502020204030204" pitchFamily="34" charset="0"/>
              </a:rPr>
            </a:br>
            <a:r>
              <a:rPr lang="en-US" sz="2700" dirty="0">
                <a:solidFill>
                  <a:srgbClr val="7F7F7F"/>
                </a:solidFill>
                <a:latin typeface="Calibri" pitchFamily="34" charset="0"/>
                <a:cs typeface="Calibri" panose="020F0502020204030204" pitchFamily="34" charset="0"/>
              </a:rPr>
              <a:t>[This sidebar area does not print.]</a:t>
            </a:r>
          </a:p>
        </p:txBody>
      </p:sp>
      <p:grpSp>
        <p:nvGrpSpPr>
          <p:cNvPr id="8" name="Group 7"/>
          <p:cNvGrpSpPr/>
          <p:nvPr userDrawn="1"/>
        </p:nvGrpSpPr>
        <p:grpSpPr>
          <a:xfrm>
            <a:off x="5274965" y="-1676400"/>
            <a:ext cx="22488150" cy="47538640"/>
            <a:chOff x="7033287" y="-1257300"/>
            <a:chExt cx="29984200" cy="35653980"/>
          </a:xfrm>
        </p:grpSpPr>
        <p:sp>
          <p:nvSpPr>
            <p:cNvPr id="2" name="TextBox 1"/>
            <p:cNvSpPr txBox="1"/>
            <p:nvPr userDrawn="1"/>
          </p:nvSpPr>
          <p:spPr>
            <a:xfrm>
              <a:off x="7033287" y="-1247269"/>
              <a:ext cx="3695200" cy="623248"/>
            </a:xfrm>
            <a:prstGeom prst="rect">
              <a:avLst/>
            </a:prstGeom>
            <a:noFill/>
          </p:spPr>
          <p:txBody>
            <a:bodyPr wrap="none" rtlCol="0">
              <a:spAutoFit/>
            </a:bodyPr>
            <a:lstStyle/>
            <a:p>
              <a:r>
                <a:rPr lang="en-US" sz="4800"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95200" cy="623248"/>
            </a:xfrm>
            <a:prstGeom prst="rect">
              <a:avLst/>
            </a:prstGeom>
            <a:noFill/>
          </p:spPr>
          <p:txBody>
            <a:bodyPr wrap="none" rtlCol="0">
              <a:spAutoFit/>
            </a:bodyPr>
            <a:lstStyle/>
            <a:p>
              <a:r>
                <a:rPr lang="en-US" sz="4800"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95200" cy="623248"/>
            </a:xfrm>
            <a:prstGeom prst="rect">
              <a:avLst/>
            </a:prstGeom>
            <a:noFill/>
          </p:spPr>
          <p:txBody>
            <a:bodyPr wrap="none" rtlCol="0">
              <a:spAutoFit/>
            </a:bodyPr>
            <a:lstStyle/>
            <a:p>
              <a:r>
                <a:rPr lang="en-US" sz="4800"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95200" cy="623248"/>
            </a:xfrm>
            <a:prstGeom prst="rect">
              <a:avLst/>
            </a:prstGeom>
            <a:noFill/>
          </p:spPr>
          <p:txBody>
            <a:bodyPr wrap="none" rtlCol="0">
              <a:spAutoFit/>
            </a:bodyPr>
            <a:lstStyle/>
            <a:p>
              <a:r>
                <a:rPr lang="en-US" sz="4800"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8/31/23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1645920" y="10241285"/>
            <a:ext cx="29626560" cy="28966164"/>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40680644"/>
            <a:ext cx="7680960" cy="2336800"/>
          </a:xfrm>
          <a:prstGeom prst="rect">
            <a:avLst/>
          </a:prstGeom>
        </p:spPr>
        <p:txBody>
          <a:bodyPr vert="horz" lIns="329128" tIns="164564" rIns="329128" bIns="164564" rtlCol="0" anchor="ctr"/>
          <a:lstStyle>
            <a:lvl1pPr algn="l">
              <a:defRPr sz="3300">
                <a:solidFill>
                  <a:schemeClr val="tx1">
                    <a:tint val="75000"/>
                  </a:schemeClr>
                </a:solidFill>
              </a:defRPr>
            </a:lvl1pPr>
          </a:lstStyle>
          <a:p>
            <a:fld id="{985D6BDF-9D0E-4E2B-85B8-D8F4790360C9}" type="datetimeFigureOut">
              <a:rPr lang="en-US" smtClean="0"/>
              <a:t>8/31/23</a:t>
            </a:fld>
            <a:endParaRPr lang="en-US" dirty="0"/>
          </a:p>
        </p:txBody>
      </p:sp>
      <p:sp>
        <p:nvSpPr>
          <p:cNvPr id="5" name="Footer Placeholder 4"/>
          <p:cNvSpPr>
            <a:spLocks noGrp="1"/>
          </p:cNvSpPr>
          <p:nvPr>
            <p:ph type="ftr" sz="quarter" idx="3"/>
          </p:nvPr>
        </p:nvSpPr>
        <p:spPr>
          <a:xfrm>
            <a:off x="11247120" y="40680644"/>
            <a:ext cx="10424160" cy="2336800"/>
          </a:xfrm>
          <a:prstGeom prst="rect">
            <a:avLst/>
          </a:prstGeom>
        </p:spPr>
        <p:txBody>
          <a:bodyPr vert="horz" lIns="329128" tIns="164564" rIns="329128" bIns="164564" rtlCol="0" anchor="ctr"/>
          <a:lstStyle>
            <a:lvl1pPr algn="ctr">
              <a:defRPr sz="3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0680644"/>
            <a:ext cx="7680960" cy="2336800"/>
          </a:xfrm>
          <a:prstGeom prst="rect">
            <a:avLst/>
          </a:prstGeom>
        </p:spPr>
        <p:txBody>
          <a:bodyPr vert="horz" lIns="329128" tIns="164564" rIns="329128" bIns="164564" rtlCol="0" anchor="ctr"/>
          <a:lstStyle>
            <a:lvl1pPr algn="r">
              <a:defRPr sz="33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468459" rtl="0" eaLnBrk="1" latinLnBrk="0" hangingPunct="1">
        <a:spcBef>
          <a:spcPct val="0"/>
        </a:spcBef>
        <a:buNone/>
        <a:defRPr sz="4500" kern="1200">
          <a:solidFill>
            <a:schemeClr val="tx1"/>
          </a:solidFill>
          <a:latin typeface="+mj-lt"/>
          <a:ea typeface="+mj-ea"/>
          <a:cs typeface="+mj-cs"/>
        </a:defRPr>
      </a:lvl1pPr>
    </p:titleStyle>
    <p:bodyStyle>
      <a:lvl1pPr marL="257132" indent="-257132" algn="l" defTabSz="2468459" rtl="0" eaLnBrk="1" latinLnBrk="0" hangingPunct="1">
        <a:spcBef>
          <a:spcPct val="20000"/>
        </a:spcBef>
        <a:buFont typeface="Arial" pitchFamily="34" charset="0"/>
        <a:buChar char="•"/>
        <a:defRPr sz="2025" kern="1200">
          <a:solidFill>
            <a:schemeClr val="tx1"/>
          </a:solidFill>
          <a:latin typeface="+mn-lt"/>
          <a:ea typeface="+mn-ea"/>
          <a:cs typeface="+mn-cs"/>
        </a:defRPr>
      </a:lvl1pPr>
      <a:lvl2pPr marL="514262" indent="-257132" algn="l" defTabSz="2468459" rtl="0" eaLnBrk="1" latinLnBrk="0" hangingPunct="1">
        <a:spcBef>
          <a:spcPct val="20000"/>
        </a:spcBef>
        <a:buFont typeface="Arial" pitchFamily="34" charset="0"/>
        <a:buChar char="–"/>
        <a:defRPr sz="2025" kern="1200">
          <a:solidFill>
            <a:schemeClr val="tx1"/>
          </a:solidFill>
          <a:latin typeface="+mn-lt"/>
          <a:ea typeface="+mn-ea"/>
          <a:cs typeface="+mn-cs"/>
        </a:defRPr>
      </a:lvl2pPr>
      <a:lvl3pPr marL="771394" indent="-257132" algn="l" defTabSz="2468459" rtl="0" eaLnBrk="1" latinLnBrk="0" hangingPunct="1">
        <a:spcBef>
          <a:spcPct val="20000"/>
        </a:spcBef>
        <a:buFont typeface="Arial" pitchFamily="34" charset="0"/>
        <a:buChar char="•"/>
        <a:defRPr sz="2025" kern="1200">
          <a:solidFill>
            <a:schemeClr val="tx1"/>
          </a:solidFill>
          <a:latin typeface="+mn-lt"/>
          <a:ea typeface="+mn-ea"/>
          <a:cs typeface="+mn-cs"/>
        </a:defRPr>
      </a:lvl3pPr>
      <a:lvl4pPr marL="1028525" indent="-257132" algn="l" defTabSz="2468459"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1285657" indent="-257132" algn="l" defTabSz="2468459"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6788264" indent="-617115" algn="l" defTabSz="2468459" rtl="0" eaLnBrk="1" latinLnBrk="0" hangingPunct="1">
        <a:spcBef>
          <a:spcPct val="20000"/>
        </a:spcBef>
        <a:buFont typeface="Arial" pitchFamily="34" charset="0"/>
        <a:buChar char="•"/>
        <a:defRPr sz="5400" kern="1200">
          <a:solidFill>
            <a:schemeClr val="tx1"/>
          </a:solidFill>
          <a:latin typeface="+mn-lt"/>
          <a:ea typeface="+mn-ea"/>
          <a:cs typeface="+mn-cs"/>
        </a:defRPr>
      </a:lvl6pPr>
      <a:lvl7pPr marL="8022494" indent="-617115" algn="l" defTabSz="2468459" rtl="0" eaLnBrk="1" latinLnBrk="0" hangingPunct="1">
        <a:spcBef>
          <a:spcPct val="20000"/>
        </a:spcBef>
        <a:buFont typeface="Arial" pitchFamily="34" charset="0"/>
        <a:buChar char="•"/>
        <a:defRPr sz="5400" kern="1200">
          <a:solidFill>
            <a:schemeClr val="tx1"/>
          </a:solidFill>
          <a:latin typeface="+mn-lt"/>
          <a:ea typeface="+mn-ea"/>
          <a:cs typeface="+mn-cs"/>
        </a:defRPr>
      </a:lvl7pPr>
      <a:lvl8pPr marL="9256723" indent="-617115" algn="l" defTabSz="2468459" rtl="0" eaLnBrk="1" latinLnBrk="0" hangingPunct="1">
        <a:spcBef>
          <a:spcPct val="20000"/>
        </a:spcBef>
        <a:buFont typeface="Arial" pitchFamily="34" charset="0"/>
        <a:buChar char="•"/>
        <a:defRPr sz="5400" kern="1200">
          <a:solidFill>
            <a:schemeClr val="tx1"/>
          </a:solidFill>
          <a:latin typeface="+mn-lt"/>
          <a:ea typeface="+mn-ea"/>
          <a:cs typeface="+mn-cs"/>
        </a:defRPr>
      </a:lvl8pPr>
      <a:lvl9pPr marL="10490952" indent="-617115" algn="l" defTabSz="2468459" rtl="0" eaLnBrk="1" latinLnBrk="0" hangingPunct="1">
        <a:spcBef>
          <a:spcPct val="20000"/>
        </a:spcBef>
        <a:buFont typeface="Arial" pitchFamily="34" charset="0"/>
        <a:buChar char="•"/>
        <a:defRPr sz="5400" kern="1200">
          <a:solidFill>
            <a:schemeClr val="tx1"/>
          </a:solidFill>
          <a:latin typeface="+mn-lt"/>
          <a:ea typeface="+mn-ea"/>
          <a:cs typeface="+mn-cs"/>
        </a:defRPr>
      </a:lvl9pPr>
    </p:bodyStyle>
    <p:otherStyle>
      <a:defPPr>
        <a:defRPr lang="en-US"/>
      </a:defPPr>
      <a:lvl1pPr marL="0" algn="l" defTabSz="2468459" rtl="0" eaLnBrk="1" latinLnBrk="0" hangingPunct="1">
        <a:defRPr sz="4800" kern="1200">
          <a:solidFill>
            <a:schemeClr val="tx1"/>
          </a:solidFill>
          <a:latin typeface="+mn-lt"/>
          <a:ea typeface="+mn-ea"/>
          <a:cs typeface="+mn-cs"/>
        </a:defRPr>
      </a:lvl1pPr>
      <a:lvl2pPr marL="1234230" algn="l" defTabSz="2468459" rtl="0" eaLnBrk="1" latinLnBrk="0" hangingPunct="1">
        <a:defRPr sz="4800" kern="1200">
          <a:solidFill>
            <a:schemeClr val="tx1"/>
          </a:solidFill>
          <a:latin typeface="+mn-lt"/>
          <a:ea typeface="+mn-ea"/>
          <a:cs typeface="+mn-cs"/>
        </a:defRPr>
      </a:lvl2pPr>
      <a:lvl3pPr marL="2468459" algn="l" defTabSz="2468459" rtl="0" eaLnBrk="1" latinLnBrk="0" hangingPunct="1">
        <a:defRPr sz="4800" kern="1200">
          <a:solidFill>
            <a:schemeClr val="tx1"/>
          </a:solidFill>
          <a:latin typeface="+mn-lt"/>
          <a:ea typeface="+mn-ea"/>
          <a:cs typeface="+mn-cs"/>
        </a:defRPr>
      </a:lvl3pPr>
      <a:lvl4pPr marL="3702689" algn="l" defTabSz="2468459" rtl="0" eaLnBrk="1" latinLnBrk="0" hangingPunct="1">
        <a:defRPr sz="4800" kern="1200">
          <a:solidFill>
            <a:schemeClr val="tx1"/>
          </a:solidFill>
          <a:latin typeface="+mn-lt"/>
          <a:ea typeface="+mn-ea"/>
          <a:cs typeface="+mn-cs"/>
        </a:defRPr>
      </a:lvl4pPr>
      <a:lvl5pPr marL="4936919" algn="l" defTabSz="2468459" rtl="0" eaLnBrk="1" latinLnBrk="0" hangingPunct="1">
        <a:defRPr sz="4800" kern="1200">
          <a:solidFill>
            <a:schemeClr val="tx1"/>
          </a:solidFill>
          <a:latin typeface="+mn-lt"/>
          <a:ea typeface="+mn-ea"/>
          <a:cs typeface="+mn-cs"/>
        </a:defRPr>
      </a:lvl5pPr>
      <a:lvl6pPr marL="6171149" algn="l" defTabSz="2468459" rtl="0" eaLnBrk="1" latinLnBrk="0" hangingPunct="1">
        <a:defRPr sz="4800" kern="1200">
          <a:solidFill>
            <a:schemeClr val="tx1"/>
          </a:solidFill>
          <a:latin typeface="+mn-lt"/>
          <a:ea typeface="+mn-ea"/>
          <a:cs typeface="+mn-cs"/>
        </a:defRPr>
      </a:lvl6pPr>
      <a:lvl7pPr marL="7405378" algn="l" defTabSz="2468459" rtl="0" eaLnBrk="1" latinLnBrk="0" hangingPunct="1">
        <a:defRPr sz="4800" kern="1200">
          <a:solidFill>
            <a:schemeClr val="tx1"/>
          </a:solidFill>
          <a:latin typeface="+mn-lt"/>
          <a:ea typeface="+mn-ea"/>
          <a:cs typeface="+mn-cs"/>
        </a:defRPr>
      </a:lvl7pPr>
      <a:lvl8pPr marL="8639609" algn="l" defTabSz="2468459" rtl="0" eaLnBrk="1" latinLnBrk="0" hangingPunct="1">
        <a:defRPr sz="4800" kern="1200">
          <a:solidFill>
            <a:schemeClr val="tx1"/>
          </a:solidFill>
          <a:latin typeface="+mn-lt"/>
          <a:ea typeface="+mn-ea"/>
          <a:cs typeface="+mn-cs"/>
        </a:defRPr>
      </a:lvl8pPr>
      <a:lvl9pPr marL="9873839" algn="l" defTabSz="2468459"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8.jpeg"/><Relationship Id="rId5" Type="http://schemas.openxmlformats.org/officeDocument/2006/relationships/image" Target="../media/image4.png"/><Relationship Id="rId10" Type="http://schemas.openxmlformats.org/officeDocument/2006/relationships/image" Target="../media/image7.jpeg"/><Relationship Id="rId4" Type="http://schemas.openxmlformats.org/officeDocument/2006/relationships/image" Target="../media/image3.sv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192">
            <a:extLst>
              <a:ext uri="{FF2B5EF4-FFF2-40B4-BE49-F238E27FC236}">
                <a16:creationId xmlns:a16="http://schemas.microsoft.com/office/drawing/2014/main" id="{373835F9-DE31-23B9-EFAE-297D50BBF574}"/>
              </a:ext>
            </a:extLst>
          </p:cNvPr>
          <p:cNvSpPr txBox="1">
            <a:spLocks noChangeArrowheads="1"/>
          </p:cNvSpPr>
          <p:nvPr/>
        </p:nvSpPr>
        <p:spPr bwMode="auto">
          <a:xfrm>
            <a:off x="19573395" y="20446965"/>
            <a:ext cx="12131799" cy="12446098"/>
          </a:xfrm>
          <a:prstGeom prst="rect">
            <a:avLst/>
          </a:prstGeom>
          <a:solidFill>
            <a:schemeClr val="bg1"/>
          </a:solidFill>
          <a:ln w="12700">
            <a:solidFill>
              <a:schemeClr val="accent1">
                <a:lumMod val="75000"/>
              </a:schemeClr>
            </a:solidFill>
          </a:ln>
          <a:effectLst/>
        </p:spPr>
        <p:txBody>
          <a:bodyPr lIns="102853" tIns="102853" rIns="102853" bIns="102853">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400" dirty="0">
              <a:latin typeface="Calibri" pitchFamily="34" charset="0"/>
            </a:endParaRPr>
          </a:p>
        </p:txBody>
      </p:sp>
      <p:pic>
        <p:nvPicPr>
          <p:cNvPr id="6" name="Picture 5" descr="A black and white logo&#10;&#10;Description automatically generated">
            <a:extLst>
              <a:ext uri="{FF2B5EF4-FFF2-40B4-BE49-F238E27FC236}">
                <a16:creationId xmlns:a16="http://schemas.microsoft.com/office/drawing/2014/main" id="{0B183EE7-B485-7F77-3671-94381146E582}"/>
              </a:ext>
            </a:extLst>
          </p:cNvPr>
          <p:cNvPicPr>
            <a:picLocks noChangeAspect="1"/>
          </p:cNvPicPr>
          <p:nvPr/>
        </p:nvPicPr>
        <p:blipFill rotWithShape="1">
          <a:blip r:embed="rId2">
            <a:extLst>
              <a:ext uri="{28A0092B-C50C-407E-A947-70E740481C1C}">
                <a14:useLocalDpi xmlns:a14="http://schemas.microsoft.com/office/drawing/2010/main" val="0"/>
              </a:ext>
            </a:extLst>
          </a:blip>
          <a:srcRect r="8883"/>
          <a:stretch/>
        </p:blipFill>
        <p:spPr>
          <a:xfrm>
            <a:off x="28226475" y="0"/>
            <a:ext cx="4691926" cy="5046578"/>
          </a:xfrm>
          <a:prstGeom prst="rect">
            <a:avLst/>
          </a:prstGeom>
        </p:spPr>
      </p:pic>
      <p:sp>
        <p:nvSpPr>
          <p:cNvPr id="4" name="Text Box 122"/>
          <p:cNvSpPr txBox="1">
            <a:spLocks noChangeArrowheads="1"/>
          </p:cNvSpPr>
          <p:nvPr/>
        </p:nvSpPr>
        <p:spPr bwMode="auto">
          <a:xfrm>
            <a:off x="8148125" y="1215735"/>
            <a:ext cx="16841985" cy="198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53" tIns="68580" rIns="102853" bIns="68580" anchor="ctr" anchorCtr="0">
            <a:normAutofit fontScale="925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dirty="0">
                <a:solidFill>
                  <a:schemeClr val="bg1"/>
                </a:solidFill>
                <a:latin typeface="+mj-lt"/>
              </a:rPr>
              <a:t>Plotting Apples, Oranges and Distributions</a:t>
            </a:r>
          </a:p>
        </p:txBody>
      </p:sp>
      <p:sp>
        <p:nvSpPr>
          <p:cNvPr id="5" name="Text Box 123"/>
          <p:cNvSpPr txBox="1">
            <a:spLocks noChangeArrowheads="1"/>
          </p:cNvSpPr>
          <p:nvPr/>
        </p:nvSpPr>
        <p:spPr bwMode="auto">
          <a:xfrm>
            <a:off x="8229600" y="3304409"/>
            <a:ext cx="164592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53" tIns="68580" rIns="102853" bIns="68580" anchor="ctr" anchorCtr="0">
            <a:normAutofit fontScale="850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Harriet Mason, MD</a:t>
            </a:r>
            <a:r>
              <a:rPr lang="en-US" sz="4000" baseline="30000" dirty="0">
                <a:solidFill>
                  <a:schemeClr val="bg1"/>
                </a:solidFill>
                <a:latin typeface="+mn-lt"/>
              </a:rPr>
              <a:t>1</a:t>
            </a:r>
            <a:r>
              <a:rPr lang="en-US" sz="4000" dirty="0">
                <a:solidFill>
                  <a:schemeClr val="bg1"/>
                </a:solidFill>
                <a:latin typeface="+mn-lt"/>
              </a:rPr>
              <a:t>; Dianne Cook, PhD</a:t>
            </a:r>
            <a:r>
              <a:rPr lang="en-US" sz="4000" baseline="30000" dirty="0">
                <a:solidFill>
                  <a:schemeClr val="bg1"/>
                </a:solidFill>
                <a:latin typeface="+mn-lt"/>
              </a:rPr>
              <a:t>2</a:t>
            </a:r>
            <a:r>
              <a:rPr lang="en-US" sz="4000" dirty="0">
                <a:solidFill>
                  <a:schemeClr val="bg1"/>
                </a:solidFill>
                <a:latin typeface="+mn-lt"/>
              </a:rPr>
              <a:t>; Sarah Goodwin; Ursula </a:t>
            </a:r>
            <a:r>
              <a:rPr lang="en-US" sz="4000" dirty="0" err="1">
                <a:solidFill>
                  <a:schemeClr val="bg1"/>
                </a:solidFill>
                <a:latin typeface="+mn-lt"/>
              </a:rPr>
              <a:t>Laa</a:t>
            </a:r>
            <a:r>
              <a:rPr lang="en-US" sz="4000" dirty="0">
                <a:solidFill>
                  <a:schemeClr val="bg1"/>
                </a:solidFill>
                <a:latin typeface="+mn-lt"/>
              </a:rPr>
              <a:t>; Emi Tanaka, MD, PhD</a:t>
            </a:r>
            <a:r>
              <a:rPr lang="en-US" sz="4000" baseline="30000" dirty="0">
                <a:solidFill>
                  <a:schemeClr val="bg1"/>
                </a:solidFill>
                <a:latin typeface="+mn-lt"/>
              </a:rPr>
              <a:t>1,2</a:t>
            </a:r>
          </a:p>
          <a:p>
            <a:pPr algn="ctr" eaLnBrk="1" hangingPunct="1"/>
            <a:r>
              <a:rPr lang="en-US" sz="3200" baseline="30000" dirty="0">
                <a:solidFill>
                  <a:schemeClr val="bg1"/>
                </a:solidFill>
                <a:latin typeface="+mn-lt"/>
              </a:rPr>
              <a:t>1</a:t>
            </a:r>
            <a:r>
              <a:rPr lang="en-US" sz="3200" dirty="0">
                <a:solidFill>
                  <a:schemeClr val="bg1"/>
                </a:solidFill>
                <a:latin typeface="+mn-lt"/>
              </a:rPr>
              <a:t>University of Affiliation, </a:t>
            </a:r>
            <a:r>
              <a:rPr lang="en-US" sz="3200" baseline="30000" dirty="0">
                <a:solidFill>
                  <a:schemeClr val="bg1"/>
                </a:solidFill>
                <a:latin typeface="+mn-lt"/>
              </a:rPr>
              <a:t>2</a:t>
            </a:r>
            <a:r>
              <a:rPr lang="en-US" sz="3200" dirty="0">
                <a:solidFill>
                  <a:schemeClr val="bg1"/>
                </a:solidFill>
                <a:latin typeface="+mn-lt"/>
              </a:rPr>
              <a:t>Medical Center of Affiliation</a:t>
            </a:r>
          </a:p>
        </p:txBody>
      </p:sp>
      <p:sp>
        <p:nvSpPr>
          <p:cNvPr id="24" name="TextBox 23"/>
          <p:cNvSpPr txBox="1"/>
          <p:nvPr/>
        </p:nvSpPr>
        <p:spPr>
          <a:xfrm>
            <a:off x="839776" y="41172378"/>
            <a:ext cx="6858000" cy="1667756"/>
          </a:xfrm>
          <a:prstGeom prst="rect">
            <a:avLst/>
          </a:prstGeom>
          <a:noFill/>
        </p:spPr>
        <p:txBody>
          <a:bodyPr wrap="square" lIns="68580" tIns="68580" rIns="68580" bIns="68580" rtlCol="0">
            <a:noAutofit/>
          </a:bodyPr>
          <a:lstStyle/>
          <a:p>
            <a:pPr algn="ctr"/>
            <a:r>
              <a:rPr lang="en-US" sz="2400" dirty="0"/>
              <a:t>&lt;your name&gt;</a:t>
            </a:r>
          </a:p>
          <a:p>
            <a:pPr algn="ctr"/>
            <a:r>
              <a:rPr lang="en-US" sz="2400" dirty="0"/>
              <a:t>&lt;your organization&gt;</a:t>
            </a:r>
          </a:p>
          <a:p>
            <a:pPr algn="ctr"/>
            <a:r>
              <a:rPr lang="en-US" sz="2400" dirty="0"/>
              <a:t>Email:</a:t>
            </a:r>
          </a:p>
          <a:p>
            <a:pPr algn="ctr"/>
            <a:r>
              <a:rPr lang="en-US" sz="2400" dirty="0"/>
              <a:t>Website:</a:t>
            </a:r>
          </a:p>
          <a:p>
            <a:pPr algn="ctr"/>
            <a:r>
              <a:rPr lang="en-US" sz="2400" dirty="0"/>
              <a:t>Phone:</a:t>
            </a:r>
          </a:p>
        </p:txBody>
      </p:sp>
      <p:sp>
        <p:nvSpPr>
          <p:cNvPr id="25" name="TextBox 24"/>
          <p:cNvSpPr txBox="1"/>
          <p:nvPr/>
        </p:nvSpPr>
        <p:spPr>
          <a:xfrm>
            <a:off x="839777" y="40539777"/>
            <a:ext cx="6858000" cy="559760"/>
          </a:xfrm>
          <a:prstGeom prst="rect">
            <a:avLst/>
          </a:prstGeom>
          <a:noFill/>
        </p:spPr>
        <p:txBody>
          <a:bodyPr wrap="none" lIns="51426" tIns="25713" rIns="51426" bIns="25713" rtlCol="0">
            <a:noAutofit/>
          </a:bodyPr>
          <a:lstStyle/>
          <a:p>
            <a:pPr algn="ctr"/>
            <a:r>
              <a:rPr lang="en-US" sz="3300" b="1" dirty="0"/>
              <a:t>Contact Information</a:t>
            </a:r>
          </a:p>
        </p:txBody>
      </p:sp>
      <p:sp>
        <p:nvSpPr>
          <p:cNvPr id="26" name="TextBox 25"/>
          <p:cNvSpPr txBox="1"/>
          <p:nvPr/>
        </p:nvSpPr>
        <p:spPr>
          <a:xfrm>
            <a:off x="9343697" y="41172378"/>
            <a:ext cx="13716000" cy="1754327"/>
          </a:xfrm>
          <a:prstGeom prst="rect">
            <a:avLst/>
          </a:prstGeom>
          <a:noFill/>
          <a:ln>
            <a:noFill/>
          </a:ln>
        </p:spPr>
        <p:txBody>
          <a:bodyPr wrap="square" lIns="68580" tIns="68580" rIns="68580" bIns="68580" numCol="1" spcCol="342842" rtlCol="0">
            <a:normAutofit lnSpcReduction="10000"/>
          </a:bodyPr>
          <a:lstStyle/>
          <a:p>
            <a:pPr marL="257132" indent="-257132">
              <a:buFont typeface="+mj-lt"/>
              <a:buAutoNum type="arabicPeriod"/>
            </a:pPr>
            <a:r>
              <a:rPr lang="en-US" sz="1400" dirty="0"/>
              <a:t> </a:t>
            </a:r>
          </a:p>
          <a:p>
            <a:pPr marL="257132" indent="-257132">
              <a:buFont typeface="+mj-lt"/>
              <a:buAutoNum type="arabicPeriod"/>
            </a:pPr>
            <a:r>
              <a:rPr lang="en-US" sz="1400" dirty="0"/>
              <a:t> </a:t>
            </a:r>
          </a:p>
          <a:p>
            <a:pPr marL="257132" indent="-257132">
              <a:buFont typeface="+mj-lt"/>
              <a:buAutoNum type="arabicPeriod"/>
            </a:pPr>
            <a:r>
              <a:rPr lang="en-US" sz="1400" dirty="0"/>
              <a:t> </a:t>
            </a:r>
          </a:p>
          <a:p>
            <a:pPr marL="257132" indent="-257132">
              <a:buFont typeface="+mj-lt"/>
              <a:buAutoNum type="arabicPeriod"/>
            </a:pPr>
            <a:r>
              <a:rPr lang="en-US" sz="1400" dirty="0"/>
              <a:t> </a:t>
            </a:r>
          </a:p>
          <a:p>
            <a:pPr marL="257132" indent="-257132">
              <a:buFont typeface="+mj-lt"/>
              <a:buAutoNum type="arabicPeriod"/>
            </a:pPr>
            <a:r>
              <a:rPr lang="en-US" sz="1400" dirty="0"/>
              <a:t> </a:t>
            </a:r>
          </a:p>
          <a:p>
            <a:pPr marL="257132" indent="-257132">
              <a:buFont typeface="+mj-lt"/>
              <a:buAutoNum type="arabicPeriod"/>
            </a:pPr>
            <a:r>
              <a:rPr lang="en-US" sz="1400" dirty="0"/>
              <a:t> </a:t>
            </a:r>
          </a:p>
          <a:p>
            <a:pPr marL="257132" indent="-257132">
              <a:buFont typeface="+mj-lt"/>
              <a:buAutoNum type="arabicPeriod"/>
            </a:pPr>
            <a:r>
              <a:rPr lang="en-US" sz="1400" dirty="0"/>
              <a:t> </a:t>
            </a:r>
          </a:p>
          <a:p>
            <a:pPr marL="257132" indent="-257132">
              <a:buFont typeface="+mj-lt"/>
              <a:buAutoNum type="arabicPeriod"/>
            </a:pPr>
            <a:r>
              <a:rPr lang="en-US" sz="1200" dirty="0"/>
              <a:t> </a:t>
            </a:r>
          </a:p>
        </p:txBody>
      </p:sp>
      <p:sp>
        <p:nvSpPr>
          <p:cNvPr id="27" name="TextBox 26"/>
          <p:cNvSpPr txBox="1"/>
          <p:nvPr/>
        </p:nvSpPr>
        <p:spPr>
          <a:xfrm>
            <a:off x="9343697" y="40539778"/>
            <a:ext cx="13716000" cy="514350"/>
          </a:xfrm>
          <a:prstGeom prst="rect">
            <a:avLst/>
          </a:prstGeom>
          <a:noFill/>
          <a:ln>
            <a:noFill/>
          </a:ln>
        </p:spPr>
        <p:txBody>
          <a:bodyPr wrap="none" lIns="51426" tIns="25713" rIns="51426" bIns="25713" rtlCol="0" anchor="ctr" anchorCtr="0">
            <a:noAutofit/>
          </a:bodyPr>
          <a:lstStyle/>
          <a:p>
            <a:pPr algn="ctr"/>
            <a:r>
              <a:rPr lang="en-US" sz="3300" b="1" dirty="0"/>
              <a:t>References</a:t>
            </a:r>
          </a:p>
        </p:txBody>
      </p:sp>
      <p:sp>
        <p:nvSpPr>
          <p:cNvPr id="10" name="Text Box 189"/>
          <p:cNvSpPr txBox="1">
            <a:spLocks noChangeArrowheads="1"/>
          </p:cNvSpPr>
          <p:nvPr/>
        </p:nvSpPr>
        <p:spPr bwMode="auto">
          <a:xfrm>
            <a:off x="976862" y="6381659"/>
            <a:ext cx="7596912" cy="7594352"/>
          </a:xfrm>
          <a:prstGeom prst="rect">
            <a:avLst/>
          </a:prstGeom>
          <a:solidFill>
            <a:schemeClr val="bg1"/>
          </a:solidFill>
          <a:ln w="12700">
            <a:solidFill>
              <a:schemeClr val="accent1">
                <a:lumMod val="75000"/>
              </a:schemeClr>
            </a:solidFill>
          </a:ln>
          <a:effectLst/>
        </p:spPr>
        <p:txBody>
          <a:bodyPr wrap="square" lIns="102853" tIns="102853" rIns="102853" bIns="10285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Uncertainty </a:t>
            </a:r>
            <a:r>
              <a:rPr lang="en-US" sz="3200" dirty="0" err="1">
                <a:latin typeface="Calibri" pitchFamily="34" charset="0"/>
              </a:rPr>
              <a:t>visualisation</a:t>
            </a:r>
            <a:r>
              <a:rPr lang="en-US" sz="3200" dirty="0">
                <a:latin typeface="Calibri" pitchFamily="34" charset="0"/>
              </a:rPr>
              <a:t> is needed to communicate the risk associated with estimates and facilitate decision-making. The best visual encoding of uncertainty information relies on accurate estimation and appropriate depiction. While there is a reasonable amount of research into estimating uncertainty, effective visual representations of uncertainty are not as well researched. We believe this is primarily driven by a lack of consensus on how to assess the information depicted in a </a:t>
            </a:r>
            <a:r>
              <a:rPr lang="en-US" sz="3200" dirty="0" err="1">
                <a:latin typeface="Calibri" pitchFamily="34" charset="0"/>
              </a:rPr>
              <a:t>visualisation</a:t>
            </a:r>
            <a:r>
              <a:rPr lang="en-US" sz="3200" dirty="0">
                <a:latin typeface="Calibri" pitchFamily="34" charset="0"/>
              </a:rPr>
              <a:t>. We present a work-in-progress taxonomy that can be used to evaluate the information in a graphic.</a:t>
            </a:r>
          </a:p>
        </p:txBody>
      </p:sp>
      <p:sp>
        <p:nvSpPr>
          <p:cNvPr id="32" name="Rectangle 31"/>
          <p:cNvSpPr/>
          <p:nvPr/>
        </p:nvSpPr>
        <p:spPr>
          <a:xfrm>
            <a:off x="983788" y="5867308"/>
            <a:ext cx="7596912" cy="501294"/>
          </a:xfrm>
          <a:prstGeom prst="rect">
            <a:avLst/>
          </a:prstGeom>
          <a:solidFill>
            <a:schemeClr val="accent1"/>
          </a:solidFill>
          <a:ln w="12700"/>
        </p:spPr>
        <p:style>
          <a:lnRef idx="2">
            <a:schemeClr val="accent1">
              <a:shade val="50000"/>
            </a:schemeClr>
          </a:lnRef>
          <a:fillRef idx="1">
            <a:schemeClr val="accent1"/>
          </a:fillRef>
          <a:effectRef idx="0">
            <a:schemeClr val="accent1"/>
          </a:effectRef>
          <a:fontRef idx="minor">
            <a:schemeClr val="lt1"/>
          </a:fontRef>
        </p:style>
        <p:txBody>
          <a:bodyPr lIns="51426" tIns="25713" rIns="51426" bIns="25713" rtlCol="0" anchor="ctr"/>
          <a:lstStyle/>
          <a:p>
            <a:pPr algn="ctr"/>
            <a:r>
              <a:rPr lang="en-US" sz="3300" b="1" dirty="0">
                <a:solidFill>
                  <a:schemeClr val="bg1"/>
                </a:solidFill>
              </a:rPr>
              <a:t>Abstract</a:t>
            </a:r>
          </a:p>
        </p:txBody>
      </p:sp>
      <p:sp>
        <p:nvSpPr>
          <p:cNvPr id="33" name="Rectangle 32"/>
          <p:cNvSpPr/>
          <p:nvPr/>
        </p:nvSpPr>
        <p:spPr>
          <a:xfrm>
            <a:off x="960704" y="14561447"/>
            <a:ext cx="7596912" cy="1134903"/>
          </a:xfrm>
          <a:prstGeom prst="rect">
            <a:avLst/>
          </a:prstGeom>
          <a:solidFill>
            <a:schemeClr val="accent1"/>
          </a:solidFill>
          <a:ln w="12700"/>
        </p:spPr>
        <p:style>
          <a:lnRef idx="2">
            <a:schemeClr val="accent1">
              <a:shade val="50000"/>
            </a:schemeClr>
          </a:lnRef>
          <a:fillRef idx="1">
            <a:schemeClr val="accent1"/>
          </a:fillRef>
          <a:effectRef idx="0">
            <a:schemeClr val="accent1"/>
          </a:effectRef>
          <a:fontRef idx="minor">
            <a:schemeClr val="lt1"/>
          </a:fontRef>
        </p:style>
        <p:txBody>
          <a:bodyPr lIns="51426" tIns="25713" rIns="51426" bIns="25713" rtlCol="0" anchor="ctr"/>
          <a:lstStyle/>
          <a:p>
            <a:pPr algn="ctr"/>
            <a:r>
              <a:rPr lang="en-US" sz="3300" b="1" dirty="0">
                <a:solidFill>
                  <a:schemeClr val="bg1"/>
                </a:solidFill>
              </a:rPr>
              <a:t>The Importance of Uncertainty </a:t>
            </a:r>
            <a:r>
              <a:rPr lang="en-US" sz="3300" b="1" dirty="0" err="1">
                <a:solidFill>
                  <a:schemeClr val="bg1"/>
                </a:solidFill>
              </a:rPr>
              <a:t>Visualisation</a:t>
            </a:r>
            <a:endParaRPr lang="en-US" sz="3300" b="1" dirty="0">
              <a:solidFill>
                <a:schemeClr val="bg1"/>
              </a:solidFill>
            </a:endParaRPr>
          </a:p>
        </p:txBody>
      </p:sp>
      <p:sp>
        <p:nvSpPr>
          <p:cNvPr id="11" name="Text Box 190"/>
          <p:cNvSpPr txBox="1">
            <a:spLocks noChangeArrowheads="1"/>
          </p:cNvSpPr>
          <p:nvPr/>
        </p:nvSpPr>
        <p:spPr bwMode="auto">
          <a:xfrm>
            <a:off x="976862" y="15696350"/>
            <a:ext cx="7596912" cy="22860070"/>
          </a:xfrm>
          <a:prstGeom prst="rect">
            <a:avLst/>
          </a:prstGeom>
          <a:solidFill>
            <a:schemeClr val="bg1"/>
          </a:solidFill>
          <a:ln w="12700">
            <a:solidFill>
              <a:schemeClr val="accent1">
                <a:lumMod val="75000"/>
              </a:schemeClr>
            </a:solidFill>
          </a:ln>
          <a:effectLst/>
        </p:spPr>
        <p:txBody>
          <a:bodyPr wrap="square" lIns="102853" tIns="102853" rIns="102853" bIns="10285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The term "uncertainty" lacks a commonly accepted definition in the literature. </a:t>
            </a:r>
            <a:r>
              <a:rPr lang="en-US" sz="3200" dirty="0" err="1">
                <a:latin typeface="+mn-lt"/>
              </a:rPr>
              <a:t>Lipshitz</a:t>
            </a:r>
            <a:r>
              <a:rPr lang="en-US" sz="3200" dirty="0">
                <a:latin typeface="+mn-lt"/>
              </a:rPr>
              <a:t> and Strauss </a:t>
            </a:r>
            <a:r>
              <a:rPr lang="en-US" sz="3200" b="1" dirty="0">
                <a:latin typeface="+mn-lt"/>
              </a:rPr>
              <a:t>CITE  </a:t>
            </a:r>
            <a:r>
              <a:rPr lang="en-US" sz="3200" dirty="0">
                <a:latin typeface="+mn-lt"/>
              </a:rPr>
              <a:t>even commented that “there are almost as many definitions of uncertainty as there are treatments of the subject”. The most encompassing definition comes from Walker et al. </a:t>
            </a:r>
            <a:r>
              <a:rPr lang="en-US" sz="3200" b="1" dirty="0">
                <a:latin typeface="+mn-lt"/>
              </a:rPr>
              <a:t>CITE </a:t>
            </a:r>
            <a:r>
              <a:rPr lang="en-US" sz="3200" dirty="0">
                <a:latin typeface="+mn-lt"/>
              </a:rPr>
              <a:t>who define uncertainty as "any deviation from the unachievable ideal of completely deterministic knowledge of the relevant system". This is the definition we will adopt for this paper.</a:t>
            </a:r>
          </a:p>
          <a:p>
            <a:pPr eaLnBrk="1" hangingPunct="1"/>
            <a:endParaRPr lang="en-US" sz="3200" dirty="0">
              <a:latin typeface="+mn-lt"/>
            </a:endParaRPr>
          </a:p>
          <a:p>
            <a:pPr eaLnBrk="1" hangingPunct="1"/>
            <a:r>
              <a:rPr lang="en-US" sz="3200" dirty="0">
                <a:latin typeface="+mn-lt"/>
              </a:rPr>
              <a:t>In order to make an accurate decision using an estimate of a numerical quantity, a thorough understanding of the uncertainty around that estimate is needed. There is a large amount of research suggesting that presenting uncertainty information improves decision making and increases trust in predictions, both experimentally </a:t>
            </a:r>
            <a:r>
              <a:rPr lang="en-US" sz="3200" b="1" dirty="0">
                <a:latin typeface="+mn-lt"/>
              </a:rPr>
              <a:t>CITE </a:t>
            </a:r>
            <a:r>
              <a:rPr lang="en-US" sz="3200" dirty="0">
                <a:latin typeface="+mn-lt"/>
              </a:rPr>
              <a:t>and in practice </a:t>
            </a:r>
            <a:r>
              <a:rPr lang="en-US" sz="3200" b="1" dirty="0">
                <a:latin typeface="+mn-lt"/>
              </a:rPr>
              <a:t>CITE</a:t>
            </a:r>
            <a:r>
              <a:rPr lang="en-US" sz="3200" dirty="0">
                <a:latin typeface="+mn-lt"/>
              </a:rPr>
              <a:t>.</a:t>
            </a:r>
          </a:p>
          <a:p>
            <a:pPr eaLnBrk="1" hangingPunct="1"/>
            <a:endParaRPr lang="en-US" sz="3200" dirty="0">
              <a:latin typeface="+mn-lt"/>
            </a:endParaRPr>
          </a:p>
          <a:p>
            <a:pPr eaLnBrk="1" hangingPunct="1"/>
            <a:r>
              <a:rPr lang="en-US" sz="3200" dirty="0">
                <a:latin typeface="+mn-lt"/>
              </a:rPr>
              <a:t>The most effective expression of uncertainty information is through </a:t>
            </a:r>
            <a:r>
              <a:rPr lang="en-US" sz="3200" dirty="0" err="1">
                <a:latin typeface="+mn-lt"/>
              </a:rPr>
              <a:t>visualisation</a:t>
            </a:r>
            <a:r>
              <a:rPr lang="en-US" sz="3200" dirty="0">
                <a:latin typeface="+mn-lt"/>
              </a:rPr>
              <a:t>, which provides a more complete picture of risks than numerical summaries alone. Something as simple as sketching a distribution before recalling statistics or making predictions can greatly increase the accuracy of those measures </a:t>
            </a:r>
            <a:r>
              <a:rPr lang="en-US" sz="3200" b="1" dirty="0">
                <a:latin typeface="+mn-lt"/>
              </a:rPr>
              <a:t>CITE</a:t>
            </a:r>
            <a:r>
              <a:rPr lang="en-US" sz="3200" dirty="0">
                <a:latin typeface="+mn-lt"/>
              </a:rPr>
              <a:t>.</a:t>
            </a:r>
          </a:p>
          <a:p>
            <a:pPr eaLnBrk="1" hangingPunct="1"/>
            <a:endParaRPr lang="en-US" sz="3200" dirty="0">
              <a:latin typeface="+mn-lt"/>
            </a:endParaRPr>
          </a:p>
          <a:p>
            <a:pPr eaLnBrk="1" hangingPunct="1"/>
            <a:r>
              <a:rPr lang="en-US" sz="3200" dirty="0">
                <a:latin typeface="+mn-lt"/>
              </a:rPr>
              <a:t>Unfortunately uncertainty information is often complicated and difficult to express. This means uncertainty is not conveyed as often as it should be. A survey found that only a quarter of </a:t>
            </a:r>
            <a:r>
              <a:rPr lang="en-US" sz="3200" dirty="0" err="1">
                <a:latin typeface="+mn-lt"/>
              </a:rPr>
              <a:t>visualisation</a:t>
            </a:r>
            <a:r>
              <a:rPr lang="en-US" sz="3200" dirty="0">
                <a:latin typeface="+mn-lt"/>
              </a:rPr>
              <a:t> authors included uncertainty in 50% or more of their </a:t>
            </a:r>
            <a:r>
              <a:rPr lang="en-US" sz="3200" dirty="0" err="1">
                <a:latin typeface="+mn-lt"/>
              </a:rPr>
              <a:t>visualisations</a:t>
            </a:r>
            <a:r>
              <a:rPr lang="en-US" sz="3200" dirty="0">
                <a:latin typeface="+mn-lt"/>
              </a:rPr>
              <a:t> </a:t>
            </a:r>
            <a:r>
              <a:rPr lang="en-US" sz="3200" b="1" dirty="0">
                <a:latin typeface="+mn-lt"/>
              </a:rPr>
              <a:t>CITE</a:t>
            </a:r>
            <a:r>
              <a:rPr lang="en-US" sz="3200" dirty="0">
                <a:latin typeface="+mn-lt"/>
              </a:rPr>
              <a:t>.</a:t>
            </a:r>
            <a:r>
              <a:rPr lang="en-US" sz="3200" b="1" dirty="0">
                <a:latin typeface="+mn-lt"/>
              </a:rPr>
              <a:t> </a:t>
            </a:r>
            <a:r>
              <a:rPr lang="en-US" sz="3200" dirty="0">
                <a:latin typeface="+mn-lt"/>
              </a:rPr>
              <a:t>Two of the most common explanations authors gave for omitting uncertainty were an inability to calculate it and a fear of overwhelming their audience </a:t>
            </a:r>
            <a:r>
              <a:rPr lang="en-US" sz="3200" b="1" dirty="0">
                <a:latin typeface="+mn-lt"/>
              </a:rPr>
              <a:t>CITE</a:t>
            </a:r>
            <a:r>
              <a:rPr lang="en-US" sz="3200" dirty="0">
                <a:latin typeface="+mn-lt"/>
              </a:rPr>
              <a:t>. Therefore, a set of guidelines that make it easier for authors to clearly </a:t>
            </a:r>
            <a:r>
              <a:rPr lang="en-US" sz="3200" dirty="0" err="1">
                <a:latin typeface="+mn-lt"/>
              </a:rPr>
              <a:t>visualise</a:t>
            </a:r>
            <a:r>
              <a:rPr lang="en-US" sz="3200" dirty="0">
                <a:latin typeface="+mn-lt"/>
              </a:rPr>
              <a:t> the relevant uncertainty could improve their use.</a:t>
            </a:r>
          </a:p>
        </p:txBody>
      </p:sp>
      <p:sp>
        <p:nvSpPr>
          <p:cNvPr id="38" name="TextBox 37"/>
          <p:cNvSpPr txBox="1"/>
          <p:nvPr/>
        </p:nvSpPr>
        <p:spPr>
          <a:xfrm>
            <a:off x="24705617" y="41172378"/>
            <a:ext cx="6858000" cy="1667756"/>
          </a:xfrm>
          <a:prstGeom prst="rect">
            <a:avLst/>
          </a:prstGeom>
          <a:noFill/>
        </p:spPr>
        <p:txBody>
          <a:bodyPr wrap="square" lIns="68580" tIns="68580" rIns="68580" bIns="68580" rtlCol="0">
            <a:normAutofit/>
          </a:bodyPr>
          <a:lstStyle/>
          <a:p>
            <a:pPr algn="ctr"/>
            <a:r>
              <a:rPr lang="en-US" sz="2400" dirty="0"/>
              <a:t>Acknowledgements text goes here.</a:t>
            </a:r>
          </a:p>
        </p:txBody>
      </p:sp>
      <p:sp>
        <p:nvSpPr>
          <p:cNvPr id="39" name="TextBox 38"/>
          <p:cNvSpPr txBox="1"/>
          <p:nvPr/>
        </p:nvSpPr>
        <p:spPr>
          <a:xfrm>
            <a:off x="24705617" y="40539777"/>
            <a:ext cx="6858000" cy="559760"/>
          </a:xfrm>
          <a:prstGeom prst="rect">
            <a:avLst/>
          </a:prstGeom>
          <a:noFill/>
        </p:spPr>
        <p:txBody>
          <a:bodyPr wrap="none" lIns="51426" tIns="25713" rIns="51426" bIns="25713" rtlCol="0">
            <a:noAutofit/>
          </a:bodyPr>
          <a:lstStyle/>
          <a:p>
            <a:pPr algn="ctr"/>
            <a:r>
              <a:rPr lang="en-US" sz="3300" b="1" dirty="0"/>
              <a:t>Acknowledgements</a:t>
            </a:r>
          </a:p>
        </p:txBody>
      </p:sp>
      <p:pic>
        <p:nvPicPr>
          <p:cNvPr id="87" name="Graphic 86">
            <a:extLst>
              <a:ext uri="{FF2B5EF4-FFF2-40B4-BE49-F238E27FC236}">
                <a16:creationId xmlns:a16="http://schemas.microsoft.com/office/drawing/2014/main" id="{D401D5AD-25CD-82F2-A2D2-D10D0B58D9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74068" y="1825603"/>
            <a:ext cx="5349012" cy="1629777"/>
          </a:xfrm>
          <a:prstGeom prst="rect">
            <a:avLst/>
          </a:prstGeom>
        </p:spPr>
      </p:pic>
      <p:sp>
        <p:nvSpPr>
          <p:cNvPr id="138" name="Freeform 137">
            <a:extLst>
              <a:ext uri="{FF2B5EF4-FFF2-40B4-BE49-F238E27FC236}">
                <a16:creationId xmlns:a16="http://schemas.microsoft.com/office/drawing/2014/main" id="{B843DCB0-8B6C-876B-3025-4E1112305E0A}"/>
              </a:ext>
            </a:extLst>
          </p:cNvPr>
          <p:cNvSpPr/>
          <p:nvPr/>
        </p:nvSpPr>
        <p:spPr>
          <a:xfrm>
            <a:off x="-12963352" y="-3493212"/>
            <a:ext cx="2126381" cy="1152181"/>
          </a:xfrm>
          <a:custGeom>
            <a:avLst/>
            <a:gdLst>
              <a:gd name="connsiteX0" fmla="*/ 17782 w 2835175"/>
              <a:gd name="connsiteY0" fmla="*/ 347242 h 1536241"/>
              <a:gd name="connsiteX1" fmla="*/ 17782 w 2835175"/>
              <a:gd name="connsiteY1" fmla="*/ 18781 h 1536241"/>
              <a:gd name="connsiteX2" fmla="*/ 238864 w 2835175"/>
              <a:gd name="connsiteY2" fmla="*/ 18781 h 1536241"/>
              <a:gd name="connsiteX3" fmla="*/ 238864 w 2835175"/>
              <a:gd name="connsiteY3" fmla="*/ 76027 h 1536241"/>
              <a:gd name="connsiteX4" fmla="*/ 87150 w 2835175"/>
              <a:gd name="connsiteY4" fmla="*/ 76027 h 1536241"/>
              <a:gd name="connsiteX5" fmla="*/ 87150 w 2835175"/>
              <a:gd name="connsiteY5" fmla="*/ 154294 h 1536241"/>
              <a:gd name="connsiteX6" fmla="*/ 227489 w 2835175"/>
              <a:gd name="connsiteY6" fmla="*/ 154294 h 1536241"/>
              <a:gd name="connsiteX7" fmla="*/ 227489 w 2835175"/>
              <a:gd name="connsiteY7" fmla="*/ 211559 h 1536241"/>
              <a:gd name="connsiteX8" fmla="*/ 87150 w 2835175"/>
              <a:gd name="connsiteY8" fmla="*/ 211559 h 1536241"/>
              <a:gd name="connsiteX9" fmla="*/ 87150 w 2835175"/>
              <a:gd name="connsiteY9" fmla="*/ 289977 h 1536241"/>
              <a:gd name="connsiteX10" fmla="*/ 239505 w 2835175"/>
              <a:gd name="connsiteY10" fmla="*/ 289977 h 1536241"/>
              <a:gd name="connsiteX11" fmla="*/ 239505 w 2835175"/>
              <a:gd name="connsiteY11" fmla="*/ 347242 h 1536241"/>
              <a:gd name="connsiteX12" fmla="*/ 17782 w 2835175"/>
              <a:gd name="connsiteY12" fmla="*/ 347242 h 1536241"/>
              <a:gd name="connsiteX13" fmla="*/ 292733 w 2835175"/>
              <a:gd name="connsiteY13" fmla="*/ 347242 h 1536241"/>
              <a:gd name="connsiteX14" fmla="*/ 292733 w 2835175"/>
              <a:gd name="connsiteY14" fmla="*/ 100887 h 1536241"/>
              <a:gd name="connsiteX15" fmla="*/ 357776 w 2835175"/>
              <a:gd name="connsiteY15" fmla="*/ 100887 h 1536241"/>
              <a:gd name="connsiteX16" fmla="*/ 357776 w 2835175"/>
              <a:gd name="connsiteY16" fmla="*/ 144358 h 1536241"/>
              <a:gd name="connsiteX17" fmla="*/ 360659 w 2835175"/>
              <a:gd name="connsiteY17" fmla="*/ 144358 h 1536241"/>
              <a:gd name="connsiteX18" fmla="*/ 386293 w 2835175"/>
              <a:gd name="connsiteY18" fmla="*/ 110183 h 1536241"/>
              <a:gd name="connsiteX19" fmla="*/ 429228 w 2835175"/>
              <a:gd name="connsiteY19" fmla="*/ 97688 h 1536241"/>
              <a:gd name="connsiteX20" fmla="*/ 472323 w 2835175"/>
              <a:gd name="connsiteY20" fmla="*/ 110353 h 1536241"/>
              <a:gd name="connsiteX21" fmla="*/ 496034 w 2835175"/>
              <a:gd name="connsiteY21" fmla="*/ 144358 h 1536241"/>
              <a:gd name="connsiteX22" fmla="*/ 498596 w 2835175"/>
              <a:gd name="connsiteY22" fmla="*/ 144358 h 1536241"/>
              <a:gd name="connsiteX23" fmla="*/ 525831 w 2835175"/>
              <a:gd name="connsiteY23" fmla="*/ 110522 h 1536241"/>
              <a:gd name="connsiteX24" fmla="*/ 572770 w 2835175"/>
              <a:gd name="connsiteY24" fmla="*/ 97688 h 1536241"/>
              <a:gd name="connsiteX25" fmla="*/ 628683 w 2835175"/>
              <a:gd name="connsiteY25" fmla="*/ 119649 h 1536241"/>
              <a:gd name="connsiteX26" fmla="*/ 650309 w 2835175"/>
              <a:gd name="connsiteY26" fmla="*/ 181562 h 1536241"/>
              <a:gd name="connsiteX27" fmla="*/ 650309 w 2835175"/>
              <a:gd name="connsiteY27" fmla="*/ 347242 h 1536241"/>
              <a:gd name="connsiteX28" fmla="*/ 582223 w 2835175"/>
              <a:gd name="connsiteY28" fmla="*/ 347242 h 1536241"/>
              <a:gd name="connsiteX29" fmla="*/ 582223 w 2835175"/>
              <a:gd name="connsiteY29" fmla="*/ 195036 h 1536241"/>
              <a:gd name="connsiteX30" fmla="*/ 571328 w 2835175"/>
              <a:gd name="connsiteY30" fmla="*/ 164249 h 1536241"/>
              <a:gd name="connsiteX31" fmla="*/ 544095 w 2835175"/>
              <a:gd name="connsiteY31" fmla="*/ 153974 h 1536241"/>
              <a:gd name="connsiteX32" fmla="*/ 515098 w 2835175"/>
              <a:gd name="connsiteY32" fmla="*/ 165849 h 1536241"/>
              <a:gd name="connsiteX33" fmla="*/ 504684 w 2835175"/>
              <a:gd name="connsiteY33" fmla="*/ 196805 h 1536241"/>
              <a:gd name="connsiteX34" fmla="*/ 504684 w 2835175"/>
              <a:gd name="connsiteY34" fmla="*/ 347242 h 1536241"/>
              <a:gd name="connsiteX35" fmla="*/ 438520 w 2835175"/>
              <a:gd name="connsiteY35" fmla="*/ 347242 h 1536241"/>
              <a:gd name="connsiteX36" fmla="*/ 438520 w 2835175"/>
              <a:gd name="connsiteY36" fmla="*/ 193588 h 1536241"/>
              <a:gd name="connsiteX37" fmla="*/ 428106 w 2835175"/>
              <a:gd name="connsiteY37" fmla="*/ 164720 h 1536241"/>
              <a:gd name="connsiteX38" fmla="*/ 401032 w 2835175"/>
              <a:gd name="connsiteY38" fmla="*/ 153974 h 1536241"/>
              <a:gd name="connsiteX39" fmla="*/ 380526 w 2835175"/>
              <a:gd name="connsiteY39" fmla="*/ 159752 h 1536241"/>
              <a:gd name="connsiteX40" fmla="*/ 366266 w 2835175"/>
              <a:gd name="connsiteY40" fmla="*/ 175634 h 1536241"/>
              <a:gd name="connsiteX41" fmla="*/ 360980 w 2835175"/>
              <a:gd name="connsiteY41" fmla="*/ 199365 h 1536241"/>
              <a:gd name="connsiteX42" fmla="*/ 360980 w 2835175"/>
              <a:gd name="connsiteY42" fmla="*/ 347242 h 1536241"/>
              <a:gd name="connsiteX43" fmla="*/ 292733 w 2835175"/>
              <a:gd name="connsiteY43" fmla="*/ 347242 h 1536241"/>
              <a:gd name="connsiteX44" fmla="*/ 705500 w 2835175"/>
              <a:gd name="connsiteY44" fmla="*/ 347242 h 1536241"/>
              <a:gd name="connsiteX45" fmla="*/ 705500 w 2835175"/>
              <a:gd name="connsiteY45" fmla="*/ 18781 h 1536241"/>
              <a:gd name="connsiteX46" fmla="*/ 773748 w 2835175"/>
              <a:gd name="connsiteY46" fmla="*/ 18781 h 1536241"/>
              <a:gd name="connsiteX47" fmla="*/ 773748 w 2835175"/>
              <a:gd name="connsiteY47" fmla="*/ 142269 h 1536241"/>
              <a:gd name="connsiteX48" fmla="*/ 775830 w 2835175"/>
              <a:gd name="connsiteY48" fmla="*/ 142269 h 1536241"/>
              <a:gd name="connsiteX49" fmla="*/ 788806 w 2835175"/>
              <a:gd name="connsiteY49" fmla="*/ 122058 h 1536241"/>
              <a:gd name="connsiteX50" fmla="*/ 811235 w 2835175"/>
              <a:gd name="connsiteY50" fmla="*/ 104745 h 1536241"/>
              <a:gd name="connsiteX51" fmla="*/ 845839 w 2835175"/>
              <a:gd name="connsiteY51" fmla="*/ 97688 h 1536241"/>
              <a:gd name="connsiteX52" fmla="*/ 895504 w 2835175"/>
              <a:gd name="connsiteY52" fmla="*/ 111802 h 1536241"/>
              <a:gd name="connsiteX53" fmla="*/ 931869 w 2835175"/>
              <a:gd name="connsiteY53" fmla="*/ 153974 h 1536241"/>
              <a:gd name="connsiteX54" fmla="*/ 945488 w 2835175"/>
              <a:gd name="connsiteY54" fmla="*/ 224394 h 1536241"/>
              <a:gd name="connsiteX55" fmla="*/ 932191 w 2835175"/>
              <a:gd name="connsiteY55" fmla="*/ 294004 h 1536241"/>
              <a:gd name="connsiteX56" fmla="*/ 896304 w 2835175"/>
              <a:gd name="connsiteY56" fmla="*/ 336816 h 1536241"/>
              <a:gd name="connsiteX57" fmla="*/ 845679 w 2835175"/>
              <a:gd name="connsiteY57" fmla="*/ 351250 h 1536241"/>
              <a:gd name="connsiteX58" fmla="*/ 811876 w 2835175"/>
              <a:gd name="connsiteY58" fmla="*/ 344682 h 1536241"/>
              <a:gd name="connsiteX59" fmla="*/ 789287 w 2835175"/>
              <a:gd name="connsiteY59" fmla="*/ 328160 h 1536241"/>
              <a:gd name="connsiteX60" fmla="*/ 775830 w 2835175"/>
              <a:gd name="connsiteY60" fmla="*/ 307779 h 1536241"/>
              <a:gd name="connsiteX61" fmla="*/ 772787 w 2835175"/>
              <a:gd name="connsiteY61" fmla="*/ 307779 h 1536241"/>
              <a:gd name="connsiteX62" fmla="*/ 772787 w 2835175"/>
              <a:gd name="connsiteY62" fmla="*/ 347242 h 1536241"/>
              <a:gd name="connsiteX63" fmla="*/ 705500 w 2835175"/>
              <a:gd name="connsiteY63" fmla="*/ 347242 h 1536241"/>
              <a:gd name="connsiteX64" fmla="*/ 772306 w 2835175"/>
              <a:gd name="connsiteY64" fmla="*/ 224074 h 1536241"/>
              <a:gd name="connsiteX65" fmla="*/ 778394 w 2835175"/>
              <a:gd name="connsiteY65" fmla="*/ 262407 h 1536241"/>
              <a:gd name="connsiteX66" fmla="*/ 796017 w 2835175"/>
              <a:gd name="connsiteY66" fmla="*/ 287907 h 1536241"/>
              <a:gd name="connsiteX67" fmla="*/ 824051 w 2835175"/>
              <a:gd name="connsiteY67" fmla="*/ 296883 h 1536241"/>
              <a:gd name="connsiteX68" fmla="*/ 852247 w 2835175"/>
              <a:gd name="connsiteY68" fmla="*/ 287737 h 1536241"/>
              <a:gd name="connsiteX69" fmla="*/ 869710 w 2835175"/>
              <a:gd name="connsiteY69" fmla="*/ 262068 h 1536241"/>
              <a:gd name="connsiteX70" fmla="*/ 875799 w 2835175"/>
              <a:gd name="connsiteY70" fmla="*/ 224074 h 1536241"/>
              <a:gd name="connsiteX71" fmla="*/ 869870 w 2835175"/>
              <a:gd name="connsiteY71" fmla="*/ 186531 h 1536241"/>
              <a:gd name="connsiteX72" fmla="*/ 852409 w 2835175"/>
              <a:gd name="connsiteY72" fmla="*/ 161201 h 1536241"/>
              <a:gd name="connsiteX73" fmla="*/ 824051 w 2835175"/>
              <a:gd name="connsiteY73" fmla="*/ 152055 h 1536241"/>
              <a:gd name="connsiteX74" fmla="*/ 795855 w 2835175"/>
              <a:gd name="connsiteY74" fmla="*/ 160881 h 1536241"/>
              <a:gd name="connsiteX75" fmla="*/ 778394 w 2835175"/>
              <a:gd name="connsiteY75" fmla="*/ 185890 h 1536241"/>
              <a:gd name="connsiteX76" fmla="*/ 772306 w 2835175"/>
              <a:gd name="connsiteY76" fmla="*/ 224074 h 1536241"/>
              <a:gd name="connsiteX77" fmla="*/ 1102207 w 2835175"/>
              <a:gd name="connsiteY77" fmla="*/ 352059 h 1536241"/>
              <a:gd name="connsiteX78" fmla="*/ 1037646 w 2835175"/>
              <a:gd name="connsiteY78" fmla="*/ 336176 h 1536241"/>
              <a:gd name="connsiteX79" fmla="*/ 995831 w 2835175"/>
              <a:gd name="connsiteY79" fmla="*/ 291595 h 1536241"/>
              <a:gd name="connsiteX80" fmla="*/ 981092 w 2835175"/>
              <a:gd name="connsiteY80" fmla="*/ 225033 h 1536241"/>
              <a:gd name="connsiteX81" fmla="*/ 995831 w 2835175"/>
              <a:gd name="connsiteY81" fmla="*/ 158302 h 1536241"/>
              <a:gd name="connsiteX82" fmla="*/ 1037646 w 2835175"/>
              <a:gd name="connsiteY82" fmla="*/ 113721 h 1536241"/>
              <a:gd name="connsiteX83" fmla="*/ 1102207 w 2835175"/>
              <a:gd name="connsiteY83" fmla="*/ 97688 h 1536241"/>
              <a:gd name="connsiteX84" fmla="*/ 1166610 w 2835175"/>
              <a:gd name="connsiteY84" fmla="*/ 113721 h 1536241"/>
              <a:gd name="connsiteX85" fmla="*/ 1208583 w 2835175"/>
              <a:gd name="connsiteY85" fmla="*/ 158302 h 1536241"/>
              <a:gd name="connsiteX86" fmla="*/ 1223322 w 2835175"/>
              <a:gd name="connsiteY86" fmla="*/ 225033 h 1536241"/>
              <a:gd name="connsiteX87" fmla="*/ 1208583 w 2835175"/>
              <a:gd name="connsiteY87" fmla="*/ 291595 h 1536241"/>
              <a:gd name="connsiteX88" fmla="*/ 1166610 w 2835175"/>
              <a:gd name="connsiteY88" fmla="*/ 336176 h 1536241"/>
              <a:gd name="connsiteX89" fmla="*/ 1102207 w 2835175"/>
              <a:gd name="connsiteY89" fmla="*/ 352059 h 1536241"/>
              <a:gd name="connsiteX90" fmla="*/ 1102528 w 2835175"/>
              <a:gd name="connsiteY90" fmla="*/ 299123 h 1536241"/>
              <a:gd name="connsiteX91" fmla="*/ 1130884 w 2835175"/>
              <a:gd name="connsiteY91" fmla="*/ 289506 h 1536241"/>
              <a:gd name="connsiteX92" fmla="*/ 1148026 w 2835175"/>
              <a:gd name="connsiteY92" fmla="*/ 262878 h 1536241"/>
              <a:gd name="connsiteX93" fmla="*/ 1153954 w 2835175"/>
              <a:gd name="connsiteY93" fmla="*/ 224544 h 1536241"/>
              <a:gd name="connsiteX94" fmla="*/ 1148026 w 2835175"/>
              <a:gd name="connsiteY94" fmla="*/ 186211 h 1536241"/>
              <a:gd name="connsiteX95" fmla="*/ 1130884 w 2835175"/>
              <a:gd name="connsiteY95" fmla="*/ 159582 h 1536241"/>
              <a:gd name="connsiteX96" fmla="*/ 1102528 w 2835175"/>
              <a:gd name="connsiteY96" fmla="*/ 149815 h 1536241"/>
              <a:gd name="connsiteX97" fmla="*/ 1073691 w 2835175"/>
              <a:gd name="connsiteY97" fmla="*/ 159582 h 1536241"/>
              <a:gd name="connsiteX98" fmla="*/ 1056229 w 2835175"/>
              <a:gd name="connsiteY98" fmla="*/ 186211 h 1536241"/>
              <a:gd name="connsiteX99" fmla="*/ 1050462 w 2835175"/>
              <a:gd name="connsiteY99" fmla="*/ 224544 h 1536241"/>
              <a:gd name="connsiteX100" fmla="*/ 1056229 w 2835175"/>
              <a:gd name="connsiteY100" fmla="*/ 262878 h 1536241"/>
              <a:gd name="connsiteX101" fmla="*/ 1073691 w 2835175"/>
              <a:gd name="connsiteY101" fmla="*/ 289506 h 1536241"/>
              <a:gd name="connsiteX102" fmla="*/ 1102528 w 2835175"/>
              <a:gd name="connsiteY102" fmla="*/ 299123 h 1536241"/>
              <a:gd name="connsiteX103" fmla="*/ 1358375 w 2835175"/>
              <a:gd name="connsiteY103" fmla="*/ 351250 h 1536241"/>
              <a:gd name="connsiteX104" fmla="*/ 1307591 w 2835175"/>
              <a:gd name="connsiteY104" fmla="*/ 336816 h 1536241"/>
              <a:gd name="connsiteX105" fmla="*/ 1271705 w 2835175"/>
              <a:gd name="connsiteY105" fmla="*/ 294004 h 1536241"/>
              <a:gd name="connsiteX106" fmla="*/ 1258567 w 2835175"/>
              <a:gd name="connsiteY106" fmla="*/ 224394 h 1536241"/>
              <a:gd name="connsiteX107" fmla="*/ 1272184 w 2835175"/>
              <a:gd name="connsiteY107" fmla="*/ 153974 h 1536241"/>
              <a:gd name="connsiteX108" fmla="*/ 1308391 w 2835175"/>
              <a:gd name="connsiteY108" fmla="*/ 111802 h 1536241"/>
              <a:gd name="connsiteX109" fmla="*/ 1358214 w 2835175"/>
              <a:gd name="connsiteY109" fmla="*/ 97688 h 1536241"/>
              <a:gd name="connsiteX110" fmla="*/ 1392658 w 2835175"/>
              <a:gd name="connsiteY110" fmla="*/ 104745 h 1536241"/>
              <a:gd name="connsiteX111" fmla="*/ 1415093 w 2835175"/>
              <a:gd name="connsiteY111" fmla="*/ 122058 h 1536241"/>
              <a:gd name="connsiteX112" fmla="*/ 1428232 w 2835175"/>
              <a:gd name="connsiteY112" fmla="*/ 142269 h 1536241"/>
              <a:gd name="connsiteX113" fmla="*/ 1430300 w 2835175"/>
              <a:gd name="connsiteY113" fmla="*/ 142269 h 1536241"/>
              <a:gd name="connsiteX114" fmla="*/ 1430300 w 2835175"/>
              <a:gd name="connsiteY114" fmla="*/ 18781 h 1536241"/>
              <a:gd name="connsiteX115" fmla="*/ 1498402 w 2835175"/>
              <a:gd name="connsiteY115" fmla="*/ 18781 h 1536241"/>
              <a:gd name="connsiteX116" fmla="*/ 1498402 w 2835175"/>
              <a:gd name="connsiteY116" fmla="*/ 347242 h 1536241"/>
              <a:gd name="connsiteX117" fmla="*/ 1431108 w 2835175"/>
              <a:gd name="connsiteY117" fmla="*/ 347242 h 1536241"/>
              <a:gd name="connsiteX118" fmla="*/ 1431108 w 2835175"/>
              <a:gd name="connsiteY118" fmla="*/ 307779 h 1536241"/>
              <a:gd name="connsiteX119" fmla="*/ 1428232 w 2835175"/>
              <a:gd name="connsiteY119" fmla="*/ 307779 h 1536241"/>
              <a:gd name="connsiteX120" fmla="*/ 1414604 w 2835175"/>
              <a:gd name="connsiteY120" fmla="*/ 328160 h 1536241"/>
              <a:gd name="connsiteX121" fmla="*/ 1392017 w 2835175"/>
              <a:gd name="connsiteY121" fmla="*/ 344682 h 1536241"/>
              <a:gd name="connsiteX122" fmla="*/ 1358375 w 2835175"/>
              <a:gd name="connsiteY122" fmla="*/ 351250 h 1536241"/>
              <a:gd name="connsiteX123" fmla="*/ 1380002 w 2835175"/>
              <a:gd name="connsiteY123" fmla="*/ 296883 h 1536241"/>
              <a:gd name="connsiteX124" fmla="*/ 1407878 w 2835175"/>
              <a:gd name="connsiteY124" fmla="*/ 287907 h 1536241"/>
              <a:gd name="connsiteX125" fmla="*/ 1425506 w 2835175"/>
              <a:gd name="connsiteY125" fmla="*/ 262407 h 1536241"/>
              <a:gd name="connsiteX126" fmla="*/ 1431747 w 2835175"/>
              <a:gd name="connsiteY126" fmla="*/ 224074 h 1536241"/>
              <a:gd name="connsiteX127" fmla="*/ 1425657 w 2835175"/>
              <a:gd name="connsiteY127" fmla="*/ 185890 h 1536241"/>
              <a:gd name="connsiteX128" fmla="*/ 1408038 w 2835175"/>
              <a:gd name="connsiteY128" fmla="*/ 160881 h 1536241"/>
              <a:gd name="connsiteX129" fmla="*/ 1380002 w 2835175"/>
              <a:gd name="connsiteY129" fmla="*/ 152055 h 1536241"/>
              <a:gd name="connsiteX130" fmla="*/ 1351646 w 2835175"/>
              <a:gd name="connsiteY130" fmla="*/ 161201 h 1536241"/>
              <a:gd name="connsiteX131" fmla="*/ 1334183 w 2835175"/>
              <a:gd name="connsiteY131" fmla="*/ 186531 h 1536241"/>
              <a:gd name="connsiteX132" fmla="*/ 1328256 w 2835175"/>
              <a:gd name="connsiteY132" fmla="*/ 224074 h 1536241"/>
              <a:gd name="connsiteX133" fmla="*/ 1334183 w 2835175"/>
              <a:gd name="connsiteY133" fmla="*/ 262068 h 1536241"/>
              <a:gd name="connsiteX134" fmla="*/ 1351646 w 2835175"/>
              <a:gd name="connsiteY134" fmla="*/ 287737 h 1536241"/>
              <a:gd name="connsiteX135" fmla="*/ 1380002 w 2835175"/>
              <a:gd name="connsiteY135" fmla="*/ 296883 h 1536241"/>
              <a:gd name="connsiteX136" fmla="*/ 1554513 w 2835175"/>
              <a:gd name="connsiteY136" fmla="*/ 347242 h 1536241"/>
              <a:gd name="connsiteX137" fmla="*/ 1554513 w 2835175"/>
              <a:gd name="connsiteY137" fmla="*/ 100887 h 1536241"/>
              <a:gd name="connsiteX138" fmla="*/ 1622747 w 2835175"/>
              <a:gd name="connsiteY138" fmla="*/ 100887 h 1536241"/>
              <a:gd name="connsiteX139" fmla="*/ 1622747 w 2835175"/>
              <a:gd name="connsiteY139" fmla="*/ 347242 h 1536241"/>
              <a:gd name="connsiteX140" fmla="*/ 1554513 w 2835175"/>
              <a:gd name="connsiteY140" fmla="*/ 347242 h 1536241"/>
              <a:gd name="connsiteX141" fmla="*/ 1588780 w 2835175"/>
              <a:gd name="connsiteY141" fmla="*/ 69140 h 1536241"/>
              <a:gd name="connsiteX142" fmla="*/ 1562671 w 2835175"/>
              <a:gd name="connsiteY142" fmla="*/ 59034 h 1536241"/>
              <a:gd name="connsiteX143" fmla="*/ 1551937 w 2835175"/>
              <a:gd name="connsiteY143" fmla="*/ 34495 h 1536241"/>
              <a:gd name="connsiteX144" fmla="*/ 1562671 w 2835175"/>
              <a:gd name="connsiteY144" fmla="*/ 10275 h 1536241"/>
              <a:gd name="connsiteX145" fmla="*/ 1588780 w 2835175"/>
              <a:gd name="connsiteY145" fmla="*/ 0 h 1536241"/>
              <a:gd name="connsiteX146" fmla="*/ 1614739 w 2835175"/>
              <a:gd name="connsiteY146" fmla="*/ 10275 h 1536241"/>
              <a:gd name="connsiteX147" fmla="*/ 1625642 w 2835175"/>
              <a:gd name="connsiteY147" fmla="*/ 34495 h 1536241"/>
              <a:gd name="connsiteX148" fmla="*/ 1614739 w 2835175"/>
              <a:gd name="connsiteY148" fmla="*/ 59034 h 1536241"/>
              <a:gd name="connsiteX149" fmla="*/ 1588780 w 2835175"/>
              <a:gd name="connsiteY149" fmla="*/ 69140 h 1536241"/>
              <a:gd name="connsiteX150" fmla="*/ 1789573 w 2835175"/>
              <a:gd name="connsiteY150" fmla="*/ 352059 h 1536241"/>
              <a:gd name="connsiteX151" fmla="*/ 1724196 w 2835175"/>
              <a:gd name="connsiteY151" fmla="*/ 336666 h 1536241"/>
              <a:gd name="connsiteX152" fmla="*/ 1682222 w 2835175"/>
              <a:gd name="connsiteY152" fmla="*/ 292705 h 1536241"/>
              <a:gd name="connsiteX153" fmla="*/ 1667485 w 2835175"/>
              <a:gd name="connsiteY153" fmla="*/ 225184 h 1536241"/>
              <a:gd name="connsiteX154" fmla="*/ 1682222 w 2835175"/>
              <a:gd name="connsiteY154" fmla="*/ 158472 h 1536241"/>
              <a:gd name="connsiteX155" fmla="*/ 1723726 w 2835175"/>
              <a:gd name="connsiteY155" fmla="*/ 113721 h 1536241"/>
              <a:gd name="connsiteX156" fmla="*/ 1786848 w 2835175"/>
              <a:gd name="connsiteY156" fmla="*/ 97688 h 1536241"/>
              <a:gd name="connsiteX157" fmla="*/ 1832187 w 2835175"/>
              <a:gd name="connsiteY157" fmla="*/ 105535 h 1536241"/>
              <a:gd name="connsiteX158" fmla="*/ 1869030 w 2835175"/>
              <a:gd name="connsiteY158" fmla="*/ 128795 h 1536241"/>
              <a:gd name="connsiteX159" fmla="*/ 1893692 w 2835175"/>
              <a:gd name="connsiteY159" fmla="*/ 167938 h 1536241"/>
              <a:gd name="connsiteX160" fmla="*/ 1902508 w 2835175"/>
              <a:gd name="connsiteY160" fmla="*/ 222775 h 1536241"/>
              <a:gd name="connsiteX161" fmla="*/ 1902508 w 2835175"/>
              <a:gd name="connsiteY161" fmla="*/ 241556 h 1536241"/>
              <a:gd name="connsiteX162" fmla="*/ 1694722 w 2835175"/>
              <a:gd name="connsiteY162" fmla="*/ 241556 h 1536241"/>
              <a:gd name="connsiteX163" fmla="*/ 1694722 w 2835175"/>
              <a:gd name="connsiteY163" fmla="*/ 199214 h 1536241"/>
              <a:gd name="connsiteX164" fmla="*/ 1838258 w 2835175"/>
              <a:gd name="connsiteY164" fmla="*/ 199214 h 1536241"/>
              <a:gd name="connsiteX165" fmla="*/ 1831867 w 2835175"/>
              <a:gd name="connsiteY165" fmla="*/ 173056 h 1536241"/>
              <a:gd name="connsiteX166" fmla="*/ 1814085 w 2835175"/>
              <a:gd name="connsiteY166" fmla="*/ 155254 h 1536241"/>
              <a:gd name="connsiteX167" fmla="*/ 1787957 w 2835175"/>
              <a:gd name="connsiteY167" fmla="*/ 148686 h 1536241"/>
              <a:gd name="connsiteX168" fmla="*/ 1760400 w 2835175"/>
              <a:gd name="connsiteY168" fmla="*/ 155894 h 1536241"/>
              <a:gd name="connsiteX169" fmla="*/ 1741828 w 2835175"/>
              <a:gd name="connsiteY169" fmla="*/ 174995 h 1536241"/>
              <a:gd name="connsiteX170" fmla="*/ 1734930 w 2835175"/>
              <a:gd name="connsiteY170" fmla="*/ 201454 h 1536241"/>
              <a:gd name="connsiteX171" fmla="*/ 1734930 w 2835175"/>
              <a:gd name="connsiteY171" fmla="*/ 241707 h 1536241"/>
              <a:gd name="connsiteX172" fmla="*/ 1741659 w 2835175"/>
              <a:gd name="connsiteY172" fmla="*/ 273303 h 1536241"/>
              <a:gd name="connsiteX173" fmla="*/ 1761058 w 2835175"/>
              <a:gd name="connsiteY173" fmla="*/ 293834 h 1536241"/>
              <a:gd name="connsiteX174" fmla="*/ 1790682 w 2835175"/>
              <a:gd name="connsiteY174" fmla="*/ 301061 h 1536241"/>
              <a:gd name="connsiteX175" fmla="*/ 1811510 w 2835175"/>
              <a:gd name="connsiteY175" fmla="*/ 297843 h 1536241"/>
              <a:gd name="connsiteX176" fmla="*/ 1827694 w 2835175"/>
              <a:gd name="connsiteY176" fmla="*/ 288226 h 1536241"/>
              <a:gd name="connsiteX177" fmla="*/ 1837939 w 2835175"/>
              <a:gd name="connsiteY177" fmla="*/ 272494 h 1536241"/>
              <a:gd name="connsiteX178" fmla="*/ 1901060 w 2835175"/>
              <a:gd name="connsiteY178" fmla="*/ 276672 h 1536241"/>
              <a:gd name="connsiteX179" fmla="*/ 1881361 w 2835175"/>
              <a:gd name="connsiteY179" fmla="*/ 316454 h 1536241"/>
              <a:gd name="connsiteX180" fmla="*/ 1843240 w 2835175"/>
              <a:gd name="connsiteY180" fmla="*/ 342744 h 1536241"/>
              <a:gd name="connsiteX181" fmla="*/ 1789573 w 2835175"/>
              <a:gd name="connsiteY181" fmla="*/ 352059 h 1536241"/>
              <a:gd name="connsiteX182" fmla="*/ 2037717 w 2835175"/>
              <a:gd name="connsiteY182" fmla="*/ 351250 h 1536241"/>
              <a:gd name="connsiteX183" fmla="*/ 1986945 w 2835175"/>
              <a:gd name="connsiteY183" fmla="*/ 336816 h 1536241"/>
              <a:gd name="connsiteX184" fmla="*/ 1951042 w 2835175"/>
              <a:gd name="connsiteY184" fmla="*/ 294004 h 1536241"/>
              <a:gd name="connsiteX185" fmla="*/ 1937922 w 2835175"/>
              <a:gd name="connsiteY185" fmla="*/ 224394 h 1536241"/>
              <a:gd name="connsiteX186" fmla="*/ 1951531 w 2835175"/>
              <a:gd name="connsiteY186" fmla="*/ 153974 h 1536241"/>
              <a:gd name="connsiteX187" fmla="*/ 1987735 w 2835175"/>
              <a:gd name="connsiteY187" fmla="*/ 111802 h 1536241"/>
              <a:gd name="connsiteX188" fmla="*/ 2037567 w 2835175"/>
              <a:gd name="connsiteY188" fmla="*/ 97688 h 1536241"/>
              <a:gd name="connsiteX189" fmla="*/ 2072003 w 2835175"/>
              <a:gd name="connsiteY189" fmla="*/ 104745 h 1536241"/>
              <a:gd name="connsiteX190" fmla="*/ 2094429 w 2835175"/>
              <a:gd name="connsiteY190" fmla="*/ 122058 h 1536241"/>
              <a:gd name="connsiteX191" fmla="*/ 2107568 w 2835175"/>
              <a:gd name="connsiteY191" fmla="*/ 142269 h 1536241"/>
              <a:gd name="connsiteX192" fmla="*/ 2109655 w 2835175"/>
              <a:gd name="connsiteY192" fmla="*/ 142269 h 1536241"/>
              <a:gd name="connsiteX193" fmla="*/ 2109655 w 2835175"/>
              <a:gd name="connsiteY193" fmla="*/ 18781 h 1536241"/>
              <a:gd name="connsiteX194" fmla="*/ 2177739 w 2835175"/>
              <a:gd name="connsiteY194" fmla="*/ 18781 h 1536241"/>
              <a:gd name="connsiteX195" fmla="*/ 2177739 w 2835175"/>
              <a:gd name="connsiteY195" fmla="*/ 347242 h 1536241"/>
              <a:gd name="connsiteX196" fmla="*/ 2110463 w 2835175"/>
              <a:gd name="connsiteY196" fmla="*/ 347242 h 1536241"/>
              <a:gd name="connsiteX197" fmla="*/ 2110463 w 2835175"/>
              <a:gd name="connsiteY197" fmla="*/ 307779 h 1536241"/>
              <a:gd name="connsiteX198" fmla="*/ 2107568 w 2835175"/>
              <a:gd name="connsiteY198" fmla="*/ 307779 h 1536241"/>
              <a:gd name="connsiteX199" fmla="*/ 2093959 w 2835175"/>
              <a:gd name="connsiteY199" fmla="*/ 328160 h 1536241"/>
              <a:gd name="connsiteX200" fmla="*/ 2071364 w 2835175"/>
              <a:gd name="connsiteY200" fmla="*/ 344682 h 1536241"/>
              <a:gd name="connsiteX201" fmla="*/ 2037717 w 2835175"/>
              <a:gd name="connsiteY201" fmla="*/ 351250 h 1536241"/>
              <a:gd name="connsiteX202" fmla="*/ 2059353 w 2835175"/>
              <a:gd name="connsiteY202" fmla="*/ 296883 h 1536241"/>
              <a:gd name="connsiteX203" fmla="*/ 2087229 w 2835175"/>
              <a:gd name="connsiteY203" fmla="*/ 287907 h 1536241"/>
              <a:gd name="connsiteX204" fmla="*/ 2104843 w 2835175"/>
              <a:gd name="connsiteY204" fmla="*/ 262407 h 1536241"/>
              <a:gd name="connsiteX205" fmla="*/ 2111102 w 2835175"/>
              <a:gd name="connsiteY205" fmla="*/ 224074 h 1536241"/>
              <a:gd name="connsiteX206" fmla="*/ 2105012 w 2835175"/>
              <a:gd name="connsiteY206" fmla="*/ 185890 h 1536241"/>
              <a:gd name="connsiteX207" fmla="*/ 2087380 w 2835175"/>
              <a:gd name="connsiteY207" fmla="*/ 160881 h 1536241"/>
              <a:gd name="connsiteX208" fmla="*/ 2059353 w 2835175"/>
              <a:gd name="connsiteY208" fmla="*/ 152055 h 1536241"/>
              <a:gd name="connsiteX209" fmla="*/ 2030988 w 2835175"/>
              <a:gd name="connsiteY209" fmla="*/ 161201 h 1536241"/>
              <a:gd name="connsiteX210" fmla="*/ 2013525 w 2835175"/>
              <a:gd name="connsiteY210" fmla="*/ 186531 h 1536241"/>
              <a:gd name="connsiteX211" fmla="*/ 2007604 w 2835175"/>
              <a:gd name="connsiteY211" fmla="*/ 224074 h 1536241"/>
              <a:gd name="connsiteX212" fmla="*/ 2013525 w 2835175"/>
              <a:gd name="connsiteY212" fmla="*/ 262068 h 1536241"/>
              <a:gd name="connsiteX213" fmla="*/ 2030988 w 2835175"/>
              <a:gd name="connsiteY213" fmla="*/ 287737 h 1536241"/>
              <a:gd name="connsiteX214" fmla="*/ 2059353 w 2835175"/>
              <a:gd name="connsiteY214" fmla="*/ 296883 h 1536241"/>
              <a:gd name="connsiteX215" fmla="*/ 77058 w 2835175"/>
              <a:gd name="connsiteY215" fmla="*/ 564522 h 1536241"/>
              <a:gd name="connsiteX216" fmla="*/ 156358 w 2835175"/>
              <a:gd name="connsiteY216" fmla="*/ 814076 h 1536241"/>
              <a:gd name="connsiteX217" fmla="*/ 159403 w 2835175"/>
              <a:gd name="connsiteY217" fmla="*/ 814076 h 1536241"/>
              <a:gd name="connsiteX218" fmla="*/ 238864 w 2835175"/>
              <a:gd name="connsiteY218" fmla="*/ 564522 h 1536241"/>
              <a:gd name="connsiteX219" fmla="*/ 315763 w 2835175"/>
              <a:gd name="connsiteY219" fmla="*/ 564522 h 1536241"/>
              <a:gd name="connsiteX220" fmla="*/ 202658 w 2835175"/>
              <a:gd name="connsiteY220" fmla="*/ 892983 h 1536241"/>
              <a:gd name="connsiteX221" fmla="*/ 113263 w 2835175"/>
              <a:gd name="connsiteY221" fmla="*/ 892983 h 1536241"/>
              <a:gd name="connsiteX222" fmla="*/ 0 w 2835175"/>
              <a:gd name="connsiteY222" fmla="*/ 564522 h 1536241"/>
              <a:gd name="connsiteX223" fmla="*/ 77058 w 2835175"/>
              <a:gd name="connsiteY223" fmla="*/ 564522 h 1536241"/>
              <a:gd name="connsiteX224" fmla="*/ 353971 w 2835175"/>
              <a:gd name="connsiteY224" fmla="*/ 892983 h 1536241"/>
              <a:gd name="connsiteX225" fmla="*/ 353971 w 2835175"/>
              <a:gd name="connsiteY225" fmla="*/ 646628 h 1536241"/>
              <a:gd name="connsiteX226" fmla="*/ 422219 w 2835175"/>
              <a:gd name="connsiteY226" fmla="*/ 646628 h 1536241"/>
              <a:gd name="connsiteX227" fmla="*/ 422219 w 2835175"/>
              <a:gd name="connsiteY227" fmla="*/ 892983 h 1536241"/>
              <a:gd name="connsiteX228" fmla="*/ 353971 w 2835175"/>
              <a:gd name="connsiteY228" fmla="*/ 892983 h 1536241"/>
              <a:gd name="connsiteX229" fmla="*/ 388255 w 2835175"/>
              <a:gd name="connsiteY229" fmla="*/ 614881 h 1536241"/>
              <a:gd name="connsiteX230" fmla="*/ 362142 w 2835175"/>
              <a:gd name="connsiteY230" fmla="*/ 604775 h 1536241"/>
              <a:gd name="connsiteX231" fmla="*/ 351409 w 2835175"/>
              <a:gd name="connsiteY231" fmla="*/ 580235 h 1536241"/>
              <a:gd name="connsiteX232" fmla="*/ 362142 w 2835175"/>
              <a:gd name="connsiteY232" fmla="*/ 556016 h 1536241"/>
              <a:gd name="connsiteX233" fmla="*/ 388255 w 2835175"/>
              <a:gd name="connsiteY233" fmla="*/ 545741 h 1536241"/>
              <a:gd name="connsiteX234" fmla="*/ 414209 w 2835175"/>
              <a:gd name="connsiteY234" fmla="*/ 556016 h 1536241"/>
              <a:gd name="connsiteX235" fmla="*/ 425102 w 2835175"/>
              <a:gd name="connsiteY235" fmla="*/ 580235 h 1536241"/>
              <a:gd name="connsiteX236" fmla="*/ 414209 w 2835175"/>
              <a:gd name="connsiteY236" fmla="*/ 604775 h 1536241"/>
              <a:gd name="connsiteX237" fmla="*/ 388255 w 2835175"/>
              <a:gd name="connsiteY237" fmla="*/ 614881 h 1536241"/>
              <a:gd name="connsiteX238" fmla="*/ 681629 w 2835175"/>
              <a:gd name="connsiteY238" fmla="*/ 716878 h 1536241"/>
              <a:gd name="connsiteX239" fmla="*/ 619151 w 2835175"/>
              <a:gd name="connsiteY239" fmla="*/ 720736 h 1536241"/>
              <a:gd name="connsiteX240" fmla="*/ 612262 w 2835175"/>
              <a:gd name="connsiteY240" fmla="*/ 706302 h 1536241"/>
              <a:gd name="connsiteX241" fmla="*/ 598323 w 2835175"/>
              <a:gd name="connsiteY241" fmla="*/ 695876 h 1536241"/>
              <a:gd name="connsiteX242" fmla="*/ 577977 w 2835175"/>
              <a:gd name="connsiteY242" fmla="*/ 691868 h 1536241"/>
              <a:gd name="connsiteX243" fmla="*/ 551223 w 2835175"/>
              <a:gd name="connsiteY243" fmla="*/ 698605 h 1536241"/>
              <a:gd name="connsiteX244" fmla="*/ 540330 w 2835175"/>
              <a:gd name="connsiteY244" fmla="*/ 716238 h 1536241"/>
              <a:gd name="connsiteX245" fmla="*/ 547379 w 2835175"/>
              <a:gd name="connsiteY245" fmla="*/ 731161 h 1536241"/>
              <a:gd name="connsiteX246" fmla="*/ 571569 w 2835175"/>
              <a:gd name="connsiteY246" fmla="*/ 740947 h 1536241"/>
              <a:gd name="connsiteX247" fmla="*/ 616106 w 2835175"/>
              <a:gd name="connsiteY247" fmla="*/ 749923 h 1536241"/>
              <a:gd name="connsiteX248" fmla="*/ 669614 w 2835175"/>
              <a:gd name="connsiteY248" fmla="*/ 773654 h 1536241"/>
              <a:gd name="connsiteX249" fmla="*/ 687237 w 2835175"/>
              <a:gd name="connsiteY249" fmla="*/ 816636 h 1536241"/>
              <a:gd name="connsiteX250" fmla="*/ 672979 w 2835175"/>
              <a:gd name="connsiteY250" fmla="*/ 859147 h 1536241"/>
              <a:gd name="connsiteX251" fmla="*/ 634209 w 2835175"/>
              <a:gd name="connsiteY251" fmla="*/ 887695 h 1536241"/>
              <a:gd name="connsiteX252" fmla="*/ 577658 w 2835175"/>
              <a:gd name="connsiteY252" fmla="*/ 897800 h 1536241"/>
              <a:gd name="connsiteX253" fmla="*/ 499797 w 2835175"/>
              <a:gd name="connsiteY253" fmla="*/ 877420 h 1536241"/>
              <a:gd name="connsiteX254" fmla="*/ 465994 w 2835175"/>
              <a:gd name="connsiteY254" fmla="*/ 821604 h 1536241"/>
              <a:gd name="connsiteX255" fmla="*/ 533121 w 2835175"/>
              <a:gd name="connsiteY255" fmla="*/ 818085 h 1536241"/>
              <a:gd name="connsiteX256" fmla="*/ 547860 w 2835175"/>
              <a:gd name="connsiteY256" fmla="*/ 840855 h 1536241"/>
              <a:gd name="connsiteX257" fmla="*/ 577817 w 2835175"/>
              <a:gd name="connsiteY257" fmla="*/ 848552 h 1536241"/>
              <a:gd name="connsiteX258" fmla="*/ 606654 w 2835175"/>
              <a:gd name="connsiteY258" fmla="*/ 841664 h 1536241"/>
              <a:gd name="connsiteX259" fmla="*/ 617869 w 2835175"/>
              <a:gd name="connsiteY259" fmla="*/ 823542 h 1536241"/>
              <a:gd name="connsiteX260" fmla="*/ 610019 w 2835175"/>
              <a:gd name="connsiteY260" fmla="*/ 808299 h 1536241"/>
              <a:gd name="connsiteX261" fmla="*/ 586308 w 2835175"/>
              <a:gd name="connsiteY261" fmla="*/ 799002 h 1536241"/>
              <a:gd name="connsiteX262" fmla="*/ 543695 w 2835175"/>
              <a:gd name="connsiteY262" fmla="*/ 790496 h 1536241"/>
              <a:gd name="connsiteX263" fmla="*/ 490024 w 2835175"/>
              <a:gd name="connsiteY263" fmla="*/ 765467 h 1536241"/>
              <a:gd name="connsiteX264" fmla="*/ 472563 w 2835175"/>
              <a:gd name="connsiteY264" fmla="*/ 720096 h 1536241"/>
              <a:gd name="connsiteX265" fmla="*/ 485379 w 2835175"/>
              <a:gd name="connsiteY265" fmla="*/ 679184 h 1536241"/>
              <a:gd name="connsiteX266" fmla="*/ 521745 w 2835175"/>
              <a:gd name="connsiteY266" fmla="*/ 652725 h 1536241"/>
              <a:gd name="connsiteX267" fmla="*/ 576857 w 2835175"/>
              <a:gd name="connsiteY267" fmla="*/ 643428 h 1536241"/>
              <a:gd name="connsiteX268" fmla="*/ 650230 w 2835175"/>
              <a:gd name="connsiteY268" fmla="*/ 663151 h 1536241"/>
              <a:gd name="connsiteX269" fmla="*/ 681629 w 2835175"/>
              <a:gd name="connsiteY269" fmla="*/ 716878 h 1536241"/>
              <a:gd name="connsiteX270" fmla="*/ 888013 w 2835175"/>
              <a:gd name="connsiteY270" fmla="*/ 788087 h 1536241"/>
              <a:gd name="connsiteX271" fmla="*/ 888013 w 2835175"/>
              <a:gd name="connsiteY271" fmla="*/ 646628 h 1536241"/>
              <a:gd name="connsiteX272" fmla="*/ 956261 w 2835175"/>
              <a:gd name="connsiteY272" fmla="*/ 646628 h 1536241"/>
              <a:gd name="connsiteX273" fmla="*/ 956261 w 2835175"/>
              <a:gd name="connsiteY273" fmla="*/ 892983 h 1536241"/>
              <a:gd name="connsiteX274" fmla="*/ 890737 w 2835175"/>
              <a:gd name="connsiteY274" fmla="*/ 892983 h 1536241"/>
              <a:gd name="connsiteX275" fmla="*/ 890737 w 2835175"/>
              <a:gd name="connsiteY275" fmla="*/ 848232 h 1536241"/>
              <a:gd name="connsiteX276" fmla="*/ 888175 w 2835175"/>
              <a:gd name="connsiteY276" fmla="*/ 848232 h 1536241"/>
              <a:gd name="connsiteX277" fmla="*/ 860458 w 2835175"/>
              <a:gd name="connsiteY277" fmla="*/ 883046 h 1536241"/>
              <a:gd name="connsiteX278" fmla="*/ 813519 w 2835175"/>
              <a:gd name="connsiteY278" fmla="*/ 896201 h 1536241"/>
              <a:gd name="connsiteX279" fmla="*/ 770103 w 2835175"/>
              <a:gd name="connsiteY279" fmla="*/ 884966 h 1536241"/>
              <a:gd name="connsiteX280" fmla="*/ 740785 w 2835175"/>
              <a:gd name="connsiteY280" fmla="*/ 853050 h 1536241"/>
              <a:gd name="connsiteX281" fmla="*/ 730211 w 2835175"/>
              <a:gd name="connsiteY281" fmla="*/ 803481 h 1536241"/>
              <a:gd name="connsiteX282" fmla="*/ 730211 w 2835175"/>
              <a:gd name="connsiteY282" fmla="*/ 646628 h 1536241"/>
              <a:gd name="connsiteX283" fmla="*/ 798459 w 2835175"/>
              <a:gd name="connsiteY283" fmla="*/ 646628 h 1536241"/>
              <a:gd name="connsiteX284" fmla="*/ 798459 w 2835175"/>
              <a:gd name="connsiteY284" fmla="*/ 791305 h 1536241"/>
              <a:gd name="connsiteX285" fmla="*/ 810154 w 2835175"/>
              <a:gd name="connsiteY285" fmla="*/ 825781 h 1536241"/>
              <a:gd name="connsiteX286" fmla="*/ 841074 w 2835175"/>
              <a:gd name="connsiteY286" fmla="*/ 838446 h 1536241"/>
              <a:gd name="connsiteX287" fmla="*/ 864142 w 2835175"/>
              <a:gd name="connsiteY287" fmla="*/ 832838 h 1536241"/>
              <a:gd name="connsiteX288" fmla="*/ 881445 w 2835175"/>
              <a:gd name="connsiteY288" fmla="*/ 815845 h 1536241"/>
              <a:gd name="connsiteX289" fmla="*/ 888013 w 2835175"/>
              <a:gd name="connsiteY289" fmla="*/ 788087 h 1536241"/>
              <a:gd name="connsiteX290" fmla="*/ 1081021 w 2835175"/>
              <a:gd name="connsiteY290" fmla="*/ 897631 h 1536241"/>
              <a:gd name="connsiteX291" fmla="*/ 1039046 w 2835175"/>
              <a:gd name="connsiteY291" fmla="*/ 889464 h 1536241"/>
              <a:gd name="connsiteX292" fmla="*/ 1009889 w 2835175"/>
              <a:gd name="connsiteY292" fmla="*/ 864924 h 1536241"/>
              <a:gd name="connsiteX293" fmla="*/ 999316 w 2835175"/>
              <a:gd name="connsiteY293" fmla="*/ 824182 h 1536241"/>
              <a:gd name="connsiteX294" fmla="*/ 1006846 w 2835175"/>
              <a:gd name="connsiteY294" fmla="*/ 789687 h 1536241"/>
              <a:gd name="connsiteX295" fmla="*/ 1027352 w 2835175"/>
              <a:gd name="connsiteY295" fmla="*/ 767237 h 1536241"/>
              <a:gd name="connsiteX296" fmla="*/ 1056830 w 2835175"/>
              <a:gd name="connsiteY296" fmla="*/ 754402 h 1536241"/>
              <a:gd name="connsiteX297" fmla="*/ 1091754 w 2835175"/>
              <a:gd name="connsiteY297" fmla="*/ 748324 h 1536241"/>
              <a:gd name="connsiteX298" fmla="*/ 1126358 w 2835175"/>
              <a:gd name="connsiteY298" fmla="*/ 744146 h 1536241"/>
              <a:gd name="connsiteX299" fmla="*/ 1145422 w 2835175"/>
              <a:gd name="connsiteY299" fmla="*/ 738049 h 1536241"/>
              <a:gd name="connsiteX300" fmla="*/ 1151351 w 2835175"/>
              <a:gd name="connsiteY300" fmla="*/ 726174 h 1536241"/>
              <a:gd name="connsiteX301" fmla="*/ 1151351 w 2835175"/>
              <a:gd name="connsiteY301" fmla="*/ 725215 h 1536241"/>
              <a:gd name="connsiteX302" fmla="*/ 1141738 w 2835175"/>
              <a:gd name="connsiteY302" fmla="*/ 701635 h 1536241"/>
              <a:gd name="connsiteX303" fmla="*/ 1114824 w 2835175"/>
              <a:gd name="connsiteY303" fmla="*/ 693298 h 1536241"/>
              <a:gd name="connsiteX304" fmla="*/ 1085505 w 2835175"/>
              <a:gd name="connsiteY304" fmla="*/ 701484 h 1536241"/>
              <a:gd name="connsiteX305" fmla="*/ 1071088 w 2835175"/>
              <a:gd name="connsiteY305" fmla="*/ 721695 h 1536241"/>
              <a:gd name="connsiteX306" fmla="*/ 1007966 w 2835175"/>
              <a:gd name="connsiteY306" fmla="*/ 716558 h 1536241"/>
              <a:gd name="connsiteX307" fmla="*/ 1026871 w 2835175"/>
              <a:gd name="connsiteY307" fmla="*/ 677754 h 1536241"/>
              <a:gd name="connsiteX308" fmla="*/ 1063238 w 2835175"/>
              <a:gd name="connsiteY308" fmla="*/ 652405 h 1536241"/>
              <a:gd name="connsiteX309" fmla="*/ 1115143 w 2835175"/>
              <a:gd name="connsiteY309" fmla="*/ 643428 h 1536241"/>
              <a:gd name="connsiteX310" fmla="*/ 1154394 w 2835175"/>
              <a:gd name="connsiteY310" fmla="*/ 648227 h 1536241"/>
              <a:gd name="connsiteX311" fmla="*/ 1187876 w 2835175"/>
              <a:gd name="connsiteY311" fmla="*/ 663151 h 1536241"/>
              <a:gd name="connsiteX312" fmla="*/ 1211106 w 2835175"/>
              <a:gd name="connsiteY312" fmla="*/ 689139 h 1536241"/>
              <a:gd name="connsiteX313" fmla="*/ 1219596 w 2835175"/>
              <a:gd name="connsiteY313" fmla="*/ 726833 h 1536241"/>
              <a:gd name="connsiteX314" fmla="*/ 1219596 w 2835175"/>
              <a:gd name="connsiteY314" fmla="*/ 892983 h 1536241"/>
              <a:gd name="connsiteX315" fmla="*/ 1154875 w 2835175"/>
              <a:gd name="connsiteY315" fmla="*/ 892983 h 1536241"/>
              <a:gd name="connsiteX316" fmla="*/ 1154875 w 2835175"/>
              <a:gd name="connsiteY316" fmla="*/ 858827 h 1536241"/>
              <a:gd name="connsiteX317" fmla="*/ 1152952 w 2835175"/>
              <a:gd name="connsiteY317" fmla="*/ 858827 h 1536241"/>
              <a:gd name="connsiteX318" fmla="*/ 1137091 w 2835175"/>
              <a:gd name="connsiteY318" fmla="*/ 879189 h 1536241"/>
              <a:gd name="connsiteX319" fmla="*/ 1113222 w 2835175"/>
              <a:gd name="connsiteY319" fmla="*/ 892832 h 1536241"/>
              <a:gd name="connsiteX320" fmla="*/ 1081021 w 2835175"/>
              <a:gd name="connsiteY320" fmla="*/ 897631 h 1536241"/>
              <a:gd name="connsiteX321" fmla="*/ 1100566 w 2835175"/>
              <a:gd name="connsiteY321" fmla="*/ 850490 h 1536241"/>
              <a:gd name="connsiteX322" fmla="*/ 1127159 w 2835175"/>
              <a:gd name="connsiteY322" fmla="*/ 844543 h 1536241"/>
              <a:gd name="connsiteX323" fmla="*/ 1145262 w 2835175"/>
              <a:gd name="connsiteY323" fmla="*/ 828190 h 1536241"/>
              <a:gd name="connsiteX324" fmla="*/ 1151830 w 2835175"/>
              <a:gd name="connsiteY324" fmla="*/ 804930 h 1536241"/>
              <a:gd name="connsiteX325" fmla="*/ 1151830 w 2835175"/>
              <a:gd name="connsiteY325" fmla="*/ 778791 h 1536241"/>
              <a:gd name="connsiteX326" fmla="*/ 1143020 w 2835175"/>
              <a:gd name="connsiteY326" fmla="*/ 782630 h 1536241"/>
              <a:gd name="connsiteX327" fmla="*/ 1130683 w 2835175"/>
              <a:gd name="connsiteY327" fmla="*/ 785679 h 1536241"/>
              <a:gd name="connsiteX328" fmla="*/ 1116906 w 2835175"/>
              <a:gd name="connsiteY328" fmla="*/ 788087 h 1536241"/>
              <a:gd name="connsiteX329" fmla="*/ 1104410 w 2835175"/>
              <a:gd name="connsiteY329" fmla="*/ 789857 h 1536241"/>
              <a:gd name="connsiteX330" fmla="*/ 1083423 w 2835175"/>
              <a:gd name="connsiteY330" fmla="*/ 795465 h 1536241"/>
              <a:gd name="connsiteX331" fmla="*/ 1069486 w 2835175"/>
              <a:gd name="connsiteY331" fmla="*/ 805890 h 1536241"/>
              <a:gd name="connsiteX332" fmla="*/ 1064518 w 2835175"/>
              <a:gd name="connsiteY332" fmla="*/ 821923 h 1536241"/>
              <a:gd name="connsiteX333" fmla="*/ 1074612 w 2835175"/>
              <a:gd name="connsiteY333" fmla="*/ 843264 h 1536241"/>
              <a:gd name="connsiteX334" fmla="*/ 1100566 w 2835175"/>
              <a:gd name="connsiteY334" fmla="*/ 850490 h 1536241"/>
              <a:gd name="connsiteX335" fmla="*/ 1340792 w 2835175"/>
              <a:gd name="connsiteY335" fmla="*/ 564522 h 1536241"/>
              <a:gd name="connsiteX336" fmla="*/ 1340792 w 2835175"/>
              <a:gd name="connsiteY336" fmla="*/ 892983 h 1536241"/>
              <a:gd name="connsiteX337" fmla="*/ 1272545 w 2835175"/>
              <a:gd name="connsiteY337" fmla="*/ 892983 h 1536241"/>
              <a:gd name="connsiteX338" fmla="*/ 1272545 w 2835175"/>
              <a:gd name="connsiteY338" fmla="*/ 564522 h 1536241"/>
              <a:gd name="connsiteX339" fmla="*/ 1340792 w 2835175"/>
              <a:gd name="connsiteY339" fmla="*/ 564522 h 1536241"/>
              <a:gd name="connsiteX340" fmla="*/ 1395463 w 2835175"/>
              <a:gd name="connsiteY340" fmla="*/ 892983 h 1536241"/>
              <a:gd name="connsiteX341" fmla="*/ 1395463 w 2835175"/>
              <a:gd name="connsiteY341" fmla="*/ 646628 h 1536241"/>
              <a:gd name="connsiteX342" fmla="*/ 1463703 w 2835175"/>
              <a:gd name="connsiteY342" fmla="*/ 646628 h 1536241"/>
              <a:gd name="connsiteX343" fmla="*/ 1463703 w 2835175"/>
              <a:gd name="connsiteY343" fmla="*/ 892983 h 1536241"/>
              <a:gd name="connsiteX344" fmla="*/ 1395463 w 2835175"/>
              <a:gd name="connsiteY344" fmla="*/ 892983 h 1536241"/>
              <a:gd name="connsiteX345" fmla="*/ 1429755 w 2835175"/>
              <a:gd name="connsiteY345" fmla="*/ 614881 h 1536241"/>
              <a:gd name="connsiteX346" fmla="*/ 1403632 w 2835175"/>
              <a:gd name="connsiteY346" fmla="*/ 604775 h 1536241"/>
              <a:gd name="connsiteX347" fmla="*/ 1392899 w 2835175"/>
              <a:gd name="connsiteY347" fmla="*/ 580235 h 1536241"/>
              <a:gd name="connsiteX348" fmla="*/ 1403632 w 2835175"/>
              <a:gd name="connsiteY348" fmla="*/ 556016 h 1536241"/>
              <a:gd name="connsiteX349" fmla="*/ 1429755 w 2835175"/>
              <a:gd name="connsiteY349" fmla="*/ 545741 h 1536241"/>
              <a:gd name="connsiteX350" fmla="*/ 1455695 w 2835175"/>
              <a:gd name="connsiteY350" fmla="*/ 556016 h 1536241"/>
              <a:gd name="connsiteX351" fmla="*/ 1466597 w 2835175"/>
              <a:gd name="connsiteY351" fmla="*/ 580235 h 1536241"/>
              <a:gd name="connsiteX352" fmla="*/ 1455695 w 2835175"/>
              <a:gd name="connsiteY352" fmla="*/ 604775 h 1536241"/>
              <a:gd name="connsiteX353" fmla="*/ 1429755 w 2835175"/>
              <a:gd name="connsiteY353" fmla="*/ 614881 h 1536241"/>
              <a:gd name="connsiteX354" fmla="*/ 1723125 w 2835175"/>
              <a:gd name="connsiteY354" fmla="*/ 716878 h 1536241"/>
              <a:gd name="connsiteX355" fmla="*/ 1660642 w 2835175"/>
              <a:gd name="connsiteY355" fmla="*/ 720736 h 1536241"/>
              <a:gd name="connsiteX356" fmla="*/ 1653744 w 2835175"/>
              <a:gd name="connsiteY356" fmla="*/ 706302 h 1536241"/>
              <a:gd name="connsiteX357" fmla="*/ 1639815 w 2835175"/>
              <a:gd name="connsiteY357" fmla="*/ 695876 h 1536241"/>
              <a:gd name="connsiteX358" fmla="*/ 1619476 w 2835175"/>
              <a:gd name="connsiteY358" fmla="*/ 691868 h 1536241"/>
              <a:gd name="connsiteX359" fmla="*/ 1592709 w 2835175"/>
              <a:gd name="connsiteY359" fmla="*/ 698605 h 1536241"/>
              <a:gd name="connsiteX360" fmla="*/ 1581825 w 2835175"/>
              <a:gd name="connsiteY360" fmla="*/ 716238 h 1536241"/>
              <a:gd name="connsiteX361" fmla="*/ 1588874 w 2835175"/>
              <a:gd name="connsiteY361" fmla="*/ 731161 h 1536241"/>
              <a:gd name="connsiteX362" fmla="*/ 1613066 w 2835175"/>
              <a:gd name="connsiteY362" fmla="*/ 740947 h 1536241"/>
              <a:gd name="connsiteX363" fmla="*/ 1657597 w 2835175"/>
              <a:gd name="connsiteY363" fmla="*/ 749923 h 1536241"/>
              <a:gd name="connsiteX364" fmla="*/ 1711113 w 2835175"/>
              <a:gd name="connsiteY364" fmla="*/ 773654 h 1536241"/>
              <a:gd name="connsiteX365" fmla="*/ 1728726 w 2835175"/>
              <a:gd name="connsiteY365" fmla="*/ 816636 h 1536241"/>
              <a:gd name="connsiteX366" fmla="*/ 1714478 w 2835175"/>
              <a:gd name="connsiteY366" fmla="*/ 859147 h 1536241"/>
              <a:gd name="connsiteX367" fmla="*/ 1675699 w 2835175"/>
              <a:gd name="connsiteY367" fmla="*/ 887695 h 1536241"/>
              <a:gd name="connsiteX368" fmla="*/ 1619157 w 2835175"/>
              <a:gd name="connsiteY368" fmla="*/ 897800 h 1536241"/>
              <a:gd name="connsiteX369" fmla="*/ 1541279 w 2835175"/>
              <a:gd name="connsiteY369" fmla="*/ 877420 h 1536241"/>
              <a:gd name="connsiteX370" fmla="*/ 1507481 w 2835175"/>
              <a:gd name="connsiteY370" fmla="*/ 821604 h 1536241"/>
              <a:gd name="connsiteX371" fmla="*/ 1574607 w 2835175"/>
              <a:gd name="connsiteY371" fmla="*/ 818085 h 1536241"/>
              <a:gd name="connsiteX372" fmla="*/ 1589344 w 2835175"/>
              <a:gd name="connsiteY372" fmla="*/ 840855 h 1536241"/>
              <a:gd name="connsiteX373" fmla="*/ 1619307 w 2835175"/>
              <a:gd name="connsiteY373" fmla="*/ 848552 h 1536241"/>
              <a:gd name="connsiteX374" fmla="*/ 1648142 w 2835175"/>
              <a:gd name="connsiteY374" fmla="*/ 841664 h 1536241"/>
              <a:gd name="connsiteX375" fmla="*/ 1659364 w 2835175"/>
              <a:gd name="connsiteY375" fmla="*/ 823542 h 1536241"/>
              <a:gd name="connsiteX376" fmla="*/ 1651507 w 2835175"/>
              <a:gd name="connsiteY376" fmla="*/ 808299 h 1536241"/>
              <a:gd name="connsiteX377" fmla="*/ 1627803 w 2835175"/>
              <a:gd name="connsiteY377" fmla="*/ 799002 h 1536241"/>
              <a:gd name="connsiteX378" fmla="*/ 1585190 w 2835175"/>
              <a:gd name="connsiteY378" fmla="*/ 790496 h 1536241"/>
              <a:gd name="connsiteX379" fmla="*/ 1531523 w 2835175"/>
              <a:gd name="connsiteY379" fmla="*/ 765467 h 1536241"/>
              <a:gd name="connsiteX380" fmla="*/ 1514061 w 2835175"/>
              <a:gd name="connsiteY380" fmla="*/ 720096 h 1536241"/>
              <a:gd name="connsiteX381" fmla="*/ 1526862 w 2835175"/>
              <a:gd name="connsiteY381" fmla="*/ 679184 h 1536241"/>
              <a:gd name="connsiteX382" fmla="*/ 1563234 w 2835175"/>
              <a:gd name="connsiteY382" fmla="*/ 652725 h 1536241"/>
              <a:gd name="connsiteX383" fmla="*/ 1618348 w 2835175"/>
              <a:gd name="connsiteY383" fmla="*/ 643428 h 1536241"/>
              <a:gd name="connsiteX384" fmla="*/ 1691714 w 2835175"/>
              <a:gd name="connsiteY384" fmla="*/ 663151 h 1536241"/>
              <a:gd name="connsiteX385" fmla="*/ 1723125 w 2835175"/>
              <a:gd name="connsiteY385" fmla="*/ 716878 h 1536241"/>
              <a:gd name="connsiteX386" fmla="*/ 1841868 w 2835175"/>
              <a:gd name="connsiteY386" fmla="*/ 897631 h 1536241"/>
              <a:gd name="connsiteX387" fmla="*/ 1799893 w 2835175"/>
              <a:gd name="connsiteY387" fmla="*/ 889464 h 1536241"/>
              <a:gd name="connsiteX388" fmla="*/ 1770738 w 2835175"/>
              <a:gd name="connsiteY388" fmla="*/ 864924 h 1536241"/>
              <a:gd name="connsiteX389" fmla="*/ 1760174 w 2835175"/>
              <a:gd name="connsiteY389" fmla="*/ 824182 h 1536241"/>
              <a:gd name="connsiteX390" fmla="*/ 1767693 w 2835175"/>
              <a:gd name="connsiteY390" fmla="*/ 789687 h 1536241"/>
              <a:gd name="connsiteX391" fmla="*/ 1788201 w 2835175"/>
              <a:gd name="connsiteY391" fmla="*/ 767237 h 1536241"/>
              <a:gd name="connsiteX392" fmla="*/ 1817675 w 2835175"/>
              <a:gd name="connsiteY392" fmla="*/ 754402 h 1536241"/>
              <a:gd name="connsiteX393" fmla="*/ 1852601 w 2835175"/>
              <a:gd name="connsiteY393" fmla="*/ 748324 h 1536241"/>
              <a:gd name="connsiteX394" fmla="*/ 1887207 w 2835175"/>
              <a:gd name="connsiteY394" fmla="*/ 744146 h 1536241"/>
              <a:gd name="connsiteX395" fmla="*/ 1906267 w 2835175"/>
              <a:gd name="connsiteY395" fmla="*/ 738049 h 1536241"/>
              <a:gd name="connsiteX396" fmla="*/ 1912207 w 2835175"/>
              <a:gd name="connsiteY396" fmla="*/ 726174 h 1536241"/>
              <a:gd name="connsiteX397" fmla="*/ 1912207 w 2835175"/>
              <a:gd name="connsiteY397" fmla="*/ 725215 h 1536241"/>
              <a:gd name="connsiteX398" fmla="*/ 1902583 w 2835175"/>
              <a:gd name="connsiteY398" fmla="*/ 701635 h 1536241"/>
              <a:gd name="connsiteX399" fmla="*/ 1875684 w 2835175"/>
              <a:gd name="connsiteY399" fmla="*/ 693298 h 1536241"/>
              <a:gd name="connsiteX400" fmla="*/ 1846360 w 2835175"/>
              <a:gd name="connsiteY400" fmla="*/ 701484 h 1536241"/>
              <a:gd name="connsiteX401" fmla="*/ 1831943 w 2835175"/>
              <a:gd name="connsiteY401" fmla="*/ 721695 h 1536241"/>
              <a:gd name="connsiteX402" fmla="*/ 1768821 w 2835175"/>
              <a:gd name="connsiteY402" fmla="*/ 716558 h 1536241"/>
              <a:gd name="connsiteX403" fmla="*/ 1787731 w 2835175"/>
              <a:gd name="connsiteY403" fmla="*/ 677754 h 1536241"/>
              <a:gd name="connsiteX404" fmla="*/ 1824085 w 2835175"/>
              <a:gd name="connsiteY404" fmla="*/ 652405 h 1536241"/>
              <a:gd name="connsiteX405" fmla="*/ 1876004 w 2835175"/>
              <a:gd name="connsiteY405" fmla="*/ 643428 h 1536241"/>
              <a:gd name="connsiteX406" fmla="*/ 1915252 w 2835175"/>
              <a:gd name="connsiteY406" fmla="*/ 648227 h 1536241"/>
              <a:gd name="connsiteX407" fmla="*/ 1948730 w 2835175"/>
              <a:gd name="connsiteY407" fmla="*/ 663151 h 1536241"/>
              <a:gd name="connsiteX408" fmla="*/ 1971964 w 2835175"/>
              <a:gd name="connsiteY408" fmla="*/ 689139 h 1536241"/>
              <a:gd name="connsiteX409" fmla="*/ 1980441 w 2835175"/>
              <a:gd name="connsiteY409" fmla="*/ 726833 h 1536241"/>
              <a:gd name="connsiteX410" fmla="*/ 1980441 w 2835175"/>
              <a:gd name="connsiteY410" fmla="*/ 892983 h 1536241"/>
              <a:gd name="connsiteX411" fmla="*/ 1915722 w 2835175"/>
              <a:gd name="connsiteY411" fmla="*/ 892983 h 1536241"/>
              <a:gd name="connsiteX412" fmla="*/ 1915722 w 2835175"/>
              <a:gd name="connsiteY412" fmla="*/ 858827 h 1536241"/>
              <a:gd name="connsiteX413" fmla="*/ 1913805 w 2835175"/>
              <a:gd name="connsiteY413" fmla="*/ 858827 h 1536241"/>
              <a:gd name="connsiteX414" fmla="*/ 1897940 w 2835175"/>
              <a:gd name="connsiteY414" fmla="*/ 879189 h 1536241"/>
              <a:gd name="connsiteX415" fmla="*/ 1874067 w 2835175"/>
              <a:gd name="connsiteY415" fmla="*/ 892832 h 1536241"/>
              <a:gd name="connsiteX416" fmla="*/ 1841868 w 2835175"/>
              <a:gd name="connsiteY416" fmla="*/ 897631 h 1536241"/>
              <a:gd name="connsiteX417" fmla="*/ 1861417 w 2835175"/>
              <a:gd name="connsiteY417" fmla="*/ 850490 h 1536241"/>
              <a:gd name="connsiteX418" fmla="*/ 1888015 w 2835175"/>
              <a:gd name="connsiteY418" fmla="*/ 844543 h 1536241"/>
              <a:gd name="connsiteX419" fmla="*/ 1906117 w 2835175"/>
              <a:gd name="connsiteY419" fmla="*/ 828190 h 1536241"/>
              <a:gd name="connsiteX420" fmla="*/ 1912677 w 2835175"/>
              <a:gd name="connsiteY420" fmla="*/ 804930 h 1536241"/>
              <a:gd name="connsiteX421" fmla="*/ 1912677 w 2835175"/>
              <a:gd name="connsiteY421" fmla="*/ 778791 h 1536241"/>
              <a:gd name="connsiteX422" fmla="*/ 1903880 w 2835175"/>
              <a:gd name="connsiteY422" fmla="*/ 782630 h 1536241"/>
              <a:gd name="connsiteX423" fmla="*/ 1891530 w 2835175"/>
              <a:gd name="connsiteY423" fmla="*/ 785679 h 1536241"/>
              <a:gd name="connsiteX424" fmla="*/ 1877752 w 2835175"/>
              <a:gd name="connsiteY424" fmla="*/ 788087 h 1536241"/>
              <a:gd name="connsiteX425" fmla="*/ 1865270 w 2835175"/>
              <a:gd name="connsiteY425" fmla="*/ 789857 h 1536241"/>
              <a:gd name="connsiteX426" fmla="*/ 1844274 w 2835175"/>
              <a:gd name="connsiteY426" fmla="*/ 795465 h 1536241"/>
              <a:gd name="connsiteX427" fmla="*/ 1830345 w 2835175"/>
              <a:gd name="connsiteY427" fmla="*/ 805890 h 1536241"/>
              <a:gd name="connsiteX428" fmla="*/ 1825363 w 2835175"/>
              <a:gd name="connsiteY428" fmla="*/ 821923 h 1536241"/>
              <a:gd name="connsiteX429" fmla="*/ 1835458 w 2835175"/>
              <a:gd name="connsiteY429" fmla="*/ 843264 h 1536241"/>
              <a:gd name="connsiteX430" fmla="*/ 1861417 w 2835175"/>
              <a:gd name="connsiteY430" fmla="*/ 850490 h 1536241"/>
              <a:gd name="connsiteX431" fmla="*/ 2164280 w 2835175"/>
              <a:gd name="connsiteY431" fmla="*/ 646628 h 1536241"/>
              <a:gd name="connsiteX432" fmla="*/ 2164280 w 2835175"/>
              <a:gd name="connsiteY432" fmla="*/ 697946 h 1536241"/>
              <a:gd name="connsiteX433" fmla="*/ 2016100 w 2835175"/>
              <a:gd name="connsiteY433" fmla="*/ 697946 h 1536241"/>
              <a:gd name="connsiteX434" fmla="*/ 2016100 w 2835175"/>
              <a:gd name="connsiteY434" fmla="*/ 646628 h 1536241"/>
              <a:gd name="connsiteX435" fmla="*/ 2164280 w 2835175"/>
              <a:gd name="connsiteY435" fmla="*/ 646628 h 1536241"/>
              <a:gd name="connsiteX436" fmla="*/ 2049729 w 2835175"/>
              <a:gd name="connsiteY436" fmla="*/ 587612 h 1536241"/>
              <a:gd name="connsiteX437" fmla="*/ 2117982 w 2835175"/>
              <a:gd name="connsiteY437" fmla="*/ 587612 h 1536241"/>
              <a:gd name="connsiteX438" fmla="*/ 2117982 w 2835175"/>
              <a:gd name="connsiteY438" fmla="*/ 817275 h 1536241"/>
              <a:gd name="connsiteX439" fmla="*/ 2120877 w 2835175"/>
              <a:gd name="connsiteY439" fmla="*/ 832029 h 1536241"/>
              <a:gd name="connsiteX440" fmla="*/ 2128884 w 2835175"/>
              <a:gd name="connsiteY440" fmla="*/ 839255 h 1536241"/>
              <a:gd name="connsiteX441" fmla="*/ 2141046 w 2835175"/>
              <a:gd name="connsiteY441" fmla="*/ 841344 h 1536241"/>
              <a:gd name="connsiteX442" fmla="*/ 2150671 w 2835175"/>
              <a:gd name="connsiteY442" fmla="*/ 840535 h 1536241"/>
              <a:gd name="connsiteX443" fmla="*/ 2158039 w 2835175"/>
              <a:gd name="connsiteY443" fmla="*/ 839086 h 1536241"/>
              <a:gd name="connsiteX444" fmla="*/ 2168772 w 2835175"/>
              <a:gd name="connsiteY444" fmla="*/ 889934 h 1536241"/>
              <a:gd name="connsiteX445" fmla="*/ 2154355 w 2835175"/>
              <a:gd name="connsiteY445" fmla="*/ 893622 h 1536241"/>
              <a:gd name="connsiteX446" fmla="*/ 2131760 w 2835175"/>
              <a:gd name="connsiteY446" fmla="*/ 896351 h 1536241"/>
              <a:gd name="connsiteX447" fmla="*/ 2088508 w 2835175"/>
              <a:gd name="connsiteY447" fmla="*/ 889784 h 1536241"/>
              <a:gd name="connsiteX448" fmla="*/ 2059823 w 2835175"/>
              <a:gd name="connsiteY448" fmla="*/ 866354 h 1536241"/>
              <a:gd name="connsiteX449" fmla="*/ 2049729 w 2835175"/>
              <a:gd name="connsiteY449" fmla="*/ 826271 h 1536241"/>
              <a:gd name="connsiteX450" fmla="*/ 2049729 w 2835175"/>
              <a:gd name="connsiteY450" fmla="*/ 587612 h 1536241"/>
              <a:gd name="connsiteX451" fmla="*/ 2208735 w 2835175"/>
              <a:gd name="connsiteY451" fmla="*/ 892983 h 1536241"/>
              <a:gd name="connsiteX452" fmla="*/ 2208735 w 2835175"/>
              <a:gd name="connsiteY452" fmla="*/ 646628 h 1536241"/>
              <a:gd name="connsiteX453" fmla="*/ 2276988 w 2835175"/>
              <a:gd name="connsiteY453" fmla="*/ 646628 h 1536241"/>
              <a:gd name="connsiteX454" fmla="*/ 2276988 w 2835175"/>
              <a:gd name="connsiteY454" fmla="*/ 892983 h 1536241"/>
              <a:gd name="connsiteX455" fmla="*/ 2208735 w 2835175"/>
              <a:gd name="connsiteY455" fmla="*/ 892983 h 1536241"/>
              <a:gd name="connsiteX456" fmla="*/ 2243022 w 2835175"/>
              <a:gd name="connsiteY456" fmla="*/ 614881 h 1536241"/>
              <a:gd name="connsiteX457" fmla="*/ 2216912 w 2835175"/>
              <a:gd name="connsiteY457" fmla="*/ 604775 h 1536241"/>
              <a:gd name="connsiteX458" fmla="*/ 2206179 w 2835175"/>
              <a:gd name="connsiteY458" fmla="*/ 580235 h 1536241"/>
              <a:gd name="connsiteX459" fmla="*/ 2216912 w 2835175"/>
              <a:gd name="connsiteY459" fmla="*/ 556016 h 1536241"/>
              <a:gd name="connsiteX460" fmla="*/ 2243022 w 2835175"/>
              <a:gd name="connsiteY460" fmla="*/ 545741 h 1536241"/>
              <a:gd name="connsiteX461" fmla="*/ 2268981 w 2835175"/>
              <a:gd name="connsiteY461" fmla="*/ 556016 h 1536241"/>
              <a:gd name="connsiteX462" fmla="*/ 2279864 w 2835175"/>
              <a:gd name="connsiteY462" fmla="*/ 580235 h 1536241"/>
              <a:gd name="connsiteX463" fmla="*/ 2268981 w 2835175"/>
              <a:gd name="connsiteY463" fmla="*/ 604775 h 1536241"/>
              <a:gd name="connsiteX464" fmla="*/ 2243022 w 2835175"/>
              <a:gd name="connsiteY464" fmla="*/ 614881 h 1536241"/>
              <a:gd name="connsiteX465" fmla="*/ 2442838 w 2835175"/>
              <a:gd name="connsiteY465" fmla="*/ 897800 h 1536241"/>
              <a:gd name="connsiteX466" fmla="*/ 2378269 w 2835175"/>
              <a:gd name="connsiteY466" fmla="*/ 881917 h 1536241"/>
              <a:gd name="connsiteX467" fmla="*/ 2336463 w 2835175"/>
              <a:gd name="connsiteY467" fmla="*/ 837336 h 1536241"/>
              <a:gd name="connsiteX468" fmla="*/ 2321726 w 2835175"/>
              <a:gd name="connsiteY468" fmla="*/ 770774 h 1536241"/>
              <a:gd name="connsiteX469" fmla="*/ 2336463 w 2835175"/>
              <a:gd name="connsiteY469" fmla="*/ 704044 h 1536241"/>
              <a:gd name="connsiteX470" fmla="*/ 2378269 w 2835175"/>
              <a:gd name="connsiteY470" fmla="*/ 659462 h 1536241"/>
              <a:gd name="connsiteX471" fmla="*/ 2442838 w 2835175"/>
              <a:gd name="connsiteY471" fmla="*/ 643428 h 1536241"/>
              <a:gd name="connsiteX472" fmla="*/ 2507237 w 2835175"/>
              <a:gd name="connsiteY472" fmla="*/ 659462 h 1536241"/>
              <a:gd name="connsiteX473" fmla="*/ 2549212 w 2835175"/>
              <a:gd name="connsiteY473" fmla="*/ 704044 h 1536241"/>
              <a:gd name="connsiteX474" fmla="*/ 2563949 w 2835175"/>
              <a:gd name="connsiteY474" fmla="*/ 770774 h 1536241"/>
              <a:gd name="connsiteX475" fmla="*/ 2549212 w 2835175"/>
              <a:gd name="connsiteY475" fmla="*/ 837336 h 1536241"/>
              <a:gd name="connsiteX476" fmla="*/ 2507237 w 2835175"/>
              <a:gd name="connsiteY476" fmla="*/ 881917 h 1536241"/>
              <a:gd name="connsiteX477" fmla="*/ 2442838 w 2835175"/>
              <a:gd name="connsiteY477" fmla="*/ 897800 h 1536241"/>
              <a:gd name="connsiteX478" fmla="*/ 2443157 w 2835175"/>
              <a:gd name="connsiteY478" fmla="*/ 844864 h 1536241"/>
              <a:gd name="connsiteX479" fmla="*/ 2471522 w 2835175"/>
              <a:gd name="connsiteY479" fmla="*/ 835247 h 1536241"/>
              <a:gd name="connsiteX480" fmla="*/ 2488665 w 2835175"/>
              <a:gd name="connsiteY480" fmla="*/ 808619 h 1536241"/>
              <a:gd name="connsiteX481" fmla="*/ 2494587 w 2835175"/>
              <a:gd name="connsiteY481" fmla="*/ 770285 h 1536241"/>
              <a:gd name="connsiteX482" fmla="*/ 2488665 w 2835175"/>
              <a:gd name="connsiteY482" fmla="*/ 731952 h 1536241"/>
              <a:gd name="connsiteX483" fmla="*/ 2471522 w 2835175"/>
              <a:gd name="connsiteY483" fmla="*/ 705323 h 1536241"/>
              <a:gd name="connsiteX484" fmla="*/ 2443157 w 2835175"/>
              <a:gd name="connsiteY484" fmla="*/ 695556 h 1536241"/>
              <a:gd name="connsiteX485" fmla="*/ 2414322 w 2835175"/>
              <a:gd name="connsiteY485" fmla="*/ 705323 h 1536241"/>
              <a:gd name="connsiteX486" fmla="*/ 2396859 w 2835175"/>
              <a:gd name="connsiteY486" fmla="*/ 731952 h 1536241"/>
              <a:gd name="connsiteX487" fmla="*/ 2391089 w 2835175"/>
              <a:gd name="connsiteY487" fmla="*/ 770285 h 1536241"/>
              <a:gd name="connsiteX488" fmla="*/ 2396859 w 2835175"/>
              <a:gd name="connsiteY488" fmla="*/ 808619 h 1536241"/>
              <a:gd name="connsiteX489" fmla="*/ 2414322 w 2835175"/>
              <a:gd name="connsiteY489" fmla="*/ 835247 h 1536241"/>
              <a:gd name="connsiteX490" fmla="*/ 2443157 w 2835175"/>
              <a:gd name="connsiteY490" fmla="*/ 844864 h 1536241"/>
              <a:gd name="connsiteX491" fmla="*/ 2676583 w 2835175"/>
              <a:gd name="connsiteY491" fmla="*/ 750563 h 1536241"/>
              <a:gd name="connsiteX492" fmla="*/ 2676583 w 2835175"/>
              <a:gd name="connsiteY492" fmla="*/ 892983 h 1536241"/>
              <a:gd name="connsiteX493" fmla="*/ 2608330 w 2835175"/>
              <a:gd name="connsiteY493" fmla="*/ 892983 h 1536241"/>
              <a:gd name="connsiteX494" fmla="*/ 2608330 w 2835175"/>
              <a:gd name="connsiteY494" fmla="*/ 646628 h 1536241"/>
              <a:gd name="connsiteX495" fmla="*/ 2673368 w 2835175"/>
              <a:gd name="connsiteY495" fmla="*/ 646628 h 1536241"/>
              <a:gd name="connsiteX496" fmla="*/ 2673368 w 2835175"/>
              <a:gd name="connsiteY496" fmla="*/ 690099 h 1536241"/>
              <a:gd name="connsiteX497" fmla="*/ 2676263 w 2835175"/>
              <a:gd name="connsiteY497" fmla="*/ 690099 h 1536241"/>
              <a:gd name="connsiteX498" fmla="*/ 2703651 w 2835175"/>
              <a:gd name="connsiteY498" fmla="*/ 656094 h 1536241"/>
              <a:gd name="connsiteX499" fmla="*/ 2750268 w 2835175"/>
              <a:gd name="connsiteY499" fmla="*/ 643428 h 1536241"/>
              <a:gd name="connsiteX500" fmla="*/ 2794968 w 2835175"/>
              <a:gd name="connsiteY500" fmla="*/ 654645 h 1536241"/>
              <a:gd name="connsiteX501" fmla="*/ 2824612 w 2835175"/>
              <a:gd name="connsiteY501" fmla="*/ 686730 h 1536241"/>
              <a:gd name="connsiteX502" fmla="*/ 2835176 w 2835175"/>
              <a:gd name="connsiteY502" fmla="*/ 736129 h 1536241"/>
              <a:gd name="connsiteX503" fmla="*/ 2835176 w 2835175"/>
              <a:gd name="connsiteY503" fmla="*/ 892983 h 1536241"/>
              <a:gd name="connsiteX504" fmla="*/ 2766941 w 2835175"/>
              <a:gd name="connsiteY504" fmla="*/ 892983 h 1536241"/>
              <a:gd name="connsiteX505" fmla="*/ 2766941 w 2835175"/>
              <a:gd name="connsiteY505" fmla="*/ 748324 h 1536241"/>
              <a:gd name="connsiteX506" fmla="*/ 2755400 w 2835175"/>
              <a:gd name="connsiteY506" fmla="*/ 713039 h 1536241"/>
              <a:gd name="connsiteX507" fmla="*/ 2723200 w 2835175"/>
              <a:gd name="connsiteY507" fmla="*/ 700204 h 1536241"/>
              <a:gd name="connsiteX508" fmla="*/ 2698839 w 2835175"/>
              <a:gd name="connsiteY508" fmla="*/ 706132 h 1536241"/>
              <a:gd name="connsiteX509" fmla="*/ 2682504 w 2835175"/>
              <a:gd name="connsiteY509" fmla="*/ 723464 h 1536241"/>
              <a:gd name="connsiteX510" fmla="*/ 2676583 w 2835175"/>
              <a:gd name="connsiteY510" fmla="*/ 750563 h 1536241"/>
              <a:gd name="connsiteX511" fmla="*/ 123196 w 2835175"/>
              <a:gd name="connsiteY511" fmla="*/ 1536242 h 1536241"/>
              <a:gd name="connsiteX512" fmla="*/ 76097 w 2835175"/>
              <a:gd name="connsiteY512" fmla="*/ 1529185 h 1536241"/>
              <a:gd name="connsiteX513" fmla="*/ 43255 w 2835175"/>
              <a:gd name="connsiteY513" fmla="*/ 1510893 h 1536241"/>
              <a:gd name="connsiteX514" fmla="*/ 22589 w 2835175"/>
              <a:gd name="connsiteY514" fmla="*/ 1486843 h 1536241"/>
              <a:gd name="connsiteX515" fmla="*/ 52706 w 2835175"/>
              <a:gd name="connsiteY515" fmla="*/ 1465672 h 1536241"/>
              <a:gd name="connsiteX516" fmla="*/ 65684 w 2835175"/>
              <a:gd name="connsiteY516" fmla="*/ 1481066 h 1536241"/>
              <a:gd name="connsiteX517" fmla="*/ 87150 w 2835175"/>
              <a:gd name="connsiteY517" fmla="*/ 1496309 h 1536241"/>
              <a:gd name="connsiteX518" fmla="*/ 123196 w 2835175"/>
              <a:gd name="connsiteY518" fmla="*/ 1502876 h 1536241"/>
              <a:gd name="connsiteX519" fmla="*/ 172379 w 2835175"/>
              <a:gd name="connsiteY519" fmla="*/ 1488442 h 1536241"/>
              <a:gd name="connsiteX520" fmla="*/ 191765 w 2835175"/>
              <a:gd name="connsiteY520" fmla="*/ 1443221 h 1536241"/>
              <a:gd name="connsiteX521" fmla="*/ 191765 w 2835175"/>
              <a:gd name="connsiteY521" fmla="*/ 1393183 h 1536241"/>
              <a:gd name="connsiteX522" fmla="*/ 188560 w 2835175"/>
              <a:gd name="connsiteY522" fmla="*/ 1393183 h 1536241"/>
              <a:gd name="connsiteX523" fmla="*/ 176704 w 2835175"/>
              <a:gd name="connsiteY523" fmla="*/ 1409856 h 1536241"/>
              <a:gd name="connsiteX524" fmla="*/ 154916 w 2835175"/>
              <a:gd name="connsiteY524" fmla="*/ 1427338 h 1536241"/>
              <a:gd name="connsiteX525" fmla="*/ 116788 w 2835175"/>
              <a:gd name="connsiteY525" fmla="*/ 1434885 h 1536241"/>
              <a:gd name="connsiteX526" fmla="*/ 63279 w 2835175"/>
              <a:gd name="connsiteY526" fmla="*/ 1420771 h 1536241"/>
              <a:gd name="connsiteX527" fmla="*/ 25952 w 2835175"/>
              <a:gd name="connsiteY527" fmla="*/ 1379708 h 1536241"/>
              <a:gd name="connsiteX528" fmla="*/ 12335 w 2835175"/>
              <a:gd name="connsiteY528" fmla="*/ 1314257 h 1536241"/>
              <a:gd name="connsiteX529" fmla="*/ 25632 w 2835175"/>
              <a:gd name="connsiteY529" fmla="*/ 1248354 h 1536241"/>
              <a:gd name="connsiteX530" fmla="*/ 62638 w 2835175"/>
              <a:gd name="connsiteY530" fmla="*/ 1204714 h 1536241"/>
              <a:gd name="connsiteX531" fmla="*/ 117429 w 2835175"/>
              <a:gd name="connsiteY531" fmla="*/ 1189169 h 1536241"/>
              <a:gd name="connsiteX532" fmla="*/ 155557 w 2835175"/>
              <a:gd name="connsiteY532" fmla="*/ 1197186 h 1536241"/>
              <a:gd name="connsiteX533" fmla="*/ 177345 w 2835175"/>
              <a:gd name="connsiteY533" fmla="*/ 1215139 h 1536241"/>
              <a:gd name="connsiteX534" fmla="*/ 189201 w 2835175"/>
              <a:gd name="connsiteY534" fmla="*/ 1231511 h 1536241"/>
              <a:gd name="connsiteX535" fmla="*/ 193045 w 2835175"/>
              <a:gd name="connsiteY535" fmla="*/ 1231511 h 1536241"/>
              <a:gd name="connsiteX536" fmla="*/ 193045 w 2835175"/>
              <a:gd name="connsiteY536" fmla="*/ 1192369 h 1536241"/>
              <a:gd name="connsiteX537" fmla="*/ 229572 w 2835175"/>
              <a:gd name="connsiteY537" fmla="*/ 1192369 h 1536241"/>
              <a:gd name="connsiteX538" fmla="*/ 229572 w 2835175"/>
              <a:gd name="connsiteY538" fmla="*/ 1445781 h 1536241"/>
              <a:gd name="connsiteX539" fmla="*/ 215154 w 2835175"/>
              <a:gd name="connsiteY539" fmla="*/ 1497419 h 1536241"/>
              <a:gd name="connsiteX540" fmla="*/ 176704 w 2835175"/>
              <a:gd name="connsiteY540" fmla="*/ 1526776 h 1536241"/>
              <a:gd name="connsiteX541" fmla="*/ 123196 w 2835175"/>
              <a:gd name="connsiteY541" fmla="*/ 1536242 h 1536241"/>
              <a:gd name="connsiteX542" fmla="*/ 121916 w 2835175"/>
              <a:gd name="connsiteY542" fmla="*/ 1400879 h 1536241"/>
              <a:gd name="connsiteX543" fmla="*/ 160364 w 2835175"/>
              <a:gd name="connsiteY543" fmla="*/ 1390454 h 1536241"/>
              <a:gd name="connsiteX544" fmla="*/ 184235 w 2835175"/>
              <a:gd name="connsiteY544" fmla="*/ 1360457 h 1536241"/>
              <a:gd name="connsiteX545" fmla="*/ 192406 w 2835175"/>
              <a:gd name="connsiteY545" fmla="*/ 1313617 h 1536241"/>
              <a:gd name="connsiteX546" fmla="*/ 184394 w 2835175"/>
              <a:gd name="connsiteY546" fmla="*/ 1266627 h 1536241"/>
              <a:gd name="connsiteX547" fmla="*/ 160685 w 2835175"/>
              <a:gd name="connsiteY547" fmla="*/ 1234711 h 1536241"/>
              <a:gd name="connsiteX548" fmla="*/ 121916 w 2835175"/>
              <a:gd name="connsiteY548" fmla="*/ 1223175 h 1536241"/>
              <a:gd name="connsiteX549" fmla="*/ 81864 w 2835175"/>
              <a:gd name="connsiteY549" fmla="*/ 1235351 h 1536241"/>
              <a:gd name="connsiteX550" fmla="*/ 57994 w 2835175"/>
              <a:gd name="connsiteY550" fmla="*/ 1268076 h 1536241"/>
              <a:gd name="connsiteX551" fmla="*/ 50144 w 2835175"/>
              <a:gd name="connsiteY551" fmla="*/ 1313617 h 1536241"/>
              <a:gd name="connsiteX552" fmla="*/ 58153 w 2835175"/>
              <a:gd name="connsiteY552" fmla="*/ 1359008 h 1536241"/>
              <a:gd name="connsiteX553" fmla="*/ 82184 w 2835175"/>
              <a:gd name="connsiteY553" fmla="*/ 1389814 h 1536241"/>
              <a:gd name="connsiteX554" fmla="*/ 121916 w 2835175"/>
              <a:gd name="connsiteY554" fmla="*/ 1400879 h 1536241"/>
              <a:gd name="connsiteX555" fmla="*/ 298780 w 2835175"/>
              <a:gd name="connsiteY555" fmla="*/ 1438724 h 1536241"/>
              <a:gd name="connsiteX556" fmla="*/ 298780 w 2835175"/>
              <a:gd name="connsiteY556" fmla="*/ 1192369 h 1536241"/>
              <a:gd name="connsiteX557" fmla="*/ 335307 w 2835175"/>
              <a:gd name="connsiteY557" fmla="*/ 1192369 h 1536241"/>
              <a:gd name="connsiteX558" fmla="*/ 335307 w 2835175"/>
              <a:gd name="connsiteY558" fmla="*/ 1229573 h 1536241"/>
              <a:gd name="connsiteX559" fmla="*/ 337871 w 2835175"/>
              <a:gd name="connsiteY559" fmla="*/ 1229573 h 1536241"/>
              <a:gd name="connsiteX560" fmla="*/ 362221 w 2835175"/>
              <a:gd name="connsiteY560" fmla="*/ 1199915 h 1536241"/>
              <a:gd name="connsiteX561" fmla="*/ 401953 w 2835175"/>
              <a:gd name="connsiteY561" fmla="*/ 1188530 h 1536241"/>
              <a:gd name="connsiteX562" fmla="*/ 412367 w 2835175"/>
              <a:gd name="connsiteY562" fmla="*/ 1188680 h 1536241"/>
              <a:gd name="connsiteX563" fmla="*/ 421818 w 2835175"/>
              <a:gd name="connsiteY563" fmla="*/ 1189169 h 1536241"/>
              <a:gd name="connsiteX564" fmla="*/ 421818 w 2835175"/>
              <a:gd name="connsiteY564" fmla="*/ 1227654 h 1536241"/>
              <a:gd name="connsiteX565" fmla="*/ 413006 w 2835175"/>
              <a:gd name="connsiteY565" fmla="*/ 1226205 h 1536241"/>
              <a:gd name="connsiteX566" fmla="*/ 398748 w 2835175"/>
              <a:gd name="connsiteY566" fmla="*/ 1225094 h 1536241"/>
              <a:gd name="connsiteX567" fmla="*/ 366708 w 2835175"/>
              <a:gd name="connsiteY567" fmla="*/ 1232622 h 1536241"/>
              <a:gd name="connsiteX568" fmla="*/ 344599 w 2835175"/>
              <a:gd name="connsiteY568" fmla="*/ 1253153 h 1536241"/>
              <a:gd name="connsiteX569" fmla="*/ 336589 w 2835175"/>
              <a:gd name="connsiteY569" fmla="*/ 1282830 h 1536241"/>
              <a:gd name="connsiteX570" fmla="*/ 336589 w 2835175"/>
              <a:gd name="connsiteY570" fmla="*/ 1438724 h 1536241"/>
              <a:gd name="connsiteX571" fmla="*/ 298780 w 2835175"/>
              <a:gd name="connsiteY571" fmla="*/ 1438724 h 1536241"/>
              <a:gd name="connsiteX572" fmla="*/ 559114 w 2835175"/>
              <a:gd name="connsiteY572" fmla="*/ 1443861 h 1536241"/>
              <a:gd name="connsiteX573" fmla="*/ 500639 w 2835175"/>
              <a:gd name="connsiteY573" fmla="*/ 1427978 h 1536241"/>
              <a:gd name="connsiteX574" fmla="*/ 461548 w 2835175"/>
              <a:gd name="connsiteY574" fmla="*/ 1383548 h 1536241"/>
              <a:gd name="connsiteX575" fmla="*/ 447612 w 2835175"/>
              <a:gd name="connsiteY575" fmla="*/ 1316835 h 1536241"/>
              <a:gd name="connsiteX576" fmla="*/ 461548 w 2835175"/>
              <a:gd name="connsiteY576" fmla="*/ 1249634 h 1536241"/>
              <a:gd name="connsiteX577" fmla="*/ 500639 w 2835175"/>
              <a:gd name="connsiteY577" fmla="*/ 1205034 h 1536241"/>
              <a:gd name="connsiteX578" fmla="*/ 559114 w 2835175"/>
              <a:gd name="connsiteY578" fmla="*/ 1189169 h 1536241"/>
              <a:gd name="connsiteX579" fmla="*/ 617427 w 2835175"/>
              <a:gd name="connsiteY579" fmla="*/ 1205034 h 1536241"/>
              <a:gd name="connsiteX580" fmla="*/ 656518 w 2835175"/>
              <a:gd name="connsiteY580" fmla="*/ 1249634 h 1536241"/>
              <a:gd name="connsiteX581" fmla="*/ 670616 w 2835175"/>
              <a:gd name="connsiteY581" fmla="*/ 1316835 h 1536241"/>
              <a:gd name="connsiteX582" fmla="*/ 656518 w 2835175"/>
              <a:gd name="connsiteY582" fmla="*/ 1383548 h 1536241"/>
              <a:gd name="connsiteX583" fmla="*/ 617427 w 2835175"/>
              <a:gd name="connsiteY583" fmla="*/ 1427978 h 1536241"/>
              <a:gd name="connsiteX584" fmla="*/ 559114 w 2835175"/>
              <a:gd name="connsiteY584" fmla="*/ 1443861 h 1536241"/>
              <a:gd name="connsiteX585" fmla="*/ 559114 w 2835175"/>
              <a:gd name="connsiteY585" fmla="*/ 1409856 h 1536241"/>
              <a:gd name="connsiteX586" fmla="*/ 600767 w 2835175"/>
              <a:gd name="connsiteY586" fmla="*/ 1396871 h 1536241"/>
              <a:gd name="connsiteX587" fmla="*/ 624957 w 2835175"/>
              <a:gd name="connsiteY587" fmla="*/ 1362696 h 1536241"/>
              <a:gd name="connsiteX588" fmla="*/ 632807 w 2835175"/>
              <a:gd name="connsiteY588" fmla="*/ 1316835 h 1536241"/>
              <a:gd name="connsiteX589" fmla="*/ 624957 w 2835175"/>
              <a:gd name="connsiteY589" fmla="*/ 1270805 h 1536241"/>
              <a:gd name="connsiteX590" fmla="*/ 600767 w 2835175"/>
              <a:gd name="connsiteY590" fmla="*/ 1236310 h 1536241"/>
              <a:gd name="connsiteX591" fmla="*/ 559114 w 2835175"/>
              <a:gd name="connsiteY591" fmla="*/ 1223175 h 1536241"/>
              <a:gd name="connsiteX592" fmla="*/ 517461 w 2835175"/>
              <a:gd name="connsiteY592" fmla="*/ 1236310 h 1536241"/>
              <a:gd name="connsiteX593" fmla="*/ 493269 w 2835175"/>
              <a:gd name="connsiteY593" fmla="*/ 1270805 h 1536241"/>
              <a:gd name="connsiteX594" fmla="*/ 485419 w 2835175"/>
              <a:gd name="connsiteY594" fmla="*/ 1316835 h 1536241"/>
              <a:gd name="connsiteX595" fmla="*/ 493269 w 2835175"/>
              <a:gd name="connsiteY595" fmla="*/ 1362696 h 1536241"/>
              <a:gd name="connsiteX596" fmla="*/ 517461 w 2835175"/>
              <a:gd name="connsiteY596" fmla="*/ 1396871 h 1536241"/>
              <a:gd name="connsiteX597" fmla="*/ 559114 w 2835175"/>
              <a:gd name="connsiteY597" fmla="*/ 1409856 h 1536241"/>
              <a:gd name="connsiteX598" fmla="*/ 883408 w 2835175"/>
              <a:gd name="connsiteY598" fmla="*/ 1338006 h 1536241"/>
              <a:gd name="connsiteX599" fmla="*/ 883408 w 2835175"/>
              <a:gd name="connsiteY599" fmla="*/ 1192369 h 1536241"/>
              <a:gd name="connsiteX600" fmla="*/ 921217 w 2835175"/>
              <a:gd name="connsiteY600" fmla="*/ 1192369 h 1536241"/>
              <a:gd name="connsiteX601" fmla="*/ 921217 w 2835175"/>
              <a:gd name="connsiteY601" fmla="*/ 1438724 h 1536241"/>
              <a:gd name="connsiteX602" fmla="*/ 883408 w 2835175"/>
              <a:gd name="connsiteY602" fmla="*/ 1438724 h 1536241"/>
              <a:gd name="connsiteX603" fmla="*/ 883408 w 2835175"/>
              <a:gd name="connsiteY603" fmla="*/ 1397021 h 1536241"/>
              <a:gd name="connsiteX604" fmla="*/ 880844 w 2835175"/>
              <a:gd name="connsiteY604" fmla="*/ 1397021 h 1536241"/>
              <a:gd name="connsiteX605" fmla="*/ 853930 w 2835175"/>
              <a:gd name="connsiteY605" fmla="*/ 1428938 h 1536241"/>
              <a:gd name="connsiteX606" fmla="*/ 807792 w 2835175"/>
              <a:gd name="connsiteY606" fmla="*/ 1441942 h 1536241"/>
              <a:gd name="connsiteX607" fmla="*/ 766780 w 2835175"/>
              <a:gd name="connsiteY607" fmla="*/ 1431836 h 1536241"/>
              <a:gd name="connsiteX608" fmla="*/ 738584 w 2835175"/>
              <a:gd name="connsiteY608" fmla="*/ 1401030 h 1536241"/>
              <a:gd name="connsiteX609" fmla="*/ 728330 w 2835175"/>
              <a:gd name="connsiteY609" fmla="*/ 1348902 h 1536241"/>
              <a:gd name="connsiteX610" fmla="*/ 728330 w 2835175"/>
              <a:gd name="connsiteY610" fmla="*/ 1192369 h 1536241"/>
              <a:gd name="connsiteX611" fmla="*/ 766139 w 2835175"/>
              <a:gd name="connsiteY611" fmla="*/ 1192369 h 1536241"/>
              <a:gd name="connsiteX612" fmla="*/ 766139 w 2835175"/>
              <a:gd name="connsiteY612" fmla="*/ 1346343 h 1536241"/>
              <a:gd name="connsiteX613" fmla="*/ 781197 w 2835175"/>
              <a:gd name="connsiteY613" fmla="*/ 1389325 h 1536241"/>
              <a:gd name="connsiteX614" fmla="*/ 819967 w 2835175"/>
              <a:gd name="connsiteY614" fmla="*/ 1405358 h 1536241"/>
              <a:gd name="connsiteX615" fmla="*/ 848644 w 2835175"/>
              <a:gd name="connsiteY615" fmla="*/ 1398151 h 1536241"/>
              <a:gd name="connsiteX616" fmla="*/ 873315 w 2835175"/>
              <a:gd name="connsiteY616" fmla="*/ 1376020 h 1536241"/>
              <a:gd name="connsiteX617" fmla="*/ 883408 w 2835175"/>
              <a:gd name="connsiteY617" fmla="*/ 1338006 h 1536241"/>
              <a:gd name="connsiteX618" fmla="*/ 990464 w 2835175"/>
              <a:gd name="connsiteY618" fmla="*/ 1531104 h 1536241"/>
              <a:gd name="connsiteX619" fmla="*/ 990464 w 2835175"/>
              <a:gd name="connsiteY619" fmla="*/ 1192369 h 1536241"/>
              <a:gd name="connsiteX620" fmla="*/ 1026991 w 2835175"/>
              <a:gd name="connsiteY620" fmla="*/ 1192369 h 1536241"/>
              <a:gd name="connsiteX621" fmla="*/ 1026991 w 2835175"/>
              <a:gd name="connsiteY621" fmla="*/ 1231511 h 1536241"/>
              <a:gd name="connsiteX622" fmla="*/ 1031476 w 2835175"/>
              <a:gd name="connsiteY622" fmla="*/ 1231511 h 1536241"/>
              <a:gd name="connsiteX623" fmla="*/ 1043012 w 2835175"/>
              <a:gd name="connsiteY623" fmla="*/ 1215139 h 1536241"/>
              <a:gd name="connsiteX624" fmla="*/ 1064479 w 2835175"/>
              <a:gd name="connsiteY624" fmla="*/ 1197186 h 1536241"/>
              <a:gd name="connsiteX625" fmla="*/ 1102607 w 2835175"/>
              <a:gd name="connsiteY625" fmla="*/ 1189169 h 1536241"/>
              <a:gd name="connsiteX626" fmla="*/ 1157398 w 2835175"/>
              <a:gd name="connsiteY626" fmla="*/ 1204714 h 1536241"/>
              <a:gd name="connsiteX627" fmla="*/ 1194406 w 2835175"/>
              <a:gd name="connsiteY627" fmla="*/ 1248825 h 1536241"/>
              <a:gd name="connsiteX628" fmla="*/ 1207701 w 2835175"/>
              <a:gd name="connsiteY628" fmla="*/ 1316195 h 1536241"/>
              <a:gd name="connsiteX629" fmla="*/ 1194406 w 2835175"/>
              <a:gd name="connsiteY629" fmla="*/ 1384037 h 1536241"/>
              <a:gd name="connsiteX630" fmla="*/ 1157558 w 2835175"/>
              <a:gd name="connsiteY630" fmla="*/ 1428298 h 1536241"/>
              <a:gd name="connsiteX631" fmla="*/ 1103248 w 2835175"/>
              <a:gd name="connsiteY631" fmla="*/ 1443861 h 1536241"/>
              <a:gd name="connsiteX632" fmla="*/ 1065280 w 2835175"/>
              <a:gd name="connsiteY632" fmla="*/ 1435995 h 1536241"/>
              <a:gd name="connsiteX633" fmla="*/ 1043332 w 2835175"/>
              <a:gd name="connsiteY633" fmla="*/ 1417873 h 1536241"/>
              <a:gd name="connsiteX634" fmla="*/ 1031476 w 2835175"/>
              <a:gd name="connsiteY634" fmla="*/ 1400879 h 1536241"/>
              <a:gd name="connsiteX635" fmla="*/ 1028273 w 2835175"/>
              <a:gd name="connsiteY635" fmla="*/ 1400879 h 1536241"/>
              <a:gd name="connsiteX636" fmla="*/ 1028273 w 2835175"/>
              <a:gd name="connsiteY636" fmla="*/ 1531104 h 1536241"/>
              <a:gd name="connsiteX637" fmla="*/ 990464 w 2835175"/>
              <a:gd name="connsiteY637" fmla="*/ 1531104 h 1536241"/>
              <a:gd name="connsiteX638" fmla="*/ 1027632 w 2835175"/>
              <a:gd name="connsiteY638" fmla="*/ 1315556 h 1536241"/>
              <a:gd name="connsiteX639" fmla="*/ 1035802 w 2835175"/>
              <a:gd name="connsiteY639" fmla="*/ 1364785 h 1536241"/>
              <a:gd name="connsiteX640" fmla="*/ 1059672 w 2835175"/>
              <a:gd name="connsiteY640" fmla="*/ 1397981 h 1536241"/>
              <a:gd name="connsiteX641" fmla="*/ 1098122 w 2835175"/>
              <a:gd name="connsiteY641" fmla="*/ 1409856 h 1536241"/>
              <a:gd name="connsiteX642" fmla="*/ 1137693 w 2835175"/>
              <a:gd name="connsiteY642" fmla="*/ 1397341 h 1536241"/>
              <a:gd name="connsiteX643" fmla="*/ 1161723 w 2835175"/>
              <a:gd name="connsiteY643" fmla="*/ 1363336 h 1536241"/>
              <a:gd name="connsiteX644" fmla="*/ 1169894 w 2835175"/>
              <a:gd name="connsiteY644" fmla="*/ 1315556 h 1536241"/>
              <a:gd name="connsiteX645" fmla="*/ 1161883 w 2835175"/>
              <a:gd name="connsiteY645" fmla="*/ 1268716 h 1536241"/>
              <a:gd name="connsiteX646" fmla="*/ 1138014 w 2835175"/>
              <a:gd name="connsiteY646" fmla="*/ 1235520 h 1536241"/>
              <a:gd name="connsiteX647" fmla="*/ 1098122 w 2835175"/>
              <a:gd name="connsiteY647" fmla="*/ 1223175 h 1536241"/>
              <a:gd name="connsiteX648" fmla="*/ 1059353 w 2835175"/>
              <a:gd name="connsiteY648" fmla="*/ 1234880 h 1536241"/>
              <a:gd name="connsiteX649" fmla="*/ 1035642 w 2835175"/>
              <a:gd name="connsiteY649" fmla="*/ 1267267 h 1536241"/>
              <a:gd name="connsiteX650" fmla="*/ 1027632 w 2835175"/>
              <a:gd name="connsiteY650" fmla="*/ 1315556 h 1536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2835175" h="1536241">
                <a:moveTo>
                  <a:pt x="17782" y="347242"/>
                </a:moveTo>
                <a:lnTo>
                  <a:pt x="17782" y="18781"/>
                </a:lnTo>
                <a:lnTo>
                  <a:pt x="238864" y="18781"/>
                </a:lnTo>
                <a:lnTo>
                  <a:pt x="238864" y="76027"/>
                </a:lnTo>
                <a:lnTo>
                  <a:pt x="87150" y="76027"/>
                </a:lnTo>
                <a:lnTo>
                  <a:pt x="87150" y="154294"/>
                </a:lnTo>
                <a:lnTo>
                  <a:pt x="227489" y="154294"/>
                </a:lnTo>
                <a:lnTo>
                  <a:pt x="227489" y="211559"/>
                </a:lnTo>
                <a:lnTo>
                  <a:pt x="87150" y="211559"/>
                </a:lnTo>
                <a:lnTo>
                  <a:pt x="87150" y="289977"/>
                </a:lnTo>
                <a:lnTo>
                  <a:pt x="239505" y="289977"/>
                </a:lnTo>
                <a:lnTo>
                  <a:pt x="239505" y="347242"/>
                </a:lnTo>
                <a:lnTo>
                  <a:pt x="17782" y="347242"/>
                </a:lnTo>
                <a:close/>
                <a:moveTo>
                  <a:pt x="292733" y="347242"/>
                </a:moveTo>
                <a:lnTo>
                  <a:pt x="292733" y="100887"/>
                </a:lnTo>
                <a:lnTo>
                  <a:pt x="357776" y="100887"/>
                </a:lnTo>
                <a:lnTo>
                  <a:pt x="357776" y="144358"/>
                </a:lnTo>
                <a:lnTo>
                  <a:pt x="360659" y="144358"/>
                </a:lnTo>
                <a:cubicBezTo>
                  <a:pt x="365787" y="129924"/>
                  <a:pt x="374330" y="118539"/>
                  <a:pt x="386293" y="110183"/>
                </a:cubicBezTo>
                <a:cubicBezTo>
                  <a:pt x="398254" y="101846"/>
                  <a:pt x="412566" y="97688"/>
                  <a:pt x="429228" y="97688"/>
                </a:cubicBezTo>
                <a:cubicBezTo>
                  <a:pt x="446102" y="97688"/>
                  <a:pt x="460467" y="101903"/>
                  <a:pt x="472323" y="110353"/>
                </a:cubicBezTo>
                <a:cubicBezTo>
                  <a:pt x="484178" y="118689"/>
                  <a:pt x="492081" y="130018"/>
                  <a:pt x="496034" y="144358"/>
                </a:cubicBezTo>
                <a:lnTo>
                  <a:pt x="498596" y="144358"/>
                </a:lnTo>
                <a:cubicBezTo>
                  <a:pt x="503617" y="130244"/>
                  <a:pt x="512694" y="118953"/>
                  <a:pt x="525831" y="110522"/>
                </a:cubicBezTo>
                <a:cubicBezTo>
                  <a:pt x="539074" y="101959"/>
                  <a:pt x="554721" y="97688"/>
                  <a:pt x="572770" y="97688"/>
                </a:cubicBezTo>
                <a:cubicBezTo>
                  <a:pt x="595733" y="97688"/>
                  <a:pt x="614371" y="105008"/>
                  <a:pt x="628683" y="119649"/>
                </a:cubicBezTo>
                <a:cubicBezTo>
                  <a:pt x="643101" y="134196"/>
                  <a:pt x="650309" y="154840"/>
                  <a:pt x="650309" y="181562"/>
                </a:cubicBezTo>
                <a:lnTo>
                  <a:pt x="650309" y="347242"/>
                </a:lnTo>
                <a:lnTo>
                  <a:pt x="582223" y="347242"/>
                </a:lnTo>
                <a:lnTo>
                  <a:pt x="582223" y="195036"/>
                </a:lnTo>
                <a:cubicBezTo>
                  <a:pt x="582223" y="181355"/>
                  <a:pt x="578592" y="171080"/>
                  <a:pt x="571328" y="164249"/>
                </a:cubicBezTo>
                <a:cubicBezTo>
                  <a:pt x="564067" y="157399"/>
                  <a:pt x="554988" y="153974"/>
                  <a:pt x="544095" y="153974"/>
                </a:cubicBezTo>
                <a:cubicBezTo>
                  <a:pt x="531706" y="153974"/>
                  <a:pt x="522040" y="157926"/>
                  <a:pt x="515098" y="165849"/>
                </a:cubicBezTo>
                <a:cubicBezTo>
                  <a:pt x="508154" y="173658"/>
                  <a:pt x="504684" y="183971"/>
                  <a:pt x="504684" y="196805"/>
                </a:cubicBezTo>
                <a:lnTo>
                  <a:pt x="504684" y="347242"/>
                </a:lnTo>
                <a:lnTo>
                  <a:pt x="438520" y="347242"/>
                </a:lnTo>
                <a:lnTo>
                  <a:pt x="438520" y="193588"/>
                </a:lnTo>
                <a:cubicBezTo>
                  <a:pt x="438520" y="181506"/>
                  <a:pt x="435048" y="171889"/>
                  <a:pt x="428106" y="164720"/>
                </a:cubicBezTo>
                <a:cubicBezTo>
                  <a:pt x="421271" y="157569"/>
                  <a:pt x="412247" y="153974"/>
                  <a:pt x="401032" y="153974"/>
                </a:cubicBezTo>
                <a:cubicBezTo>
                  <a:pt x="393449" y="153974"/>
                  <a:pt x="386613" y="155894"/>
                  <a:pt x="380526" y="159752"/>
                </a:cubicBezTo>
                <a:cubicBezTo>
                  <a:pt x="374545" y="163496"/>
                  <a:pt x="369791" y="168785"/>
                  <a:pt x="366266" y="175634"/>
                </a:cubicBezTo>
                <a:cubicBezTo>
                  <a:pt x="362742" y="182371"/>
                  <a:pt x="360980" y="190275"/>
                  <a:pt x="360980" y="199365"/>
                </a:cubicBezTo>
                <a:lnTo>
                  <a:pt x="360980" y="347242"/>
                </a:lnTo>
                <a:lnTo>
                  <a:pt x="292733" y="347242"/>
                </a:lnTo>
                <a:close/>
                <a:moveTo>
                  <a:pt x="705500" y="347242"/>
                </a:moveTo>
                <a:lnTo>
                  <a:pt x="705500" y="18781"/>
                </a:lnTo>
                <a:lnTo>
                  <a:pt x="773748" y="18781"/>
                </a:lnTo>
                <a:lnTo>
                  <a:pt x="773748" y="142269"/>
                </a:lnTo>
                <a:lnTo>
                  <a:pt x="775830" y="142269"/>
                </a:lnTo>
                <a:cubicBezTo>
                  <a:pt x="778821" y="135645"/>
                  <a:pt x="783146" y="128908"/>
                  <a:pt x="788806" y="122058"/>
                </a:cubicBezTo>
                <a:cubicBezTo>
                  <a:pt x="794575" y="115114"/>
                  <a:pt x="802051" y="109336"/>
                  <a:pt x="811235" y="104745"/>
                </a:cubicBezTo>
                <a:cubicBezTo>
                  <a:pt x="820527" y="100040"/>
                  <a:pt x="832063" y="97688"/>
                  <a:pt x="845839" y="97688"/>
                </a:cubicBezTo>
                <a:cubicBezTo>
                  <a:pt x="863783" y="97688"/>
                  <a:pt x="880338" y="102392"/>
                  <a:pt x="895504" y="111802"/>
                </a:cubicBezTo>
                <a:cubicBezTo>
                  <a:pt x="910670" y="121098"/>
                  <a:pt x="922792" y="135156"/>
                  <a:pt x="931869" y="153974"/>
                </a:cubicBezTo>
                <a:cubicBezTo>
                  <a:pt x="940948" y="172680"/>
                  <a:pt x="945488" y="196166"/>
                  <a:pt x="945488" y="224394"/>
                </a:cubicBezTo>
                <a:cubicBezTo>
                  <a:pt x="945488" y="251869"/>
                  <a:pt x="941055" y="275072"/>
                  <a:pt x="932191" y="294004"/>
                </a:cubicBezTo>
                <a:cubicBezTo>
                  <a:pt x="923433" y="312823"/>
                  <a:pt x="911470" y="327087"/>
                  <a:pt x="896304" y="336816"/>
                </a:cubicBezTo>
                <a:cubicBezTo>
                  <a:pt x="881244" y="346433"/>
                  <a:pt x="864370" y="351250"/>
                  <a:pt x="845679" y="351250"/>
                </a:cubicBezTo>
                <a:cubicBezTo>
                  <a:pt x="832437" y="351250"/>
                  <a:pt x="821168" y="349067"/>
                  <a:pt x="811876" y="344682"/>
                </a:cubicBezTo>
                <a:cubicBezTo>
                  <a:pt x="802692" y="340298"/>
                  <a:pt x="795162" y="334784"/>
                  <a:pt x="789287" y="328160"/>
                </a:cubicBezTo>
                <a:cubicBezTo>
                  <a:pt x="783413" y="321423"/>
                  <a:pt x="778928" y="314629"/>
                  <a:pt x="775830" y="307779"/>
                </a:cubicBezTo>
                <a:lnTo>
                  <a:pt x="772787" y="307779"/>
                </a:lnTo>
                <a:lnTo>
                  <a:pt x="772787" y="347242"/>
                </a:lnTo>
                <a:lnTo>
                  <a:pt x="705500" y="347242"/>
                </a:lnTo>
                <a:close/>
                <a:moveTo>
                  <a:pt x="772306" y="224074"/>
                </a:moveTo>
                <a:cubicBezTo>
                  <a:pt x="772306" y="238715"/>
                  <a:pt x="774334" y="251492"/>
                  <a:pt x="778394" y="262407"/>
                </a:cubicBezTo>
                <a:cubicBezTo>
                  <a:pt x="782453" y="273303"/>
                  <a:pt x="788327" y="281809"/>
                  <a:pt x="796017" y="287907"/>
                </a:cubicBezTo>
                <a:cubicBezTo>
                  <a:pt x="803705" y="293891"/>
                  <a:pt x="813051" y="296883"/>
                  <a:pt x="824051" y="296883"/>
                </a:cubicBezTo>
                <a:cubicBezTo>
                  <a:pt x="835159" y="296883"/>
                  <a:pt x="844557" y="293834"/>
                  <a:pt x="852247" y="287737"/>
                </a:cubicBezTo>
                <a:cubicBezTo>
                  <a:pt x="859937" y="281546"/>
                  <a:pt x="865759" y="272983"/>
                  <a:pt x="869710" y="262068"/>
                </a:cubicBezTo>
                <a:cubicBezTo>
                  <a:pt x="873768" y="251060"/>
                  <a:pt x="875799" y="238395"/>
                  <a:pt x="875799" y="224074"/>
                </a:cubicBezTo>
                <a:cubicBezTo>
                  <a:pt x="875799" y="209847"/>
                  <a:pt x="873823" y="197332"/>
                  <a:pt x="869870" y="186531"/>
                </a:cubicBezTo>
                <a:cubicBezTo>
                  <a:pt x="865919" y="175729"/>
                  <a:pt x="860097" y="167298"/>
                  <a:pt x="852409" y="161201"/>
                </a:cubicBezTo>
                <a:cubicBezTo>
                  <a:pt x="844719" y="155103"/>
                  <a:pt x="835266" y="152055"/>
                  <a:pt x="824051" y="152055"/>
                </a:cubicBezTo>
                <a:cubicBezTo>
                  <a:pt x="812944" y="152055"/>
                  <a:pt x="803545" y="154990"/>
                  <a:pt x="795855" y="160881"/>
                </a:cubicBezTo>
                <a:cubicBezTo>
                  <a:pt x="788272" y="166752"/>
                  <a:pt x="782453" y="175089"/>
                  <a:pt x="778394" y="185890"/>
                </a:cubicBezTo>
                <a:cubicBezTo>
                  <a:pt x="774334" y="196692"/>
                  <a:pt x="772306" y="209414"/>
                  <a:pt x="772306" y="224074"/>
                </a:cubicBezTo>
                <a:close/>
                <a:moveTo>
                  <a:pt x="1102207" y="352059"/>
                </a:moveTo>
                <a:cubicBezTo>
                  <a:pt x="1077323" y="352059"/>
                  <a:pt x="1055802" y="346752"/>
                  <a:pt x="1037646" y="336176"/>
                </a:cubicBezTo>
                <a:cubicBezTo>
                  <a:pt x="1019595" y="325488"/>
                  <a:pt x="1005658" y="310621"/>
                  <a:pt x="995831" y="291595"/>
                </a:cubicBezTo>
                <a:cubicBezTo>
                  <a:pt x="986005" y="272456"/>
                  <a:pt x="981092" y="250269"/>
                  <a:pt x="981092" y="225033"/>
                </a:cubicBezTo>
                <a:cubicBezTo>
                  <a:pt x="981092" y="199572"/>
                  <a:pt x="986005" y="177347"/>
                  <a:pt x="995831" y="158302"/>
                </a:cubicBezTo>
                <a:cubicBezTo>
                  <a:pt x="1005658" y="139164"/>
                  <a:pt x="1019595" y="124297"/>
                  <a:pt x="1037646" y="113721"/>
                </a:cubicBezTo>
                <a:cubicBezTo>
                  <a:pt x="1055802" y="103032"/>
                  <a:pt x="1077323" y="97688"/>
                  <a:pt x="1102207" y="97688"/>
                </a:cubicBezTo>
                <a:cubicBezTo>
                  <a:pt x="1127093" y="97688"/>
                  <a:pt x="1148559" y="103032"/>
                  <a:pt x="1166610" y="113721"/>
                </a:cubicBezTo>
                <a:cubicBezTo>
                  <a:pt x="1184767" y="124297"/>
                  <a:pt x="1198758" y="139164"/>
                  <a:pt x="1208583" y="158302"/>
                </a:cubicBezTo>
                <a:cubicBezTo>
                  <a:pt x="1218408" y="177347"/>
                  <a:pt x="1223322" y="199572"/>
                  <a:pt x="1223322" y="225033"/>
                </a:cubicBezTo>
                <a:cubicBezTo>
                  <a:pt x="1223322" y="250269"/>
                  <a:pt x="1218408" y="272456"/>
                  <a:pt x="1208583" y="291595"/>
                </a:cubicBezTo>
                <a:cubicBezTo>
                  <a:pt x="1198758" y="310621"/>
                  <a:pt x="1184767" y="325488"/>
                  <a:pt x="1166610" y="336176"/>
                </a:cubicBezTo>
                <a:cubicBezTo>
                  <a:pt x="1148559" y="346752"/>
                  <a:pt x="1127093" y="352059"/>
                  <a:pt x="1102207" y="352059"/>
                </a:cubicBezTo>
                <a:close/>
                <a:moveTo>
                  <a:pt x="1102528" y="299123"/>
                </a:moveTo>
                <a:cubicBezTo>
                  <a:pt x="1113848" y="299123"/>
                  <a:pt x="1123301" y="295923"/>
                  <a:pt x="1130884" y="289506"/>
                </a:cubicBezTo>
                <a:cubicBezTo>
                  <a:pt x="1138467" y="282976"/>
                  <a:pt x="1144181" y="274112"/>
                  <a:pt x="1148026" y="262878"/>
                </a:cubicBezTo>
                <a:cubicBezTo>
                  <a:pt x="1151977" y="251662"/>
                  <a:pt x="1153954" y="238884"/>
                  <a:pt x="1153954" y="224544"/>
                </a:cubicBezTo>
                <a:cubicBezTo>
                  <a:pt x="1153954" y="210223"/>
                  <a:pt x="1151977" y="197445"/>
                  <a:pt x="1148026" y="186211"/>
                </a:cubicBezTo>
                <a:cubicBezTo>
                  <a:pt x="1144181" y="174995"/>
                  <a:pt x="1138467" y="166112"/>
                  <a:pt x="1130884" y="159582"/>
                </a:cubicBezTo>
                <a:cubicBezTo>
                  <a:pt x="1123301" y="153071"/>
                  <a:pt x="1113848" y="149815"/>
                  <a:pt x="1102528" y="149815"/>
                </a:cubicBezTo>
                <a:cubicBezTo>
                  <a:pt x="1091100" y="149815"/>
                  <a:pt x="1081487" y="153071"/>
                  <a:pt x="1073691" y="159582"/>
                </a:cubicBezTo>
                <a:cubicBezTo>
                  <a:pt x="1066001" y="166112"/>
                  <a:pt x="1060180" y="174995"/>
                  <a:pt x="1056229" y="186211"/>
                </a:cubicBezTo>
                <a:cubicBezTo>
                  <a:pt x="1052385" y="197445"/>
                  <a:pt x="1050462" y="210223"/>
                  <a:pt x="1050462" y="224544"/>
                </a:cubicBezTo>
                <a:cubicBezTo>
                  <a:pt x="1050462" y="238884"/>
                  <a:pt x="1052385" y="251662"/>
                  <a:pt x="1056229" y="262878"/>
                </a:cubicBezTo>
                <a:cubicBezTo>
                  <a:pt x="1060180" y="274112"/>
                  <a:pt x="1066001" y="282976"/>
                  <a:pt x="1073691" y="289506"/>
                </a:cubicBezTo>
                <a:cubicBezTo>
                  <a:pt x="1081487" y="295923"/>
                  <a:pt x="1091100" y="299123"/>
                  <a:pt x="1102528" y="299123"/>
                </a:cubicBezTo>
                <a:close/>
                <a:moveTo>
                  <a:pt x="1358375" y="351250"/>
                </a:moveTo>
                <a:cubicBezTo>
                  <a:pt x="1339683" y="351250"/>
                  <a:pt x="1322756" y="346433"/>
                  <a:pt x="1307591" y="336816"/>
                </a:cubicBezTo>
                <a:cubicBezTo>
                  <a:pt x="1292530" y="327087"/>
                  <a:pt x="1280569" y="312823"/>
                  <a:pt x="1271705" y="294004"/>
                </a:cubicBezTo>
                <a:cubicBezTo>
                  <a:pt x="1262947" y="275072"/>
                  <a:pt x="1258567" y="251869"/>
                  <a:pt x="1258567" y="224394"/>
                </a:cubicBezTo>
                <a:cubicBezTo>
                  <a:pt x="1258567" y="196166"/>
                  <a:pt x="1263107" y="172680"/>
                  <a:pt x="1272184" y="153974"/>
                </a:cubicBezTo>
                <a:cubicBezTo>
                  <a:pt x="1281263" y="135156"/>
                  <a:pt x="1293331" y="121098"/>
                  <a:pt x="1308391" y="111802"/>
                </a:cubicBezTo>
                <a:cubicBezTo>
                  <a:pt x="1323557" y="102392"/>
                  <a:pt x="1340164" y="97688"/>
                  <a:pt x="1358214" y="97688"/>
                </a:cubicBezTo>
                <a:cubicBezTo>
                  <a:pt x="1371992" y="97688"/>
                  <a:pt x="1383474" y="100040"/>
                  <a:pt x="1392658" y="104745"/>
                </a:cubicBezTo>
                <a:cubicBezTo>
                  <a:pt x="1401949" y="109336"/>
                  <a:pt x="1409427" y="115114"/>
                  <a:pt x="1415093" y="122058"/>
                </a:cubicBezTo>
                <a:cubicBezTo>
                  <a:pt x="1420863" y="128908"/>
                  <a:pt x="1425224" y="135645"/>
                  <a:pt x="1428232" y="142269"/>
                </a:cubicBezTo>
                <a:lnTo>
                  <a:pt x="1430300" y="142269"/>
                </a:lnTo>
                <a:lnTo>
                  <a:pt x="1430300" y="18781"/>
                </a:lnTo>
                <a:lnTo>
                  <a:pt x="1498402" y="18781"/>
                </a:lnTo>
                <a:lnTo>
                  <a:pt x="1498402" y="347242"/>
                </a:lnTo>
                <a:lnTo>
                  <a:pt x="1431108" y="347242"/>
                </a:lnTo>
                <a:lnTo>
                  <a:pt x="1431108" y="307779"/>
                </a:lnTo>
                <a:lnTo>
                  <a:pt x="1428232" y="307779"/>
                </a:lnTo>
                <a:cubicBezTo>
                  <a:pt x="1425018" y="314629"/>
                  <a:pt x="1420487" y="321423"/>
                  <a:pt x="1414604" y="328160"/>
                </a:cubicBezTo>
                <a:cubicBezTo>
                  <a:pt x="1408839" y="334784"/>
                  <a:pt x="1401310" y="340298"/>
                  <a:pt x="1392017" y="344682"/>
                </a:cubicBezTo>
                <a:cubicBezTo>
                  <a:pt x="1382833" y="349067"/>
                  <a:pt x="1371618" y="351250"/>
                  <a:pt x="1358375" y="351250"/>
                </a:cubicBezTo>
                <a:close/>
                <a:moveTo>
                  <a:pt x="1380002" y="296883"/>
                </a:moveTo>
                <a:cubicBezTo>
                  <a:pt x="1391004" y="296883"/>
                  <a:pt x="1400295" y="293891"/>
                  <a:pt x="1407878" y="287907"/>
                </a:cubicBezTo>
                <a:cubicBezTo>
                  <a:pt x="1415562" y="281809"/>
                  <a:pt x="1421446" y="273303"/>
                  <a:pt x="1425506" y="262407"/>
                </a:cubicBezTo>
                <a:cubicBezTo>
                  <a:pt x="1429660" y="251492"/>
                  <a:pt x="1431747" y="238715"/>
                  <a:pt x="1431747" y="224074"/>
                </a:cubicBezTo>
                <a:cubicBezTo>
                  <a:pt x="1431747" y="209414"/>
                  <a:pt x="1429717" y="196692"/>
                  <a:pt x="1425657" y="185890"/>
                </a:cubicBezTo>
                <a:cubicBezTo>
                  <a:pt x="1421596" y="175089"/>
                  <a:pt x="1415732" y="166752"/>
                  <a:pt x="1408038" y="160881"/>
                </a:cubicBezTo>
                <a:cubicBezTo>
                  <a:pt x="1400348" y="154990"/>
                  <a:pt x="1391004" y="152055"/>
                  <a:pt x="1380002" y="152055"/>
                </a:cubicBezTo>
                <a:cubicBezTo>
                  <a:pt x="1368787" y="152055"/>
                  <a:pt x="1359336" y="155103"/>
                  <a:pt x="1351646" y="161201"/>
                </a:cubicBezTo>
                <a:cubicBezTo>
                  <a:pt x="1343956" y="167298"/>
                  <a:pt x="1338136" y="175729"/>
                  <a:pt x="1334183" y="186531"/>
                </a:cubicBezTo>
                <a:cubicBezTo>
                  <a:pt x="1330232" y="197332"/>
                  <a:pt x="1328256" y="209847"/>
                  <a:pt x="1328256" y="224074"/>
                </a:cubicBezTo>
                <a:cubicBezTo>
                  <a:pt x="1328256" y="238395"/>
                  <a:pt x="1330232" y="251060"/>
                  <a:pt x="1334183" y="262068"/>
                </a:cubicBezTo>
                <a:cubicBezTo>
                  <a:pt x="1338242" y="272983"/>
                  <a:pt x="1344063" y="281546"/>
                  <a:pt x="1351646" y="287737"/>
                </a:cubicBezTo>
                <a:cubicBezTo>
                  <a:pt x="1359336" y="293834"/>
                  <a:pt x="1368787" y="296883"/>
                  <a:pt x="1380002" y="296883"/>
                </a:cubicBezTo>
                <a:close/>
                <a:moveTo>
                  <a:pt x="1554513" y="347242"/>
                </a:moveTo>
                <a:lnTo>
                  <a:pt x="1554513" y="100887"/>
                </a:lnTo>
                <a:lnTo>
                  <a:pt x="1622747" y="100887"/>
                </a:lnTo>
                <a:lnTo>
                  <a:pt x="1622747" y="347242"/>
                </a:lnTo>
                <a:lnTo>
                  <a:pt x="1554513" y="347242"/>
                </a:lnTo>
                <a:close/>
                <a:moveTo>
                  <a:pt x="1588780" y="69140"/>
                </a:moveTo>
                <a:cubicBezTo>
                  <a:pt x="1578648" y="69140"/>
                  <a:pt x="1569945" y="65771"/>
                  <a:pt x="1562671" y="59034"/>
                </a:cubicBezTo>
                <a:cubicBezTo>
                  <a:pt x="1555527" y="52184"/>
                  <a:pt x="1551937" y="43998"/>
                  <a:pt x="1551937" y="34495"/>
                </a:cubicBezTo>
                <a:cubicBezTo>
                  <a:pt x="1551937" y="25085"/>
                  <a:pt x="1555527" y="17012"/>
                  <a:pt x="1562671" y="10275"/>
                </a:cubicBezTo>
                <a:cubicBezTo>
                  <a:pt x="1569945" y="3425"/>
                  <a:pt x="1578648" y="0"/>
                  <a:pt x="1588780" y="0"/>
                </a:cubicBezTo>
                <a:cubicBezTo>
                  <a:pt x="1598931" y="0"/>
                  <a:pt x="1607577" y="3425"/>
                  <a:pt x="1614739" y="10275"/>
                </a:cubicBezTo>
                <a:cubicBezTo>
                  <a:pt x="1622014" y="17012"/>
                  <a:pt x="1625642" y="25085"/>
                  <a:pt x="1625642" y="34495"/>
                </a:cubicBezTo>
                <a:cubicBezTo>
                  <a:pt x="1625642" y="43998"/>
                  <a:pt x="1622014" y="52184"/>
                  <a:pt x="1614739" y="59034"/>
                </a:cubicBezTo>
                <a:cubicBezTo>
                  <a:pt x="1607577" y="65771"/>
                  <a:pt x="1598931" y="69140"/>
                  <a:pt x="1588780" y="69140"/>
                </a:cubicBezTo>
                <a:close/>
                <a:moveTo>
                  <a:pt x="1789573" y="352059"/>
                </a:moveTo>
                <a:cubicBezTo>
                  <a:pt x="1764253" y="352059"/>
                  <a:pt x="1742467" y="346922"/>
                  <a:pt x="1724196" y="336666"/>
                </a:cubicBezTo>
                <a:cubicBezTo>
                  <a:pt x="1706038" y="326278"/>
                  <a:pt x="1692053" y="311637"/>
                  <a:pt x="1682222" y="292705"/>
                </a:cubicBezTo>
                <a:cubicBezTo>
                  <a:pt x="1672409" y="273680"/>
                  <a:pt x="1667485" y="251173"/>
                  <a:pt x="1667485" y="225184"/>
                </a:cubicBezTo>
                <a:cubicBezTo>
                  <a:pt x="1667485" y="199854"/>
                  <a:pt x="1672409" y="177611"/>
                  <a:pt x="1682222" y="158472"/>
                </a:cubicBezTo>
                <a:cubicBezTo>
                  <a:pt x="1692053" y="139333"/>
                  <a:pt x="1705887" y="124410"/>
                  <a:pt x="1723726" y="113721"/>
                </a:cubicBezTo>
                <a:cubicBezTo>
                  <a:pt x="1741659" y="103032"/>
                  <a:pt x="1762712" y="97688"/>
                  <a:pt x="1786848" y="97688"/>
                </a:cubicBezTo>
                <a:cubicBezTo>
                  <a:pt x="1803070" y="97688"/>
                  <a:pt x="1818183" y="100303"/>
                  <a:pt x="1832187" y="105535"/>
                </a:cubicBezTo>
                <a:cubicBezTo>
                  <a:pt x="1846285" y="110672"/>
                  <a:pt x="1858560" y="118426"/>
                  <a:pt x="1869030" y="128795"/>
                </a:cubicBezTo>
                <a:cubicBezTo>
                  <a:pt x="1879594" y="139164"/>
                  <a:pt x="1887827" y="152205"/>
                  <a:pt x="1893692" y="167938"/>
                </a:cubicBezTo>
                <a:cubicBezTo>
                  <a:pt x="1899575" y="183538"/>
                  <a:pt x="1902508" y="201830"/>
                  <a:pt x="1902508" y="222775"/>
                </a:cubicBezTo>
                <a:lnTo>
                  <a:pt x="1902508" y="241556"/>
                </a:lnTo>
                <a:lnTo>
                  <a:pt x="1694722" y="241556"/>
                </a:lnTo>
                <a:lnTo>
                  <a:pt x="1694722" y="199214"/>
                </a:lnTo>
                <a:lnTo>
                  <a:pt x="1838258" y="199214"/>
                </a:lnTo>
                <a:cubicBezTo>
                  <a:pt x="1838258" y="189372"/>
                  <a:pt x="1836134" y="180659"/>
                  <a:pt x="1831867" y="173056"/>
                </a:cubicBezTo>
                <a:cubicBezTo>
                  <a:pt x="1827582" y="165472"/>
                  <a:pt x="1821660" y="159544"/>
                  <a:pt x="1814085" y="155254"/>
                </a:cubicBezTo>
                <a:cubicBezTo>
                  <a:pt x="1806604" y="150869"/>
                  <a:pt x="1797901" y="148686"/>
                  <a:pt x="1787957" y="148686"/>
                </a:cubicBezTo>
                <a:cubicBezTo>
                  <a:pt x="1777599" y="148686"/>
                  <a:pt x="1768426" y="151095"/>
                  <a:pt x="1760400" y="155894"/>
                </a:cubicBezTo>
                <a:cubicBezTo>
                  <a:pt x="1752505" y="160598"/>
                  <a:pt x="1746302" y="166978"/>
                  <a:pt x="1741828" y="174995"/>
                </a:cubicBezTo>
                <a:cubicBezTo>
                  <a:pt x="1737336" y="182898"/>
                  <a:pt x="1735042" y="191725"/>
                  <a:pt x="1734930" y="201454"/>
                </a:cubicBezTo>
                <a:lnTo>
                  <a:pt x="1734930" y="241707"/>
                </a:lnTo>
                <a:cubicBezTo>
                  <a:pt x="1734930" y="253901"/>
                  <a:pt x="1737185" y="264421"/>
                  <a:pt x="1741659" y="273303"/>
                </a:cubicBezTo>
                <a:cubicBezTo>
                  <a:pt x="1746264" y="282186"/>
                  <a:pt x="1752712" y="289017"/>
                  <a:pt x="1761058" y="293834"/>
                </a:cubicBezTo>
                <a:cubicBezTo>
                  <a:pt x="1769385" y="298652"/>
                  <a:pt x="1779254" y="301061"/>
                  <a:pt x="1790682" y="301061"/>
                </a:cubicBezTo>
                <a:cubicBezTo>
                  <a:pt x="1798276" y="301061"/>
                  <a:pt x="1805213" y="299988"/>
                  <a:pt x="1811510" y="297843"/>
                </a:cubicBezTo>
                <a:cubicBezTo>
                  <a:pt x="1817807" y="295697"/>
                  <a:pt x="1823202" y="292498"/>
                  <a:pt x="1827694" y="288226"/>
                </a:cubicBezTo>
                <a:cubicBezTo>
                  <a:pt x="1832187" y="283936"/>
                  <a:pt x="1835589" y="278704"/>
                  <a:pt x="1837939" y="272494"/>
                </a:cubicBezTo>
                <a:lnTo>
                  <a:pt x="1901060" y="276672"/>
                </a:lnTo>
                <a:cubicBezTo>
                  <a:pt x="1897865" y="291859"/>
                  <a:pt x="1891305" y="305107"/>
                  <a:pt x="1881361" y="316454"/>
                </a:cubicBezTo>
                <a:cubicBezTo>
                  <a:pt x="1871530" y="327670"/>
                  <a:pt x="1858823" y="336440"/>
                  <a:pt x="1843240" y="342744"/>
                </a:cubicBezTo>
                <a:cubicBezTo>
                  <a:pt x="1827751" y="348954"/>
                  <a:pt x="1809856" y="352059"/>
                  <a:pt x="1789573" y="352059"/>
                </a:cubicBezTo>
                <a:close/>
                <a:moveTo>
                  <a:pt x="2037717" y="351250"/>
                </a:moveTo>
                <a:cubicBezTo>
                  <a:pt x="2019033" y="351250"/>
                  <a:pt x="2002096" y="346433"/>
                  <a:pt x="1986945" y="336816"/>
                </a:cubicBezTo>
                <a:cubicBezTo>
                  <a:pt x="1971870" y="327087"/>
                  <a:pt x="1959915" y="312823"/>
                  <a:pt x="1951042" y="294004"/>
                </a:cubicBezTo>
                <a:cubicBezTo>
                  <a:pt x="1942302" y="275072"/>
                  <a:pt x="1937922" y="251869"/>
                  <a:pt x="1937922" y="224394"/>
                </a:cubicBezTo>
                <a:cubicBezTo>
                  <a:pt x="1937922" y="196166"/>
                  <a:pt x="1942452" y="172680"/>
                  <a:pt x="1951531" y="153974"/>
                </a:cubicBezTo>
                <a:cubicBezTo>
                  <a:pt x="1960610" y="135156"/>
                  <a:pt x="1972678" y="121098"/>
                  <a:pt x="1987735" y="111802"/>
                </a:cubicBezTo>
                <a:cubicBezTo>
                  <a:pt x="2002904" y="102392"/>
                  <a:pt x="2019521" y="97688"/>
                  <a:pt x="2037567" y="97688"/>
                </a:cubicBezTo>
                <a:cubicBezTo>
                  <a:pt x="2051345" y="97688"/>
                  <a:pt x="2062830" y="100040"/>
                  <a:pt x="2072003" y="104745"/>
                </a:cubicBezTo>
                <a:cubicBezTo>
                  <a:pt x="2081289" y="109336"/>
                  <a:pt x="2088771" y="115114"/>
                  <a:pt x="2094429" y="122058"/>
                </a:cubicBezTo>
                <a:cubicBezTo>
                  <a:pt x="2100199" y="128908"/>
                  <a:pt x="2104579" y="135645"/>
                  <a:pt x="2107568" y="142269"/>
                </a:cubicBezTo>
                <a:lnTo>
                  <a:pt x="2109655" y="142269"/>
                </a:lnTo>
                <a:lnTo>
                  <a:pt x="2109655" y="18781"/>
                </a:lnTo>
                <a:lnTo>
                  <a:pt x="2177739" y="18781"/>
                </a:lnTo>
                <a:lnTo>
                  <a:pt x="2177739" y="347242"/>
                </a:lnTo>
                <a:lnTo>
                  <a:pt x="2110463" y="347242"/>
                </a:lnTo>
                <a:lnTo>
                  <a:pt x="2110463" y="307779"/>
                </a:lnTo>
                <a:lnTo>
                  <a:pt x="2107568" y="307779"/>
                </a:lnTo>
                <a:cubicBezTo>
                  <a:pt x="2104372" y="314629"/>
                  <a:pt x="2099824" y="321423"/>
                  <a:pt x="2093959" y="328160"/>
                </a:cubicBezTo>
                <a:cubicBezTo>
                  <a:pt x="2088188" y="334784"/>
                  <a:pt x="2080650" y="340298"/>
                  <a:pt x="2071364" y="344682"/>
                </a:cubicBezTo>
                <a:cubicBezTo>
                  <a:pt x="2062172" y="349067"/>
                  <a:pt x="2050969" y="351250"/>
                  <a:pt x="2037717" y="351250"/>
                </a:cubicBezTo>
                <a:close/>
                <a:moveTo>
                  <a:pt x="2059353" y="296883"/>
                </a:moveTo>
                <a:cubicBezTo>
                  <a:pt x="2070349" y="296883"/>
                  <a:pt x="2079635" y="293891"/>
                  <a:pt x="2087229" y="287907"/>
                </a:cubicBezTo>
                <a:cubicBezTo>
                  <a:pt x="2094918" y="281809"/>
                  <a:pt x="2100782" y="273303"/>
                  <a:pt x="2104843" y="262407"/>
                </a:cubicBezTo>
                <a:cubicBezTo>
                  <a:pt x="2109016" y="251492"/>
                  <a:pt x="2111102" y="238715"/>
                  <a:pt x="2111102" y="224074"/>
                </a:cubicBezTo>
                <a:cubicBezTo>
                  <a:pt x="2111102" y="209414"/>
                  <a:pt x="2109072" y="196692"/>
                  <a:pt x="2105012" y="185890"/>
                </a:cubicBezTo>
                <a:cubicBezTo>
                  <a:pt x="2100952" y="175089"/>
                  <a:pt x="2095068" y="166752"/>
                  <a:pt x="2087380" y="160881"/>
                </a:cubicBezTo>
                <a:cubicBezTo>
                  <a:pt x="2079692" y="154990"/>
                  <a:pt x="2070349" y="152055"/>
                  <a:pt x="2059353" y="152055"/>
                </a:cubicBezTo>
                <a:cubicBezTo>
                  <a:pt x="2048131" y="152055"/>
                  <a:pt x="2038676" y="155103"/>
                  <a:pt x="2030988" y="161201"/>
                </a:cubicBezTo>
                <a:cubicBezTo>
                  <a:pt x="2023300" y="167298"/>
                  <a:pt x="2017491" y="175729"/>
                  <a:pt x="2013525" y="186531"/>
                </a:cubicBezTo>
                <a:cubicBezTo>
                  <a:pt x="2009577" y="197332"/>
                  <a:pt x="2007604" y="209847"/>
                  <a:pt x="2007604" y="224074"/>
                </a:cubicBezTo>
                <a:cubicBezTo>
                  <a:pt x="2007604" y="238395"/>
                  <a:pt x="2009577" y="251060"/>
                  <a:pt x="2013525" y="262068"/>
                </a:cubicBezTo>
                <a:cubicBezTo>
                  <a:pt x="2017585" y="272983"/>
                  <a:pt x="2023412" y="281546"/>
                  <a:pt x="2030988" y="287737"/>
                </a:cubicBezTo>
                <a:cubicBezTo>
                  <a:pt x="2038676" y="293834"/>
                  <a:pt x="2048131" y="296883"/>
                  <a:pt x="2059353" y="296883"/>
                </a:cubicBezTo>
                <a:close/>
                <a:moveTo>
                  <a:pt x="77058" y="564522"/>
                </a:moveTo>
                <a:lnTo>
                  <a:pt x="156358" y="814076"/>
                </a:lnTo>
                <a:lnTo>
                  <a:pt x="159403" y="814076"/>
                </a:lnTo>
                <a:lnTo>
                  <a:pt x="238864" y="564522"/>
                </a:lnTo>
                <a:lnTo>
                  <a:pt x="315763" y="564522"/>
                </a:lnTo>
                <a:lnTo>
                  <a:pt x="202658" y="892983"/>
                </a:lnTo>
                <a:lnTo>
                  <a:pt x="113263" y="892983"/>
                </a:lnTo>
                <a:lnTo>
                  <a:pt x="0" y="564522"/>
                </a:lnTo>
                <a:lnTo>
                  <a:pt x="77058" y="564522"/>
                </a:lnTo>
                <a:close/>
                <a:moveTo>
                  <a:pt x="353971" y="892983"/>
                </a:moveTo>
                <a:lnTo>
                  <a:pt x="353971" y="646628"/>
                </a:lnTo>
                <a:lnTo>
                  <a:pt x="422219" y="646628"/>
                </a:lnTo>
                <a:lnTo>
                  <a:pt x="422219" y="892983"/>
                </a:lnTo>
                <a:lnTo>
                  <a:pt x="353971" y="892983"/>
                </a:lnTo>
                <a:close/>
                <a:moveTo>
                  <a:pt x="388255" y="614881"/>
                </a:moveTo>
                <a:cubicBezTo>
                  <a:pt x="378109" y="614881"/>
                  <a:pt x="369404" y="611512"/>
                  <a:pt x="362142" y="604775"/>
                </a:cubicBezTo>
                <a:cubicBezTo>
                  <a:pt x="354986" y="597925"/>
                  <a:pt x="351409" y="589739"/>
                  <a:pt x="351409" y="580235"/>
                </a:cubicBezTo>
                <a:cubicBezTo>
                  <a:pt x="351409" y="570826"/>
                  <a:pt x="354986" y="562753"/>
                  <a:pt x="362142" y="556016"/>
                </a:cubicBezTo>
                <a:cubicBezTo>
                  <a:pt x="369404" y="549166"/>
                  <a:pt x="378109" y="545741"/>
                  <a:pt x="388255" y="545741"/>
                </a:cubicBezTo>
                <a:cubicBezTo>
                  <a:pt x="398402" y="545741"/>
                  <a:pt x="407053" y="549166"/>
                  <a:pt x="414209" y="556016"/>
                </a:cubicBezTo>
                <a:cubicBezTo>
                  <a:pt x="421470" y="562753"/>
                  <a:pt x="425102" y="570826"/>
                  <a:pt x="425102" y="580235"/>
                </a:cubicBezTo>
                <a:cubicBezTo>
                  <a:pt x="425102" y="589739"/>
                  <a:pt x="421470" y="597925"/>
                  <a:pt x="414209" y="604775"/>
                </a:cubicBezTo>
                <a:cubicBezTo>
                  <a:pt x="407053" y="611512"/>
                  <a:pt x="398402" y="614881"/>
                  <a:pt x="388255" y="614881"/>
                </a:cubicBezTo>
                <a:close/>
                <a:moveTo>
                  <a:pt x="681629" y="716878"/>
                </a:moveTo>
                <a:lnTo>
                  <a:pt x="619151" y="720736"/>
                </a:lnTo>
                <a:cubicBezTo>
                  <a:pt x="618081" y="715391"/>
                  <a:pt x="615786" y="710574"/>
                  <a:pt x="612262" y="706302"/>
                </a:cubicBezTo>
                <a:cubicBezTo>
                  <a:pt x="608737" y="701917"/>
                  <a:pt x="604090" y="698435"/>
                  <a:pt x="598323" y="695876"/>
                </a:cubicBezTo>
                <a:cubicBezTo>
                  <a:pt x="592663" y="693204"/>
                  <a:pt x="585881" y="691868"/>
                  <a:pt x="577977" y="691868"/>
                </a:cubicBezTo>
                <a:cubicBezTo>
                  <a:pt x="567404" y="691868"/>
                  <a:pt x="558486" y="694107"/>
                  <a:pt x="551223" y="698605"/>
                </a:cubicBezTo>
                <a:cubicBezTo>
                  <a:pt x="543961" y="702971"/>
                  <a:pt x="540330" y="708861"/>
                  <a:pt x="540330" y="716238"/>
                </a:cubicBezTo>
                <a:cubicBezTo>
                  <a:pt x="540330" y="722128"/>
                  <a:pt x="542679" y="727096"/>
                  <a:pt x="547379" y="731161"/>
                </a:cubicBezTo>
                <a:cubicBezTo>
                  <a:pt x="552078" y="735226"/>
                  <a:pt x="560142" y="738482"/>
                  <a:pt x="571569" y="740947"/>
                </a:cubicBezTo>
                <a:lnTo>
                  <a:pt x="616106" y="749923"/>
                </a:lnTo>
                <a:cubicBezTo>
                  <a:pt x="640031" y="754835"/>
                  <a:pt x="657866" y="762758"/>
                  <a:pt x="669614" y="773654"/>
                </a:cubicBezTo>
                <a:cubicBezTo>
                  <a:pt x="681363" y="784568"/>
                  <a:pt x="687237" y="798889"/>
                  <a:pt x="687237" y="816636"/>
                </a:cubicBezTo>
                <a:cubicBezTo>
                  <a:pt x="687237" y="832782"/>
                  <a:pt x="682485" y="846952"/>
                  <a:pt x="672979" y="859147"/>
                </a:cubicBezTo>
                <a:cubicBezTo>
                  <a:pt x="663580" y="871322"/>
                  <a:pt x="650657" y="880845"/>
                  <a:pt x="634209" y="887695"/>
                </a:cubicBezTo>
                <a:cubicBezTo>
                  <a:pt x="617869" y="894432"/>
                  <a:pt x="599017" y="897800"/>
                  <a:pt x="577658" y="897800"/>
                </a:cubicBezTo>
                <a:cubicBezTo>
                  <a:pt x="545082" y="897800"/>
                  <a:pt x="519128" y="891007"/>
                  <a:pt x="499797" y="877420"/>
                </a:cubicBezTo>
                <a:cubicBezTo>
                  <a:pt x="480573" y="863738"/>
                  <a:pt x="469306" y="845127"/>
                  <a:pt x="465994" y="821604"/>
                </a:cubicBezTo>
                <a:lnTo>
                  <a:pt x="533121" y="818085"/>
                </a:lnTo>
                <a:cubicBezTo>
                  <a:pt x="535149" y="828021"/>
                  <a:pt x="540063" y="835623"/>
                  <a:pt x="547860" y="840855"/>
                </a:cubicBezTo>
                <a:cubicBezTo>
                  <a:pt x="555655" y="845993"/>
                  <a:pt x="565642" y="848552"/>
                  <a:pt x="577817" y="848552"/>
                </a:cubicBezTo>
                <a:cubicBezTo>
                  <a:pt x="589780" y="848552"/>
                  <a:pt x="599391" y="846256"/>
                  <a:pt x="606654" y="841664"/>
                </a:cubicBezTo>
                <a:cubicBezTo>
                  <a:pt x="614023" y="836959"/>
                  <a:pt x="617762" y="830919"/>
                  <a:pt x="617869" y="823542"/>
                </a:cubicBezTo>
                <a:cubicBezTo>
                  <a:pt x="617762" y="817332"/>
                  <a:pt x="615145" y="812251"/>
                  <a:pt x="610019" y="808299"/>
                </a:cubicBezTo>
                <a:cubicBezTo>
                  <a:pt x="604891" y="804234"/>
                  <a:pt x="596989" y="801129"/>
                  <a:pt x="586308" y="799002"/>
                </a:cubicBezTo>
                <a:lnTo>
                  <a:pt x="543695" y="790496"/>
                </a:lnTo>
                <a:cubicBezTo>
                  <a:pt x="519664" y="785679"/>
                  <a:pt x="501773" y="777342"/>
                  <a:pt x="490024" y="765467"/>
                </a:cubicBezTo>
                <a:cubicBezTo>
                  <a:pt x="478383" y="753612"/>
                  <a:pt x="472563" y="738482"/>
                  <a:pt x="472563" y="720096"/>
                </a:cubicBezTo>
                <a:cubicBezTo>
                  <a:pt x="472563" y="704269"/>
                  <a:pt x="476834" y="690626"/>
                  <a:pt x="485379" y="679184"/>
                </a:cubicBezTo>
                <a:cubicBezTo>
                  <a:pt x="494030" y="667742"/>
                  <a:pt x="506152" y="658935"/>
                  <a:pt x="521745" y="652725"/>
                </a:cubicBezTo>
                <a:cubicBezTo>
                  <a:pt x="537446" y="646515"/>
                  <a:pt x="555815" y="643428"/>
                  <a:pt x="576857" y="643428"/>
                </a:cubicBezTo>
                <a:cubicBezTo>
                  <a:pt x="607936" y="643428"/>
                  <a:pt x="632394" y="649996"/>
                  <a:pt x="650230" y="663151"/>
                </a:cubicBezTo>
                <a:cubicBezTo>
                  <a:pt x="668172" y="676305"/>
                  <a:pt x="678639" y="694220"/>
                  <a:pt x="681629" y="716878"/>
                </a:cubicBezTo>
                <a:close/>
                <a:moveTo>
                  <a:pt x="888013" y="788087"/>
                </a:moveTo>
                <a:lnTo>
                  <a:pt x="888013" y="646628"/>
                </a:lnTo>
                <a:lnTo>
                  <a:pt x="956261" y="646628"/>
                </a:lnTo>
                <a:lnTo>
                  <a:pt x="956261" y="892983"/>
                </a:lnTo>
                <a:lnTo>
                  <a:pt x="890737" y="892983"/>
                </a:lnTo>
                <a:lnTo>
                  <a:pt x="890737" y="848232"/>
                </a:lnTo>
                <a:lnTo>
                  <a:pt x="888175" y="848232"/>
                </a:lnTo>
                <a:cubicBezTo>
                  <a:pt x="882620" y="862666"/>
                  <a:pt x="873381" y="874277"/>
                  <a:pt x="860458" y="883046"/>
                </a:cubicBezTo>
                <a:cubicBezTo>
                  <a:pt x="847642" y="891816"/>
                  <a:pt x="831995" y="896201"/>
                  <a:pt x="813519" y="896201"/>
                </a:cubicBezTo>
                <a:cubicBezTo>
                  <a:pt x="797071" y="896201"/>
                  <a:pt x="782599" y="892456"/>
                  <a:pt x="770103" y="884966"/>
                </a:cubicBezTo>
                <a:cubicBezTo>
                  <a:pt x="757607" y="877476"/>
                  <a:pt x="747834" y="866844"/>
                  <a:pt x="740785" y="853050"/>
                </a:cubicBezTo>
                <a:cubicBezTo>
                  <a:pt x="733843" y="839255"/>
                  <a:pt x="730318" y="822733"/>
                  <a:pt x="730211" y="803481"/>
                </a:cubicBezTo>
                <a:lnTo>
                  <a:pt x="730211" y="646628"/>
                </a:lnTo>
                <a:lnTo>
                  <a:pt x="798459" y="646628"/>
                </a:lnTo>
                <a:lnTo>
                  <a:pt x="798459" y="791305"/>
                </a:lnTo>
                <a:cubicBezTo>
                  <a:pt x="798566" y="805834"/>
                  <a:pt x="802464" y="817332"/>
                  <a:pt x="810154" y="825781"/>
                </a:cubicBezTo>
                <a:cubicBezTo>
                  <a:pt x="817844" y="834231"/>
                  <a:pt x="828151" y="838446"/>
                  <a:pt x="841074" y="838446"/>
                </a:cubicBezTo>
                <a:cubicBezTo>
                  <a:pt x="849298" y="838446"/>
                  <a:pt x="856988" y="836583"/>
                  <a:pt x="864142" y="832838"/>
                </a:cubicBezTo>
                <a:cubicBezTo>
                  <a:pt x="871298" y="828980"/>
                  <a:pt x="877065" y="823316"/>
                  <a:pt x="881445" y="815845"/>
                </a:cubicBezTo>
                <a:cubicBezTo>
                  <a:pt x="885930" y="808355"/>
                  <a:pt x="888120" y="799096"/>
                  <a:pt x="888013" y="788087"/>
                </a:cubicBezTo>
                <a:close/>
                <a:moveTo>
                  <a:pt x="1081021" y="897631"/>
                </a:moveTo>
                <a:cubicBezTo>
                  <a:pt x="1065321" y="897631"/>
                  <a:pt x="1051328" y="894902"/>
                  <a:pt x="1039046" y="889464"/>
                </a:cubicBezTo>
                <a:cubicBezTo>
                  <a:pt x="1026764" y="883893"/>
                  <a:pt x="1017046" y="875707"/>
                  <a:pt x="1009889" y="864924"/>
                </a:cubicBezTo>
                <a:cubicBezTo>
                  <a:pt x="1002840" y="854009"/>
                  <a:pt x="999316" y="840422"/>
                  <a:pt x="999316" y="824182"/>
                </a:cubicBezTo>
                <a:cubicBezTo>
                  <a:pt x="999316" y="810501"/>
                  <a:pt x="1001825" y="799002"/>
                  <a:pt x="1006846" y="789687"/>
                </a:cubicBezTo>
                <a:cubicBezTo>
                  <a:pt x="1011865" y="780391"/>
                  <a:pt x="1018700" y="772901"/>
                  <a:pt x="1027352" y="767237"/>
                </a:cubicBezTo>
                <a:cubicBezTo>
                  <a:pt x="1036003" y="761572"/>
                  <a:pt x="1045828" y="757300"/>
                  <a:pt x="1056830" y="754402"/>
                </a:cubicBezTo>
                <a:cubicBezTo>
                  <a:pt x="1067938" y="751523"/>
                  <a:pt x="1079579" y="749490"/>
                  <a:pt x="1091754" y="748324"/>
                </a:cubicBezTo>
                <a:cubicBezTo>
                  <a:pt x="1106066" y="746818"/>
                  <a:pt x="1117600" y="745426"/>
                  <a:pt x="1126358" y="744146"/>
                </a:cubicBezTo>
                <a:cubicBezTo>
                  <a:pt x="1135116" y="742753"/>
                  <a:pt x="1141471" y="740721"/>
                  <a:pt x="1145422" y="738049"/>
                </a:cubicBezTo>
                <a:cubicBezTo>
                  <a:pt x="1149375" y="735376"/>
                  <a:pt x="1151351" y="731425"/>
                  <a:pt x="1151351" y="726174"/>
                </a:cubicBezTo>
                <a:lnTo>
                  <a:pt x="1151351" y="725215"/>
                </a:lnTo>
                <a:cubicBezTo>
                  <a:pt x="1151351" y="715071"/>
                  <a:pt x="1148146" y="707205"/>
                  <a:pt x="1141738" y="701635"/>
                </a:cubicBezTo>
                <a:cubicBezTo>
                  <a:pt x="1135437" y="696083"/>
                  <a:pt x="1126465" y="693298"/>
                  <a:pt x="1114824" y="693298"/>
                </a:cubicBezTo>
                <a:cubicBezTo>
                  <a:pt x="1102542" y="693298"/>
                  <a:pt x="1092769" y="696027"/>
                  <a:pt x="1085505" y="701484"/>
                </a:cubicBezTo>
                <a:cubicBezTo>
                  <a:pt x="1078244" y="706829"/>
                  <a:pt x="1073438" y="713566"/>
                  <a:pt x="1071088" y="721695"/>
                </a:cubicBezTo>
                <a:lnTo>
                  <a:pt x="1007966" y="716558"/>
                </a:lnTo>
                <a:cubicBezTo>
                  <a:pt x="1011171" y="701597"/>
                  <a:pt x="1017472" y="688650"/>
                  <a:pt x="1026871" y="677754"/>
                </a:cubicBezTo>
                <a:cubicBezTo>
                  <a:pt x="1036270" y="666726"/>
                  <a:pt x="1048392" y="658276"/>
                  <a:pt x="1063238" y="652405"/>
                </a:cubicBezTo>
                <a:cubicBezTo>
                  <a:pt x="1078190" y="646421"/>
                  <a:pt x="1095493" y="643428"/>
                  <a:pt x="1115143" y="643428"/>
                </a:cubicBezTo>
                <a:cubicBezTo>
                  <a:pt x="1128815" y="643428"/>
                  <a:pt x="1141898" y="645028"/>
                  <a:pt x="1154394" y="648227"/>
                </a:cubicBezTo>
                <a:cubicBezTo>
                  <a:pt x="1166998" y="651445"/>
                  <a:pt x="1178158" y="656413"/>
                  <a:pt x="1187876" y="663151"/>
                </a:cubicBezTo>
                <a:cubicBezTo>
                  <a:pt x="1197703" y="669888"/>
                  <a:pt x="1205446" y="678544"/>
                  <a:pt x="1211106" y="689139"/>
                </a:cubicBezTo>
                <a:cubicBezTo>
                  <a:pt x="1216767" y="699602"/>
                  <a:pt x="1219596" y="712173"/>
                  <a:pt x="1219596" y="726833"/>
                </a:cubicBezTo>
                <a:lnTo>
                  <a:pt x="1219596" y="892983"/>
                </a:lnTo>
                <a:lnTo>
                  <a:pt x="1154875" y="892983"/>
                </a:lnTo>
                <a:lnTo>
                  <a:pt x="1154875" y="858827"/>
                </a:lnTo>
                <a:lnTo>
                  <a:pt x="1152952" y="858827"/>
                </a:lnTo>
                <a:cubicBezTo>
                  <a:pt x="1149001" y="866524"/>
                  <a:pt x="1143713" y="873317"/>
                  <a:pt x="1137091" y="879189"/>
                </a:cubicBezTo>
                <a:cubicBezTo>
                  <a:pt x="1130471" y="884966"/>
                  <a:pt x="1122514" y="889501"/>
                  <a:pt x="1113222" y="892832"/>
                </a:cubicBezTo>
                <a:cubicBezTo>
                  <a:pt x="1103929" y="896031"/>
                  <a:pt x="1093196" y="897631"/>
                  <a:pt x="1081021" y="897631"/>
                </a:cubicBezTo>
                <a:close/>
                <a:moveTo>
                  <a:pt x="1100566" y="850490"/>
                </a:moveTo>
                <a:cubicBezTo>
                  <a:pt x="1110606" y="850490"/>
                  <a:pt x="1119469" y="848495"/>
                  <a:pt x="1127159" y="844543"/>
                </a:cubicBezTo>
                <a:cubicBezTo>
                  <a:pt x="1134849" y="840479"/>
                  <a:pt x="1140883" y="835040"/>
                  <a:pt x="1145262" y="828190"/>
                </a:cubicBezTo>
                <a:cubicBezTo>
                  <a:pt x="1149642" y="821340"/>
                  <a:pt x="1151830" y="813587"/>
                  <a:pt x="1151830" y="804930"/>
                </a:cubicBezTo>
                <a:lnTo>
                  <a:pt x="1151830" y="778791"/>
                </a:lnTo>
                <a:cubicBezTo>
                  <a:pt x="1149695" y="780184"/>
                  <a:pt x="1146757" y="781463"/>
                  <a:pt x="1143020" y="782630"/>
                </a:cubicBezTo>
                <a:cubicBezTo>
                  <a:pt x="1139388" y="783703"/>
                  <a:pt x="1135277" y="784719"/>
                  <a:pt x="1130683" y="785679"/>
                </a:cubicBezTo>
                <a:cubicBezTo>
                  <a:pt x="1126091" y="786545"/>
                  <a:pt x="1121499" y="787335"/>
                  <a:pt x="1116906" y="788087"/>
                </a:cubicBezTo>
                <a:cubicBezTo>
                  <a:pt x="1112314" y="788727"/>
                  <a:pt x="1108149" y="789330"/>
                  <a:pt x="1104410" y="789857"/>
                </a:cubicBezTo>
                <a:cubicBezTo>
                  <a:pt x="1096401" y="791023"/>
                  <a:pt x="1089404" y="792905"/>
                  <a:pt x="1083423" y="795465"/>
                </a:cubicBezTo>
                <a:cubicBezTo>
                  <a:pt x="1077442" y="798043"/>
                  <a:pt x="1072797" y="801505"/>
                  <a:pt x="1069486" y="805890"/>
                </a:cubicBezTo>
                <a:cubicBezTo>
                  <a:pt x="1066174" y="810162"/>
                  <a:pt x="1064518" y="815525"/>
                  <a:pt x="1064518" y="821923"/>
                </a:cubicBezTo>
                <a:cubicBezTo>
                  <a:pt x="1064518" y="831239"/>
                  <a:pt x="1067883" y="838352"/>
                  <a:pt x="1074612" y="843264"/>
                </a:cubicBezTo>
                <a:cubicBezTo>
                  <a:pt x="1081447" y="848081"/>
                  <a:pt x="1090098" y="850490"/>
                  <a:pt x="1100566" y="850490"/>
                </a:cubicBezTo>
                <a:close/>
                <a:moveTo>
                  <a:pt x="1340792" y="564522"/>
                </a:moveTo>
                <a:lnTo>
                  <a:pt x="1340792" y="892983"/>
                </a:lnTo>
                <a:lnTo>
                  <a:pt x="1272545" y="892983"/>
                </a:lnTo>
                <a:lnTo>
                  <a:pt x="1272545" y="564522"/>
                </a:lnTo>
                <a:lnTo>
                  <a:pt x="1340792" y="564522"/>
                </a:lnTo>
                <a:close/>
                <a:moveTo>
                  <a:pt x="1395463" y="892983"/>
                </a:moveTo>
                <a:lnTo>
                  <a:pt x="1395463" y="646628"/>
                </a:lnTo>
                <a:lnTo>
                  <a:pt x="1463703" y="646628"/>
                </a:lnTo>
                <a:lnTo>
                  <a:pt x="1463703" y="892983"/>
                </a:lnTo>
                <a:lnTo>
                  <a:pt x="1395463" y="892983"/>
                </a:lnTo>
                <a:close/>
                <a:moveTo>
                  <a:pt x="1429755" y="614881"/>
                </a:moveTo>
                <a:cubicBezTo>
                  <a:pt x="1419604" y="614881"/>
                  <a:pt x="1410895" y="611512"/>
                  <a:pt x="1403632" y="604775"/>
                </a:cubicBezTo>
                <a:cubicBezTo>
                  <a:pt x="1396478" y="597925"/>
                  <a:pt x="1392899" y="589739"/>
                  <a:pt x="1392899" y="580235"/>
                </a:cubicBezTo>
                <a:cubicBezTo>
                  <a:pt x="1392899" y="570826"/>
                  <a:pt x="1396478" y="562753"/>
                  <a:pt x="1403632" y="556016"/>
                </a:cubicBezTo>
                <a:cubicBezTo>
                  <a:pt x="1410895" y="549166"/>
                  <a:pt x="1419604" y="545741"/>
                  <a:pt x="1429755" y="545741"/>
                </a:cubicBezTo>
                <a:cubicBezTo>
                  <a:pt x="1439886" y="545741"/>
                  <a:pt x="1448552" y="549166"/>
                  <a:pt x="1455695" y="556016"/>
                </a:cubicBezTo>
                <a:cubicBezTo>
                  <a:pt x="1462969" y="562753"/>
                  <a:pt x="1466597" y="570826"/>
                  <a:pt x="1466597" y="580235"/>
                </a:cubicBezTo>
                <a:cubicBezTo>
                  <a:pt x="1466597" y="589739"/>
                  <a:pt x="1462969" y="597925"/>
                  <a:pt x="1455695" y="604775"/>
                </a:cubicBezTo>
                <a:cubicBezTo>
                  <a:pt x="1448552" y="611512"/>
                  <a:pt x="1439886" y="614881"/>
                  <a:pt x="1429755" y="614881"/>
                </a:cubicBezTo>
                <a:close/>
                <a:moveTo>
                  <a:pt x="1723125" y="716878"/>
                </a:moveTo>
                <a:lnTo>
                  <a:pt x="1660642" y="720736"/>
                </a:lnTo>
                <a:cubicBezTo>
                  <a:pt x="1659571" y="715391"/>
                  <a:pt x="1657278" y="710574"/>
                  <a:pt x="1653744" y="706302"/>
                </a:cubicBezTo>
                <a:cubicBezTo>
                  <a:pt x="1650229" y="701917"/>
                  <a:pt x="1645586" y="698435"/>
                  <a:pt x="1639815" y="695876"/>
                </a:cubicBezTo>
                <a:cubicBezTo>
                  <a:pt x="1634157" y="693204"/>
                  <a:pt x="1627371" y="691868"/>
                  <a:pt x="1619476" y="691868"/>
                </a:cubicBezTo>
                <a:cubicBezTo>
                  <a:pt x="1608893" y="691868"/>
                  <a:pt x="1599983" y="694107"/>
                  <a:pt x="1592709" y="698605"/>
                </a:cubicBezTo>
                <a:cubicBezTo>
                  <a:pt x="1585453" y="702971"/>
                  <a:pt x="1581825" y="708861"/>
                  <a:pt x="1581825" y="716238"/>
                </a:cubicBezTo>
                <a:cubicBezTo>
                  <a:pt x="1581825" y="722128"/>
                  <a:pt x="1584175" y="727096"/>
                  <a:pt x="1588874" y="731161"/>
                </a:cubicBezTo>
                <a:cubicBezTo>
                  <a:pt x="1593573" y="735226"/>
                  <a:pt x="1601637" y="738482"/>
                  <a:pt x="1613066" y="740947"/>
                </a:cubicBezTo>
                <a:lnTo>
                  <a:pt x="1657597" y="749923"/>
                </a:lnTo>
                <a:cubicBezTo>
                  <a:pt x="1681526" y="754835"/>
                  <a:pt x="1699365" y="762758"/>
                  <a:pt x="1711113" y="773654"/>
                </a:cubicBezTo>
                <a:cubicBezTo>
                  <a:pt x="1722861" y="784568"/>
                  <a:pt x="1728726" y="798889"/>
                  <a:pt x="1728726" y="816636"/>
                </a:cubicBezTo>
                <a:cubicBezTo>
                  <a:pt x="1728726" y="832782"/>
                  <a:pt x="1723971" y="846952"/>
                  <a:pt x="1714478" y="859147"/>
                </a:cubicBezTo>
                <a:cubicBezTo>
                  <a:pt x="1705079" y="871322"/>
                  <a:pt x="1692147" y="880845"/>
                  <a:pt x="1675699" y="887695"/>
                </a:cubicBezTo>
                <a:cubicBezTo>
                  <a:pt x="1659364" y="894432"/>
                  <a:pt x="1640510" y="897800"/>
                  <a:pt x="1619157" y="897800"/>
                </a:cubicBezTo>
                <a:cubicBezTo>
                  <a:pt x="1586581" y="897800"/>
                  <a:pt x="1560622" y="891007"/>
                  <a:pt x="1541279" y="877420"/>
                </a:cubicBezTo>
                <a:cubicBezTo>
                  <a:pt x="1522068" y="863738"/>
                  <a:pt x="1510790" y="845127"/>
                  <a:pt x="1507481" y="821604"/>
                </a:cubicBezTo>
                <a:lnTo>
                  <a:pt x="1574607" y="818085"/>
                </a:lnTo>
                <a:cubicBezTo>
                  <a:pt x="1576637" y="828021"/>
                  <a:pt x="1581562" y="835623"/>
                  <a:pt x="1589344" y="840855"/>
                </a:cubicBezTo>
                <a:cubicBezTo>
                  <a:pt x="1597145" y="845993"/>
                  <a:pt x="1607126" y="848552"/>
                  <a:pt x="1619307" y="848552"/>
                </a:cubicBezTo>
                <a:cubicBezTo>
                  <a:pt x="1631262" y="848552"/>
                  <a:pt x="1640886" y="846256"/>
                  <a:pt x="1648142" y="841664"/>
                </a:cubicBezTo>
                <a:cubicBezTo>
                  <a:pt x="1655511" y="836959"/>
                  <a:pt x="1659251" y="830919"/>
                  <a:pt x="1659364" y="823542"/>
                </a:cubicBezTo>
                <a:cubicBezTo>
                  <a:pt x="1659251" y="817332"/>
                  <a:pt x="1656639" y="812251"/>
                  <a:pt x="1651507" y="808299"/>
                </a:cubicBezTo>
                <a:cubicBezTo>
                  <a:pt x="1646375" y="804234"/>
                  <a:pt x="1638480" y="801129"/>
                  <a:pt x="1627803" y="799002"/>
                </a:cubicBezTo>
                <a:lnTo>
                  <a:pt x="1585190" y="790496"/>
                </a:lnTo>
                <a:cubicBezTo>
                  <a:pt x="1561148" y="785679"/>
                  <a:pt x="1543272" y="777342"/>
                  <a:pt x="1531523" y="765467"/>
                </a:cubicBezTo>
                <a:cubicBezTo>
                  <a:pt x="1519869" y="753612"/>
                  <a:pt x="1514061" y="738482"/>
                  <a:pt x="1514061" y="720096"/>
                </a:cubicBezTo>
                <a:cubicBezTo>
                  <a:pt x="1514061" y="704269"/>
                  <a:pt x="1518328" y="690626"/>
                  <a:pt x="1526862" y="679184"/>
                </a:cubicBezTo>
                <a:cubicBezTo>
                  <a:pt x="1535527" y="667742"/>
                  <a:pt x="1547651" y="658935"/>
                  <a:pt x="1563234" y="652725"/>
                </a:cubicBezTo>
                <a:cubicBezTo>
                  <a:pt x="1578930" y="646515"/>
                  <a:pt x="1597314" y="643428"/>
                  <a:pt x="1618348" y="643428"/>
                </a:cubicBezTo>
                <a:cubicBezTo>
                  <a:pt x="1649420" y="643428"/>
                  <a:pt x="1673876" y="649996"/>
                  <a:pt x="1691714" y="663151"/>
                </a:cubicBezTo>
                <a:cubicBezTo>
                  <a:pt x="1709666" y="676305"/>
                  <a:pt x="1720136" y="694220"/>
                  <a:pt x="1723125" y="716878"/>
                </a:cubicBezTo>
                <a:close/>
                <a:moveTo>
                  <a:pt x="1841868" y="897631"/>
                </a:moveTo>
                <a:cubicBezTo>
                  <a:pt x="1826172" y="897631"/>
                  <a:pt x="1812187" y="894902"/>
                  <a:pt x="1799893" y="889464"/>
                </a:cubicBezTo>
                <a:cubicBezTo>
                  <a:pt x="1787618" y="883893"/>
                  <a:pt x="1777900" y="875707"/>
                  <a:pt x="1770738" y="864924"/>
                </a:cubicBezTo>
                <a:cubicBezTo>
                  <a:pt x="1763689" y="854009"/>
                  <a:pt x="1760174" y="840422"/>
                  <a:pt x="1760174" y="824182"/>
                </a:cubicBezTo>
                <a:cubicBezTo>
                  <a:pt x="1760174" y="810501"/>
                  <a:pt x="1762674" y="799002"/>
                  <a:pt x="1767693" y="789687"/>
                </a:cubicBezTo>
                <a:cubicBezTo>
                  <a:pt x="1772712" y="780391"/>
                  <a:pt x="1779554" y="772901"/>
                  <a:pt x="1788201" y="767237"/>
                </a:cubicBezTo>
                <a:cubicBezTo>
                  <a:pt x="1796848" y="761572"/>
                  <a:pt x="1806679" y="757300"/>
                  <a:pt x="1817675" y="754402"/>
                </a:cubicBezTo>
                <a:cubicBezTo>
                  <a:pt x="1828785" y="751523"/>
                  <a:pt x="1840439" y="749490"/>
                  <a:pt x="1852601" y="748324"/>
                </a:cubicBezTo>
                <a:cubicBezTo>
                  <a:pt x="1866924" y="746818"/>
                  <a:pt x="1878447" y="745426"/>
                  <a:pt x="1887207" y="744146"/>
                </a:cubicBezTo>
                <a:cubicBezTo>
                  <a:pt x="1895966" y="742753"/>
                  <a:pt x="1902320" y="740721"/>
                  <a:pt x="1906267" y="738049"/>
                </a:cubicBezTo>
                <a:cubicBezTo>
                  <a:pt x="1910233" y="735376"/>
                  <a:pt x="1912207" y="731425"/>
                  <a:pt x="1912207" y="726174"/>
                </a:cubicBezTo>
                <a:lnTo>
                  <a:pt x="1912207" y="725215"/>
                </a:lnTo>
                <a:cubicBezTo>
                  <a:pt x="1912207" y="715071"/>
                  <a:pt x="1908993" y="707205"/>
                  <a:pt x="1902583" y="701635"/>
                </a:cubicBezTo>
                <a:cubicBezTo>
                  <a:pt x="1896286" y="696083"/>
                  <a:pt x="1887319" y="693298"/>
                  <a:pt x="1875684" y="693298"/>
                </a:cubicBezTo>
                <a:cubicBezTo>
                  <a:pt x="1863391" y="693298"/>
                  <a:pt x="1853616" y="696027"/>
                  <a:pt x="1846360" y="701484"/>
                </a:cubicBezTo>
                <a:cubicBezTo>
                  <a:pt x="1839104" y="706829"/>
                  <a:pt x="1834292" y="713566"/>
                  <a:pt x="1831943" y="721695"/>
                </a:cubicBezTo>
                <a:lnTo>
                  <a:pt x="1768821" y="716558"/>
                </a:lnTo>
                <a:cubicBezTo>
                  <a:pt x="1772017" y="701597"/>
                  <a:pt x="1778333" y="688650"/>
                  <a:pt x="1787731" y="677754"/>
                </a:cubicBezTo>
                <a:cubicBezTo>
                  <a:pt x="1797130" y="666726"/>
                  <a:pt x="1809235" y="658276"/>
                  <a:pt x="1824085" y="652405"/>
                </a:cubicBezTo>
                <a:cubicBezTo>
                  <a:pt x="1839048" y="646421"/>
                  <a:pt x="1856342" y="643428"/>
                  <a:pt x="1876004" y="643428"/>
                </a:cubicBezTo>
                <a:cubicBezTo>
                  <a:pt x="1889669" y="643428"/>
                  <a:pt x="1902752" y="645028"/>
                  <a:pt x="1915252" y="648227"/>
                </a:cubicBezTo>
                <a:cubicBezTo>
                  <a:pt x="1927847" y="651445"/>
                  <a:pt x="1939012" y="656413"/>
                  <a:pt x="1948730" y="663151"/>
                </a:cubicBezTo>
                <a:cubicBezTo>
                  <a:pt x="1958562" y="669888"/>
                  <a:pt x="1966306" y="678544"/>
                  <a:pt x="1971964" y="689139"/>
                </a:cubicBezTo>
                <a:cubicBezTo>
                  <a:pt x="1977622" y="699602"/>
                  <a:pt x="1980441" y="712173"/>
                  <a:pt x="1980441" y="726833"/>
                </a:cubicBezTo>
                <a:lnTo>
                  <a:pt x="1980441" y="892983"/>
                </a:lnTo>
                <a:lnTo>
                  <a:pt x="1915722" y="892983"/>
                </a:lnTo>
                <a:lnTo>
                  <a:pt x="1915722" y="858827"/>
                </a:lnTo>
                <a:lnTo>
                  <a:pt x="1913805" y="858827"/>
                </a:lnTo>
                <a:cubicBezTo>
                  <a:pt x="1909858" y="866524"/>
                  <a:pt x="1904557" y="873317"/>
                  <a:pt x="1897940" y="879189"/>
                </a:cubicBezTo>
                <a:cubicBezTo>
                  <a:pt x="1891323" y="884966"/>
                  <a:pt x="1883372" y="889501"/>
                  <a:pt x="1874067" y="892832"/>
                </a:cubicBezTo>
                <a:cubicBezTo>
                  <a:pt x="1864782" y="896031"/>
                  <a:pt x="1854048" y="897631"/>
                  <a:pt x="1841868" y="897631"/>
                </a:cubicBezTo>
                <a:close/>
                <a:moveTo>
                  <a:pt x="1861417" y="850490"/>
                </a:moveTo>
                <a:cubicBezTo>
                  <a:pt x="1871455" y="850490"/>
                  <a:pt x="1880327" y="848495"/>
                  <a:pt x="1888015" y="844543"/>
                </a:cubicBezTo>
                <a:cubicBezTo>
                  <a:pt x="1895703" y="840479"/>
                  <a:pt x="1901737" y="835040"/>
                  <a:pt x="1906117" y="828190"/>
                </a:cubicBezTo>
                <a:cubicBezTo>
                  <a:pt x="1910497" y="821340"/>
                  <a:pt x="1912677" y="813587"/>
                  <a:pt x="1912677" y="804930"/>
                </a:cubicBezTo>
                <a:lnTo>
                  <a:pt x="1912677" y="778791"/>
                </a:lnTo>
                <a:cubicBezTo>
                  <a:pt x="1910553" y="780184"/>
                  <a:pt x="1907602" y="781463"/>
                  <a:pt x="1903880" y="782630"/>
                </a:cubicBezTo>
                <a:cubicBezTo>
                  <a:pt x="1900233" y="783703"/>
                  <a:pt x="1896135" y="784719"/>
                  <a:pt x="1891530" y="785679"/>
                </a:cubicBezTo>
                <a:cubicBezTo>
                  <a:pt x="1886944" y="786545"/>
                  <a:pt x="1882357" y="787335"/>
                  <a:pt x="1877752" y="788087"/>
                </a:cubicBezTo>
                <a:cubicBezTo>
                  <a:pt x="1873165" y="788727"/>
                  <a:pt x="1868992" y="789330"/>
                  <a:pt x="1865270" y="789857"/>
                </a:cubicBezTo>
                <a:cubicBezTo>
                  <a:pt x="1857244" y="791023"/>
                  <a:pt x="1850251" y="792905"/>
                  <a:pt x="1844274" y="795465"/>
                </a:cubicBezTo>
                <a:cubicBezTo>
                  <a:pt x="1838296" y="798043"/>
                  <a:pt x="1833653" y="801505"/>
                  <a:pt x="1830345" y="805890"/>
                </a:cubicBezTo>
                <a:cubicBezTo>
                  <a:pt x="1827018" y="810162"/>
                  <a:pt x="1825363" y="815525"/>
                  <a:pt x="1825363" y="821923"/>
                </a:cubicBezTo>
                <a:cubicBezTo>
                  <a:pt x="1825363" y="831239"/>
                  <a:pt x="1828728" y="838352"/>
                  <a:pt x="1835458" y="843264"/>
                </a:cubicBezTo>
                <a:cubicBezTo>
                  <a:pt x="1842300" y="848081"/>
                  <a:pt x="1850947" y="850490"/>
                  <a:pt x="1861417" y="850490"/>
                </a:cubicBezTo>
                <a:close/>
                <a:moveTo>
                  <a:pt x="2164280" y="646628"/>
                </a:moveTo>
                <a:lnTo>
                  <a:pt x="2164280" y="697946"/>
                </a:lnTo>
                <a:lnTo>
                  <a:pt x="2016100" y="697946"/>
                </a:lnTo>
                <a:lnTo>
                  <a:pt x="2016100" y="646628"/>
                </a:lnTo>
                <a:lnTo>
                  <a:pt x="2164280" y="646628"/>
                </a:lnTo>
                <a:close/>
                <a:moveTo>
                  <a:pt x="2049729" y="587612"/>
                </a:moveTo>
                <a:lnTo>
                  <a:pt x="2117982" y="587612"/>
                </a:lnTo>
                <a:lnTo>
                  <a:pt x="2117982" y="817275"/>
                </a:lnTo>
                <a:cubicBezTo>
                  <a:pt x="2117982" y="823598"/>
                  <a:pt x="2118941" y="828510"/>
                  <a:pt x="2120877" y="832029"/>
                </a:cubicBezTo>
                <a:cubicBezTo>
                  <a:pt x="2122794" y="835454"/>
                  <a:pt x="2125463" y="837863"/>
                  <a:pt x="2128884" y="839255"/>
                </a:cubicBezTo>
                <a:cubicBezTo>
                  <a:pt x="2132400" y="840648"/>
                  <a:pt x="2136460" y="841344"/>
                  <a:pt x="2141046" y="841344"/>
                </a:cubicBezTo>
                <a:cubicBezTo>
                  <a:pt x="2144261" y="841344"/>
                  <a:pt x="2147456" y="841081"/>
                  <a:pt x="2150671" y="840535"/>
                </a:cubicBezTo>
                <a:cubicBezTo>
                  <a:pt x="2153866" y="839895"/>
                  <a:pt x="2156328" y="839406"/>
                  <a:pt x="2158039" y="839086"/>
                </a:cubicBezTo>
                <a:lnTo>
                  <a:pt x="2168772" y="889934"/>
                </a:lnTo>
                <a:cubicBezTo>
                  <a:pt x="2165351" y="891007"/>
                  <a:pt x="2160539" y="892230"/>
                  <a:pt x="2154355" y="893622"/>
                </a:cubicBezTo>
                <a:cubicBezTo>
                  <a:pt x="2148152" y="895128"/>
                  <a:pt x="2140633" y="896031"/>
                  <a:pt x="2131760" y="896351"/>
                </a:cubicBezTo>
                <a:cubicBezTo>
                  <a:pt x="2115313" y="896991"/>
                  <a:pt x="2100895" y="894808"/>
                  <a:pt x="2088508" y="889784"/>
                </a:cubicBezTo>
                <a:cubicBezTo>
                  <a:pt x="2076233" y="884759"/>
                  <a:pt x="2066665" y="876949"/>
                  <a:pt x="2059823" y="866354"/>
                </a:cubicBezTo>
                <a:cubicBezTo>
                  <a:pt x="2052999" y="855778"/>
                  <a:pt x="2049635" y="842417"/>
                  <a:pt x="2049729" y="826271"/>
                </a:cubicBezTo>
                <a:lnTo>
                  <a:pt x="2049729" y="587612"/>
                </a:lnTo>
                <a:close/>
                <a:moveTo>
                  <a:pt x="2208735" y="892983"/>
                </a:moveTo>
                <a:lnTo>
                  <a:pt x="2208735" y="646628"/>
                </a:lnTo>
                <a:lnTo>
                  <a:pt x="2276988" y="646628"/>
                </a:lnTo>
                <a:lnTo>
                  <a:pt x="2276988" y="892983"/>
                </a:lnTo>
                <a:lnTo>
                  <a:pt x="2208735" y="892983"/>
                </a:lnTo>
                <a:close/>
                <a:moveTo>
                  <a:pt x="2243022" y="614881"/>
                </a:moveTo>
                <a:cubicBezTo>
                  <a:pt x="2232871" y="614881"/>
                  <a:pt x="2224168" y="611512"/>
                  <a:pt x="2216912" y="604775"/>
                </a:cubicBezTo>
                <a:cubicBezTo>
                  <a:pt x="2209750" y="597925"/>
                  <a:pt x="2206179" y="589739"/>
                  <a:pt x="2206179" y="580235"/>
                </a:cubicBezTo>
                <a:cubicBezTo>
                  <a:pt x="2206179" y="570826"/>
                  <a:pt x="2209750" y="562753"/>
                  <a:pt x="2216912" y="556016"/>
                </a:cubicBezTo>
                <a:cubicBezTo>
                  <a:pt x="2224168" y="549166"/>
                  <a:pt x="2232871" y="545741"/>
                  <a:pt x="2243022" y="545741"/>
                </a:cubicBezTo>
                <a:cubicBezTo>
                  <a:pt x="2253172" y="545741"/>
                  <a:pt x="2261819" y="549166"/>
                  <a:pt x="2268981" y="556016"/>
                </a:cubicBezTo>
                <a:cubicBezTo>
                  <a:pt x="2276237" y="562753"/>
                  <a:pt x="2279864" y="570826"/>
                  <a:pt x="2279864" y="580235"/>
                </a:cubicBezTo>
                <a:cubicBezTo>
                  <a:pt x="2279864" y="589739"/>
                  <a:pt x="2276237" y="597925"/>
                  <a:pt x="2268981" y="604775"/>
                </a:cubicBezTo>
                <a:cubicBezTo>
                  <a:pt x="2261819" y="611512"/>
                  <a:pt x="2253172" y="614881"/>
                  <a:pt x="2243022" y="614881"/>
                </a:cubicBezTo>
                <a:close/>
                <a:moveTo>
                  <a:pt x="2442838" y="897800"/>
                </a:moveTo>
                <a:cubicBezTo>
                  <a:pt x="2417950" y="897800"/>
                  <a:pt x="2396427" y="892493"/>
                  <a:pt x="2378269" y="881917"/>
                </a:cubicBezTo>
                <a:cubicBezTo>
                  <a:pt x="2360223" y="871228"/>
                  <a:pt x="2346295" y="856362"/>
                  <a:pt x="2336463" y="837336"/>
                </a:cubicBezTo>
                <a:cubicBezTo>
                  <a:pt x="2326632" y="818197"/>
                  <a:pt x="2321726" y="796010"/>
                  <a:pt x="2321726" y="770774"/>
                </a:cubicBezTo>
                <a:cubicBezTo>
                  <a:pt x="2321726" y="745313"/>
                  <a:pt x="2326632" y="723088"/>
                  <a:pt x="2336463" y="704044"/>
                </a:cubicBezTo>
                <a:cubicBezTo>
                  <a:pt x="2346295" y="684905"/>
                  <a:pt x="2360223" y="670038"/>
                  <a:pt x="2378269" y="659462"/>
                </a:cubicBezTo>
                <a:cubicBezTo>
                  <a:pt x="2396427" y="648773"/>
                  <a:pt x="2417950" y="643428"/>
                  <a:pt x="2442838" y="643428"/>
                </a:cubicBezTo>
                <a:cubicBezTo>
                  <a:pt x="2467725" y="643428"/>
                  <a:pt x="2489192" y="648773"/>
                  <a:pt x="2507237" y="659462"/>
                </a:cubicBezTo>
                <a:cubicBezTo>
                  <a:pt x="2525396" y="670038"/>
                  <a:pt x="2539381" y="684905"/>
                  <a:pt x="2549212" y="704044"/>
                </a:cubicBezTo>
                <a:cubicBezTo>
                  <a:pt x="2559043" y="723088"/>
                  <a:pt x="2563949" y="745313"/>
                  <a:pt x="2563949" y="770774"/>
                </a:cubicBezTo>
                <a:cubicBezTo>
                  <a:pt x="2563949" y="796010"/>
                  <a:pt x="2559043" y="818197"/>
                  <a:pt x="2549212" y="837336"/>
                </a:cubicBezTo>
                <a:cubicBezTo>
                  <a:pt x="2539381" y="856362"/>
                  <a:pt x="2525396" y="871228"/>
                  <a:pt x="2507237" y="881917"/>
                </a:cubicBezTo>
                <a:cubicBezTo>
                  <a:pt x="2489192" y="892493"/>
                  <a:pt x="2467725" y="897800"/>
                  <a:pt x="2442838" y="897800"/>
                </a:cubicBezTo>
                <a:close/>
                <a:moveTo>
                  <a:pt x="2443157" y="844864"/>
                </a:moveTo>
                <a:cubicBezTo>
                  <a:pt x="2454473" y="844864"/>
                  <a:pt x="2463928" y="841664"/>
                  <a:pt x="2471522" y="835247"/>
                </a:cubicBezTo>
                <a:cubicBezTo>
                  <a:pt x="2479098" y="828717"/>
                  <a:pt x="2484812" y="819853"/>
                  <a:pt x="2488665" y="808619"/>
                </a:cubicBezTo>
                <a:cubicBezTo>
                  <a:pt x="2492613" y="797403"/>
                  <a:pt x="2494587" y="784625"/>
                  <a:pt x="2494587" y="770285"/>
                </a:cubicBezTo>
                <a:cubicBezTo>
                  <a:pt x="2494587" y="755964"/>
                  <a:pt x="2492613" y="743186"/>
                  <a:pt x="2488665" y="731952"/>
                </a:cubicBezTo>
                <a:cubicBezTo>
                  <a:pt x="2484812" y="720736"/>
                  <a:pt x="2479098" y="711853"/>
                  <a:pt x="2471522" y="705323"/>
                </a:cubicBezTo>
                <a:cubicBezTo>
                  <a:pt x="2463928" y="698812"/>
                  <a:pt x="2454473" y="695556"/>
                  <a:pt x="2443157" y="695556"/>
                </a:cubicBezTo>
                <a:cubicBezTo>
                  <a:pt x="2431728" y="695556"/>
                  <a:pt x="2422123" y="698812"/>
                  <a:pt x="2414322" y="705323"/>
                </a:cubicBezTo>
                <a:cubicBezTo>
                  <a:pt x="2406634" y="711853"/>
                  <a:pt x="2400807" y="720736"/>
                  <a:pt x="2396859" y="731952"/>
                </a:cubicBezTo>
                <a:cubicBezTo>
                  <a:pt x="2393025" y="743186"/>
                  <a:pt x="2391089" y="755964"/>
                  <a:pt x="2391089" y="770285"/>
                </a:cubicBezTo>
                <a:cubicBezTo>
                  <a:pt x="2391089" y="784625"/>
                  <a:pt x="2393025" y="797403"/>
                  <a:pt x="2396859" y="808619"/>
                </a:cubicBezTo>
                <a:cubicBezTo>
                  <a:pt x="2400807" y="819853"/>
                  <a:pt x="2406634" y="828717"/>
                  <a:pt x="2414322" y="835247"/>
                </a:cubicBezTo>
                <a:cubicBezTo>
                  <a:pt x="2422123" y="841664"/>
                  <a:pt x="2431728" y="844864"/>
                  <a:pt x="2443157" y="844864"/>
                </a:cubicBezTo>
                <a:close/>
                <a:moveTo>
                  <a:pt x="2676583" y="750563"/>
                </a:moveTo>
                <a:lnTo>
                  <a:pt x="2676583" y="892983"/>
                </a:lnTo>
                <a:lnTo>
                  <a:pt x="2608330" y="892983"/>
                </a:lnTo>
                <a:lnTo>
                  <a:pt x="2608330" y="646628"/>
                </a:lnTo>
                <a:lnTo>
                  <a:pt x="2673368" y="646628"/>
                </a:lnTo>
                <a:lnTo>
                  <a:pt x="2673368" y="690099"/>
                </a:lnTo>
                <a:lnTo>
                  <a:pt x="2676263" y="690099"/>
                </a:lnTo>
                <a:cubicBezTo>
                  <a:pt x="2681714" y="675759"/>
                  <a:pt x="2690831" y="664430"/>
                  <a:pt x="2703651" y="656094"/>
                </a:cubicBezTo>
                <a:cubicBezTo>
                  <a:pt x="2716471" y="647644"/>
                  <a:pt x="2732016" y="643428"/>
                  <a:pt x="2750268" y="643428"/>
                </a:cubicBezTo>
                <a:cubicBezTo>
                  <a:pt x="2767355" y="643428"/>
                  <a:pt x="2782261" y="647173"/>
                  <a:pt x="2794968" y="654645"/>
                </a:cubicBezTo>
                <a:cubicBezTo>
                  <a:pt x="2807675" y="662134"/>
                  <a:pt x="2817563" y="672823"/>
                  <a:pt x="2824612" y="686730"/>
                </a:cubicBezTo>
                <a:cubicBezTo>
                  <a:pt x="2831661" y="700524"/>
                  <a:pt x="2835176" y="716991"/>
                  <a:pt x="2835176" y="736129"/>
                </a:cubicBezTo>
                <a:lnTo>
                  <a:pt x="2835176" y="892983"/>
                </a:lnTo>
                <a:lnTo>
                  <a:pt x="2766941" y="892983"/>
                </a:lnTo>
                <a:lnTo>
                  <a:pt x="2766941" y="748324"/>
                </a:lnTo>
                <a:cubicBezTo>
                  <a:pt x="2767035" y="733231"/>
                  <a:pt x="2763201" y="721470"/>
                  <a:pt x="2755400" y="713039"/>
                </a:cubicBezTo>
                <a:cubicBezTo>
                  <a:pt x="2747599" y="704476"/>
                  <a:pt x="2736866" y="700204"/>
                  <a:pt x="2723200" y="700204"/>
                </a:cubicBezTo>
                <a:cubicBezTo>
                  <a:pt x="2714008" y="700204"/>
                  <a:pt x="2705888" y="702180"/>
                  <a:pt x="2698839" y="706132"/>
                </a:cubicBezTo>
                <a:cubicBezTo>
                  <a:pt x="2691903" y="710084"/>
                  <a:pt x="2686451" y="715861"/>
                  <a:pt x="2682504" y="723464"/>
                </a:cubicBezTo>
                <a:cubicBezTo>
                  <a:pt x="2678669" y="730935"/>
                  <a:pt x="2676677" y="739968"/>
                  <a:pt x="2676583" y="750563"/>
                </a:cubicBezTo>
                <a:close/>
                <a:moveTo>
                  <a:pt x="123196" y="1536242"/>
                </a:moveTo>
                <a:cubicBezTo>
                  <a:pt x="104932" y="1536242"/>
                  <a:pt x="89233" y="1533890"/>
                  <a:pt x="76097" y="1529185"/>
                </a:cubicBezTo>
                <a:cubicBezTo>
                  <a:pt x="62960" y="1524593"/>
                  <a:pt x="52012" y="1518496"/>
                  <a:pt x="43255" y="1510893"/>
                </a:cubicBezTo>
                <a:cubicBezTo>
                  <a:pt x="34604" y="1503422"/>
                  <a:pt x="27715" y="1495387"/>
                  <a:pt x="22589" y="1486843"/>
                </a:cubicBezTo>
                <a:lnTo>
                  <a:pt x="52706" y="1465672"/>
                </a:lnTo>
                <a:cubicBezTo>
                  <a:pt x="56125" y="1470170"/>
                  <a:pt x="60450" y="1475288"/>
                  <a:pt x="65684" y="1481066"/>
                </a:cubicBezTo>
                <a:cubicBezTo>
                  <a:pt x="70917" y="1486956"/>
                  <a:pt x="78073" y="1492018"/>
                  <a:pt x="87150" y="1496309"/>
                </a:cubicBezTo>
                <a:cubicBezTo>
                  <a:pt x="96336" y="1500693"/>
                  <a:pt x="108352" y="1502876"/>
                  <a:pt x="123196" y="1502876"/>
                </a:cubicBezTo>
                <a:cubicBezTo>
                  <a:pt x="143063" y="1502876"/>
                  <a:pt x="159456" y="1498059"/>
                  <a:pt x="172379" y="1488442"/>
                </a:cubicBezTo>
                <a:cubicBezTo>
                  <a:pt x="185302" y="1478826"/>
                  <a:pt x="191765" y="1463752"/>
                  <a:pt x="191765" y="1443221"/>
                </a:cubicBezTo>
                <a:lnTo>
                  <a:pt x="191765" y="1393183"/>
                </a:lnTo>
                <a:lnTo>
                  <a:pt x="188560" y="1393183"/>
                </a:lnTo>
                <a:cubicBezTo>
                  <a:pt x="185784" y="1397661"/>
                  <a:pt x="181832" y="1403232"/>
                  <a:pt x="176704" y="1409856"/>
                </a:cubicBezTo>
                <a:cubicBezTo>
                  <a:pt x="171686" y="1416386"/>
                  <a:pt x="164422" y="1422201"/>
                  <a:pt x="154916" y="1427338"/>
                </a:cubicBezTo>
                <a:cubicBezTo>
                  <a:pt x="145518" y="1432363"/>
                  <a:pt x="132809" y="1434885"/>
                  <a:pt x="116788" y="1434885"/>
                </a:cubicBezTo>
                <a:cubicBezTo>
                  <a:pt x="96923" y="1434885"/>
                  <a:pt x="79086" y="1430180"/>
                  <a:pt x="63279" y="1420771"/>
                </a:cubicBezTo>
                <a:cubicBezTo>
                  <a:pt x="47580" y="1411361"/>
                  <a:pt x="35138" y="1397661"/>
                  <a:pt x="25952" y="1379708"/>
                </a:cubicBezTo>
                <a:cubicBezTo>
                  <a:pt x="16874" y="1361736"/>
                  <a:pt x="12335" y="1339926"/>
                  <a:pt x="12335" y="1314257"/>
                </a:cubicBezTo>
                <a:cubicBezTo>
                  <a:pt x="12335" y="1289040"/>
                  <a:pt x="16767" y="1267060"/>
                  <a:pt x="25632" y="1248354"/>
                </a:cubicBezTo>
                <a:cubicBezTo>
                  <a:pt x="34497" y="1229536"/>
                  <a:pt x="46832" y="1214989"/>
                  <a:pt x="62638" y="1204714"/>
                </a:cubicBezTo>
                <a:cubicBezTo>
                  <a:pt x="78447" y="1194345"/>
                  <a:pt x="96709" y="1189169"/>
                  <a:pt x="117429" y="1189169"/>
                </a:cubicBezTo>
                <a:cubicBezTo>
                  <a:pt x="133450" y="1189169"/>
                  <a:pt x="146159" y="1191842"/>
                  <a:pt x="155557" y="1197186"/>
                </a:cubicBezTo>
                <a:cubicBezTo>
                  <a:pt x="165063" y="1202418"/>
                  <a:pt x="172327" y="1208402"/>
                  <a:pt x="177345" y="1215139"/>
                </a:cubicBezTo>
                <a:cubicBezTo>
                  <a:pt x="182472" y="1221782"/>
                  <a:pt x="186425" y="1227221"/>
                  <a:pt x="189201" y="1231511"/>
                </a:cubicBezTo>
                <a:lnTo>
                  <a:pt x="193045" y="1231511"/>
                </a:lnTo>
                <a:lnTo>
                  <a:pt x="193045" y="1192369"/>
                </a:lnTo>
                <a:lnTo>
                  <a:pt x="229572" y="1192369"/>
                </a:lnTo>
                <a:lnTo>
                  <a:pt x="229572" y="1445781"/>
                </a:lnTo>
                <a:cubicBezTo>
                  <a:pt x="229572" y="1466952"/>
                  <a:pt x="224766" y="1484171"/>
                  <a:pt x="215154" y="1497419"/>
                </a:cubicBezTo>
                <a:cubicBezTo>
                  <a:pt x="205649" y="1510799"/>
                  <a:pt x="192833" y="1520566"/>
                  <a:pt x="176704" y="1526776"/>
                </a:cubicBezTo>
                <a:cubicBezTo>
                  <a:pt x="160685" y="1533081"/>
                  <a:pt x="142849" y="1536242"/>
                  <a:pt x="123196" y="1536242"/>
                </a:cubicBezTo>
                <a:close/>
                <a:moveTo>
                  <a:pt x="121916" y="1400879"/>
                </a:moveTo>
                <a:cubicBezTo>
                  <a:pt x="137082" y="1400879"/>
                  <a:pt x="149898" y="1397398"/>
                  <a:pt x="160364" y="1390454"/>
                </a:cubicBezTo>
                <a:cubicBezTo>
                  <a:pt x="170830" y="1383491"/>
                  <a:pt x="178787" y="1373498"/>
                  <a:pt x="184235" y="1360457"/>
                </a:cubicBezTo>
                <a:cubicBezTo>
                  <a:pt x="189682" y="1347415"/>
                  <a:pt x="192406" y="1331796"/>
                  <a:pt x="192406" y="1313617"/>
                </a:cubicBezTo>
                <a:cubicBezTo>
                  <a:pt x="192406" y="1295871"/>
                  <a:pt x="189735" y="1280214"/>
                  <a:pt x="184394" y="1266627"/>
                </a:cubicBezTo>
                <a:cubicBezTo>
                  <a:pt x="179054" y="1253059"/>
                  <a:pt x="171152" y="1242408"/>
                  <a:pt x="160685" y="1234711"/>
                </a:cubicBezTo>
                <a:cubicBezTo>
                  <a:pt x="150217" y="1227014"/>
                  <a:pt x="137294" y="1223175"/>
                  <a:pt x="121916" y="1223175"/>
                </a:cubicBezTo>
                <a:cubicBezTo>
                  <a:pt x="105895" y="1223175"/>
                  <a:pt x="92545" y="1227221"/>
                  <a:pt x="81864" y="1235351"/>
                </a:cubicBezTo>
                <a:cubicBezTo>
                  <a:pt x="71291" y="1243480"/>
                  <a:pt x="63334" y="1254395"/>
                  <a:pt x="57994" y="1268076"/>
                </a:cubicBezTo>
                <a:cubicBezTo>
                  <a:pt x="52760" y="1281757"/>
                  <a:pt x="50144" y="1296944"/>
                  <a:pt x="50144" y="1313617"/>
                </a:cubicBezTo>
                <a:cubicBezTo>
                  <a:pt x="50144" y="1330723"/>
                  <a:pt x="52813" y="1345854"/>
                  <a:pt x="58153" y="1359008"/>
                </a:cubicBezTo>
                <a:cubicBezTo>
                  <a:pt x="63601" y="1372049"/>
                  <a:pt x="71610" y="1382324"/>
                  <a:pt x="82184" y="1389814"/>
                </a:cubicBezTo>
                <a:cubicBezTo>
                  <a:pt x="92865" y="1397191"/>
                  <a:pt x="106107" y="1400879"/>
                  <a:pt x="121916" y="1400879"/>
                </a:cubicBezTo>
                <a:close/>
                <a:moveTo>
                  <a:pt x="298780" y="1438724"/>
                </a:moveTo>
                <a:lnTo>
                  <a:pt x="298780" y="1192369"/>
                </a:lnTo>
                <a:lnTo>
                  <a:pt x="335307" y="1192369"/>
                </a:lnTo>
                <a:lnTo>
                  <a:pt x="335307" y="1229573"/>
                </a:lnTo>
                <a:lnTo>
                  <a:pt x="337871" y="1229573"/>
                </a:lnTo>
                <a:cubicBezTo>
                  <a:pt x="342356" y="1217397"/>
                  <a:pt x="350473" y="1207499"/>
                  <a:pt x="362221" y="1199915"/>
                </a:cubicBezTo>
                <a:cubicBezTo>
                  <a:pt x="373969" y="1192312"/>
                  <a:pt x="387214" y="1188530"/>
                  <a:pt x="401953" y="1188530"/>
                </a:cubicBezTo>
                <a:cubicBezTo>
                  <a:pt x="404729" y="1188530"/>
                  <a:pt x="408201" y="1188567"/>
                  <a:pt x="412367" y="1188680"/>
                </a:cubicBezTo>
                <a:cubicBezTo>
                  <a:pt x="416530" y="1188793"/>
                  <a:pt x="419683" y="1188944"/>
                  <a:pt x="421818" y="1189169"/>
                </a:cubicBezTo>
                <a:lnTo>
                  <a:pt x="421818" y="1227654"/>
                </a:lnTo>
                <a:cubicBezTo>
                  <a:pt x="420536" y="1227334"/>
                  <a:pt x="417600" y="1226863"/>
                  <a:pt x="413006" y="1226205"/>
                </a:cubicBezTo>
                <a:cubicBezTo>
                  <a:pt x="408521" y="1225471"/>
                  <a:pt x="403769" y="1225094"/>
                  <a:pt x="398748" y="1225094"/>
                </a:cubicBezTo>
                <a:cubicBezTo>
                  <a:pt x="386787" y="1225094"/>
                  <a:pt x="376107" y="1227597"/>
                  <a:pt x="366708" y="1232622"/>
                </a:cubicBezTo>
                <a:cubicBezTo>
                  <a:pt x="357417" y="1237552"/>
                  <a:pt x="350046" y="1244383"/>
                  <a:pt x="344599" y="1253153"/>
                </a:cubicBezTo>
                <a:cubicBezTo>
                  <a:pt x="339260" y="1261809"/>
                  <a:pt x="336589" y="1271708"/>
                  <a:pt x="336589" y="1282830"/>
                </a:cubicBezTo>
                <a:lnTo>
                  <a:pt x="336589" y="1438724"/>
                </a:lnTo>
                <a:lnTo>
                  <a:pt x="298780" y="1438724"/>
                </a:lnTo>
                <a:close/>
                <a:moveTo>
                  <a:pt x="559114" y="1443861"/>
                </a:moveTo>
                <a:cubicBezTo>
                  <a:pt x="536899" y="1443861"/>
                  <a:pt x="517406" y="1438573"/>
                  <a:pt x="500639" y="1427978"/>
                </a:cubicBezTo>
                <a:cubicBezTo>
                  <a:pt x="483977" y="1417402"/>
                  <a:pt x="470947" y="1402592"/>
                  <a:pt x="461548" y="1383548"/>
                </a:cubicBezTo>
                <a:cubicBezTo>
                  <a:pt x="452257" y="1364522"/>
                  <a:pt x="447612" y="1342278"/>
                  <a:pt x="447612" y="1316835"/>
                </a:cubicBezTo>
                <a:cubicBezTo>
                  <a:pt x="447612" y="1291167"/>
                  <a:pt x="452257" y="1268773"/>
                  <a:pt x="461548" y="1249634"/>
                </a:cubicBezTo>
                <a:cubicBezTo>
                  <a:pt x="470947" y="1230495"/>
                  <a:pt x="483977" y="1215629"/>
                  <a:pt x="500639" y="1205034"/>
                </a:cubicBezTo>
                <a:cubicBezTo>
                  <a:pt x="517406" y="1194458"/>
                  <a:pt x="536899" y="1189169"/>
                  <a:pt x="559114" y="1189169"/>
                </a:cubicBezTo>
                <a:cubicBezTo>
                  <a:pt x="581329" y="1189169"/>
                  <a:pt x="600767" y="1194458"/>
                  <a:pt x="617427" y="1205034"/>
                </a:cubicBezTo>
                <a:cubicBezTo>
                  <a:pt x="634196" y="1215629"/>
                  <a:pt x="647227" y="1230495"/>
                  <a:pt x="656518" y="1249634"/>
                </a:cubicBezTo>
                <a:cubicBezTo>
                  <a:pt x="665917" y="1268773"/>
                  <a:pt x="670616" y="1291167"/>
                  <a:pt x="670616" y="1316835"/>
                </a:cubicBezTo>
                <a:cubicBezTo>
                  <a:pt x="670616" y="1342278"/>
                  <a:pt x="665917" y="1364522"/>
                  <a:pt x="656518" y="1383548"/>
                </a:cubicBezTo>
                <a:cubicBezTo>
                  <a:pt x="647227" y="1402592"/>
                  <a:pt x="634196" y="1417402"/>
                  <a:pt x="617427" y="1427978"/>
                </a:cubicBezTo>
                <a:cubicBezTo>
                  <a:pt x="600767" y="1438573"/>
                  <a:pt x="581329" y="1443861"/>
                  <a:pt x="559114" y="1443861"/>
                </a:cubicBezTo>
                <a:close/>
                <a:moveTo>
                  <a:pt x="559114" y="1409856"/>
                </a:moveTo>
                <a:cubicBezTo>
                  <a:pt x="575988" y="1409856"/>
                  <a:pt x="589872" y="1405528"/>
                  <a:pt x="600767" y="1396871"/>
                </a:cubicBezTo>
                <a:cubicBezTo>
                  <a:pt x="611660" y="1388196"/>
                  <a:pt x="619724" y="1376810"/>
                  <a:pt x="624957" y="1362696"/>
                </a:cubicBezTo>
                <a:cubicBezTo>
                  <a:pt x="630190" y="1348582"/>
                  <a:pt x="632807" y="1333301"/>
                  <a:pt x="632807" y="1316835"/>
                </a:cubicBezTo>
                <a:cubicBezTo>
                  <a:pt x="632807" y="1300369"/>
                  <a:pt x="630190" y="1285013"/>
                  <a:pt x="624957" y="1270805"/>
                </a:cubicBezTo>
                <a:cubicBezTo>
                  <a:pt x="619724" y="1256578"/>
                  <a:pt x="611660" y="1245080"/>
                  <a:pt x="600767" y="1236310"/>
                </a:cubicBezTo>
                <a:cubicBezTo>
                  <a:pt x="589872" y="1227541"/>
                  <a:pt x="575988" y="1223175"/>
                  <a:pt x="559114" y="1223175"/>
                </a:cubicBezTo>
                <a:cubicBezTo>
                  <a:pt x="542238" y="1223175"/>
                  <a:pt x="528354" y="1227541"/>
                  <a:pt x="517461" y="1236310"/>
                </a:cubicBezTo>
                <a:cubicBezTo>
                  <a:pt x="506566" y="1245080"/>
                  <a:pt x="498502" y="1256578"/>
                  <a:pt x="493269" y="1270805"/>
                </a:cubicBezTo>
                <a:cubicBezTo>
                  <a:pt x="488036" y="1285013"/>
                  <a:pt x="485419" y="1300369"/>
                  <a:pt x="485419" y="1316835"/>
                </a:cubicBezTo>
                <a:cubicBezTo>
                  <a:pt x="485419" y="1333301"/>
                  <a:pt x="488036" y="1348582"/>
                  <a:pt x="493269" y="1362696"/>
                </a:cubicBezTo>
                <a:cubicBezTo>
                  <a:pt x="498502" y="1376810"/>
                  <a:pt x="506566" y="1388196"/>
                  <a:pt x="517461" y="1396871"/>
                </a:cubicBezTo>
                <a:cubicBezTo>
                  <a:pt x="528354" y="1405528"/>
                  <a:pt x="542238" y="1409856"/>
                  <a:pt x="559114" y="1409856"/>
                </a:cubicBezTo>
                <a:close/>
                <a:moveTo>
                  <a:pt x="883408" y="1338006"/>
                </a:moveTo>
                <a:lnTo>
                  <a:pt x="883408" y="1192369"/>
                </a:lnTo>
                <a:lnTo>
                  <a:pt x="921217" y="1192369"/>
                </a:lnTo>
                <a:lnTo>
                  <a:pt x="921217" y="1438724"/>
                </a:lnTo>
                <a:lnTo>
                  <a:pt x="883408" y="1438724"/>
                </a:lnTo>
                <a:lnTo>
                  <a:pt x="883408" y="1397021"/>
                </a:lnTo>
                <a:lnTo>
                  <a:pt x="880844" y="1397021"/>
                </a:lnTo>
                <a:cubicBezTo>
                  <a:pt x="875077" y="1409536"/>
                  <a:pt x="866107" y="1420169"/>
                  <a:pt x="853930" y="1428938"/>
                </a:cubicBezTo>
                <a:cubicBezTo>
                  <a:pt x="841755" y="1437595"/>
                  <a:pt x="826375" y="1441942"/>
                  <a:pt x="807792" y="1441942"/>
                </a:cubicBezTo>
                <a:cubicBezTo>
                  <a:pt x="792412" y="1441942"/>
                  <a:pt x="778740" y="1438573"/>
                  <a:pt x="766780" y="1431836"/>
                </a:cubicBezTo>
                <a:cubicBezTo>
                  <a:pt x="754817" y="1424986"/>
                  <a:pt x="745418" y="1414711"/>
                  <a:pt x="738584" y="1401030"/>
                </a:cubicBezTo>
                <a:cubicBezTo>
                  <a:pt x="731747" y="1387236"/>
                  <a:pt x="728330" y="1369866"/>
                  <a:pt x="728330" y="1348902"/>
                </a:cubicBezTo>
                <a:lnTo>
                  <a:pt x="728330" y="1192369"/>
                </a:lnTo>
                <a:lnTo>
                  <a:pt x="766139" y="1192369"/>
                </a:lnTo>
                <a:lnTo>
                  <a:pt x="766139" y="1346343"/>
                </a:lnTo>
                <a:cubicBezTo>
                  <a:pt x="766139" y="1364315"/>
                  <a:pt x="771157" y="1378636"/>
                  <a:pt x="781197" y="1389325"/>
                </a:cubicBezTo>
                <a:cubicBezTo>
                  <a:pt x="791344" y="1400014"/>
                  <a:pt x="804267" y="1405358"/>
                  <a:pt x="819967" y="1405358"/>
                </a:cubicBezTo>
                <a:cubicBezTo>
                  <a:pt x="829365" y="1405358"/>
                  <a:pt x="838924" y="1402949"/>
                  <a:pt x="848644" y="1398151"/>
                </a:cubicBezTo>
                <a:cubicBezTo>
                  <a:pt x="858469" y="1393333"/>
                  <a:pt x="866693" y="1385956"/>
                  <a:pt x="873315" y="1376020"/>
                </a:cubicBezTo>
                <a:cubicBezTo>
                  <a:pt x="880043" y="1366065"/>
                  <a:pt x="883408" y="1353400"/>
                  <a:pt x="883408" y="1338006"/>
                </a:cubicBezTo>
                <a:close/>
                <a:moveTo>
                  <a:pt x="990464" y="1531104"/>
                </a:moveTo>
                <a:lnTo>
                  <a:pt x="990464" y="1192369"/>
                </a:lnTo>
                <a:lnTo>
                  <a:pt x="1026991" y="1192369"/>
                </a:lnTo>
                <a:lnTo>
                  <a:pt x="1026991" y="1231511"/>
                </a:lnTo>
                <a:lnTo>
                  <a:pt x="1031476" y="1231511"/>
                </a:lnTo>
                <a:cubicBezTo>
                  <a:pt x="1034255" y="1227221"/>
                  <a:pt x="1038099" y="1221782"/>
                  <a:pt x="1043012" y="1215139"/>
                </a:cubicBezTo>
                <a:cubicBezTo>
                  <a:pt x="1048031" y="1208402"/>
                  <a:pt x="1055187" y="1202418"/>
                  <a:pt x="1064479" y="1197186"/>
                </a:cubicBezTo>
                <a:cubicBezTo>
                  <a:pt x="1073877" y="1191842"/>
                  <a:pt x="1086588" y="1189169"/>
                  <a:pt x="1102607" y="1189169"/>
                </a:cubicBezTo>
                <a:cubicBezTo>
                  <a:pt x="1123328" y="1189169"/>
                  <a:pt x="1141591" y="1194345"/>
                  <a:pt x="1157398" y="1204714"/>
                </a:cubicBezTo>
                <a:cubicBezTo>
                  <a:pt x="1173205" y="1215102"/>
                  <a:pt x="1185541" y="1229799"/>
                  <a:pt x="1194406" y="1248825"/>
                </a:cubicBezTo>
                <a:cubicBezTo>
                  <a:pt x="1203269" y="1267869"/>
                  <a:pt x="1207701" y="1290320"/>
                  <a:pt x="1207701" y="1316195"/>
                </a:cubicBezTo>
                <a:cubicBezTo>
                  <a:pt x="1207701" y="1342278"/>
                  <a:pt x="1203269" y="1364898"/>
                  <a:pt x="1194406" y="1384037"/>
                </a:cubicBezTo>
                <a:cubicBezTo>
                  <a:pt x="1185541" y="1403062"/>
                  <a:pt x="1173259" y="1417816"/>
                  <a:pt x="1157558" y="1428298"/>
                </a:cubicBezTo>
                <a:cubicBezTo>
                  <a:pt x="1141858" y="1438667"/>
                  <a:pt x="1123754" y="1443861"/>
                  <a:pt x="1103248" y="1443861"/>
                </a:cubicBezTo>
                <a:cubicBezTo>
                  <a:pt x="1087442" y="1443861"/>
                  <a:pt x="1074785" y="1441245"/>
                  <a:pt x="1065280" y="1435995"/>
                </a:cubicBezTo>
                <a:cubicBezTo>
                  <a:pt x="1055776" y="1430650"/>
                  <a:pt x="1048458" y="1424610"/>
                  <a:pt x="1043332" y="1417873"/>
                </a:cubicBezTo>
                <a:cubicBezTo>
                  <a:pt x="1038206" y="1411023"/>
                  <a:pt x="1034255" y="1405358"/>
                  <a:pt x="1031476" y="1400879"/>
                </a:cubicBezTo>
                <a:lnTo>
                  <a:pt x="1028273" y="1400879"/>
                </a:lnTo>
                <a:lnTo>
                  <a:pt x="1028273" y="1531104"/>
                </a:lnTo>
                <a:lnTo>
                  <a:pt x="990464" y="1531104"/>
                </a:lnTo>
                <a:close/>
                <a:moveTo>
                  <a:pt x="1027632" y="1315556"/>
                </a:moveTo>
                <a:cubicBezTo>
                  <a:pt x="1027632" y="1334149"/>
                  <a:pt x="1030356" y="1350558"/>
                  <a:pt x="1035802" y="1364785"/>
                </a:cubicBezTo>
                <a:cubicBezTo>
                  <a:pt x="1041249" y="1378899"/>
                  <a:pt x="1049206" y="1389964"/>
                  <a:pt x="1059672" y="1397981"/>
                </a:cubicBezTo>
                <a:cubicBezTo>
                  <a:pt x="1070141" y="1405904"/>
                  <a:pt x="1082957" y="1409856"/>
                  <a:pt x="1098122" y="1409856"/>
                </a:cubicBezTo>
                <a:cubicBezTo>
                  <a:pt x="1113929" y="1409856"/>
                  <a:pt x="1127119" y="1405678"/>
                  <a:pt x="1137693" y="1397341"/>
                </a:cubicBezTo>
                <a:cubicBezTo>
                  <a:pt x="1148373" y="1388892"/>
                  <a:pt x="1156383" y="1377563"/>
                  <a:pt x="1161723" y="1363336"/>
                </a:cubicBezTo>
                <a:cubicBezTo>
                  <a:pt x="1167171" y="1349015"/>
                  <a:pt x="1169894" y="1333076"/>
                  <a:pt x="1169894" y="1315556"/>
                </a:cubicBezTo>
                <a:cubicBezTo>
                  <a:pt x="1169894" y="1298224"/>
                  <a:pt x="1167223" y="1282623"/>
                  <a:pt x="1161883" y="1268716"/>
                </a:cubicBezTo>
                <a:cubicBezTo>
                  <a:pt x="1156650" y="1254715"/>
                  <a:pt x="1148693" y="1243650"/>
                  <a:pt x="1138014" y="1235520"/>
                </a:cubicBezTo>
                <a:cubicBezTo>
                  <a:pt x="1127441" y="1227277"/>
                  <a:pt x="1114143" y="1223175"/>
                  <a:pt x="1098122" y="1223175"/>
                </a:cubicBezTo>
                <a:cubicBezTo>
                  <a:pt x="1082742" y="1223175"/>
                  <a:pt x="1069819" y="1227070"/>
                  <a:pt x="1059353" y="1234880"/>
                </a:cubicBezTo>
                <a:cubicBezTo>
                  <a:pt x="1048886" y="1242577"/>
                  <a:pt x="1040982" y="1253379"/>
                  <a:pt x="1035642" y="1267267"/>
                </a:cubicBezTo>
                <a:cubicBezTo>
                  <a:pt x="1030301" y="1281061"/>
                  <a:pt x="1027632" y="1297151"/>
                  <a:pt x="1027632" y="1315556"/>
                </a:cubicBezTo>
                <a:close/>
              </a:path>
            </a:pathLst>
          </a:custGeom>
          <a:solidFill>
            <a:srgbClr val="EBF2DF"/>
          </a:solidFill>
          <a:ln w="18797"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AU" sz="4800"/>
          </a:p>
        </p:txBody>
      </p:sp>
      <p:pic>
        <p:nvPicPr>
          <p:cNvPr id="357" name="Graphic 356">
            <a:extLst>
              <a:ext uri="{FF2B5EF4-FFF2-40B4-BE49-F238E27FC236}">
                <a16:creationId xmlns:a16="http://schemas.microsoft.com/office/drawing/2014/main" id="{D2752FD6-E81E-D004-4790-6341B0A3ED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8937" y="1937530"/>
            <a:ext cx="4397989" cy="1612595"/>
          </a:xfrm>
          <a:prstGeom prst="rect">
            <a:avLst/>
          </a:prstGeom>
        </p:spPr>
      </p:pic>
      <p:pic>
        <p:nvPicPr>
          <p:cNvPr id="359" name="Picture 358" descr="A group of people wearing virtual reality goggles&#10;&#10;Description automatically generated">
            <a:extLst>
              <a:ext uri="{FF2B5EF4-FFF2-40B4-BE49-F238E27FC236}">
                <a16:creationId xmlns:a16="http://schemas.microsoft.com/office/drawing/2014/main" id="{9DD0CD34-6519-8D34-D381-08060C89098D}"/>
              </a:ext>
            </a:extLst>
          </p:cNvPr>
          <p:cNvPicPr>
            <a:picLocks noChangeAspect="1"/>
          </p:cNvPicPr>
          <p:nvPr/>
        </p:nvPicPr>
        <p:blipFill rotWithShape="1">
          <a:blip r:embed="rId7">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Lst>
          </a:blip>
          <a:srcRect l="43558" t="-507" r="-6275" b="-446"/>
          <a:stretch/>
        </p:blipFill>
        <p:spPr>
          <a:xfrm>
            <a:off x="0" y="523450"/>
            <a:ext cx="2589213" cy="4093199"/>
          </a:xfrm>
          <a:prstGeom prst="rect">
            <a:avLst/>
          </a:prstGeom>
        </p:spPr>
      </p:pic>
      <p:pic>
        <p:nvPicPr>
          <p:cNvPr id="360" name="Picture 359" descr="A group of people wearing virtual reality goggles&#10;&#10;Description automatically generated">
            <a:extLst>
              <a:ext uri="{FF2B5EF4-FFF2-40B4-BE49-F238E27FC236}">
                <a16:creationId xmlns:a16="http://schemas.microsoft.com/office/drawing/2014/main" id="{3792C1E0-9C60-3C2C-9372-047690D6D5FD}"/>
              </a:ext>
            </a:extLst>
          </p:cNvPr>
          <p:cNvPicPr>
            <a:picLocks noChangeAspect="1"/>
          </p:cNvPicPr>
          <p:nvPr/>
        </p:nvPicPr>
        <p:blipFill rotWithShape="1">
          <a:blip r:embed="rId7">
            <a:extLst>
              <a:ext uri="{BEBA8EAE-BF5A-486C-A8C5-ECC9F3942E4B}">
                <a14:imgProps xmlns:a14="http://schemas.microsoft.com/office/drawing/2010/main">
                  <a14:imgLayer r:embed="rId9">
                    <a14:imgEffect>
                      <a14:saturation sat="33000"/>
                    </a14:imgEffect>
                  </a14:imgLayer>
                </a14:imgProps>
              </a:ext>
              <a:ext uri="{28A0092B-C50C-407E-A947-70E740481C1C}">
                <a14:useLocalDpi xmlns:a14="http://schemas.microsoft.com/office/drawing/2010/main" val="0"/>
              </a:ext>
            </a:extLst>
          </a:blip>
          <a:srcRect t="1" r="51824" b="478"/>
          <a:stretch/>
        </p:blipFill>
        <p:spPr>
          <a:xfrm>
            <a:off x="30929580" y="39503574"/>
            <a:ext cx="1988820" cy="4035145"/>
          </a:xfrm>
          <a:prstGeom prst="rect">
            <a:avLst/>
          </a:prstGeom>
        </p:spPr>
      </p:pic>
      <p:pic>
        <p:nvPicPr>
          <p:cNvPr id="7" name="Picture 6" descr="A black and white logo&#10;&#10;Description automatically generated">
            <a:extLst>
              <a:ext uri="{FF2B5EF4-FFF2-40B4-BE49-F238E27FC236}">
                <a16:creationId xmlns:a16="http://schemas.microsoft.com/office/drawing/2014/main" id="{19E2A3F6-64FB-C146-3BA8-B7C59DA60020}"/>
              </a:ext>
            </a:extLst>
          </p:cNvPr>
          <p:cNvPicPr>
            <a:picLocks noChangeAspect="1"/>
          </p:cNvPicPr>
          <p:nvPr/>
        </p:nvPicPr>
        <p:blipFill rotWithShape="1">
          <a:blip r:embed="rId2">
            <a:extLst>
              <a:ext uri="{28A0092B-C50C-407E-A947-70E740481C1C}">
                <a14:useLocalDpi xmlns:a14="http://schemas.microsoft.com/office/drawing/2010/main" val="0"/>
              </a:ext>
            </a:extLst>
          </a:blip>
          <a:srcRect l="50084" t="-38" r="8882" b="1"/>
          <a:stretch/>
        </p:blipFill>
        <p:spPr>
          <a:xfrm>
            <a:off x="0" y="39794484"/>
            <a:ext cx="1713140" cy="4093199"/>
          </a:xfrm>
          <a:prstGeom prst="rect">
            <a:avLst/>
          </a:prstGeom>
        </p:spPr>
      </p:pic>
      <p:sp>
        <p:nvSpPr>
          <p:cNvPr id="8" name="Text Box 190">
            <a:extLst>
              <a:ext uri="{FF2B5EF4-FFF2-40B4-BE49-F238E27FC236}">
                <a16:creationId xmlns:a16="http://schemas.microsoft.com/office/drawing/2014/main" id="{5F5F189D-B6F4-659A-775A-EBF4B997DFE3}"/>
              </a:ext>
            </a:extLst>
          </p:cNvPr>
          <p:cNvSpPr txBox="1">
            <a:spLocks noChangeArrowheads="1"/>
          </p:cNvSpPr>
          <p:nvPr/>
        </p:nvSpPr>
        <p:spPr bwMode="auto">
          <a:xfrm>
            <a:off x="19573395" y="6174077"/>
            <a:ext cx="12350595" cy="13996105"/>
          </a:xfrm>
          <a:prstGeom prst="rect">
            <a:avLst/>
          </a:prstGeom>
          <a:solidFill>
            <a:schemeClr val="bg1"/>
          </a:solidFill>
          <a:ln w="12700">
            <a:solidFill>
              <a:schemeClr val="accent1">
                <a:lumMod val="75000"/>
              </a:schemeClr>
            </a:solidFill>
          </a:ln>
          <a:effectLst/>
        </p:spPr>
        <p:txBody>
          <a:bodyPr wrap="square" lIns="102853" tIns="102853" rIns="102853" bIns="10285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A set of guidelines that highlight the information depicted in an uncertainty </a:t>
            </a:r>
            <a:r>
              <a:rPr lang="en-US" sz="3200" dirty="0" err="1">
                <a:latin typeface="+mn-lt"/>
              </a:rPr>
              <a:t>visualisation</a:t>
            </a:r>
            <a:r>
              <a:rPr lang="en-US" sz="3200" dirty="0">
                <a:latin typeface="+mn-lt"/>
              </a:rPr>
              <a:t> and the clarity with which that information is expressed would also benefit the authors of </a:t>
            </a:r>
            <a:r>
              <a:rPr lang="en-US" sz="3200" dirty="0" err="1">
                <a:latin typeface="+mn-lt"/>
              </a:rPr>
              <a:t>visualisation</a:t>
            </a:r>
            <a:r>
              <a:rPr lang="en-US" sz="3200" dirty="0">
                <a:latin typeface="+mn-lt"/>
              </a:rPr>
              <a:t> experiments. </a:t>
            </a:r>
          </a:p>
          <a:p>
            <a:pPr eaLnBrk="1" hangingPunct="1"/>
            <a:endParaRPr lang="en-US" sz="3200" dirty="0">
              <a:latin typeface="+mn-lt"/>
            </a:endParaRPr>
          </a:p>
          <a:p>
            <a:pPr eaLnBrk="1" hangingPunct="1"/>
            <a:r>
              <a:rPr lang="en-US" sz="3200" dirty="0">
                <a:latin typeface="+mn-lt"/>
              </a:rPr>
              <a:t>The purpose of data </a:t>
            </a:r>
            <a:r>
              <a:rPr lang="en-US" sz="3200" dirty="0" err="1">
                <a:latin typeface="+mn-lt"/>
              </a:rPr>
              <a:t>visualisation</a:t>
            </a:r>
            <a:r>
              <a:rPr lang="en-US" sz="3200" dirty="0">
                <a:latin typeface="+mn-lt"/>
              </a:rPr>
              <a:t> is insight, but due to time limits or other constraints, most </a:t>
            </a:r>
            <a:r>
              <a:rPr lang="en-US" sz="3200" dirty="0" err="1">
                <a:latin typeface="+mn-lt"/>
              </a:rPr>
              <a:t>visualisation</a:t>
            </a:r>
            <a:r>
              <a:rPr lang="en-US" sz="3200" dirty="0">
                <a:latin typeface="+mn-lt"/>
              </a:rPr>
              <a:t> studies use multiple benchmark tests as a substitute for measuring the complicated phenomena of insight  The connection between these tests and a final decision is shown in Figure 1. </a:t>
            </a:r>
            <a:r>
              <a:rPr lang="en-US" sz="3200" b="1" dirty="0">
                <a:latin typeface="+mn-lt"/>
              </a:rPr>
              <a:t>CITE</a:t>
            </a:r>
            <a:r>
              <a:rPr lang="en-US" sz="3200" dirty="0">
                <a:latin typeface="+mn-lt"/>
              </a:rPr>
              <a:t>. These benchmark tests commonly compare plots based on the accuracy with which users can report statistics </a:t>
            </a:r>
            <a:r>
              <a:rPr lang="en-US" sz="3200" b="1" dirty="0">
                <a:latin typeface="+mn-lt"/>
              </a:rPr>
              <a:t>CITE</a:t>
            </a:r>
            <a:r>
              <a:rPr lang="en-US" sz="3200" dirty="0">
                <a:latin typeface="+mn-lt"/>
              </a:rPr>
              <a:t>. In order to compare the visual features of different plots they need to contain the same information </a:t>
            </a:r>
            <a:r>
              <a:rPr lang="en-US" sz="3200" b="1" dirty="0">
                <a:latin typeface="+mn-lt"/>
              </a:rPr>
              <a:t>CITE</a:t>
            </a:r>
            <a:r>
              <a:rPr lang="en-US" sz="3200" dirty="0">
                <a:latin typeface="+mn-lt"/>
              </a:rPr>
              <a:t>. Additionally </a:t>
            </a:r>
            <a:r>
              <a:rPr lang="en-US" sz="3200" dirty="0" err="1">
                <a:latin typeface="+mn-lt"/>
              </a:rPr>
              <a:t>visualisations</a:t>
            </a:r>
            <a:r>
              <a:rPr lang="en-US" sz="3200" dirty="0">
                <a:latin typeface="+mn-lt"/>
              </a:rPr>
              <a:t> should aim to show enough information to solve a task while avoiding irrelevant distracting information </a:t>
            </a:r>
            <a:r>
              <a:rPr lang="en-US" sz="3200" b="1" dirty="0">
                <a:latin typeface="+mn-lt"/>
              </a:rPr>
              <a:t>CITE</a:t>
            </a:r>
            <a:r>
              <a:rPr lang="en-US" sz="3200" dirty="0">
                <a:latin typeface="+mn-lt"/>
              </a:rPr>
              <a:t>. While including additional features can increase the accuracy of some conclusions, it can also bias or discount others </a:t>
            </a:r>
            <a:r>
              <a:rPr lang="en-US" sz="3200" b="1" dirty="0">
                <a:latin typeface="+mn-lt"/>
              </a:rPr>
              <a:t>CITE</a:t>
            </a:r>
            <a:r>
              <a:rPr lang="en-US" sz="3200" dirty="0">
                <a:latin typeface="+mn-lt"/>
              </a:rPr>
              <a:t>.</a:t>
            </a:r>
          </a:p>
          <a:p>
            <a:pPr eaLnBrk="1" hangingPunct="1"/>
            <a:endParaRPr lang="en-US" sz="3200" dirty="0">
              <a:latin typeface="+mn-lt"/>
            </a:endParaRPr>
          </a:p>
          <a:p>
            <a:pPr eaLnBrk="1" hangingPunct="1"/>
            <a:r>
              <a:rPr lang="en-US" sz="3200" dirty="0">
                <a:latin typeface="+mn-lt"/>
              </a:rPr>
              <a:t>If we are trying to test the benefits of using one plot over another, and there is a differences in the information conveyed by the two plots, then we cannot be sure if the one plot outperformed the other due to a better visual encoding of information or because of a difference in information itself. However, there is currently no reliable or standard approach to assess the information contained in a graphic. Therefore there are many experiments where one plot contains more relevant information than the other, and the conclusion of the paper is warped. Since there are numerous ways in which uncertainty information can be quantified and expressed, experiments comparing uncertainty </a:t>
            </a:r>
            <a:r>
              <a:rPr lang="en-US" sz="3200" dirty="0" err="1">
                <a:latin typeface="+mn-lt"/>
              </a:rPr>
              <a:t>visualisations</a:t>
            </a:r>
            <a:r>
              <a:rPr lang="en-US" sz="3200" dirty="0">
                <a:latin typeface="+mn-lt"/>
              </a:rPr>
              <a:t> suffer disproportionately from this issue. A taxonomy of the information contained in an uncertainty </a:t>
            </a:r>
            <a:r>
              <a:rPr lang="en-US" sz="3200" dirty="0" err="1">
                <a:latin typeface="+mn-lt"/>
              </a:rPr>
              <a:t>visualisation</a:t>
            </a:r>
            <a:r>
              <a:rPr lang="en-US" sz="3200" dirty="0">
                <a:latin typeface="+mn-lt"/>
              </a:rPr>
              <a:t> could alleviate this problem.</a:t>
            </a:r>
          </a:p>
        </p:txBody>
      </p:sp>
      <p:sp>
        <p:nvSpPr>
          <p:cNvPr id="9" name="Rectangle 8">
            <a:extLst>
              <a:ext uri="{FF2B5EF4-FFF2-40B4-BE49-F238E27FC236}">
                <a16:creationId xmlns:a16="http://schemas.microsoft.com/office/drawing/2014/main" id="{915BDFE2-ED95-D2C8-5D02-E49C13B25186}"/>
              </a:ext>
            </a:extLst>
          </p:cNvPr>
          <p:cNvSpPr/>
          <p:nvPr/>
        </p:nvSpPr>
        <p:spPr>
          <a:xfrm>
            <a:off x="19573395" y="5672783"/>
            <a:ext cx="12361217" cy="501294"/>
          </a:xfrm>
          <a:prstGeom prst="rect">
            <a:avLst/>
          </a:prstGeom>
          <a:solidFill>
            <a:schemeClr val="accent1"/>
          </a:solidFill>
          <a:ln w="12700"/>
        </p:spPr>
        <p:style>
          <a:lnRef idx="2">
            <a:schemeClr val="accent1">
              <a:shade val="50000"/>
            </a:schemeClr>
          </a:lnRef>
          <a:fillRef idx="1">
            <a:schemeClr val="accent1"/>
          </a:fillRef>
          <a:effectRef idx="0">
            <a:schemeClr val="accent1"/>
          </a:effectRef>
          <a:fontRef idx="minor">
            <a:schemeClr val="lt1"/>
          </a:fontRef>
        </p:style>
        <p:txBody>
          <a:bodyPr lIns="51426" tIns="25713" rIns="51426" bIns="25713" rtlCol="0" anchor="ctr"/>
          <a:lstStyle/>
          <a:p>
            <a:pPr algn="ctr"/>
            <a:r>
              <a:rPr lang="en-US" sz="3300" b="1" dirty="0">
                <a:solidFill>
                  <a:schemeClr val="bg1"/>
                </a:solidFill>
              </a:rPr>
              <a:t>Uncertainty </a:t>
            </a:r>
            <a:r>
              <a:rPr lang="en-US" sz="3300" b="1" dirty="0" err="1">
                <a:solidFill>
                  <a:schemeClr val="bg1"/>
                </a:solidFill>
              </a:rPr>
              <a:t>Visualisation</a:t>
            </a:r>
            <a:r>
              <a:rPr lang="en-US" sz="3300" b="1" dirty="0">
                <a:solidFill>
                  <a:schemeClr val="bg1"/>
                </a:solidFill>
              </a:rPr>
              <a:t> Experiments</a:t>
            </a:r>
          </a:p>
        </p:txBody>
      </p:sp>
      <p:sp>
        <p:nvSpPr>
          <p:cNvPr id="16" name="Rectangle 15">
            <a:extLst>
              <a:ext uri="{FF2B5EF4-FFF2-40B4-BE49-F238E27FC236}">
                <a16:creationId xmlns:a16="http://schemas.microsoft.com/office/drawing/2014/main" id="{D45EE06A-9A7E-ECD3-3FA4-AF01E71DD0B6}"/>
              </a:ext>
            </a:extLst>
          </p:cNvPr>
          <p:cNvSpPr/>
          <p:nvPr/>
        </p:nvSpPr>
        <p:spPr>
          <a:xfrm>
            <a:off x="8979034" y="20435519"/>
            <a:ext cx="10099408" cy="514810"/>
          </a:xfrm>
          <a:prstGeom prst="rect">
            <a:avLst/>
          </a:prstGeom>
          <a:solidFill>
            <a:schemeClr val="accent1"/>
          </a:solidFill>
          <a:ln w="12700"/>
        </p:spPr>
        <p:style>
          <a:lnRef idx="2">
            <a:schemeClr val="accent1">
              <a:shade val="50000"/>
            </a:schemeClr>
          </a:lnRef>
          <a:fillRef idx="1">
            <a:schemeClr val="accent1"/>
          </a:fillRef>
          <a:effectRef idx="0">
            <a:schemeClr val="accent1"/>
          </a:effectRef>
          <a:fontRef idx="minor">
            <a:schemeClr val="lt1"/>
          </a:fontRef>
        </p:style>
        <p:txBody>
          <a:bodyPr lIns="51426" tIns="25713" rIns="51426" bIns="25713" rtlCol="0" anchor="ctr"/>
          <a:lstStyle/>
          <a:p>
            <a:pPr algn="ctr"/>
            <a:r>
              <a:rPr lang="en-US" sz="3300" b="1" dirty="0">
                <a:solidFill>
                  <a:schemeClr val="bg1"/>
                </a:solidFill>
              </a:rPr>
              <a:t>Our Taxonomy</a:t>
            </a:r>
          </a:p>
        </p:txBody>
      </p:sp>
      <p:sp>
        <p:nvSpPr>
          <p:cNvPr id="17" name="Text Box 190">
            <a:extLst>
              <a:ext uri="{FF2B5EF4-FFF2-40B4-BE49-F238E27FC236}">
                <a16:creationId xmlns:a16="http://schemas.microsoft.com/office/drawing/2014/main" id="{6A852012-937A-26DC-68BC-889B77B1FEFB}"/>
              </a:ext>
            </a:extLst>
          </p:cNvPr>
          <p:cNvSpPr txBox="1">
            <a:spLocks noChangeArrowheads="1"/>
          </p:cNvSpPr>
          <p:nvPr/>
        </p:nvSpPr>
        <p:spPr bwMode="auto">
          <a:xfrm>
            <a:off x="8979034" y="20964231"/>
            <a:ext cx="10151171" cy="17935645"/>
          </a:xfrm>
          <a:prstGeom prst="rect">
            <a:avLst/>
          </a:prstGeom>
          <a:solidFill>
            <a:schemeClr val="bg1"/>
          </a:solidFill>
          <a:ln w="12700">
            <a:solidFill>
              <a:schemeClr val="accent1">
                <a:lumMod val="75000"/>
              </a:schemeClr>
            </a:solidFill>
          </a:ln>
          <a:effectLst/>
        </p:spPr>
        <p:txBody>
          <a:bodyPr wrap="square" lIns="102853" tIns="102853" rIns="102853" bIns="10285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Our taxonomy was developed by reviewing the current uncertainty </a:t>
            </a:r>
            <a:r>
              <a:rPr lang="en-US" sz="3200" dirty="0" err="1">
                <a:latin typeface="+mn-lt"/>
              </a:rPr>
              <a:t>visualisation</a:t>
            </a:r>
            <a:r>
              <a:rPr lang="en-US" sz="3200" dirty="0">
                <a:latin typeface="+mn-lt"/>
              </a:rPr>
              <a:t> literature and untangling what features seem to impact the accuracy with which information can be extracted from a plot. The three elements of the information taxonomy are distribution, expression, and hierarchy &amp; heuristics. The taxonomy is </a:t>
            </a:r>
            <a:r>
              <a:rPr lang="en-US" sz="3200" dirty="0" err="1">
                <a:latin typeface="+mn-lt"/>
              </a:rPr>
              <a:t>visualised</a:t>
            </a:r>
            <a:r>
              <a:rPr lang="en-US" sz="3200" dirty="0">
                <a:latin typeface="+mn-lt"/>
              </a:rPr>
              <a:t> in Figure 2.</a:t>
            </a:r>
          </a:p>
          <a:p>
            <a:pPr eaLnBrk="1" hangingPunct="1"/>
            <a:endParaRPr lang="en-US" sz="3200" dirty="0">
              <a:latin typeface="+mn-lt"/>
            </a:endParaRPr>
          </a:p>
          <a:p>
            <a:pPr eaLnBrk="1" hangingPunct="1"/>
            <a:r>
              <a:rPr lang="en-US" sz="3200" dirty="0">
                <a:latin typeface="+mn-lt"/>
              </a:rPr>
              <a:t>Distribution is the most important aspect of the taxonomy as it highlights the importance of showing the correct variable or relationship. Very often, a single marginal or conditional distribution is expected to answer a wealth of questions related to uncertainty, even when that distribution is statistically irrelevant to the question. For example, error bars are often considered poor practice by researchers due to being unable to communicate uncertainty that it does not express </a:t>
            </a:r>
            <a:r>
              <a:rPr lang="en-US" sz="3200" b="1" dirty="0">
                <a:latin typeface="+mn-lt"/>
              </a:rPr>
              <a:t>CITE</a:t>
            </a:r>
            <a:r>
              <a:rPr lang="en-US" sz="3200" dirty="0">
                <a:latin typeface="+mn-lt"/>
              </a:rPr>
              <a:t>.</a:t>
            </a:r>
          </a:p>
          <a:p>
            <a:pPr eaLnBrk="1" hangingPunct="1"/>
            <a:endParaRPr lang="en-US" sz="3200" dirty="0">
              <a:latin typeface="+mn-lt"/>
            </a:endParaRPr>
          </a:p>
          <a:p>
            <a:pPr eaLnBrk="1" hangingPunct="1"/>
            <a:r>
              <a:rPr lang="en-US" sz="3200" dirty="0">
                <a:latin typeface="+mn-lt"/>
              </a:rPr>
              <a:t>Expression highlights which feature of the aforementioned distribution is </a:t>
            </a:r>
            <a:r>
              <a:rPr lang="en-US" sz="3200" dirty="0" err="1">
                <a:latin typeface="+mn-lt"/>
              </a:rPr>
              <a:t>visualised</a:t>
            </a:r>
            <a:r>
              <a:rPr lang="en-US" sz="3200" dirty="0">
                <a:latin typeface="+mn-lt"/>
              </a:rPr>
              <a:t>. While there are a large number of distributions that can be </a:t>
            </a:r>
            <a:r>
              <a:rPr lang="en-US" sz="3200" dirty="0" err="1">
                <a:latin typeface="+mn-lt"/>
              </a:rPr>
              <a:t>visualised</a:t>
            </a:r>
            <a:r>
              <a:rPr lang="en-US" sz="3200" dirty="0">
                <a:latin typeface="+mn-lt"/>
              </a:rPr>
              <a:t>, there only seems to be three ways to express a distribution. You can express a distribution using it's mass, specific parameters, or a real or simulated a sample. Different expressions of a distribution seem to be better at answering different questions. For example, a sample is most appropriate to answer questions about the frequency of an outcome.</a:t>
            </a:r>
          </a:p>
          <a:p>
            <a:pPr eaLnBrk="1" hangingPunct="1"/>
            <a:endParaRPr lang="en-US" sz="3200" dirty="0">
              <a:latin typeface="+mn-lt"/>
            </a:endParaRPr>
          </a:p>
          <a:p>
            <a:pPr eaLnBrk="1" hangingPunct="1"/>
            <a:r>
              <a:rPr lang="en-US" sz="3200" dirty="0">
                <a:latin typeface="+mn-lt"/>
              </a:rPr>
              <a:t>Hierarchy &amp; Heuristics identifies how easily a user can extract the information depicted in a graphic. Hierarchy identifies how efficiently information can be extracted using elementary perceptual tasks </a:t>
            </a:r>
            <a:r>
              <a:rPr lang="en-US" sz="3200" b="1" dirty="0">
                <a:latin typeface="+mn-lt"/>
              </a:rPr>
              <a:t>CITE</a:t>
            </a:r>
            <a:r>
              <a:rPr lang="en-US" sz="3200" dirty="0">
                <a:latin typeface="+mn-lt"/>
              </a:rPr>
              <a:t>. Heuristics leverage the existing mental connections we have between visual features and variables. For example, uncertainty can be intuitively mapped to fuzziness where more fuzzy means more uncertain </a:t>
            </a:r>
            <a:r>
              <a:rPr lang="en-US" sz="3200" b="1" dirty="0">
                <a:latin typeface="+mn-lt"/>
              </a:rPr>
              <a:t>CITE</a:t>
            </a:r>
            <a:r>
              <a:rPr lang="en-US" sz="3200" dirty="0">
                <a:latin typeface="+mn-lt"/>
              </a:rPr>
              <a:t>.</a:t>
            </a:r>
          </a:p>
        </p:txBody>
      </p:sp>
      <p:sp>
        <p:nvSpPr>
          <p:cNvPr id="18" name="Rectangle 17">
            <a:extLst>
              <a:ext uri="{FF2B5EF4-FFF2-40B4-BE49-F238E27FC236}">
                <a16:creationId xmlns:a16="http://schemas.microsoft.com/office/drawing/2014/main" id="{037361DF-6792-165F-6D25-0A91162A4CC9}"/>
              </a:ext>
            </a:extLst>
          </p:cNvPr>
          <p:cNvSpPr/>
          <p:nvPr/>
        </p:nvSpPr>
        <p:spPr>
          <a:xfrm>
            <a:off x="19562509" y="33473409"/>
            <a:ext cx="12131799" cy="551355"/>
          </a:xfrm>
          <a:prstGeom prst="rect">
            <a:avLst/>
          </a:prstGeom>
          <a:solidFill>
            <a:schemeClr val="accent1"/>
          </a:solidFill>
          <a:ln w="12700"/>
        </p:spPr>
        <p:style>
          <a:lnRef idx="2">
            <a:schemeClr val="accent1">
              <a:shade val="50000"/>
            </a:schemeClr>
          </a:lnRef>
          <a:fillRef idx="1">
            <a:schemeClr val="accent1"/>
          </a:fillRef>
          <a:effectRef idx="0">
            <a:schemeClr val="accent1"/>
          </a:effectRef>
          <a:fontRef idx="minor">
            <a:schemeClr val="lt1"/>
          </a:fontRef>
        </p:style>
        <p:txBody>
          <a:bodyPr lIns="51426" tIns="25713" rIns="51426" bIns="25713" rtlCol="0" anchor="ctr"/>
          <a:lstStyle/>
          <a:p>
            <a:pPr algn="ctr"/>
            <a:r>
              <a:rPr lang="en-US" sz="3300" b="1" dirty="0">
                <a:solidFill>
                  <a:schemeClr val="bg1"/>
                </a:solidFill>
              </a:rPr>
              <a:t>Conclusion</a:t>
            </a:r>
          </a:p>
        </p:txBody>
      </p:sp>
      <p:sp>
        <p:nvSpPr>
          <p:cNvPr id="19" name="Text Box 190">
            <a:extLst>
              <a:ext uri="{FF2B5EF4-FFF2-40B4-BE49-F238E27FC236}">
                <a16:creationId xmlns:a16="http://schemas.microsoft.com/office/drawing/2014/main" id="{BB1A2C55-B528-5647-F63A-3B039CCC85F1}"/>
              </a:ext>
            </a:extLst>
          </p:cNvPr>
          <p:cNvSpPr txBox="1">
            <a:spLocks noChangeArrowheads="1"/>
          </p:cNvSpPr>
          <p:nvPr/>
        </p:nvSpPr>
        <p:spPr bwMode="auto">
          <a:xfrm>
            <a:off x="19573395" y="34097605"/>
            <a:ext cx="12120913" cy="3162370"/>
          </a:xfrm>
          <a:prstGeom prst="rect">
            <a:avLst/>
          </a:prstGeom>
          <a:solidFill>
            <a:schemeClr val="bg1"/>
          </a:solidFill>
          <a:ln w="12700">
            <a:solidFill>
              <a:schemeClr val="accent1">
                <a:lumMod val="75000"/>
              </a:schemeClr>
            </a:solidFill>
          </a:ln>
          <a:effectLst/>
        </p:spPr>
        <p:txBody>
          <a:bodyPr wrap="square" lIns="102853" tIns="102853" rIns="102853" bIns="102853">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This work first highlighted the importance of </a:t>
            </a:r>
            <a:r>
              <a:rPr lang="en-US" sz="3200" dirty="0" err="1">
                <a:latin typeface="+mn-lt"/>
              </a:rPr>
              <a:t>visualising</a:t>
            </a:r>
            <a:r>
              <a:rPr lang="en-US" sz="3200" dirty="0">
                <a:latin typeface="+mn-lt"/>
              </a:rPr>
              <a:t> uncertainty for decision making by disputing several misconceptions that surround the practice. We then discussed the information gap in the </a:t>
            </a:r>
            <a:r>
              <a:rPr lang="en-US" sz="3200" dirty="0" err="1">
                <a:latin typeface="+mn-lt"/>
              </a:rPr>
              <a:t>visualisation</a:t>
            </a:r>
            <a:r>
              <a:rPr lang="en-US" sz="3200" dirty="0">
                <a:latin typeface="+mn-lt"/>
              </a:rPr>
              <a:t> evaluation literature that leads researchers to frequently compare two plots that differ on several metrics. Finally we presented a taxonomy for the information contained in an uncertainty </a:t>
            </a:r>
            <a:r>
              <a:rPr lang="en-US" sz="3200" dirty="0" err="1">
                <a:latin typeface="+mn-lt"/>
              </a:rPr>
              <a:t>visualisation</a:t>
            </a:r>
            <a:r>
              <a:rPr lang="en-US" sz="3200" dirty="0">
                <a:latin typeface="+mn-lt"/>
              </a:rPr>
              <a:t>.</a:t>
            </a:r>
          </a:p>
        </p:txBody>
      </p:sp>
      <p:pic>
        <p:nvPicPr>
          <p:cNvPr id="21" name="Picture 20" descr="A diagram of a diagram&#10;&#10;Description automatically generated">
            <a:extLst>
              <a:ext uri="{FF2B5EF4-FFF2-40B4-BE49-F238E27FC236}">
                <a16:creationId xmlns:a16="http://schemas.microsoft.com/office/drawing/2014/main" id="{9C7AA6E9-976E-C4EE-EA40-8583A266549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934632" y="20666944"/>
            <a:ext cx="11628120" cy="10777951"/>
          </a:xfrm>
          <a:prstGeom prst="rect">
            <a:avLst/>
          </a:prstGeom>
        </p:spPr>
      </p:pic>
      <p:sp>
        <p:nvSpPr>
          <p:cNvPr id="28" name="Text Box 181">
            <a:extLst>
              <a:ext uri="{FF2B5EF4-FFF2-40B4-BE49-F238E27FC236}">
                <a16:creationId xmlns:a16="http://schemas.microsoft.com/office/drawing/2014/main" id="{EE2375AF-7554-096B-BEBC-4E29F049D702}"/>
              </a:ext>
            </a:extLst>
          </p:cNvPr>
          <p:cNvSpPr txBox="1">
            <a:spLocks noChangeArrowheads="1"/>
          </p:cNvSpPr>
          <p:nvPr/>
        </p:nvSpPr>
        <p:spPr bwMode="auto">
          <a:xfrm>
            <a:off x="19723538" y="31351396"/>
            <a:ext cx="11628120" cy="115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1426" tIns="25713" rIns="51426" bIns="25713">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A visualization of the three layers that make up our taxonomy of visual information. Examples of the types of considerations that should be made at each stage of the taxonomy are provided in each section.</a:t>
            </a:r>
          </a:p>
        </p:txBody>
      </p:sp>
      <p:sp>
        <p:nvSpPr>
          <p:cNvPr id="3" name="Text Box 192">
            <a:extLst>
              <a:ext uri="{FF2B5EF4-FFF2-40B4-BE49-F238E27FC236}">
                <a16:creationId xmlns:a16="http://schemas.microsoft.com/office/drawing/2014/main" id="{10968349-8556-9E90-02DE-0BDFCDEB1158}"/>
              </a:ext>
            </a:extLst>
          </p:cNvPr>
          <p:cNvSpPr txBox="1">
            <a:spLocks noChangeArrowheads="1"/>
          </p:cNvSpPr>
          <p:nvPr/>
        </p:nvSpPr>
        <p:spPr bwMode="auto">
          <a:xfrm>
            <a:off x="8979034" y="5792333"/>
            <a:ext cx="10151171" cy="13996105"/>
          </a:xfrm>
          <a:prstGeom prst="rect">
            <a:avLst/>
          </a:prstGeom>
          <a:solidFill>
            <a:schemeClr val="bg1"/>
          </a:solidFill>
          <a:ln w="12700">
            <a:solidFill>
              <a:schemeClr val="accent1">
                <a:lumMod val="75000"/>
              </a:schemeClr>
            </a:solidFill>
          </a:ln>
          <a:effectLst/>
        </p:spPr>
        <p:txBody>
          <a:bodyPr lIns="102853" tIns="102853" rIns="102853" bIns="102853">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400" dirty="0">
              <a:latin typeface="Calibri" pitchFamily="34" charset="0"/>
            </a:endParaRPr>
          </a:p>
        </p:txBody>
      </p:sp>
      <p:sp>
        <p:nvSpPr>
          <p:cNvPr id="12" name="Text Box 181">
            <a:extLst>
              <a:ext uri="{FF2B5EF4-FFF2-40B4-BE49-F238E27FC236}">
                <a16:creationId xmlns:a16="http://schemas.microsoft.com/office/drawing/2014/main" id="{67F817B6-89EA-AD4D-F749-46E28802BF07}"/>
              </a:ext>
            </a:extLst>
          </p:cNvPr>
          <p:cNvSpPr txBox="1">
            <a:spLocks noChangeArrowheads="1"/>
          </p:cNvSpPr>
          <p:nvPr/>
        </p:nvSpPr>
        <p:spPr bwMode="auto">
          <a:xfrm>
            <a:off x="9327986" y="17760507"/>
            <a:ext cx="9401503" cy="189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1426" tIns="25713" rIns="51426" bIns="25713">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A visualization of the process of benchmark contributing to insight and therefore decisions. There are a large number of common benchmark tests performed on plots, each of these small insights contribute to a larger understanding of the data that is then used to make informed decisions. </a:t>
            </a:r>
          </a:p>
        </p:txBody>
      </p:sp>
      <p:pic>
        <p:nvPicPr>
          <p:cNvPr id="14" name="Picture 13" descr="A diagram of a benchmark task&#10;&#10;Description automatically generated">
            <a:extLst>
              <a:ext uri="{FF2B5EF4-FFF2-40B4-BE49-F238E27FC236}">
                <a16:creationId xmlns:a16="http://schemas.microsoft.com/office/drawing/2014/main" id="{34B00904-F595-2C1C-A87C-2F0E9D3559F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91897" y="7001595"/>
            <a:ext cx="9823068" cy="10599089"/>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3C3C3C"/>
      </a:dk2>
      <a:lt2>
        <a:srgbClr val="F6F6F6"/>
      </a:lt2>
      <a:accent1>
        <a:srgbClr val="006BAC"/>
      </a:accent1>
      <a:accent2>
        <a:srgbClr val="03739C"/>
      </a:accent2>
      <a:accent3>
        <a:srgbClr val="194368"/>
      </a:accent3>
      <a:accent4>
        <a:srgbClr val="C80094"/>
      </a:accent4>
      <a:accent5>
        <a:srgbClr val="C701D9"/>
      </a:accent5>
      <a:accent6>
        <a:srgbClr val="026E29"/>
      </a:accent6>
      <a:hlink>
        <a:srgbClr val="DF131F"/>
      </a:hlink>
      <a:folHlink>
        <a:srgbClr val="C2360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5214</TotalTime>
  <Words>1188</Words>
  <Application>Microsoft Macintosh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Harriet Mason</cp:lastModifiedBy>
  <cp:revision>125</cp:revision>
  <cp:lastPrinted>2013-02-12T02:21:55Z</cp:lastPrinted>
  <dcterms:created xsi:type="dcterms:W3CDTF">2013-02-10T21:14:48Z</dcterms:created>
  <dcterms:modified xsi:type="dcterms:W3CDTF">2023-08-31T15:29:19Z</dcterms:modified>
</cp:coreProperties>
</file>