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1" r:id="rId5"/>
    <p:sldId id="258" r:id="rId6"/>
    <p:sldId id="272" r:id="rId7"/>
    <p:sldId id="273" r:id="rId8"/>
    <p:sldId id="275" r:id="rId9"/>
    <p:sldId id="276" r:id="rId10"/>
    <p:sldId id="274" r:id="rId11"/>
    <p:sldId id="264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3C323-C1DA-41AA-9978-FE28F0980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5DCBE4-5432-49B5-9E68-E33F70CF1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2CC74-C7EF-41AC-A912-CB6C57A1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4ECA-341F-4456-A271-FEA5A0DC67C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F6AE6-3E8F-4464-AE62-C23A4338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9767C-2600-4CAD-9751-620C4DF2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B493-630A-493D-ABEB-F3F6CFD23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20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E198-E934-4BC1-8E9D-23A86DEC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7CCD88-A26D-4C6B-8A3C-6218B8F2A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CAC23-473F-4785-848D-A3385116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4ECA-341F-4456-A271-FEA5A0DC67C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E40C2-4BEB-48FD-80C7-95614219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192AC-BB6C-4A60-8F7F-42427161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B493-630A-493D-ABEB-F3F6CFD23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9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24B141-D922-4AF0-87D4-4DABFF520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F43D08-777C-4F6B-A700-1270E6706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0B367-844D-4982-ADE8-FF3DD897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4ECA-341F-4456-A271-FEA5A0DC67C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AC7C7-6564-4C81-BE42-73EADB0B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1230F-65A7-4107-B69C-999331FE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B493-630A-493D-ABEB-F3F6CFD23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5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85FEA-ACC5-4343-9A3A-7C113951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D8017-091A-434D-B50A-0C356515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EE1E3-3AB8-462D-9CE6-C9B58ECE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4ECA-341F-4456-A271-FEA5A0DC67C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53F98-6B4C-4153-B8A2-B27A9226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64F4B-AC48-44AD-BAE5-B6DF9DB1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B493-630A-493D-ABEB-F3F6CFD23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76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235E2-BBBA-470C-8D38-8F66F670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0A947-8CAA-4065-A504-2DE017D24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C037F-3A36-439B-A00A-6E42FF16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4ECA-341F-4456-A271-FEA5A0DC67C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017A4-CCFA-49EB-BA26-2BF44EFF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5A487-A5BA-4CA4-ACA3-74DC6023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B493-630A-493D-ABEB-F3F6CFD23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65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E06CA-F4AF-49DB-8644-F150899A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9481B-3AAF-48CE-9EA9-E07ABC645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BD5A75-06E0-4CAE-93BD-4F8D73C7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893AFA-03B1-485C-B772-0C66D7E0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4ECA-341F-4456-A271-FEA5A0DC67C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06E73-FAC3-4C5E-9A54-B57DB008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4ACF6-2A58-49EA-A689-19F0798B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B493-630A-493D-ABEB-F3F6CFD23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2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CB222-DBC5-417D-BE8B-262EB03C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861C1-7711-4CDB-8FD0-86E47860C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FACF25-E62B-4692-B24B-FA24E32F5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3FBA4-FD7B-4A27-958B-E474804A3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2911AE-3BFE-47B5-A837-6DF87AF9F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508D0B-3F63-4397-B7AA-D358576A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4ECA-341F-4456-A271-FEA5A0DC67C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A403C1-4123-4D4C-969D-430D6390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B84E79-2EE4-43BC-9BB7-010B6D5F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B493-630A-493D-ABEB-F3F6CFD23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9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35ACC-11B7-4EEA-AD70-2E2E9E56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135A52-2581-4EBE-8A8C-22EA0258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4ECA-341F-4456-A271-FEA5A0DC67C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AE9167-AB73-4AE3-9E70-BDA08217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2D5CCE-5614-496A-9277-99204827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B493-630A-493D-ABEB-F3F6CFD23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13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3641FE-A2C6-47D9-B8F2-3FDC6073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4ECA-341F-4456-A271-FEA5A0DC67C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F0F9AE-744C-44C6-B1FD-34AB188F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6C3C3B-6126-402C-98F6-F9E715EC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B493-630A-493D-ABEB-F3F6CFD23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24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92460-83A6-44D9-A5EE-EC39BFA2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91B83-C3F3-4AB1-BE7E-D13A0B1EE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4A0389-7AE6-48FC-8C06-B0EC38F7A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D2CB1-C436-4C9C-B61A-B50747B7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4ECA-341F-4456-A271-FEA5A0DC67C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893A5-5837-4A4B-ABC0-459608D2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F30ECA-BB0B-4A3C-8EC0-8FDDCEEA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B493-630A-493D-ABEB-F3F6CFD23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3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87D-4A86-4027-BF02-DB759DD1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51209C-03F0-4159-8221-567F2B613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F30E2-010C-414F-9EB1-E12182B20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325E8E-8064-4494-82CF-73F85B45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4ECA-341F-4456-A271-FEA5A0DC67C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B72DE9-BBBF-49C7-B88C-E594E197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353FA-5400-4640-860F-4DE56EA7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B493-630A-493D-ABEB-F3F6CFD23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0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9DA494-4BC2-46A6-8C32-746ADD62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95ED0-717A-46B6-B8CC-6A6AEE014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ADD48-58BA-481A-A44C-18C18B692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44ECA-341F-4456-A271-FEA5A0DC67C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5DF42-0B3F-4250-8CCC-E51DF0137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19F86-0D94-4F99-A00F-C47C2E6F3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B493-630A-493D-ABEB-F3F6CFD23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2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s1.kr/articles/?4491330" TargetMode="External"/><Relationship Id="rId2" Type="http://schemas.openxmlformats.org/officeDocument/2006/relationships/hyperlink" Target="https://www.facten.co.kr/news/articleView.html?idxno=20850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dex.go.kr/unify/idx-info.do?idxCd=4249" TargetMode="External"/><Relationship Id="rId4" Type="http://schemas.openxmlformats.org/officeDocument/2006/relationships/hyperlink" Target="https://www.dbpia.co.kr/journal/articleDetail?nodeId=NODE1055883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05825-9905-4D1A-85EE-C1F137D05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구독 서비스 관리자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21D30-B8F3-433A-ABF4-B7498286A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융합프로그래밍</a:t>
            </a:r>
            <a:r>
              <a:rPr lang="en-US" altLang="ko-KR" dirty="0"/>
              <a:t>2 </a:t>
            </a:r>
            <a:r>
              <a:rPr lang="ko-KR" altLang="en-US" dirty="0"/>
              <a:t>평가 과제</a:t>
            </a:r>
            <a:endParaRPr lang="en-US" altLang="ko-KR" dirty="0"/>
          </a:p>
          <a:p>
            <a:r>
              <a:rPr lang="en-US" altLang="ko-KR" dirty="0"/>
              <a:t>2018110394 </a:t>
            </a:r>
            <a:r>
              <a:rPr lang="ko-KR" altLang="en-US" dirty="0"/>
              <a:t>윤서정</a:t>
            </a:r>
          </a:p>
        </p:txBody>
      </p:sp>
    </p:spTree>
    <p:extLst>
      <p:ext uri="{BB962C8B-B14F-4D97-AF65-F5344CB8AC3E}">
        <p14:creationId xmlns:p14="http://schemas.microsoft.com/office/powerpoint/2010/main" val="101374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52C16-1F3C-4B2B-95CD-0BCBF04D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실행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AC907-759B-4AFF-8CDC-1FC8A5DE9D03}"/>
              </a:ext>
            </a:extLst>
          </p:cNvPr>
          <p:cNvSpPr txBox="1"/>
          <p:nvPr/>
        </p:nvSpPr>
        <p:spPr>
          <a:xfrm>
            <a:off x="6468979" y="365125"/>
            <a:ext cx="441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▼ 구독 서비스 사용이 낭비인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44940-7BFA-4CED-BD3C-18CA934C9ED6}"/>
              </a:ext>
            </a:extLst>
          </p:cNvPr>
          <p:cNvSpPr txBox="1"/>
          <p:nvPr/>
        </p:nvSpPr>
        <p:spPr>
          <a:xfrm>
            <a:off x="489285" y="1564990"/>
            <a:ext cx="503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▼ 구독 서비스 사용이 적절한 소비인 경우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36AAB5-65BD-43B1-A1AA-82A752052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0" t="44737" r="62925" b="11269"/>
          <a:stretch/>
        </p:blipFill>
        <p:spPr>
          <a:xfrm>
            <a:off x="489285" y="2073385"/>
            <a:ext cx="4612105" cy="44194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415F16-F206-49AC-8FCC-C27859A6A7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2" t="18159" r="62171" b="9868"/>
          <a:stretch/>
        </p:blipFill>
        <p:spPr>
          <a:xfrm>
            <a:off x="6009773" y="862096"/>
            <a:ext cx="5247774" cy="586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8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52C16-1F3C-4B2B-95CD-0BCBF04D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실행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17D672-7806-4AD8-91DA-151FC6F53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09" t="65439" r="64822" b="6666"/>
          <a:stretch/>
        </p:blipFill>
        <p:spPr>
          <a:xfrm>
            <a:off x="7976936" y="2459842"/>
            <a:ext cx="3428935" cy="2578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B69C0C-F0B3-4085-ACCA-C6226D475582}"/>
              </a:ext>
            </a:extLst>
          </p:cNvPr>
          <p:cNvSpPr txBox="1"/>
          <p:nvPr/>
        </p:nvSpPr>
        <p:spPr>
          <a:xfrm>
            <a:off x="1022684" y="1690688"/>
            <a:ext cx="4150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▼ 구독 서비스 사용 안 하는 경우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638B6-3609-4AEB-8E5A-B5A6D4A2CCA9}"/>
              </a:ext>
            </a:extLst>
          </p:cNvPr>
          <p:cNvSpPr txBox="1"/>
          <p:nvPr/>
        </p:nvSpPr>
        <p:spPr>
          <a:xfrm>
            <a:off x="1022684" y="3494565"/>
            <a:ext cx="596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▼ 구독 서비스를 하나만 </a:t>
            </a:r>
            <a:r>
              <a:rPr lang="en-US" altLang="ko-KR" sz="2000" dirty="0"/>
              <a:t>(</a:t>
            </a:r>
            <a:r>
              <a:rPr lang="ko-KR" altLang="en-US" sz="2000" dirty="0"/>
              <a:t>적절히</a:t>
            </a:r>
            <a:r>
              <a:rPr lang="en-US" altLang="ko-KR" sz="2000" dirty="0"/>
              <a:t>) </a:t>
            </a:r>
            <a:r>
              <a:rPr lang="ko-KR" altLang="en-US" sz="2000" dirty="0"/>
              <a:t>사용하는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DF971-287F-4770-AB53-93F598BCC376}"/>
              </a:ext>
            </a:extLst>
          </p:cNvPr>
          <p:cNvSpPr txBox="1"/>
          <p:nvPr/>
        </p:nvSpPr>
        <p:spPr>
          <a:xfrm>
            <a:off x="7976936" y="1813511"/>
            <a:ext cx="3753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▼ 중간에 입력을 취소한 경우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78BFDE-9938-4276-BD5F-E027F7DEF7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07" t="64385" r="52532" b="23937"/>
          <a:stretch/>
        </p:blipFill>
        <p:spPr>
          <a:xfrm>
            <a:off x="926432" y="2177078"/>
            <a:ext cx="5967664" cy="11893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2F8A0B-0CBF-491E-993E-D947207F37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06" t="60176" r="45435" b="10266"/>
          <a:stretch/>
        </p:blipFill>
        <p:spPr>
          <a:xfrm>
            <a:off x="926432" y="3914742"/>
            <a:ext cx="6400800" cy="26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8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52C16-1F3C-4B2B-95CD-0BCBF04D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UML </a:t>
            </a:r>
            <a:r>
              <a:rPr lang="ko-KR" altLang="en-US" dirty="0"/>
              <a:t>다이어그램</a:t>
            </a: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4FE898D6-713D-4C75-B37B-4B9518659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"/>
            <a:ext cx="5506479" cy="6858001"/>
          </a:xfrm>
          <a:prstGeom prst="rect">
            <a:avLst/>
          </a:prstGeo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FA2E6170-6C92-4166-83BA-368A8B438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: 5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상속 </a:t>
            </a:r>
            <a:r>
              <a:rPr lang="en-US" altLang="ko-KR" dirty="0"/>
              <a:t>: 2</a:t>
            </a:r>
          </a:p>
          <a:p>
            <a:r>
              <a:rPr lang="en-US" altLang="ko-KR" dirty="0"/>
              <a:t>M.P. :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59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52C16-1F3C-4B2B-95CD-0BCBF04D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사례 연구 </a:t>
            </a:r>
            <a:r>
              <a:rPr lang="en-US" altLang="ko-KR" sz="3800" dirty="0"/>
              <a:t>(1. </a:t>
            </a:r>
            <a:r>
              <a:rPr lang="ko-KR" altLang="en-US" sz="3800" dirty="0"/>
              <a:t>주제</a:t>
            </a:r>
            <a:r>
              <a:rPr lang="en-US" altLang="ko-KR" sz="3800" dirty="0"/>
              <a:t>)</a:t>
            </a:r>
            <a:endParaRPr lang="ko-KR" altLang="en-US" sz="3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B240F-1DE8-4118-B642-CDD17E17A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en-US" sz="2000" dirty="0"/>
              <a:t>주제 </a:t>
            </a:r>
            <a:r>
              <a:rPr lang="en-US" altLang="ko-KR" sz="2000" dirty="0"/>
              <a:t>: OTT,</a:t>
            </a:r>
            <a:r>
              <a:rPr lang="ko-KR" altLang="en-US" sz="2000" dirty="0"/>
              <a:t> 스트리밍 서비스를 비롯한 구독 서비스 관리자</a:t>
            </a:r>
            <a:endParaRPr lang="en-US" altLang="ko-KR" sz="2000" dirty="0"/>
          </a:p>
          <a:p>
            <a:pPr>
              <a:lnSpc>
                <a:spcPct val="160000"/>
              </a:lnSpc>
            </a:pPr>
            <a:r>
              <a:rPr lang="ko-KR" altLang="en-US" sz="2000" dirty="0"/>
              <a:t>부연 설명 </a:t>
            </a:r>
            <a:r>
              <a:rPr lang="en-US" altLang="ko-KR" sz="2000" dirty="0"/>
              <a:t>: </a:t>
            </a:r>
            <a:r>
              <a:rPr lang="ko-KR" altLang="en-US" sz="2000" dirty="0"/>
              <a:t>확산된 안정적인 인터넷망과 코로나 시대를 맞아</a:t>
            </a:r>
            <a:r>
              <a:rPr lang="en-US" altLang="ko-KR" sz="2000" dirty="0"/>
              <a:t>, </a:t>
            </a:r>
            <a:r>
              <a:rPr lang="ko-KR" altLang="en-US" sz="2000" dirty="0"/>
              <a:t>범용 인터넷망을 이용하여 편리하고 값싸게 영상 콘텐츠를 제공하는 </a:t>
            </a:r>
            <a:r>
              <a:rPr lang="en-US" altLang="ko-KR" sz="2000" dirty="0"/>
              <a:t>OTT </a:t>
            </a:r>
            <a:r>
              <a:rPr lang="ko-KR" altLang="en-US" sz="2000" dirty="0"/>
              <a:t>플랫폼을 비롯하여</a:t>
            </a:r>
            <a:r>
              <a:rPr lang="en-US" altLang="ko-KR" sz="2000" dirty="0"/>
              <a:t>, </a:t>
            </a:r>
            <a:r>
              <a:rPr lang="ko-KR" altLang="en-US" sz="2000" dirty="0"/>
              <a:t>음원 스트리밍</a:t>
            </a:r>
            <a:r>
              <a:rPr lang="en-US" altLang="ko-KR" sz="2000" dirty="0"/>
              <a:t>, </a:t>
            </a:r>
            <a:r>
              <a:rPr lang="ko-KR" altLang="en-US" sz="2000" dirty="0"/>
              <a:t>광고 제거</a:t>
            </a:r>
            <a:r>
              <a:rPr lang="en-US" altLang="ko-KR" sz="2000" dirty="0"/>
              <a:t>, e-book </a:t>
            </a:r>
            <a:r>
              <a:rPr lang="ko-KR" altLang="en-US" sz="2000" dirty="0"/>
              <a:t>및 오디오 북 제공 등</a:t>
            </a:r>
            <a:r>
              <a:rPr lang="en-US" altLang="ko-KR" sz="2000" dirty="0"/>
              <a:t>, </a:t>
            </a:r>
            <a:r>
              <a:rPr lang="ko-KR" altLang="en-US" sz="2000" dirty="0"/>
              <a:t>디지털 콘텐츠를 월 단위로 구독 서비스하는 플랫폼이 빠르게 늘어나고 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 특히 우리나라의 경우 빠른 인터넷과 높은 스마트기기 보유율을 기반으로 이러한 디지털 콘텐츠 구독 경제의 큰 시장을 이루고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45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52C16-1F3C-4B2B-95CD-0BCBF04D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사례 연구</a:t>
            </a:r>
            <a:r>
              <a:rPr lang="en-US" altLang="ko-KR" dirty="0"/>
              <a:t> </a:t>
            </a:r>
            <a:r>
              <a:rPr lang="en-US" altLang="ko-KR" sz="3800" dirty="0"/>
              <a:t>(2. </a:t>
            </a:r>
            <a:r>
              <a:rPr lang="ko-KR" altLang="en-US" sz="3800" dirty="0"/>
              <a:t>설명</a:t>
            </a:r>
            <a:r>
              <a:rPr lang="en-US" altLang="ko-KR" sz="3800" dirty="0"/>
              <a:t>)</a:t>
            </a:r>
            <a:endParaRPr lang="ko-KR" altLang="en-US" sz="3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B240F-1DE8-4118-B642-CDD17E17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29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설명 </a:t>
            </a:r>
            <a:r>
              <a:rPr lang="en-US" altLang="ko-KR" sz="2000" dirty="0"/>
              <a:t>: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ko-KR" altLang="en-US" sz="2000" dirty="0"/>
              <a:t>일반적으로 구독 서비스에는 크게 </a:t>
            </a:r>
            <a:r>
              <a:rPr lang="en-US" altLang="ko-KR" sz="2000" dirty="0"/>
              <a:t>4 </a:t>
            </a:r>
            <a:r>
              <a:rPr lang="ko-KR" altLang="en-US" sz="2000" dirty="0"/>
              <a:t>종류가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영상 기반 디지털 콘텐츠 서비스</a:t>
            </a:r>
            <a:r>
              <a:rPr lang="en-US" altLang="ko-KR" sz="2000" dirty="0"/>
              <a:t>, </a:t>
            </a:r>
            <a:r>
              <a:rPr lang="ko-KR" altLang="en-US" sz="2000" dirty="0"/>
              <a:t>텍스트 기반 디지털 콘텐츠 서비스</a:t>
            </a:r>
            <a:r>
              <a:rPr lang="en-US" altLang="ko-KR" sz="2000" dirty="0"/>
              <a:t>, </a:t>
            </a:r>
            <a:r>
              <a:rPr lang="ko-KR" altLang="en-US" sz="2000" dirty="0"/>
              <a:t>음원 스트리밍 서비스</a:t>
            </a:r>
            <a:r>
              <a:rPr lang="en-US" altLang="ko-KR" sz="2000" dirty="0"/>
              <a:t>, </a:t>
            </a:r>
            <a:r>
              <a:rPr lang="ko-KR" altLang="en-US" sz="2000" dirty="0"/>
              <a:t>광고 제거 서비스가 그것이다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각 분야의 서비스는 어느정도 차이는 있으나</a:t>
            </a:r>
            <a:r>
              <a:rPr lang="en-US" altLang="ko-KR" sz="2000" dirty="0"/>
              <a:t>, </a:t>
            </a:r>
            <a:r>
              <a:rPr lang="ko-KR" altLang="en-US" sz="2000" dirty="0"/>
              <a:t>월 정기 결제를 통한 서비스 이용 무제한 보장 등의 공통점이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특히 영상 혹은 텍스트 디지털 콘텐츠 서비스의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각 구독 서비스마다 제공하는 콘텐츠의 종류나 월 결제 금액 등이 달라 자신이 이러한 서비스들을 효율적으로 구독하고 있는지 가늠하기 어렵다</a:t>
            </a:r>
            <a:r>
              <a:rPr lang="en-US" altLang="ko-KR" sz="2000" dirty="0"/>
              <a:t>. </a:t>
            </a:r>
            <a:r>
              <a:rPr lang="ko-KR" altLang="en-US" sz="2000" dirty="0"/>
              <a:t>이에 이전달 가계부를 참고하여</a:t>
            </a:r>
            <a:r>
              <a:rPr lang="en-US" altLang="ko-KR" sz="2000" dirty="0"/>
              <a:t>, </a:t>
            </a:r>
            <a:r>
              <a:rPr lang="ko-KR" altLang="en-US" sz="2000" dirty="0"/>
              <a:t>소득 대비 지출</a:t>
            </a:r>
            <a:r>
              <a:rPr lang="en-US" altLang="ko-KR" sz="2000" dirty="0"/>
              <a:t>, </a:t>
            </a:r>
            <a:r>
              <a:rPr lang="ko-KR" altLang="en-US" sz="2000" dirty="0"/>
              <a:t>총지출 대비 구독 서비스 지출 등을 분석하여 다음달 구독 유지 여부를 판단해주는 관리자 역할이 필요하다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797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52C16-1F3C-4B2B-95CD-0BCBF04D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사례 연구</a:t>
            </a:r>
            <a:r>
              <a:rPr lang="en-US" altLang="ko-KR" dirty="0"/>
              <a:t> </a:t>
            </a:r>
            <a:r>
              <a:rPr lang="en-US" altLang="ko-KR" sz="3800" dirty="0"/>
              <a:t>(3. </a:t>
            </a:r>
            <a:r>
              <a:rPr lang="ko-KR" altLang="en-US" sz="3800" dirty="0"/>
              <a:t>설명 보충</a:t>
            </a:r>
            <a:r>
              <a:rPr lang="en-US" altLang="ko-KR" sz="3800" dirty="0"/>
              <a:t>)</a:t>
            </a:r>
            <a:endParaRPr lang="ko-KR" altLang="en-US" sz="3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B240F-1DE8-4118-B642-CDD17E17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298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구독</a:t>
            </a:r>
            <a:r>
              <a:rPr lang="en-US" altLang="ko-KR" sz="2000" dirty="0"/>
              <a:t>(</a:t>
            </a:r>
            <a:r>
              <a:rPr lang="ko-KR" altLang="en-US" sz="2000" dirty="0"/>
              <a:t>정기 결제</a:t>
            </a:r>
            <a:r>
              <a:rPr lang="en-US" altLang="ko-KR" sz="2000" dirty="0"/>
              <a:t>)</a:t>
            </a:r>
            <a:r>
              <a:rPr lang="ko-KR" altLang="en-US" sz="2000" dirty="0"/>
              <a:t>하고 있는 </a:t>
            </a:r>
            <a:r>
              <a:rPr lang="en-US" altLang="ko-KR" sz="2000" dirty="0"/>
              <a:t>OTT </a:t>
            </a:r>
            <a:r>
              <a:rPr lang="ko-KR" altLang="en-US" sz="2000" dirty="0"/>
              <a:t>서비스</a:t>
            </a:r>
            <a:r>
              <a:rPr lang="en-US" altLang="ko-KR" sz="2000" dirty="0"/>
              <a:t>(</a:t>
            </a:r>
            <a:r>
              <a:rPr lang="ko-KR" altLang="en-US" sz="2000" dirty="0"/>
              <a:t>인터넷을 통해 방송 프로그램</a:t>
            </a:r>
            <a:r>
              <a:rPr lang="en-US" altLang="ko-KR" sz="2000" dirty="0"/>
              <a:t>·</a:t>
            </a:r>
            <a:r>
              <a:rPr lang="ko-KR" altLang="en-US" sz="2000" dirty="0"/>
              <a:t>영화</a:t>
            </a:r>
            <a:r>
              <a:rPr lang="en-US" altLang="ko-KR" sz="2000" dirty="0"/>
              <a:t>·</a:t>
            </a:r>
            <a:r>
              <a:rPr lang="ko-KR" altLang="en-US" sz="2000" dirty="0"/>
              <a:t>교육 등 각종 미디어 콘텐츠를 제공하는 서비스</a:t>
            </a:r>
            <a:r>
              <a:rPr lang="en-US" altLang="ko-KR" sz="2000" dirty="0"/>
              <a:t>)</a:t>
            </a:r>
            <a:r>
              <a:rPr lang="ko-KR" altLang="en-US" sz="2000" dirty="0"/>
              <a:t>의 한 달 사용량과 한 달 금액에 따라</a:t>
            </a:r>
            <a:r>
              <a:rPr lang="en-US" altLang="ko-KR" sz="2000" dirty="0"/>
              <a:t>, </a:t>
            </a:r>
            <a:r>
              <a:rPr lang="ko-KR" altLang="en-US" sz="2000" dirty="0"/>
              <a:t>소득 대비 지출 혹은 총지출 대비 구독 서비스 이용 지출에 대해 정해 둔 기준에 부합하지 않으면 구독 취소 권유를 보내는 구독 관리자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공통적으로는 </a:t>
            </a:r>
            <a:r>
              <a:rPr lang="en-US" altLang="ko-KR" sz="2000" dirty="0"/>
              <a:t>OTT </a:t>
            </a:r>
            <a:r>
              <a:rPr lang="ko-KR" altLang="en-US" sz="2000" dirty="0"/>
              <a:t>서비스에 대해 구독 서비스 이름과 원 결제 금액</a:t>
            </a:r>
            <a:r>
              <a:rPr lang="en-US" altLang="ko-KR" sz="2000" dirty="0"/>
              <a:t>, </a:t>
            </a:r>
            <a:r>
              <a:rPr lang="ko-KR" altLang="en-US" sz="2000" dirty="0"/>
              <a:t>사용량을 기록한다</a:t>
            </a:r>
            <a:r>
              <a:rPr lang="en-US" altLang="ko-KR" sz="2000" dirty="0"/>
              <a:t>. </a:t>
            </a:r>
            <a:r>
              <a:rPr lang="ko-KR" altLang="en-US" sz="2000" dirty="0"/>
              <a:t>각각 사용량을 측정하는데 각 서비스 특징에 따라 영상 </a:t>
            </a:r>
            <a:r>
              <a:rPr lang="en-US" altLang="ko-KR" sz="2000" dirty="0"/>
              <a:t>OTT</a:t>
            </a:r>
            <a:r>
              <a:rPr lang="ko-KR" altLang="en-US" sz="2000" dirty="0"/>
              <a:t>는 총 사용 시간을 고려하고</a:t>
            </a:r>
            <a:r>
              <a:rPr lang="en-US" altLang="ko-KR" sz="2000" dirty="0"/>
              <a:t>, e-book </a:t>
            </a:r>
            <a:r>
              <a:rPr lang="ko-KR" altLang="en-US" sz="2000" dirty="0"/>
              <a:t>및 오디오 북 서비스</a:t>
            </a:r>
            <a:r>
              <a:rPr lang="en-US" altLang="ko-KR" sz="2000" dirty="0"/>
              <a:t>(text OTT</a:t>
            </a:r>
            <a:r>
              <a:rPr lang="ko-KR" altLang="en-US" sz="2000" dirty="0"/>
              <a:t>로 표현</a:t>
            </a:r>
            <a:r>
              <a:rPr lang="en-US" altLang="ko-KR" sz="2000" dirty="0"/>
              <a:t>)</a:t>
            </a:r>
            <a:r>
              <a:rPr lang="ko-KR" altLang="en-US" sz="2000" dirty="0"/>
              <a:t>는 총 이용 권수를 고려한다</a:t>
            </a:r>
            <a:r>
              <a:rPr lang="en-US" altLang="ko-KR" sz="2000" dirty="0"/>
              <a:t>. </a:t>
            </a:r>
            <a:r>
              <a:rPr lang="ko-KR" altLang="en-US" sz="2000" dirty="0"/>
              <a:t>관리자는 각 서비스가 구독 유지 기준에 부합하는 지의 여부에 따라 사용자</a:t>
            </a:r>
            <a:r>
              <a:rPr lang="en-US" altLang="ko-KR" sz="2000" dirty="0"/>
              <a:t>(</a:t>
            </a:r>
            <a:r>
              <a:rPr lang="ko-KR" altLang="en-US" sz="2000" dirty="0"/>
              <a:t>혹은 서비스</a:t>
            </a:r>
            <a:r>
              <a:rPr lang="en-US" altLang="ko-KR" sz="2000" dirty="0"/>
              <a:t>)</a:t>
            </a:r>
            <a:r>
              <a:rPr lang="ko-KR" altLang="en-US" sz="2000" dirty="0"/>
              <a:t>에게 구독 유지 혹은 취소 권유를 보내는데</a:t>
            </a:r>
            <a:r>
              <a:rPr lang="en-US" altLang="ko-KR" sz="2000" dirty="0"/>
              <a:t>, </a:t>
            </a:r>
            <a:r>
              <a:rPr lang="ko-KR" altLang="en-US" sz="2000" dirty="0"/>
              <a:t>취소 권유 시 각 서비스 중 사용량 대비 결제 금액이 가장 큰 서비스를 낭비로 판단하여 해당 서비스의 구독 취소를 권유한다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131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B240F-1DE8-4118-B642-CDD17E17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08368" cy="469808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2000" dirty="0"/>
              <a:t>국내 영상 </a:t>
            </a:r>
            <a:r>
              <a:rPr lang="en-US" altLang="ko-KR" sz="2000" dirty="0"/>
              <a:t>OTT </a:t>
            </a:r>
            <a:r>
              <a:rPr lang="ko-KR" altLang="en-US" sz="2000" dirty="0"/>
              <a:t>시장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티빙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왓챠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넷플릭스</a:t>
            </a:r>
            <a:r>
              <a:rPr lang="en-US" altLang="ko-KR" sz="2000" dirty="0"/>
              <a:t>, </a:t>
            </a:r>
            <a:r>
              <a:rPr lang="ko-KR" altLang="en-US" sz="2000" dirty="0"/>
              <a:t>디즈니플러스 등의 싸움</a:t>
            </a:r>
            <a:r>
              <a:rPr lang="en-US" altLang="ko-KR" sz="2000" dirty="0"/>
              <a:t>, </a:t>
            </a:r>
            <a:r>
              <a:rPr lang="en-US" altLang="ko-KR" sz="2000" dirty="0">
                <a:hlinkClick r:id="rId2"/>
              </a:rPr>
              <a:t>https://www.facten.co.kr/news/articleView.html?idxno=208503</a:t>
            </a:r>
            <a:r>
              <a:rPr lang="en-US" altLang="ko-KR" sz="2000" dirty="0"/>
              <a:t> [Accessed: 2021.11.14]</a:t>
            </a:r>
            <a:br>
              <a:rPr lang="en-US" altLang="ko-KR" sz="2000" dirty="0"/>
            </a:br>
            <a:r>
              <a:rPr lang="en-US" altLang="ko-KR" sz="2000" dirty="0">
                <a:hlinkClick r:id="rId3"/>
              </a:rPr>
              <a:t>https://www.news1.kr/articles/?4491330</a:t>
            </a:r>
            <a:r>
              <a:rPr lang="en-US" altLang="ko-KR" sz="2000" dirty="0"/>
              <a:t> [Accessed: 2021.11.14]</a:t>
            </a:r>
          </a:p>
          <a:p>
            <a:pPr>
              <a:lnSpc>
                <a:spcPct val="170000"/>
              </a:lnSpc>
            </a:pPr>
            <a:r>
              <a:rPr lang="ko-KR" altLang="en-US" sz="2000" dirty="0"/>
              <a:t>디지털 콘텐츠 구독서비스 이용과 구독경제 모델</a:t>
            </a:r>
            <a:r>
              <a:rPr lang="en-US" altLang="ko-KR" sz="2000" dirty="0"/>
              <a:t>, </a:t>
            </a:r>
            <a:r>
              <a:rPr lang="en-US" altLang="ko-KR" sz="2000" dirty="0">
                <a:hlinkClick r:id="rId4"/>
              </a:rPr>
              <a:t>https://www.dbpia.co.kr/journal/articleDetail?nodeId=NODE10558838</a:t>
            </a:r>
            <a:r>
              <a:rPr lang="en-US" altLang="ko-KR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[Accessed: 2021.11.14]</a:t>
            </a:r>
          </a:p>
          <a:p>
            <a:pPr>
              <a:lnSpc>
                <a:spcPct val="170000"/>
              </a:lnSpc>
            </a:pPr>
            <a:r>
              <a:rPr lang="ko-KR" altLang="en-US" sz="2000" dirty="0"/>
              <a:t>문화여가 지출 비율 </a:t>
            </a:r>
            <a:r>
              <a:rPr lang="en-US" altLang="ko-KR" sz="2000" dirty="0"/>
              <a:t>2020</a:t>
            </a:r>
            <a:r>
              <a:rPr lang="ko-KR" altLang="en-US" sz="2000" dirty="0"/>
              <a:t>년 </a:t>
            </a:r>
            <a:r>
              <a:rPr lang="en-US" altLang="ko-KR" sz="2000" dirty="0"/>
              <a:t>-&gt; </a:t>
            </a:r>
            <a:r>
              <a:rPr lang="ko-KR" altLang="en-US" sz="2000" dirty="0"/>
              <a:t>낭비 판단 기준 중 하나</a:t>
            </a:r>
            <a:br>
              <a:rPr lang="en-US" altLang="ko-KR" sz="2000" dirty="0"/>
            </a:br>
            <a:r>
              <a:rPr lang="en-US" altLang="ko-KR" sz="2000" dirty="0">
                <a:hlinkClick r:id="rId5"/>
              </a:rPr>
              <a:t>https://www.index.go.kr/unify/idx-info.do?idxCd=4249</a:t>
            </a:r>
            <a:r>
              <a:rPr lang="en-US" altLang="ko-KR" sz="2000" dirty="0"/>
              <a:t> [Accessed: 2021.11.17]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4261A68-A29D-492F-8E49-3A2A4378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사례 연구</a:t>
            </a:r>
            <a:r>
              <a:rPr lang="en-US" altLang="ko-KR" dirty="0"/>
              <a:t> </a:t>
            </a:r>
            <a:r>
              <a:rPr lang="en-US" altLang="ko-KR" sz="3800" dirty="0"/>
              <a:t>(4. </a:t>
            </a:r>
            <a:r>
              <a:rPr lang="ko-KR" altLang="en-US" sz="3800" dirty="0"/>
              <a:t>근거</a:t>
            </a:r>
            <a:r>
              <a:rPr lang="en-US" altLang="ko-KR" sz="3800" dirty="0"/>
              <a:t>)</a:t>
            </a:r>
            <a:endParaRPr lang="ko-KR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06960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52C16-1F3C-4B2B-95CD-0BCBF04D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사례 분석 </a:t>
            </a:r>
            <a:r>
              <a:rPr lang="en-US" altLang="ko-KR" dirty="0"/>
              <a:t>–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필드 결정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B240F-1DE8-4118-B642-CDD17E17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4453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구독 서비스</a:t>
            </a:r>
            <a:r>
              <a:rPr lang="en-US" altLang="ko-KR" sz="2400" dirty="0"/>
              <a:t>; class OTT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서비스 이름</a:t>
            </a:r>
            <a:r>
              <a:rPr lang="en-US" altLang="ko-KR" sz="2400" dirty="0"/>
              <a:t>; </a:t>
            </a:r>
            <a:br>
              <a:rPr lang="en-US" altLang="ko-KR" sz="2400" dirty="0"/>
            </a:br>
            <a:r>
              <a:rPr lang="en-US" altLang="ko-KR" sz="2400" dirty="0"/>
              <a:t>String </a:t>
            </a:r>
            <a:r>
              <a:rPr lang="en-US" altLang="ko-KR" sz="2400" dirty="0" err="1"/>
              <a:t>serviceName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콘텐츠 사용량</a:t>
            </a:r>
            <a:r>
              <a:rPr lang="en-US" altLang="ko-KR" sz="2400" dirty="0"/>
              <a:t>; </a:t>
            </a:r>
            <a:br>
              <a:rPr lang="en-US" altLang="ko-KR" sz="2400" dirty="0"/>
            </a:br>
            <a:r>
              <a:rPr lang="en-US" altLang="ko-KR" sz="2400" dirty="0"/>
              <a:t>float </a:t>
            </a:r>
            <a:r>
              <a:rPr lang="en-US" altLang="ko-KR" sz="2400" dirty="0" err="1"/>
              <a:t>usingAmount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서비스 월 결제 금액</a:t>
            </a:r>
            <a:r>
              <a:rPr lang="en-US" altLang="ko-KR" sz="2400" dirty="0"/>
              <a:t>; </a:t>
            </a:r>
            <a:br>
              <a:rPr lang="en-US" altLang="ko-KR" sz="2400" dirty="0"/>
            </a:br>
            <a:r>
              <a:rPr lang="en-US" altLang="ko-KR" sz="2400" dirty="0"/>
              <a:t>int price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85789D9-F572-43A1-80B5-CE292ED0A2D3}"/>
              </a:ext>
            </a:extLst>
          </p:cNvPr>
          <p:cNvSpPr txBox="1">
            <a:spLocks/>
          </p:cNvSpPr>
          <p:nvPr/>
        </p:nvSpPr>
        <p:spPr>
          <a:xfrm>
            <a:off x="5835317" y="1825625"/>
            <a:ext cx="563479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텍스트 디지털 콘텐츠 서비스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/>
              <a:t>class </a:t>
            </a:r>
            <a:r>
              <a:rPr lang="en-US" altLang="ko-KR" sz="2400" dirty="0" err="1"/>
              <a:t>textOTT</a:t>
            </a:r>
            <a:endParaRPr lang="en-US" altLang="ko-KR" sz="2400" dirty="0"/>
          </a:p>
          <a:p>
            <a:endParaRPr lang="en-US" altLang="ko-KR" sz="1200" dirty="0"/>
          </a:p>
          <a:p>
            <a:pPr>
              <a:buFontTx/>
              <a:buChar char="-"/>
            </a:pPr>
            <a:r>
              <a:rPr lang="ko-KR" altLang="en-US" sz="2400" dirty="0"/>
              <a:t>이름</a:t>
            </a:r>
            <a:r>
              <a:rPr lang="en-US" altLang="ko-KR" sz="2400" dirty="0"/>
              <a:t>, </a:t>
            </a:r>
            <a:r>
              <a:rPr lang="ko-KR" altLang="en-US" sz="2400" dirty="0"/>
              <a:t>사용량</a:t>
            </a:r>
            <a:r>
              <a:rPr lang="en-US" altLang="ko-KR" sz="2400" dirty="0"/>
              <a:t>, </a:t>
            </a:r>
            <a:r>
              <a:rPr lang="ko-KR" altLang="en-US" sz="2400" dirty="0"/>
              <a:t>결제액 기록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/>
              <a:t>String[][] </a:t>
            </a:r>
            <a:r>
              <a:rPr lang="en-US" altLang="ko-KR" sz="2400" dirty="0" err="1"/>
              <a:t>t_OTT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3600" dirty="0"/>
          </a:p>
          <a:p>
            <a:r>
              <a:rPr lang="ko-KR" altLang="en-US" sz="2400" dirty="0"/>
              <a:t>영상 디지털 콘텐츠 서비스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/>
              <a:t>class </a:t>
            </a:r>
            <a:r>
              <a:rPr lang="en-US" altLang="ko-KR" sz="2400" dirty="0" err="1"/>
              <a:t>videoOTT</a:t>
            </a:r>
            <a:endParaRPr lang="en-US" altLang="ko-KR" sz="2400" dirty="0"/>
          </a:p>
          <a:p>
            <a:endParaRPr lang="en-US" altLang="ko-KR" sz="1200" dirty="0"/>
          </a:p>
          <a:p>
            <a:pPr>
              <a:buFontTx/>
              <a:buChar char="-"/>
            </a:pPr>
            <a:r>
              <a:rPr lang="ko-KR" altLang="en-US" sz="2400" dirty="0"/>
              <a:t>이름</a:t>
            </a:r>
            <a:r>
              <a:rPr lang="en-US" altLang="ko-KR" sz="2400" dirty="0"/>
              <a:t>, </a:t>
            </a:r>
            <a:r>
              <a:rPr lang="ko-KR" altLang="en-US" sz="2400" dirty="0"/>
              <a:t>사용량</a:t>
            </a:r>
            <a:r>
              <a:rPr lang="en-US" altLang="ko-KR" sz="2400" dirty="0"/>
              <a:t>, </a:t>
            </a:r>
            <a:r>
              <a:rPr lang="ko-KR" altLang="en-US" sz="2400" dirty="0"/>
              <a:t>결제액 기록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/>
              <a:t>String[][] </a:t>
            </a:r>
            <a:r>
              <a:rPr lang="en-US" altLang="ko-KR" sz="2400" dirty="0" err="1"/>
              <a:t>v_OTT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4661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52C16-1F3C-4B2B-95CD-0BCBF04D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사례 분석 </a:t>
            </a:r>
            <a:r>
              <a:rPr lang="en-US" altLang="ko-KR" dirty="0"/>
              <a:t>–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필드 결정</a:t>
            </a:r>
            <a:r>
              <a:rPr lang="en-US" altLang="ko-KR" dirty="0"/>
              <a:t>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B240F-1DE8-4118-B642-CDD17E17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321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가계부 </a:t>
            </a:r>
            <a:r>
              <a:rPr lang="en-US" altLang="ko-KR" dirty="0"/>
              <a:t>class Account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지난 달 총 소득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float income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지난 달 총 지출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float expense</a:t>
            </a:r>
          </a:p>
          <a:p>
            <a:pPr marL="0" indent="0">
              <a:buNone/>
            </a:pPr>
            <a:endParaRPr lang="en-US" altLang="ko-KR" sz="2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85789D9-F572-43A1-80B5-CE292ED0A2D3}"/>
              </a:ext>
            </a:extLst>
          </p:cNvPr>
          <p:cNvSpPr txBox="1">
            <a:spLocks/>
          </p:cNvSpPr>
          <p:nvPr/>
        </p:nvSpPr>
        <p:spPr>
          <a:xfrm>
            <a:off x="6096001" y="1825625"/>
            <a:ext cx="52537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관리자 </a:t>
            </a:r>
            <a:r>
              <a:rPr lang="en-US" altLang="ko-KR" dirty="0"/>
              <a:t>class Manager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독서 구독 서비스 이용 목록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String[][] </a:t>
            </a:r>
            <a:r>
              <a:rPr lang="en-US" altLang="ko-KR" dirty="0" err="1"/>
              <a:t>text_OTT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영상 구독 서비스 이용 목록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String[][] </a:t>
            </a:r>
            <a:r>
              <a:rPr lang="en-US" altLang="ko-KR" dirty="0" err="1"/>
              <a:t>video_OTT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전체 구독 서비스 이용 목록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String[][] </a:t>
            </a:r>
            <a:r>
              <a:rPr lang="en-US" altLang="ko-KR" dirty="0" err="1"/>
              <a:t>all_OTT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61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52C16-1F3C-4B2B-95CD-0BCBF04D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사례 분석 </a:t>
            </a:r>
            <a:r>
              <a:rPr lang="en-US" altLang="ko-KR" dirty="0"/>
              <a:t>– </a:t>
            </a:r>
            <a:r>
              <a:rPr lang="ko-KR" altLang="en-US" dirty="0"/>
              <a:t>클래스 별 메소드 결정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B240F-1DE8-4118-B642-CDD17E17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4453" cy="4351338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구독 서비스</a:t>
            </a:r>
            <a:r>
              <a:rPr lang="en-US" altLang="ko-KR" sz="2400" dirty="0"/>
              <a:t>; class OTT</a:t>
            </a:r>
          </a:p>
          <a:p>
            <a:pPr>
              <a:buFontTx/>
              <a:buChar char="-"/>
            </a:pPr>
            <a:r>
              <a:rPr lang="en-US" altLang="ko-KR" sz="2400" dirty="0" err="1"/>
              <a:t>setUsingAmount</a:t>
            </a:r>
            <a:r>
              <a:rPr lang="en-US" altLang="ko-KR" sz="2400" dirty="0"/>
              <a:t>(float)</a:t>
            </a:r>
          </a:p>
          <a:p>
            <a:pPr>
              <a:buFontTx/>
              <a:buChar char="-"/>
            </a:pPr>
            <a:r>
              <a:rPr lang="en-US" altLang="ko-KR" sz="2400" dirty="0" err="1"/>
              <a:t>getServiceName</a:t>
            </a:r>
            <a:r>
              <a:rPr lang="en-US" altLang="ko-KR" sz="2400" dirty="0"/>
              <a:t>()</a:t>
            </a:r>
          </a:p>
          <a:p>
            <a:pPr>
              <a:buFontTx/>
              <a:buChar char="-"/>
            </a:pPr>
            <a:r>
              <a:rPr lang="en-US" altLang="ko-KR" sz="2400" dirty="0" err="1"/>
              <a:t>getUsingAmount</a:t>
            </a:r>
            <a:r>
              <a:rPr lang="en-US" altLang="ko-KR" sz="2400" dirty="0"/>
              <a:t>()</a:t>
            </a:r>
          </a:p>
          <a:p>
            <a:pPr>
              <a:buFontTx/>
              <a:buChar char="-"/>
            </a:pPr>
            <a:r>
              <a:rPr lang="en-US" altLang="ko-KR" sz="2400" dirty="0" err="1"/>
              <a:t>getPrice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가계부 </a:t>
            </a:r>
            <a:r>
              <a:rPr lang="en-US" altLang="ko-KR" sz="2400" dirty="0"/>
              <a:t>class Account</a:t>
            </a:r>
          </a:p>
          <a:p>
            <a:pPr>
              <a:buFontTx/>
              <a:buChar char="-"/>
            </a:pPr>
            <a:r>
              <a:rPr lang="en-US" altLang="ko-KR" sz="2400" dirty="0" err="1"/>
              <a:t>getIncome</a:t>
            </a:r>
            <a:r>
              <a:rPr lang="en-US" altLang="ko-KR" sz="2400" dirty="0"/>
              <a:t>()</a:t>
            </a:r>
          </a:p>
          <a:p>
            <a:pPr>
              <a:buFontTx/>
              <a:buChar char="-"/>
            </a:pPr>
            <a:r>
              <a:rPr lang="en-US" altLang="ko-KR" sz="2400" dirty="0" err="1"/>
              <a:t>getExpense</a:t>
            </a:r>
            <a:r>
              <a:rPr lang="en-US" altLang="ko-KR" sz="2400" dirty="0"/>
              <a:t>()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85789D9-F572-43A1-80B5-CE292ED0A2D3}"/>
              </a:ext>
            </a:extLst>
          </p:cNvPr>
          <p:cNvSpPr txBox="1">
            <a:spLocks/>
          </p:cNvSpPr>
          <p:nvPr/>
        </p:nvSpPr>
        <p:spPr>
          <a:xfrm>
            <a:off x="5835317" y="1825625"/>
            <a:ext cx="563479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텍스트 디지털 콘텐츠 서비스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/>
              <a:t>class </a:t>
            </a:r>
            <a:r>
              <a:rPr lang="en-US" altLang="ko-KR" sz="2400" dirty="0" err="1"/>
              <a:t>textOTT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en-US" altLang="ko-KR" sz="2400" dirty="0" err="1"/>
              <a:t>getT_OTT</a:t>
            </a:r>
            <a:r>
              <a:rPr lang="en-US" altLang="ko-KR" sz="2400" dirty="0"/>
              <a:t>()</a:t>
            </a:r>
          </a:p>
          <a:p>
            <a:pPr>
              <a:buFontTx/>
              <a:buChar char="-"/>
            </a:pPr>
            <a:r>
              <a:rPr lang="ko-KR" altLang="en-US" sz="2400" dirty="0"/>
              <a:t>구독하는 텍스트 </a:t>
            </a:r>
            <a:r>
              <a:rPr lang="en-US" altLang="ko-KR" sz="2400" dirty="0"/>
              <a:t>OTT </a:t>
            </a:r>
            <a:r>
              <a:rPr lang="ko-KR" altLang="en-US" sz="2400" dirty="0"/>
              <a:t>목록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 err="1"/>
              <a:t>textMenu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endParaRPr lang="en-US" altLang="ko-KR" sz="3600" dirty="0"/>
          </a:p>
          <a:p>
            <a:r>
              <a:rPr lang="ko-KR" altLang="en-US" sz="2400" dirty="0"/>
              <a:t>영상 디지털 콘텐츠 서비스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/>
              <a:t>class </a:t>
            </a:r>
            <a:r>
              <a:rPr lang="en-US" altLang="ko-KR" sz="2400" dirty="0" err="1"/>
              <a:t>videoOTT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en-US" altLang="ko-KR" sz="2400" dirty="0" err="1"/>
              <a:t>getV_OTT</a:t>
            </a:r>
            <a:r>
              <a:rPr lang="en-US" altLang="ko-KR" sz="2400" dirty="0"/>
              <a:t>()</a:t>
            </a:r>
          </a:p>
          <a:p>
            <a:pPr>
              <a:buFontTx/>
              <a:buChar char="-"/>
            </a:pPr>
            <a:r>
              <a:rPr lang="ko-KR" altLang="en-US" sz="2400" dirty="0"/>
              <a:t>구독하는 영상 </a:t>
            </a:r>
            <a:r>
              <a:rPr lang="en-US" altLang="ko-KR" sz="2400" dirty="0"/>
              <a:t>OTT </a:t>
            </a:r>
            <a:r>
              <a:rPr lang="ko-KR" altLang="en-US" sz="2400" dirty="0"/>
              <a:t>목록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 err="1"/>
              <a:t>videoMenu</a:t>
            </a:r>
            <a:r>
              <a:rPr lang="en-US" altLang="ko-KR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9681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52C16-1F3C-4B2B-95CD-0BCBF04D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사례 분석 </a:t>
            </a:r>
            <a:r>
              <a:rPr lang="en-US" altLang="ko-KR" dirty="0"/>
              <a:t>– </a:t>
            </a:r>
            <a:r>
              <a:rPr lang="ko-KR" altLang="en-US" dirty="0"/>
              <a:t>클래스 별 메소드 결정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85789D9-F572-43A1-80B5-CE292ED0A2D3}"/>
              </a:ext>
            </a:extLst>
          </p:cNvPr>
          <p:cNvSpPr txBox="1">
            <a:spLocks/>
          </p:cNvSpPr>
          <p:nvPr/>
        </p:nvSpPr>
        <p:spPr>
          <a:xfrm>
            <a:off x="5907505" y="1825625"/>
            <a:ext cx="54422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독서 구독 서비스 이용 목록 가져오기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 err="1"/>
              <a:t>gettingT_OTTinfo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영상 구독 서비스 이용 목록 가져오기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 err="1"/>
              <a:t>gettingv_OTTinfo</a:t>
            </a:r>
            <a:r>
              <a:rPr lang="en-US" altLang="ko-KR" sz="2400" dirty="0"/>
              <a:t>()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구독 취소할 서비스 찾기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 err="1"/>
              <a:t>findWaste</a:t>
            </a:r>
            <a:r>
              <a:rPr lang="en-US" altLang="ko-KR" sz="2400" dirty="0"/>
              <a:t>(String[][], int)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메인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/>
              <a:t>main(String[]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5B8F904-389C-492C-AFC6-F720C1D19E16}"/>
              </a:ext>
            </a:extLst>
          </p:cNvPr>
          <p:cNvSpPr txBox="1">
            <a:spLocks/>
          </p:cNvSpPr>
          <p:nvPr/>
        </p:nvSpPr>
        <p:spPr>
          <a:xfrm>
            <a:off x="930443" y="1825625"/>
            <a:ext cx="4856746" cy="45511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관리자 </a:t>
            </a:r>
            <a:r>
              <a:rPr lang="en-US" altLang="ko-KR" dirty="0"/>
              <a:t>class Manager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400" dirty="0"/>
              <a:t>구독중인 서비스 전체 보기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 err="1"/>
              <a:t>show_info</a:t>
            </a:r>
            <a:r>
              <a:rPr lang="en-US" altLang="ko-KR" sz="2400" dirty="0"/>
              <a:t>(int)</a:t>
            </a:r>
          </a:p>
          <a:p>
            <a:pPr>
              <a:buFontTx/>
              <a:buChar char="-"/>
            </a:pPr>
            <a:r>
              <a:rPr lang="ko-KR" altLang="en-US" sz="2400" dirty="0"/>
              <a:t>구독중인 텍스트 서비스 보기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 err="1"/>
              <a:t>t_info</a:t>
            </a:r>
            <a:r>
              <a:rPr lang="en-US" altLang="ko-KR" sz="2400" dirty="0"/>
              <a:t>()</a:t>
            </a:r>
          </a:p>
          <a:p>
            <a:pPr>
              <a:buFontTx/>
              <a:buChar char="-"/>
            </a:pPr>
            <a:r>
              <a:rPr lang="ko-KR" altLang="en-US" sz="2400" dirty="0"/>
              <a:t>구독중인 영상 서비스 보기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 err="1"/>
              <a:t>v_info</a:t>
            </a:r>
            <a:r>
              <a:rPr lang="en-US" altLang="ko-KR" sz="2400" dirty="0"/>
              <a:t>()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구독 유지 </a:t>
            </a:r>
            <a:r>
              <a:rPr lang="en-US" altLang="ko-KR" sz="2400" dirty="0"/>
              <a:t>/ </a:t>
            </a:r>
            <a:r>
              <a:rPr lang="ko-KR" altLang="en-US" sz="2400" dirty="0"/>
              <a:t>취소 제안하기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 err="1"/>
              <a:t>show_suggestion</a:t>
            </a:r>
            <a:r>
              <a:rPr lang="en-US" altLang="ko-KR" sz="2400" dirty="0"/>
              <a:t>(Boolean, int)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956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886</Words>
  <Application>Microsoft Office PowerPoint</Application>
  <PresentationFormat>와이드스크린</PresentationFormat>
  <Paragraphs>87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구독 서비스 관리자</vt:lpstr>
      <vt:lpstr>1. 사례 연구 (1. 주제)</vt:lpstr>
      <vt:lpstr>1. 사례 연구 (2. 설명)</vt:lpstr>
      <vt:lpstr>1. 사례 연구 (3. 설명 보충)</vt:lpstr>
      <vt:lpstr>1. 사례 연구 (4. 근거)</vt:lpstr>
      <vt:lpstr>2. 사례 분석 – 클래스, 필드 결정 (1)</vt:lpstr>
      <vt:lpstr>2. 사례 분석 – 클래스, 필드 결정 (2)</vt:lpstr>
      <vt:lpstr>2. 사례 분석 – 클래스 별 메소드 결정 (1)</vt:lpstr>
      <vt:lpstr>2. 사례 분석 – 클래스 별 메소드 결정 (2)</vt:lpstr>
      <vt:lpstr>3. 실행 설명</vt:lpstr>
      <vt:lpstr>3. 실행 설명</vt:lpstr>
      <vt:lpstr>4. UML 다이어그램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구독 서비스 관리자</dc:title>
  <dc:creator>윤서정</dc:creator>
  <cp:lastModifiedBy>윤서정</cp:lastModifiedBy>
  <cp:revision>38</cp:revision>
  <dcterms:created xsi:type="dcterms:W3CDTF">2021-11-14T14:09:15Z</dcterms:created>
  <dcterms:modified xsi:type="dcterms:W3CDTF">2021-11-20T14:27:55Z</dcterms:modified>
</cp:coreProperties>
</file>