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20104100" cy="1130935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00503000000020004" pitchFamily="2" charset="0"/>
      <p:regular r:id="rId27"/>
      <p:bold r:id="rId28"/>
    </p:embeddedFont>
  </p:embeddedFontLst>
  <p:defaultTextStyle>
    <a:defPPr>
      <a:defRPr lang="en-US"/>
    </a:defPPr>
    <a:lvl1pPr marL="0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7849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5698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3546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1395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39244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47093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54941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62790" algn="l" defTabSz="41569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02D"/>
    <a:srgbClr val="4DB6AC"/>
    <a:srgbClr val="01579B"/>
    <a:srgbClr val="EA80FC"/>
    <a:srgbClr val="FD8230"/>
    <a:srgbClr val="9C2222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/>
    <p:restoredTop sz="34466"/>
  </p:normalViewPr>
  <p:slideViewPr>
    <p:cSldViewPr>
      <p:cViewPr>
        <p:scale>
          <a:sx n="92" d="100"/>
          <a:sy n="92" d="100"/>
        </p:scale>
        <p:origin x="1240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752"/>
    </p:cViewPr>
  </p:notesText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207849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415698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623546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831395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1039244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247093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454941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662790" algn="l" defTabSz="41569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services Traction is currently speaking to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-&gt; SE -&gt; Traction -&gt; WH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Picture of SS sample manifest</a:t>
            </a:r>
          </a:p>
          <a:p>
            <a:r>
              <a:rPr lang="en-GB" dirty="0">
                <a:effectLst/>
              </a:rPr>
              <a:t>Picture of Sample Extraction</a:t>
            </a:r>
          </a:p>
          <a:p>
            <a:r>
              <a:rPr lang="en-GB" dirty="0">
                <a:effectLst/>
              </a:rPr>
              <a:t>Picture of Traction</a:t>
            </a:r>
          </a:p>
          <a:p>
            <a:r>
              <a:rPr lang="en-GB" dirty="0">
                <a:effectLst/>
              </a:rPr>
              <a:t>Picture of data</a:t>
            </a:r>
          </a:p>
          <a:p>
            <a:r>
              <a:rPr lang="en-GB" dirty="0">
                <a:effectLst/>
              </a:rPr>
              <a:t>Arrows etc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Create high level architecture diagram</a:t>
            </a:r>
          </a:p>
          <a:p>
            <a:r>
              <a:rPr lang="en-US" dirty="0"/>
              <a:t>Get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Saphyr  (screen shots of the below)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is …. (get from Michelle)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software o the Saphyr instrument 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Lots of screenshots</a:t>
            </a:r>
          </a:p>
          <a:p>
            <a:r>
              <a:rPr lang="en-GB" dirty="0">
                <a:effectLst/>
              </a:rPr>
              <a:t>Picture of Saphyr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Picture of Saphyr software</a:t>
            </a:r>
          </a:p>
          <a:p>
            <a:r>
              <a:rPr lang="en-US" dirty="0"/>
              <a:t>Get quote from Michelle about Saphyr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Pacbio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(screen shots of the below)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does …</a:t>
            </a:r>
          </a:p>
          <a:p>
            <a:pPr lvl="0"/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Reception page 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page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creation</a:t>
            </a:r>
          </a:p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 of sample sheet</a:t>
            </a:r>
          </a:p>
          <a:p>
            <a:r>
              <a:rPr lang="en-GB" dirty="0">
                <a:effectLst/>
              </a:rPr>
              <a:t>Picture of </a:t>
            </a:r>
            <a:r>
              <a:rPr lang="en-GB" dirty="0" err="1">
                <a:effectLst/>
              </a:rPr>
              <a:t>Pacbio</a:t>
            </a:r>
            <a:r>
              <a:rPr lang="en-GB" dirty="0">
                <a:effectLst/>
              </a:rPr>
              <a:t> Instrument + SMRT link up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quote from Karen about </a:t>
            </a:r>
            <a:r>
              <a:rPr lang="en-GB" dirty="0" err="1">
                <a:effectLst/>
              </a:rPr>
              <a:t>Pacbio</a:t>
            </a:r>
            <a:r>
              <a:rPr lang="en-GB" dirty="0">
                <a:effectLst/>
              </a:rPr>
              <a:t> and what it does</a:t>
            </a:r>
          </a:p>
          <a:p>
            <a:r>
              <a:rPr lang="en-GB" dirty="0">
                <a:effectLst/>
              </a:rPr>
              <a:t>Get lots of screenshot</a:t>
            </a:r>
          </a:p>
          <a:p>
            <a:r>
              <a:rPr lang="en-GB" dirty="0">
                <a:effectLst/>
              </a:rPr>
              <a:t>Get image of the instrument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 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 add support for different instruments: </a:t>
            </a:r>
          </a:p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Promethion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Gridion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support for extraction, reception, QC, run creation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Pacbio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tracking support for QC and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femto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pulse (images)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automation – important as throughput increased with the Tree of Life project. Also to automatically generate a run to export to instrument on creation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ONT logo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promethion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gridion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instrument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of </a:t>
            </a:r>
            <a:r>
              <a:rPr lang="en-US" dirty="0" err="1"/>
              <a:t>femto</a:t>
            </a:r>
            <a:r>
              <a:rPr lang="en-US" dirty="0"/>
              <a:t> pulse (images)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automation and Tree of Life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dirty="0"/>
              <a:t>ACTION:</a:t>
            </a:r>
          </a:p>
          <a:p>
            <a:endParaRPr lang="en-US" dirty="0"/>
          </a:p>
          <a:p>
            <a:r>
              <a:rPr lang="en-US" dirty="0"/>
              <a:t>Speak to Karen</a:t>
            </a:r>
          </a:p>
          <a:p>
            <a:r>
              <a:rPr lang="en-US" dirty="0" err="1"/>
              <a:t>Visualise</a:t>
            </a:r>
            <a:r>
              <a:rPr lang="en-US" dirty="0"/>
              <a:t> QC tracking for </a:t>
            </a:r>
            <a:r>
              <a:rPr lang="en-US" dirty="0" err="1"/>
              <a:t>pacbio</a:t>
            </a:r>
            <a:r>
              <a:rPr lang="en-US" dirty="0"/>
              <a:t> – find out how to picture QC</a:t>
            </a:r>
          </a:p>
          <a:p>
            <a:r>
              <a:rPr lang="en-US" dirty="0"/>
              <a:t>Image of </a:t>
            </a:r>
            <a:r>
              <a:rPr lang="en-US" dirty="0" err="1"/>
              <a:t>femto</a:t>
            </a:r>
            <a:r>
              <a:rPr lang="en-US" dirty="0"/>
              <a:t> pulse (images)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4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you’s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to…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read team: Karen, Craig, Emma, Michelle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R&amp;D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Luca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FCE support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else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 from Karen </a:t>
            </a:r>
          </a:p>
          <a:p>
            <a:r>
              <a:rPr lang="en-US" dirty="0"/>
              <a:t>Why and how the LIMS will help her</a:t>
            </a:r>
          </a:p>
          <a:p>
            <a:endParaRPr lang="en-US" dirty="0"/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Karen: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Karen with spreadsheets and paper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 from Karen why LIMS will help her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pictures of Karen </a:t>
            </a:r>
          </a:p>
          <a:p>
            <a:r>
              <a:rPr lang="en-GB" dirty="0">
                <a:effectLst/>
              </a:rPr>
              <a:t>Get quote from Karen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Keith: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missing from the current data gathering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LIMS be able to help</a:t>
            </a:r>
            <a:r>
              <a:rPr lang="en-GB" dirty="0">
                <a:effectLst/>
              </a:rPr>
              <a:t> </a:t>
            </a:r>
          </a:p>
          <a:p>
            <a:r>
              <a:rPr lang="en-GB" dirty="0">
                <a:effectLst/>
              </a:rPr>
              <a:t>What </a:t>
            </a:r>
            <a:r>
              <a:rPr lang="en-GB" dirty="0" err="1">
                <a:effectLst/>
              </a:rPr>
              <a:t>Tracton</a:t>
            </a:r>
            <a:r>
              <a:rPr lang="en-GB" dirty="0">
                <a:effectLst/>
              </a:rPr>
              <a:t> delivers to NPG / faculty delivery</a:t>
            </a:r>
          </a:p>
          <a:p>
            <a:r>
              <a:rPr lang="en-GB" dirty="0" err="1">
                <a:effectLst/>
              </a:rPr>
              <a:t>Buisness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impare</a:t>
            </a:r>
            <a:r>
              <a:rPr lang="en-GB" dirty="0">
                <a:effectLst/>
              </a:rPr>
              <a:t> of traction for NPG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Speak to Keith</a:t>
            </a:r>
          </a:p>
          <a:p>
            <a:r>
              <a:rPr lang="en-GB" dirty="0">
                <a:effectLst/>
              </a:rPr>
              <a:t>Get quote from Keith</a:t>
            </a:r>
          </a:p>
          <a:p>
            <a:r>
              <a:rPr lang="en-GB" dirty="0">
                <a:effectLst/>
              </a:rPr>
              <a:t>Get idea from Keith</a:t>
            </a:r>
          </a:p>
          <a:p>
            <a:r>
              <a:rPr lang="en-GB" dirty="0">
                <a:effectLst/>
              </a:rPr>
              <a:t>What you have to do without LIMS</a:t>
            </a:r>
          </a:p>
          <a:p>
            <a:r>
              <a:rPr lang="en-GB" dirty="0">
                <a:effectLst/>
              </a:rPr>
              <a:t>What you have to do with LIMS</a:t>
            </a:r>
          </a:p>
          <a:p>
            <a:r>
              <a:rPr lang="en-GB" dirty="0">
                <a:effectLst/>
              </a:rPr>
              <a:t>Get images that reflect his work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NPG need to know …</a:t>
            </a:r>
          </a:p>
          <a:p>
            <a:endParaRPr lang="en-GB" dirty="0">
              <a:effectLst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Need to know what, when and where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that information from the MLWH, which is inserted from Traction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data that Traction puts into the MLWH</a:t>
            </a:r>
          </a:p>
          <a:p>
            <a:endParaRPr lang="en-US" dirty="0"/>
          </a:p>
          <a:p>
            <a:r>
              <a:rPr lang="en-US" dirty="0"/>
              <a:t>NPG want to know what biological material has been loaded which flowcell</a:t>
            </a:r>
          </a:p>
          <a:p>
            <a:r>
              <a:rPr lang="en-US" dirty="0"/>
              <a:t>NPG </a:t>
            </a:r>
            <a:r>
              <a:rPr lang="en-US" dirty="0" err="1"/>
              <a:t>identiy</a:t>
            </a:r>
            <a:r>
              <a:rPr lang="en-US" dirty="0"/>
              <a:t> the origin of samples which is loaded onto the oxford ONT </a:t>
            </a:r>
            <a:r>
              <a:rPr lang="en-US" dirty="0" err="1"/>
              <a:t>tehnologies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Timestamps from files</a:t>
            </a:r>
          </a:p>
          <a:p>
            <a:r>
              <a:rPr lang="en-US" dirty="0"/>
              <a:t>And gives NPG a way to know what runs to expect on the machine</a:t>
            </a:r>
          </a:p>
          <a:p>
            <a:r>
              <a:rPr lang="en-US" dirty="0"/>
              <a:t>NPG can physically look at what is on the disk</a:t>
            </a:r>
          </a:p>
          <a:p>
            <a:r>
              <a:rPr lang="en-US" dirty="0"/>
              <a:t>Can compare that to what is in Traction to make sure they have got all the data</a:t>
            </a:r>
          </a:p>
          <a:p>
            <a:endParaRPr lang="en-US" dirty="0"/>
          </a:p>
          <a:p>
            <a:r>
              <a:rPr lang="en-US" dirty="0"/>
              <a:t>Currently, without </a:t>
            </a:r>
            <a:r>
              <a:rPr lang="en-US" dirty="0" err="1"/>
              <a:t>Tracton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know what the sample is currently, </a:t>
            </a:r>
          </a:p>
          <a:p>
            <a:endParaRPr lang="en-US" dirty="0"/>
          </a:p>
          <a:p>
            <a:r>
              <a:rPr lang="en-US" dirty="0" err="1"/>
              <a:t>Collobrate</a:t>
            </a:r>
            <a:r>
              <a:rPr lang="en-US"/>
              <a:t> – fields in the MLWH 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the required fields</a:t>
            </a:r>
          </a:p>
          <a:p>
            <a:r>
              <a:rPr lang="en-US" dirty="0"/>
              <a:t>Discussed the fields in the table to make sure data NPG required was inserted</a:t>
            </a:r>
          </a:p>
          <a:p>
            <a:endParaRPr lang="en-US" dirty="0"/>
          </a:p>
          <a:p>
            <a:r>
              <a:rPr lang="en-US" dirty="0" err="1"/>
              <a:t>Gridion</a:t>
            </a:r>
            <a:r>
              <a:rPr lang="en-US" dirty="0"/>
              <a:t> – nothing before Traction</a:t>
            </a:r>
          </a:p>
          <a:p>
            <a:r>
              <a:rPr lang="en-US" dirty="0"/>
              <a:t>R&amp;D </a:t>
            </a:r>
            <a:r>
              <a:rPr lang="en-US" dirty="0" err="1"/>
              <a:t>machience</a:t>
            </a:r>
            <a:r>
              <a:rPr lang="en-US" dirty="0"/>
              <a:t> –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Permition</a:t>
            </a:r>
            <a:r>
              <a:rPr lang="en-US" dirty="0"/>
              <a:t> – done in an ad hoc way. P gives an example of what the </a:t>
            </a:r>
            <a:r>
              <a:rPr lang="en-US" dirty="0" err="1"/>
              <a:t>gridion</a:t>
            </a:r>
            <a:r>
              <a:rPr lang="en-US" dirty="0"/>
              <a:t> used to be like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different areas to address: operations, faculty, external partners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central place to track long rea samples – not suitable at the moment. Need one to track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 is wrong -&gt; Traction right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to show operations with a LIMS that doesn’t support long read -&gt; operation with LIMS that does 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of Life </a:t>
            </a: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be able to know that the sample that went in matches the data that came out.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an idea of where the sample are in the workflow e.g. QC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Correlate sample with output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whether there is still sample material left for further analysis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be able to see what is going on with their samples and need to be able to analyse the data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of Tree of Life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stats of Tree of Life and Info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 show management of data 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Partners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they need to use our data?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to Naomi – give better idea of what they want, and how to visualise it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History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Musuem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NHM 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R&amp;D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LIMS tracking we will have all of the historical data e.g. method of extractions which we can </a:t>
            </a:r>
            <a:r>
              <a:rPr lang="en-GB" sz="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correllate</a:t>
            </a:r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sequencing data to give us an idea of how we can improve pipelines in the future.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ACTIONS: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 to Naomi – get better idea for the external partner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stats for Tree of Life for Faculty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 something up to show SS = old, Traction new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 ups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Stories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Lots of image of techy processes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ACTIONS: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Get pictures from Mark of stand ups</a:t>
            </a:r>
          </a:p>
          <a:p>
            <a:endParaRPr lang="en-GB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interaction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their process 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meetings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UAT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feedback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 walk through with software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ACTIONS:</a:t>
            </a:r>
          </a:p>
          <a:p>
            <a:endParaRPr lang="en-US" dirty="0"/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Get picture of us in room with Karen and Craig - review</a:t>
            </a:r>
          </a:p>
          <a:p>
            <a:r>
              <a:rPr lang="en-US" dirty="0"/>
              <a:t>Pictures of process diagrams</a:t>
            </a:r>
          </a:p>
          <a:p>
            <a:r>
              <a:rPr lang="en-US" dirty="0"/>
              <a:t>Richs tracking</a:t>
            </a:r>
          </a:p>
          <a:p>
            <a:r>
              <a:rPr lang="en-US" dirty="0"/>
              <a:t>Picture of us testing in </a:t>
            </a:r>
            <a:r>
              <a:rPr lang="en-US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 learnt to improve our software development process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– try to remove ambiguity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planning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Taskings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MVP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Slack</a:t>
            </a: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156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images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wrong software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2right software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maps - Mapping out the process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 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 from Craig</a:t>
            </a:r>
          </a:p>
          <a:p>
            <a:r>
              <a:rPr lang="en-US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spike planning</a:t>
            </a: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ACTIONS: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 to Craig about last spike meeting</a:t>
            </a:r>
          </a:p>
          <a:p>
            <a:r>
              <a:rPr lang="en-GB" sz="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of the multi plex</a:t>
            </a: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5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5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4170156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3782081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1240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7934454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58215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2905762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"/>
            <a:ext cx="4572272" cy="5143851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99200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2" name="object 3"/>
          <p:cNvSpPr/>
          <p:nvPr userDrawn="1"/>
        </p:nvSpPr>
        <p:spPr>
          <a:xfrm>
            <a:off x="0" y="2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289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600180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3517037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12754358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</p:spTree>
    <p:extLst>
      <p:ext uri="{BB962C8B-B14F-4D97-AF65-F5344CB8AC3E}">
        <p14:creationId xmlns:p14="http://schemas.microsoft.com/office/powerpoint/2010/main" val="1664924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4128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29250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2" name="object 3"/>
          <p:cNvSpPr/>
          <p:nvPr userDrawn="1"/>
        </p:nvSpPr>
        <p:spPr>
          <a:xfrm>
            <a:off x="0" y="2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3597199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6133737" y="1436773"/>
            <a:ext cx="1938551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29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1071564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"/>
          <p:cNvSpPr/>
          <p:nvPr userDrawn="1"/>
        </p:nvSpPr>
        <p:spPr>
          <a:xfrm>
            <a:off x="3602832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"/>
          <p:cNvSpPr/>
          <p:nvPr userDrawn="1"/>
        </p:nvSpPr>
        <p:spPr>
          <a:xfrm>
            <a:off x="6134100" y="2850178"/>
            <a:ext cx="1938551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5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5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358936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358936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6125900" y="3444400"/>
            <a:ext cx="1951659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6125900" y="3055998"/>
            <a:ext cx="1951659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289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1535662" y="1230493"/>
            <a:ext cx="6140101" cy="277383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73" y="0"/>
            <a:ext cx="457196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78028" y="1393453"/>
            <a:ext cx="6418489" cy="273780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6963230" y="1392841"/>
            <a:ext cx="1802086" cy="273176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573083" cy="514277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7615311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37559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14041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/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764345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6482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1118441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/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1581149"/>
            <a:ext cx="3731455" cy="25434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37338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94451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62000" y="1581150"/>
            <a:ext cx="7620000" cy="2545200"/>
          </a:xfrm>
          <a:prstGeom prst="rect">
            <a:avLst/>
          </a:prstGeom>
        </p:spPr>
        <p:txBody>
          <a:bodyPr anchor="ctr"/>
          <a:lstStyle>
            <a:lvl1pPr marL="0" marR="0" indent="0" algn="ctr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>
                <a:latin typeface="Helvetica Neue" pitchFamily="2"/>
                <a:ea typeface="Helvetica Neue" pitchFamily="2"/>
                <a:cs typeface="Helvetica Neue" pitchFamily="2"/>
              </a:defRPr>
            </a:lvl1pPr>
            <a:lvl5pPr>
              <a:defRPr/>
            </a:lvl5pPr>
          </a:lstStyle>
          <a:p>
            <a:pPr marL="0" marR="0" lvl="0" indent="0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charts/graphics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42550922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0" y="0"/>
            <a:ext cx="4571960" cy="5143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" y="-62"/>
            <a:ext cx="9144142" cy="5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31301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57196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1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236701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143" name="object 3"/>
          <p:cNvSpPr/>
          <p:nvPr userDrawn="1"/>
        </p:nvSpPr>
        <p:spPr>
          <a:xfrm>
            <a:off x="0" y="289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"/>
            <a:ext cx="4572272" cy="5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5364556" y="1386695"/>
            <a:ext cx="2978222" cy="873153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3334179"/>
            <a:ext cx="2978222" cy="503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168409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1071564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3016216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496884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6910931" y="1436773"/>
            <a:ext cx="1159107" cy="1171261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399"/>
            <a:ext cx="9144142" cy="5143625"/>
          </a:xfrm>
          <a:prstGeom prst="rect">
            <a:avLst/>
          </a:prstGeom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2502439"/>
            <a:ext cx="3012755" cy="151820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02"/>
            <a:ext cx="4572361" cy="5143702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5364354" y="1185518"/>
            <a:ext cx="3012957" cy="13169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4572000" y="290"/>
            <a:ext cx="4572000" cy="5143211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" y="-62"/>
            <a:ext cx="9144142" cy="514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5364556" y="1064411"/>
            <a:ext cx="3012755" cy="306019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760986" y="1754293"/>
            <a:ext cx="2980374" cy="1669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48" y="399"/>
            <a:ext cx="4571252" cy="51427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"/>
            <a:ext cx="9144000" cy="5143546"/>
          </a:xfrm>
          <a:prstGeom prst="rect">
            <a:avLst/>
          </a:prstGeom>
        </p:spPr>
      </p:pic>
      <p:sp>
        <p:nvSpPr>
          <p:cNvPr id="83" name="object 2"/>
          <p:cNvSpPr/>
          <p:nvPr userDrawn="1"/>
        </p:nvSpPr>
        <p:spPr>
          <a:xfrm>
            <a:off x="1071564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3009901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4962526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6903092" y="2850178"/>
            <a:ext cx="1171737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2230670" y="359426"/>
            <a:ext cx="4680259" cy="90157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6903093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6903093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4962527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4962527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1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301621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1063726" y="3444400"/>
            <a:ext cx="1166945" cy="73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1063726" y="3055998"/>
            <a:ext cx="1166945" cy="282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678" r:id="rId22"/>
    <p:sldLayoutId id="2147483679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693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18" r:id="rId22"/>
    <p:sldLayoutId id="2147483719" r:id="rId23"/>
  </p:sldLayoutIdLst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Traction – A long read LIMs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Harriet Craven</a:t>
            </a:r>
          </a:p>
          <a:p>
            <a:r>
              <a:rPr lang="en-GB" dirty="0"/>
              <a:t>Steve Inglis</a:t>
            </a:r>
          </a:p>
        </p:txBody>
      </p:sp>
    </p:spTree>
    <p:extLst>
      <p:ext uri="{BB962C8B-B14F-4D97-AF65-F5344CB8AC3E}">
        <p14:creationId xmlns:p14="http://schemas.microsoft.com/office/powerpoint/2010/main" val="10867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B4F90F-6211-BD45-96FB-53C8B770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5027-7F12-FF4D-B091-5716486C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57C4AF-0DDE-D645-95A7-9043DAF765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9246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3D9F7-1211-AD41-9A28-CFDA67437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A42E-6A57-4745-82B2-7B33C436F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74B92C-1425-3740-947B-CBD2533296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D3A570-5D40-5C4B-A2BC-D2E1EF50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 -&gt; SE -&gt; Traction -&gt; WH</a:t>
            </a:r>
            <a:r>
              <a:rPr kumimoji="0" lang="en-GB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7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E7FD5-39E9-1547-AAED-C2B57872F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Saphyr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EF028-B309-C240-AB28-F749068CA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BCBA1C-68C5-1C45-85A9-7F656E5453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4884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19E736-D6CD-FD45-8593-4777F0FD7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Pacbio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0213-FCB3-0144-9123-0D95D4CB0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443F54-AC79-DF4D-AF18-D20E3487BB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8330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78900-7128-7D4D-9CBC-197DDE497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CDA9-8841-3A44-80C1-35FAAF75A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AFC3C95-5572-3F49-A3E5-5039F4EB01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55565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EEB35-4C8A-994D-8069-7114C80E8F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ONT and </a:t>
            </a:r>
            <a:r>
              <a:rPr lang="en-US" dirty="0" err="1"/>
              <a:t>Pacbio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FFBF-40E2-E442-9D2C-930F8625E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C84442-4D49-E74D-8D8F-B362A131D6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52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537E09-C018-EA47-828B-992F63E9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you’s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4F86-5757-3747-9043-B6C3030D4A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E695F1-D29A-4247-BF07-E5C58B490D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8145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96654-9008-3743-BEEC-F834FC7D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3472-86F7-8742-B071-20500F930F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B799E6-3CFA-064B-982B-8929696459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876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2A5F74-B073-6441-A442-DDF8B4726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0200" y="133351"/>
            <a:ext cx="2978222" cy="1295399"/>
          </a:xfrm>
        </p:spPr>
        <p:txBody>
          <a:bodyPr/>
          <a:lstStyle/>
          <a:p>
            <a:r>
              <a:rPr lang="en-US" sz="2200" dirty="0"/>
              <a:t>Picture of Karen looking stressed with lots of sheets (LHS)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08F39B-CCBA-AB4F-875E-F0C2330BA0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D07256-6A4C-F94B-9215-D182931E681D}"/>
              </a:ext>
            </a:extLst>
          </p:cNvPr>
          <p:cNvSpPr txBox="1">
            <a:spLocks/>
          </p:cNvSpPr>
          <p:nvPr/>
        </p:nvSpPr>
        <p:spPr>
          <a:xfrm>
            <a:off x="5408645" y="1733550"/>
            <a:ext cx="2978222" cy="1219301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Picture of Karen looking happy with a LIMS (RHS)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F29ADD1-CCFB-6C43-9762-777D2F16B933}"/>
              </a:ext>
            </a:extLst>
          </p:cNvPr>
          <p:cNvSpPr txBox="1">
            <a:spLocks/>
          </p:cNvSpPr>
          <p:nvPr/>
        </p:nvSpPr>
        <p:spPr>
          <a:xfrm>
            <a:off x="5408645" y="3257651"/>
            <a:ext cx="2978222" cy="1219301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Add quote from Karen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3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D6AA2-08E5-C24F-9462-1A21DC264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0" y="1064721"/>
            <a:ext cx="2978222" cy="3013855"/>
          </a:xfrm>
        </p:spPr>
        <p:txBody>
          <a:bodyPr/>
          <a:lstStyle/>
          <a:p>
            <a:r>
              <a:rPr lang="en-US" dirty="0"/>
              <a:t>Keith</a:t>
            </a:r>
          </a:p>
          <a:p>
            <a:r>
              <a:rPr lang="en-US" dirty="0"/>
              <a:t>NPG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D549D4-9631-B644-A99F-17F66EE1CF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695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BEBED2-3330-FE4F-9E6A-CA2AA4512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4556" y="590551"/>
            <a:ext cx="2978222" cy="533400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AF3C4E-A9C1-7C4F-9CC1-F1587B17E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202"/>
            <a:ext cx="4571999" cy="5143702"/>
          </a:xfrm>
        </p:spPr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B180ABE-36CD-2049-8885-72C62F385020}"/>
              </a:ext>
            </a:extLst>
          </p:cNvPr>
          <p:cNvSpPr txBox="1">
            <a:spLocks/>
          </p:cNvSpPr>
          <p:nvPr/>
        </p:nvSpPr>
        <p:spPr>
          <a:xfrm>
            <a:off x="5364556" y="1428965"/>
            <a:ext cx="2978222" cy="533400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Faculty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FF529D6-07AA-2844-8E72-1EC8FB439A5B}"/>
              </a:ext>
            </a:extLst>
          </p:cNvPr>
          <p:cNvSpPr txBox="1">
            <a:spLocks/>
          </p:cNvSpPr>
          <p:nvPr/>
        </p:nvSpPr>
        <p:spPr>
          <a:xfrm>
            <a:off x="5364556" y="2114872"/>
            <a:ext cx="2978222" cy="533400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 defTabSz="415739" rtl="0" eaLnBrk="1" latinLnBrk="0" hangingPunct="1">
              <a:lnSpc>
                <a:spcPct val="100000"/>
              </a:lnSpc>
              <a:spcBef>
                <a:spcPts val="454"/>
              </a:spcBef>
              <a:buFontTx/>
              <a:buNone/>
              <a:tabLst/>
              <a:defRPr sz="2800" b="1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311804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67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754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5413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28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1152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902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6891" indent="-103935" algn="l" defTabSz="415739" rtl="0" eaLnBrk="1" latinLnBrk="0" hangingPunct="1">
              <a:lnSpc>
                <a:spcPct val="90000"/>
              </a:lnSpc>
              <a:spcBef>
                <a:spcPts val="228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14254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AC2DC-73F7-A443-A06C-595DEDAEF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DB9A-3645-774B-886D-A6EA0C1AB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D5608C-2780-144D-BE70-A8D8D2EF02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845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3EF666-D5D5-E14A-97D3-9498F9A3D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55E552-BAE2-3C45-A53A-D47C48D4E3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9482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B0EF5-DFA4-4F49-8BC3-6E04C6511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Customer Interaction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C4E9D9-4EC5-8D4F-9309-208A9761AB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427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0E28A-5E1B-DD47-921B-35FCF9B2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 learnt to do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58F-70FD-E848-930C-40052066E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D725EE-A89B-0C40-AE4C-CEC0A6C8FD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68250944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846</Words>
  <Application>Microsoft Macintosh PowerPoint</Application>
  <PresentationFormat>On-screen Show (16:9)</PresentationFormat>
  <Paragraphs>284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Helvetica Neue</vt:lpstr>
      <vt:lpstr>Times New Roman</vt:lpstr>
      <vt:lpstr>Calibri</vt:lpstr>
      <vt:lpstr>Arial</vt:lpstr>
      <vt:lpstr>Sanger Blue</vt:lpstr>
      <vt:lpstr>DNA Yellow</vt:lpstr>
      <vt:lpstr>DNA Red</vt:lpstr>
      <vt:lpstr>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harriet craven</cp:lastModifiedBy>
  <cp:revision>60</cp:revision>
  <dcterms:created xsi:type="dcterms:W3CDTF">2018-01-03T10:30:03Z</dcterms:created>
  <dcterms:modified xsi:type="dcterms:W3CDTF">2019-11-14T11:11:07Z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