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85" r:id="rId5"/>
    <p:sldId id="268" r:id="rId6"/>
    <p:sldId id="277" r:id="rId7"/>
    <p:sldId id="273" r:id="rId8"/>
    <p:sldId id="283" r:id="rId9"/>
    <p:sldId id="274" r:id="rId10"/>
    <p:sldId id="281" r:id="rId11"/>
    <p:sldId id="284" r:id="rId12"/>
    <p:sldId id="278" r:id="rId13"/>
    <p:sldId id="279" r:id="rId14"/>
    <p:sldId id="280" r:id="rId15"/>
    <p:sldId id="261"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C00"/>
    <a:srgbClr val="2F528F"/>
    <a:srgbClr val="6B6B6B"/>
    <a:srgbClr val="D7D2CB"/>
    <a:srgbClr val="F61200"/>
    <a:srgbClr val="EEECEA"/>
    <a:srgbClr val="201D18"/>
    <a:srgbClr val="FFFFFF"/>
    <a:srgbClr val="FF34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C3752-27B2-45A3-8552-CF22E40656A5}" v="6" dt="2022-04-12T15:50:07.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575" autoAdjust="0"/>
  </p:normalViewPr>
  <p:slideViewPr>
    <p:cSldViewPr snapToGrid="0">
      <p:cViewPr varScale="1">
        <p:scale>
          <a:sx n="57" d="100"/>
          <a:sy n="57" d="100"/>
        </p:scale>
        <p:origin x="2658" y="3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et Turner" userId="35d35eb4-5a30-4c6e-90c4-7e76efba73f5" providerId="ADAL" clId="{788C3752-27B2-45A3-8552-CF22E40656A5}"/>
    <pc:docChg chg="undo custSel addSld delSld modSld sldOrd">
      <pc:chgData name="Harriet Turner" userId="35d35eb4-5a30-4c6e-90c4-7e76efba73f5" providerId="ADAL" clId="{788C3752-27B2-45A3-8552-CF22E40656A5}" dt="2022-04-22T09:08:49.255" v="10983" actId="20577"/>
      <pc:docMkLst>
        <pc:docMk/>
      </pc:docMkLst>
      <pc:sldChg chg="modSp mod">
        <pc:chgData name="Harriet Turner" userId="35d35eb4-5a30-4c6e-90c4-7e76efba73f5" providerId="ADAL" clId="{788C3752-27B2-45A3-8552-CF22E40656A5}" dt="2022-04-20T13:46:36.938" v="2485" actId="20577"/>
        <pc:sldMkLst>
          <pc:docMk/>
          <pc:sldMk cId="1488256225" sldId="256"/>
        </pc:sldMkLst>
        <pc:spChg chg="mod">
          <ac:chgData name="Harriet Turner" userId="35d35eb4-5a30-4c6e-90c4-7e76efba73f5" providerId="ADAL" clId="{788C3752-27B2-45A3-8552-CF22E40656A5}" dt="2022-04-20T13:46:36.938" v="2485" actId="20577"/>
          <ac:spMkLst>
            <pc:docMk/>
            <pc:sldMk cId="1488256225" sldId="256"/>
            <ac:spMk id="3" creationId="{A38560E4-7004-472A-8C93-6DFC3B949457}"/>
          </ac:spMkLst>
        </pc:spChg>
      </pc:sldChg>
      <pc:sldChg chg="modSp mod modShow">
        <pc:chgData name="Harriet Turner" userId="35d35eb4-5a30-4c6e-90c4-7e76efba73f5" providerId="ADAL" clId="{788C3752-27B2-45A3-8552-CF22E40656A5}" dt="2022-04-12T15:49:27.006" v="910"/>
        <pc:sldMkLst>
          <pc:docMk/>
          <pc:sldMk cId="2222334917" sldId="257"/>
        </pc:sldMkLst>
        <pc:spChg chg="mod">
          <ac:chgData name="Harriet Turner" userId="35d35eb4-5a30-4c6e-90c4-7e76efba73f5" providerId="ADAL" clId="{788C3752-27B2-45A3-8552-CF22E40656A5}" dt="2022-04-12T15:49:27.006" v="910"/>
          <ac:spMkLst>
            <pc:docMk/>
            <pc:sldMk cId="2222334917" sldId="257"/>
            <ac:spMk id="13" creationId="{94F2F285-C90F-468C-9278-D1F615F24361}"/>
          </ac:spMkLst>
        </pc:spChg>
      </pc:sldChg>
      <pc:sldChg chg="modSp del mod modNotesTx">
        <pc:chgData name="Harriet Turner" userId="35d35eb4-5a30-4c6e-90c4-7e76efba73f5" providerId="ADAL" clId="{788C3752-27B2-45A3-8552-CF22E40656A5}" dt="2022-04-12T13:50:17.032" v="80" actId="47"/>
        <pc:sldMkLst>
          <pc:docMk/>
          <pc:sldMk cId="3237549359" sldId="259"/>
        </pc:sldMkLst>
        <pc:spChg chg="mod">
          <ac:chgData name="Harriet Turner" userId="35d35eb4-5a30-4c6e-90c4-7e76efba73f5" providerId="ADAL" clId="{788C3752-27B2-45A3-8552-CF22E40656A5}" dt="2022-04-12T13:40:15.183" v="7" actId="20577"/>
          <ac:spMkLst>
            <pc:docMk/>
            <pc:sldMk cId="3237549359" sldId="259"/>
            <ac:spMk id="6" creationId="{F3C03176-236E-41AE-85B9-A2DF34AC9161}"/>
          </ac:spMkLst>
        </pc:spChg>
        <pc:spChg chg="mod">
          <ac:chgData name="Harriet Turner" userId="35d35eb4-5a30-4c6e-90c4-7e76efba73f5" providerId="ADAL" clId="{788C3752-27B2-45A3-8552-CF22E40656A5}" dt="2022-04-12T13:47:03.973" v="79"/>
          <ac:spMkLst>
            <pc:docMk/>
            <pc:sldMk cId="3237549359" sldId="259"/>
            <ac:spMk id="14" creationId="{FC32557E-1003-4721-82F1-3D56FC7D6C10}"/>
          </ac:spMkLst>
        </pc:spChg>
      </pc:sldChg>
      <pc:sldChg chg="modSp mod">
        <pc:chgData name="Harriet Turner" userId="35d35eb4-5a30-4c6e-90c4-7e76efba73f5" providerId="ADAL" clId="{788C3752-27B2-45A3-8552-CF22E40656A5}" dt="2022-04-12T15:49:25.248" v="909"/>
        <pc:sldMkLst>
          <pc:docMk/>
          <pc:sldMk cId="3231740925" sldId="261"/>
        </pc:sldMkLst>
        <pc:spChg chg="mod">
          <ac:chgData name="Harriet Turner" userId="35d35eb4-5a30-4c6e-90c4-7e76efba73f5" providerId="ADAL" clId="{788C3752-27B2-45A3-8552-CF22E40656A5}" dt="2022-04-12T15:49:25.248" v="909"/>
          <ac:spMkLst>
            <pc:docMk/>
            <pc:sldMk cId="3231740925" sldId="261"/>
            <ac:spMk id="13" creationId="{94F2F285-C90F-468C-9278-D1F615F24361}"/>
          </ac:spMkLst>
        </pc:spChg>
      </pc:sldChg>
      <pc:sldChg chg="del">
        <pc:chgData name="Harriet Turner" userId="35d35eb4-5a30-4c6e-90c4-7e76efba73f5" providerId="ADAL" clId="{788C3752-27B2-45A3-8552-CF22E40656A5}" dt="2022-04-12T13:50:17.032" v="80" actId="47"/>
        <pc:sldMkLst>
          <pc:docMk/>
          <pc:sldMk cId="2045753536" sldId="262"/>
        </pc:sldMkLst>
      </pc:sldChg>
      <pc:sldChg chg="del">
        <pc:chgData name="Harriet Turner" userId="35d35eb4-5a30-4c6e-90c4-7e76efba73f5" providerId="ADAL" clId="{788C3752-27B2-45A3-8552-CF22E40656A5}" dt="2022-04-12T13:50:17.032" v="80" actId="47"/>
        <pc:sldMkLst>
          <pc:docMk/>
          <pc:sldMk cId="1302004216" sldId="263"/>
        </pc:sldMkLst>
      </pc:sldChg>
      <pc:sldChg chg="del">
        <pc:chgData name="Harriet Turner" userId="35d35eb4-5a30-4c6e-90c4-7e76efba73f5" providerId="ADAL" clId="{788C3752-27B2-45A3-8552-CF22E40656A5}" dt="2022-04-12T13:50:17.032" v="80" actId="47"/>
        <pc:sldMkLst>
          <pc:docMk/>
          <pc:sldMk cId="181524957" sldId="264"/>
        </pc:sldMkLst>
      </pc:sldChg>
      <pc:sldChg chg="del">
        <pc:chgData name="Harriet Turner" userId="35d35eb4-5a30-4c6e-90c4-7e76efba73f5" providerId="ADAL" clId="{788C3752-27B2-45A3-8552-CF22E40656A5}" dt="2022-04-12T13:50:17.032" v="80" actId="47"/>
        <pc:sldMkLst>
          <pc:docMk/>
          <pc:sldMk cId="356894050" sldId="265"/>
        </pc:sldMkLst>
      </pc:sldChg>
      <pc:sldChg chg="modSp mod modNotesTx">
        <pc:chgData name="Harriet Turner" userId="35d35eb4-5a30-4c6e-90c4-7e76efba73f5" providerId="ADAL" clId="{788C3752-27B2-45A3-8552-CF22E40656A5}" dt="2022-04-21T14:14:24.631" v="10682" actId="20577"/>
        <pc:sldMkLst>
          <pc:docMk/>
          <pc:sldMk cId="3432094023" sldId="266"/>
        </pc:sldMkLst>
        <pc:spChg chg="mod">
          <ac:chgData name="Harriet Turner" userId="35d35eb4-5a30-4c6e-90c4-7e76efba73f5" providerId="ADAL" clId="{788C3752-27B2-45A3-8552-CF22E40656A5}" dt="2022-04-12T13:50:24.163" v="97" actId="20577"/>
          <ac:spMkLst>
            <pc:docMk/>
            <pc:sldMk cId="3432094023" sldId="266"/>
            <ac:spMk id="6" creationId="{F3C03176-236E-41AE-85B9-A2DF34AC9161}"/>
          </ac:spMkLst>
        </pc:spChg>
        <pc:spChg chg="mod">
          <ac:chgData name="Harriet Turner" userId="35d35eb4-5a30-4c6e-90c4-7e76efba73f5" providerId="ADAL" clId="{788C3752-27B2-45A3-8552-CF22E40656A5}" dt="2022-04-12T15:48:49.933" v="888" actId="20577"/>
          <ac:spMkLst>
            <pc:docMk/>
            <pc:sldMk cId="3432094023" sldId="266"/>
            <ac:spMk id="13" creationId="{94F2F285-C90F-468C-9278-D1F615F24361}"/>
          </ac:spMkLst>
        </pc:spChg>
        <pc:spChg chg="mod">
          <ac:chgData name="Harriet Turner" userId="35d35eb4-5a30-4c6e-90c4-7e76efba73f5" providerId="ADAL" clId="{788C3752-27B2-45A3-8552-CF22E40656A5}" dt="2022-04-21T14:12:42.150" v="10577" actId="20577"/>
          <ac:spMkLst>
            <pc:docMk/>
            <pc:sldMk cId="3432094023" sldId="266"/>
            <ac:spMk id="14" creationId="{FC32557E-1003-4721-82F1-3D56FC7D6C10}"/>
          </ac:spMkLst>
        </pc:spChg>
      </pc:sldChg>
      <pc:sldChg chg="modSp mod modNotesTx">
        <pc:chgData name="Harriet Turner" userId="35d35eb4-5a30-4c6e-90c4-7e76efba73f5" providerId="ADAL" clId="{788C3752-27B2-45A3-8552-CF22E40656A5}" dt="2022-04-21T14:16:32.044" v="10771" actId="20577"/>
        <pc:sldMkLst>
          <pc:docMk/>
          <pc:sldMk cId="2467532790" sldId="267"/>
        </pc:sldMkLst>
        <pc:spChg chg="mod">
          <ac:chgData name="Harriet Turner" userId="35d35eb4-5a30-4c6e-90c4-7e76efba73f5" providerId="ADAL" clId="{788C3752-27B2-45A3-8552-CF22E40656A5}" dt="2022-04-12T15:48:54.976" v="889"/>
          <ac:spMkLst>
            <pc:docMk/>
            <pc:sldMk cId="2467532790" sldId="267"/>
            <ac:spMk id="13" creationId="{94F2F285-C90F-468C-9278-D1F615F24361}"/>
          </ac:spMkLst>
        </pc:spChg>
      </pc:sldChg>
      <pc:sldChg chg="modSp mod modNotesTx">
        <pc:chgData name="Harriet Turner" userId="35d35eb4-5a30-4c6e-90c4-7e76efba73f5" providerId="ADAL" clId="{788C3752-27B2-45A3-8552-CF22E40656A5}" dt="2022-04-21T14:20:01.842" v="10788" actId="20577"/>
        <pc:sldMkLst>
          <pc:docMk/>
          <pc:sldMk cId="3654034570" sldId="268"/>
        </pc:sldMkLst>
        <pc:spChg chg="mod">
          <ac:chgData name="Harriet Turner" userId="35d35eb4-5a30-4c6e-90c4-7e76efba73f5" providerId="ADAL" clId="{788C3752-27B2-45A3-8552-CF22E40656A5}" dt="2022-04-12T15:48:57.315" v="890"/>
          <ac:spMkLst>
            <pc:docMk/>
            <pc:sldMk cId="3654034570" sldId="268"/>
            <ac:spMk id="13" creationId="{94F2F285-C90F-468C-9278-D1F615F24361}"/>
          </ac:spMkLst>
        </pc:spChg>
        <pc:spChg chg="mod">
          <ac:chgData name="Harriet Turner" userId="35d35eb4-5a30-4c6e-90c4-7e76efba73f5" providerId="ADAL" clId="{788C3752-27B2-45A3-8552-CF22E40656A5}" dt="2022-04-12T15:46:51.241" v="850" actId="20577"/>
          <ac:spMkLst>
            <pc:docMk/>
            <pc:sldMk cId="3654034570" sldId="268"/>
            <ac:spMk id="14" creationId="{FC32557E-1003-4721-82F1-3D56FC7D6C10}"/>
          </ac:spMkLst>
        </pc:spChg>
      </pc:sldChg>
      <pc:sldChg chg="del modNotesTx">
        <pc:chgData name="Harriet Turner" userId="35d35eb4-5a30-4c6e-90c4-7e76efba73f5" providerId="ADAL" clId="{788C3752-27B2-45A3-8552-CF22E40656A5}" dt="2022-04-12T13:52:18.231" v="135" actId="47"/>
        <pc:sldMkLst>
          <pc:docMk/>
          <pc:sldMk cId="2054609487" sldId="269"/>
        </pc:sldMkLst>
      </pc:sldChg>
      <pc:sldChg chg="del">
        <pc:chgData name="Harriet Turner" userId="35d35eb4-5a30-4c6e-90c4-7e76efba73f5" providerId="ADAL" clId="{788C3752-27B2-45A3-8552-CF22E40656A5}" dt="2022-04-12T13:50:17.032" v="80" actId="47"/>
        <pc:sldMkLst>
          <pc:docMk/>
          <pc:sldMk cId="534461454" sldId="271"/>
        </pc:sldMkLst>
      </pc:sldChg>
      <pc:sldChg chg="del">
        <pc:chgData name="Harriet Turner" userId="35d35eb4-5a30-4c6e-90c4-7e76efba73f5" providerId="ADAL" clId="{788C3752-27B2-45A3-8552-CF22E40656A5}" dt="2022-04-12T13:50:48.363" v="129" actId="47"/>
        <pc:sldMkLst>
          <pc:docMk/>
          <pc:sldMk cId="3624669218" sldId="272"/>
        </pc:sldMkLst>
      </pc:sldChg>
      <pc:sldChg chg="modSp mod ord modShow modNotesTx">
        <pc:chgData name="Harriet Turner" userId="35d35eb4-5a30-4c6e-90c4-7e76efba73f5" providerId="ADAL" clId="{788C3752-27B2-45A3-8552-CF22E40656A5}" dt="2022-04-20T14:25:33.899" v="4439" actId="20577"/>
        <pc:sldMkLst>
          <pc:docMk/>
          <pc:sldMk cId="459291089" sldId="273"/>
        </pc:sldMkLst>
        <pc:spChg chg="mod">
          <ac:chgData name="Harriet Turner" userId="35d35eb4-5a30-4c6e-90c4-7e76efba73f5" providerId="ADAL" clId="{788C3752-27B2-45A3-8552-CF22E40656A5}" dt="2022-04-12T15:49:06.037" v="902" actId="20577"/>
          <ac:spMkLst>
            <pc:docMk/>
            <pc:sldMk cId="459291089" sldId="273"/>
            <ac:spMk id="13" creationId="{94F2F285-C90F-468C-9278-D1F615F24361}"/>
          </ac:spMkLst>
        </pc:spChg>
      </pc:sldChg>
      <pc:sldChg chg="modSp mod modNotesTx">
        <pc:chgData name="Harriet Turner" userId="35d35eb4-5a30-4c6e-90c4-7e76efba73f5" providerId="ADAL" clId="{788C3752-27B2-45A3-8552-CF22E40656A5}" dt="2022-04-21T08:51:45.221" v="6551" actId="20577"/>
        <pc:sldMkLst>
          <pc:docMk/>
          <pc:sldMk cId="483299055" sldId="274"/>
        </pc:sldMkLst>
        <pc:spChg chg="mod">
          <ac:chgData name="Harriet Turner" userId="35d35eb4-5a30-4c6e-90c4-7e76efba73f5" providerId="ADAL" clId="{788C3752-27B2-45A3-8552-CF22E40656A5}" dt="2022-04-12T13:58:39.565" v="187" actId="20577"/>
          <ac:spMkLst>
            <pc:docMk/>
            <pc:sldMk cId="483299055" sldId="274"/>
            <ac:spMk id="6" creationId="{F3C03176-236E-41AE-85B9-A2DF34AC9161}"/>
          </ac:spMkLst>
        </pc:spChg>
        <pc:spChg chg="mod">
          <ac:chgData name="Harriet Turner" userId="35d35eb4-5a30-4c6e-90c4-7e76efba73f5" providerId="ADAL" clId="{788C3752-27B2-45A3-8552-CF22E40656A5}" dt="2022-04-12T15:49:11.995" v="904"/>
          <ac:spMkLst>
            <pc:docMk/>
            <pc:sldMk cId="483299055" sldId="274"/>
            <ac:spMk id="13" creationId="{94F2F285-C90F-468C-9278-D1F615F24361}"/>
          </ac:spMkLst>
        </pc:spChg>
        <pc:spChg chg="mod">
          <ac:chgData name="Harriet Turner" userId="35d35eb4-5a30-4c6e-90c4-7e76efba73f5" providerId="ADAL" clId="{788C3752-27B2-45A3-8552-CF22E40656A5}" dt="2022-04-12T13:58:53.073" v="190" actId="20577"/>
          <ac:spMkLst>
            <pc:docMk/>
            <pc:sldMk cId="483299055" sldId="274"/>
            <ac:spMk id="14" creationId="{FC32557E-1003-4721-82F1-3D56FC7D6C10}"/>
          </ac:spMkLst>
        </pc:spChg>
      </pc:sldChg>
      <pc:sldChg chg="modSp mod ord modShow modNotesTx">
        <pc:chgData name="Harriet Turner" userId="35d35eb4-5a30-4c6e-90c4-7e76efba73f5" providerId="ADAL" clId="{788C3752-27B2-45A3-8552-CF22E40656A5}" dt="2022-04-20T14:18:28.909" v="4030" actId="6549"/>
        <pc:sldMkLst>
          <pc:docMk/>
          <pc:sldMk cId="663198112" sldId="277"/>
        </pc:sldMkLst>
        <pc:spChg chg="mod">
          <ac:chgData name="Harriet Turner" userId="35d35eb4-5a30-4c6e-90c4-7e76efba73f5" providerId="ADAL" clId="{788C3752-27B2-45A3-8552-CF22E40656A5}" dt="2022-04-12T15:48:59.490" v="891"/>
          <ac:spMkLst>
            <pc:docMk/>
            <pc:sldMk cId="663198112" sldId="277"/>
            <ac:spMk id="13" creationId="{94F2F285-C90F-468C-9278-D1F615F24361}"/>
          </ac:spMkLst>
        </pc:spChg>
      </pc:sldChg>
      <pc:sldChg chg="modSp mod modNotesTx">
        <pc:chgData name="Harriet Turner" userId="35d35eb4-5a30-4c6e-90c4-7e76efba73f5" providerId="ADAL" clId="{788C3752-27B2-45A3-8552-CF22E40656A5}" dt="2022-04-21T14:38:23.791" v="10963" actId="20577"/>
        <pc:sldMkLst>
          <pc:docMk/>
          <pc:sldMk cId="214730817" sldId="278"/>
        </pc:sldMkLst>
        <pc:spChg chg="mod">
          <ac:chgData name="Harriet Turner" userId="35d35eb4-5a30-4c6e-90c4-7e76efba73f5" providerId="ADAL" clId="{788C3752-27B2-45A3-8552-CF22E40656A5}" dt="2022-04-12T15:49:20.715" v="907"/>
          <ac:spMkLst>
            <pc:docMk/>
            <pc:sldMk cId="214730817" sldId="278"/>
            <ac:spMk id="13" creationId="{94F2F285-C90F-468C-9278-D1F615F24361}"/>
          </ac:spMkLst>
        </pc:spChg>
        <pc:spChg chg="mod">
          <ac:chgData name="Harriet Turner" userId="35d35eb4-5a30-4c6e-90c4-7e76efba73f5" providerId="ADAL" clId="{788C3752-27B2-45A3-8552-CF22E40656A5}" dt="2022-04-12T14:22:05.017" v="399" actId="20577"/>
          <ac:spMkLst>
            <pc:docMk/>
            <pc:sldMk cId="214730817" sldId="278"/>
            <ac:spMk id="14" creationId="{FC32557E-1003-4721-82F1-3D56FC7D6C10}"/>
          </ac:spMkLst>
        </pc:spChg>
      </pc:sldChg>
      <pc:sldChg chg="modSp mod modNotesTx">
        <pc:chgData name="Harriet Turner" userId="35d35eb4-5a30-4c6e-90c4-7e76efba73f5" providerId="ADAL" clId="{788C3752-27B2-45A3-8552-CF22E40656A5}" dt="2022-04-21T10:44:48.428" v="10527" actId="20577"/>
        <pc:sldMkLst>
          <pc:docMk/>
          <pc:sldMk cId="3570757932" sldId="279"/>
        </pc:sldMkLst>
        <pc:spChg chg="mod">
          <ac:chgData name="Harriet Turner" userId="35d35eb4-5a30-4c6e-90c4-7e76efba73f5" providerId="ADAL" clId="{788C3752-27B2-45A3-8552-CF22E40656A5}" dt="2022-04-12T15:49:22.226" v="908"/>
          <ac:spMkLst>
            <pc:docMk/>
            <pc:sldMk cId="3570757932" sldId="279"/>
            <ac:spMk id="13" creationId="{94F2F285-C90F-468C-9278-D1F615F24361}"/>
          </ac:spMkLst>
        </pc:spChg>
        <pc:spChg chg="mod">
          <ac:chgData name="Harriet Turner" userId="35d35eb4-5a30-4c6e-90c4-7e76efba73f5" providerId="ADAL" clId="{788C3752-27B2-45A3-8552-CF22E40656A5}" dt="2022-04-12T14:22:56.425" v="450" actId="20577"/>
          <ac:spMkLst>
            <pc:docMk/>
            <pc:sldMk cId="3570757932" sldId="279"/>
            <ac:spMk id="14" creationId="{FC32557E-1003-4721-82F1-3D56FC7D6C10}"/>
          </ac:spMkLst>
        </pc:spChg>
      </pc:sldChg>
      <pc:sldChg chg="modSp mod modNotesTx">
        <pc:chgData name="Harriet Turner" userId="35d35eb4-5a30-4c6e-90c4-7e76efba73f5" providerId="ADAL" clId="{788C3752-27B2-45A3-8552-CF22E40656A5}" dt="2022-04-21T14:31:38.881" v="10923" actId="6549"/>
        <pc:sldMkLst>
          <pc:docMk/>
          <pc:sldMk cId="173792362" sldId="281"/>
        </pc:sldMkLst>
        <pc:spChg chg="mod">
          <ac:chgData name="Harriet Turner" userId="35d35eb4-5a30-4c6e-90c4-7e76efba73f5" providerId="ADAL" clId="{788C3752-27B2-45A3-8552-CF22E40656A5}" dt="2022-04-12T14:20:20.631" v="191" actId="20577"/>
          <ac:spMkLst>
            <pc:docMk/>
            <pc:sldMk cId="173792362" sldId="281"/>
            <ac:spMk id="6" creationId="{F3C03176-236E-41AE-85B9-A2DF34AC9161}"/>
          </ac:spMkLst>
        </pc:spChg>
        <pc:spChg chg="mod">
          <ac:chgData name="Harriet Turner" userId="35d35eb4-5a30-4c6e-90c4-7e76efba73f5" providerId="ADAL" clId="{788C3752-27B2-45A3-8552-CF22E40656A5}" dt="2022-04-12T15:49:13.516" v="905"/>
          <ac:spMkLst>
            <pc:docMk/>
            <pc:sldMk cId="173792362" sldId="281"/>
            <ac:spMk id="13" creationId="{94F2F285-C90F-468C-9278-D1F615F24361}"/>
          </ac:spMkLst>
        </pc:spChg>
      </pc:sldChg>
      <pc:sldChg chg="del mod ord modShow">
        <pc:chgData name="Harriet Turner" userId="35d35eb4-5a30-4c6e-90c4-7e76efba73f5" providerId="ADAL" clId="{788C3752-27B2-45A3-8552-CF22E40656A5}" dt="2022-04-12T14:28:41.580" v="596" actId="47"/>
        <pc:sldMkLst>
          <pc:docMk/>
          <pc:sldMk cId="3267009980" sldId="282"/>
        </pc:sldMkLst>
      </pc:sldChg>
      <pc:sldChg chg="addSp delSp modSp add mod modNotesTx">
        <pc:chgData name="Harriet Turner" userId="35d35eb4-5a30-4c6e-90c4-7e76efba73f5" providerId="ADAL" clId="{788C3752-27B2-45A3-8552-CF22E40656A5}" dt="2022-04-21T14:28:53.725" v="10900" actId="20577"/>
        <pc:sldMkLst>
          <pc:docMk/>
          <pc:sldMk cId="2286874773" sldId="283"/>
        </pc:sldMkLst>
        <pc:spChg chg="mod">
          <ac:chgData name="Harriet Turner" userId="35d35eb4-5a30-4c6e-90c4-7e76efba73f5" providerId="ADAL" clId="{788C3752-27B2-45A3-8552-CF22E40656A5}" dt="2022-04-12T13:54:23.554" v="163" actId="20577"/>
          <ac:spMkLst>
            <pc:docMk/>
            <pc:sldMk cId="2286874773" sldId="283"/>
            <ac:spMk id="6" creationId="{F3C03176-236E-41AE-85B9-A2DF34AC9161}"/>
          </ac:spMkLst>
        </pc:spChg>
        <pc:spChg chg="mod">
          <ac:chgData name="Harriet Turner" userId="35d35eb4-5a30-4c6e-90c4-7e76efba73f5" providerId="ADAL" clId="{788C3752-27B2-45A3-8552-CF22E40656A5}" dt="2022-04-12T15:49:10.466" v="903"/>
          <ac:spMkLst>
            <pc:docMk/>
            <pc:sldMk cId="2286874773" sldId="283"/>
            <ac:spMk id="13" creationId="{94F2F285-C90F-468C-9278-D1F615F24361}"/>
          </ac:spMkLst>
        </pc:spChg>
        <pc:spChg chg="mod">
          <ac:chgData name="Harriet Turner" userId="35d35eb4-5a30-4c6e-90c4-7e76efba73f5" providerId="ADAL" clId="{788C3752-27B2-45A3-8552-CF22E40656A5}" dt="2022-04-12T15:13:12.005" v="849" actId="20577"/>
          <ac:spMkLst>
            <pc:docMk/>
            <pc:sldMk cId="2286874773" sldId="283"/>
            <ac:spMk id="14" creationId="{FC32557E-1003-4721-82F1-3D56FC7D6C10}"/>
          </ac:spMkLst>
        </pc:spChg>
        <pc:picChg chg="add del mod">
          <ac:chgData name="Harriet Turner" userId="35d35eb4-5a30-4c6e-90c4-7e76efba73f5" providerId="ADAL" clId="{788C3752-27B2-45A3-8552-CF22E40656A5}" dt="2022-04-12T15:10:56.346" v="602" actId="478"/>
          <ac:picMkLst>
            <pc:docMk/>
            <pc:sldMk cId="2286874773" sldId="283"/>
            <ac:picMk id="3" creationId="{7652F445-E5F4-4D44-8E99-E422EDAB8107}"/>
          </ac:picMkLst>
        </pc:picChg>
        <pc:picChg chg="add mod modCrop">
          <ac:chgData name="Harriet Turner" userId="35d35eb4-5a30-4c6e-90c4-7e76efba73f5" providerId="ADAL" clId="{788C3752-27B2-45A3-8552-CF22E40656A5}" dt="2022-04-12T15:11:42.617" v="612" actId="1076"/>
          <ac:picMkLst>
            <pc:docMk/>
            <pc:sldMk cId="2286874773" sldId="283"/>
            <ac:picMk id="8" creationId="{75CF5295-317C-4F5F-B55C-21B6DF7E26AF}"/>
          </ac:picMkLst>
        </pc:picChg>
      </pc:sldChg>
      <pc:sldChg chg="addSp delSp modSp add mod modNotesTx">
        <pc:chgData name="Harriet Turner" userId="35d35eb4-5a30-4c6e-90c4-7e76efba73f5" providerId="ADAL" clId="{788C3752-27B2-45A3-8552-CF22E40656A5}" dt="2022-04-22T09:08:49.255" v="10983" actId="20577"/>
        <pc:sldMkLst>
          <pc:docMk/>
          <pc:sldMk cId="34288112" sldId="284"/>
        </pc:sldMkLst>
        <pc:spChg chg="mod">
          <ac:chgData name="Harriet Turner" userId="35d35eb4-5a30-4c6e-90c4-7e76efba73f5" providerId="ADAL" clId="{788C3752-27B2-45A3-8552-CF22E40656A5}" dt="2022-04-12T14:21:04.186" v="204" actId="20577"/>
          <ac:spMkLst>
            <pc:docMk/>
            <pc:sldMk cId="34288112" sldId="284"/>
            <ac:spMk id="6" creationId="{F3C03176-236E-41AE-85B9-A2DF34AC9161}"/>
          </ac:spMkLst>
        </pc:spChg>
        <pc:spChg chg="mod">
          <ac:chgData name="Harriet Turner" userId="35d35eb4-5a30-4c6e-90c4-7e76efba73f5" providerId="ADAL" clId="{788C3752-27B2-45A3-8552-CF22E40656A5}" dt="2022-04-12T15:49:19.145" v="906"/>
          <ac:spMkLst>
            <pc:docMk/>
            <pc:sldMk cId="34288112" sldId="284"/>
            <ac:spMk id="13" creationId="{94F2F285-C90F-468C-9278-D1F615F24361}"/>
          </ac:spMkLst>
        </pc:spChg>
        <pc:spChg chg="mod">
          <ac:chgData name="Harriet Turner" userId="35d35eb4-5a30-4c6e-90c4-7e76efba73f5" providerId="ADAL" clId="{788C3752-27B2-45A3-8552-CF22E40656A5}" dt="2022-04-22T09:08:30.532" v="10970" actId="20577"/>
          <ac:spMkLst>
            <pc:docMk/>
            <pc:sldMk cId="34288112" sldId="284"/>
            <ac:spMk id="14" creationId="{FC32557E-1003-4721-82F1-3D56FC7D6C10}"/>
          </ac:spMkLst>
        </pc:spChg>
        <pc:picChg chg="add mod">
          <ac:chgData name="Harriet Turner" userId="35d35eb4-5a30-4c6e-90c4-7e76efba73f5" providerId="ADAL" clId="{788C3752-27B2-45A3-8552-CF22E40656A5}" dt="2022-04-22T09:08:19.310" v="10969" actId="1076"/>
          <ac:picMkLst>
            <pc:docMk/>
            <pc:sldMk cId="34288112" sldId="284"/>
            <ac:picMk id="3" creationId="{BFA61DF6-1E4D-4D50-A25D-B94546A7DB08}"/>
          </ac:picMkLst>
        </pc:picChg>
        <pc:picChg chg="add del mod">
          <ac:chgData name="Harriet Turner" userId="35d35eb4-5a30-4c6e-90c4-7e76efba73f5" providerId="ADAL" clId="{788C3752-27B2-45A3-8552-CF22E40656A5}" dt="2022-04-22T09:08:03.994" v="10964" actId="478"/>
          <ac:picMkLst>
            <pc:docMk/>
            <pc:sldMk cId="34288112" sldId="284"/>
            <ac:picMk id="9" creationId="{67CAA6B1-E28B-442A-BB45-1AD1F2B5CC38}"/>
          </ac:picMkLst>
        </pc:picChg>
      </pc:sldChg>
      <pc:sldChg chg="new del">
        <pc:chgData name="Harriet Turner" userId="35d35eb4-5a30-4c6e-90c4-7e76efba73f5" providerId="ADAL" clId="{788C3752-27B2-45A3-8552-CF22E40656A5}" dt="2022-04-12T15:50:01.729" v="912" actId="47"/>
        <pc:sldMkLst>
          <pc:docMk/>
          <pc:sldMk cId="370600683" sldId="285"/>
        </pc:sldMkLst>
      </pc:sldChg>
      <pc:sldChg chg="addSp delSp modSp add mod modShow modNotesTx">
        <pc:chgData name="Harriet Turner" userId="35d35eb4-5a30-4c6e-90c4-7e76efba73f5" providerId="ADAL" clId="{788C3752-27B2-45A3-8552-CF22E40656A5}" dt="2022-04-20T13:57:12.087" v="3224" actId="20577"/>
        <pc:sldMkLst>
          <pc:docMk/>
          <pc:sldMk cId="2432864470" sldId="285"/>
        </pc:sldMkLst>
        <pc:spChg chg="mod">
          <ac:chgData name="Harriet Turner" userId="35d35eb4-5a30-4c6e-90c4-7e76efba73f5" providerId="ADAL" clId="{788C3752-27B2-45A3-8552-CF22E40656A5}" dt="2022-04-20T13:32:41.931" v="1441" actId="20577"/>
          <ac:spMkLst>
            <pc:docMk/>
            <pc:sldMk cId="2432864470" sldId="285"/>
            <ac:spMk id="6" creationId="{F3C03176-236E-41AE-85B9-A2DF34AC9161}"/>
          </ac:spMkLst>
        </pc:spChg>
        <pc:spChg chg="del mod">
          <ac:chgData name="Harriet Turner" userId="35d35eb4-5a30-4c6e-90c4-7e76efba73f5" providerId="ADAL" clId="{788C3752-27B2-45A3-8552-CF22E40656A5}" dt="2022-04-20T09:59:28.479" v="1032" actId="478"/>
          <ac:spMkLst>
            <pc:docMk/>
            <pc:sldMk cId="2432864470" sldId="285"/>
            <ac:spMk id="14" creationId="{FC32557E-1003-4721-82F1-3D56FC7D6C10}"/>
          </ac:spMkLst>
        </pc:spChg>
        <pc:picChg chg="add mod">
          <ac:chgData name="Harriet Turner" userId="35d35eb4-5a30-4c6e-90c4-7e76efba73f5" providerId="ADAL" clId="{788C3752-27B2-45A3-8552-CF22E40656A5}" dt="2022-04-20T09:59:17.955" v="1031" actId="1076"/>
          <ac:picMkLst>
            <pc:docMk/>
            <pc:sldMk cId="2432864470" sldId="285"/>
            <ac:picMk id="3" creationId="{DD664A3A-2BF7-43B9-9DF1-C32FBC84A0B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AC61-5C4B-40A1-B01A-447C52F88CF4}" type="datetimeFigureOut">
              <a:rPr lang="en-GB" smtClean="0"/>
              <a:t>22/04/2022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B7C1-C3FF-4455-BC0A-D9EE30E1AC50}" type="slidenum">
              <a:rPr lang="en-GB" smtClean="0"/>
              <a:t>‹#›</a:t>
            </a:fld>
            <a:endParaRPr lang="en-GB"/>
          </a:p>
        </p:txBody>
      </p:sp>
    </p:spTree>
    <p:extLst>
      <p:ext uri="{BB962C8B-B14F-4D97-AF65-F5344CB8AC3E}">
        <p14:creationId xmlns:p14="http://schemas.microsoft.com/office/powerpoint/2010/main" val="231478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whole PhD project focusses around the improvements that data assimilation (DA) can provide to space weather forecasting. DA combines prior knowledge about a system, typically from a numerical model, with observations to form an optimum estimation of reality, known as the posterior. It has led to large improvements in terrestrial weather forecasting but is yet to be fully utilised in solar wind forecasting. However, initial experiments into using DA for solar wind forecasting has shown potential for improvement in forecast skill. </a:t>
            </a:r>
          </a:p>
          <a:p>
            <a:endParaRPr lang="en-GB" dirty="0"/>
          </a:p>
          <a:p>
            <a:r>
              <a:rPr lang="en-GB" dirty="0"/>
              <a:t>DA vs ML – DA has the prior knowledge and the system physics whereas ML does not</a:t>
            </a:r>
          </a:p>
        </p:txBody>
      </p:sp>
      <p:sp>
        <p:nvSpPr>
          <p:cNvPr id="4" name="Slide Number Placeholder 3"/>
          <p:cNvSpPr>
            <a:spLocks noGrp="1"/>
          </p:cNvSpPr>
          <p:nvPr>
            <p:ph type="sldNum" sz="quarter" idx="5"/>
          </p:nvPr>
        </p:nvSpPr>
        <p:spPr/>
        <p:txBody>
          <a:bodyPr/>
          <a:lstStyle/>
          <a:p>
            <a:fld id="{0F69B7C1-C3FF-4455-BC0A-D9EE30E1AC50}" type="slidenum">
              <a:rPr lang="en-GB" smtClean="0"/>
              <a:t>2</a:t>
            </a:fld>
            <a:endParaRPr lang="en-GB"/>
          </a:p>
        </p:txBody>
      </p:sp>
    </p:spTree>
    <p:extLst>
      <p:ext uri="{BB962C8B-B14F-4D97-AF65-F5344CB8AC3E}">
        <p14:creationId xmlns:p14="http://schemas.microsoft.com/office/powerpoint/2010/main" val="369104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Applying the ICME removal to the longer analysis periods, we can see the overall impact. The black line here shows when the ICMEs remain in the forecast and the red line where they are removed from both the input and the verification. We can see that the improvement in the solar minimum period is not significant, but there is greater improvement in the solar maximum period. This is due to a larger number of ICMEs during solar maximum, and the greater improvement at STEREO-A and B is due to a larger number of fast ICMEs being observed during this time. Although the improvements are not great, there is promise that this could be useful for solar wind forecasting. For this to be implementing on a real time basis, an automated system would be required to detect and remove the ICMEs. This is beyond the scope of this study.</a:t>
            </a:r>
          </a:p>
        </p:txBody>
      </p:sp>
      <p:sp>
        <p:nvSpPr>
          <p:cNvPr id="4" name="Slide Number Placeholder 3"/>
          <p:cNvSpPr>
            <a:spLocks noGrp="1"/>
          </p:cNvSpPr>
          <p:nvPr>
            <p:ph type="sldNum" sz="quarter" idx="5"/>
          </p:nvPr>
        </p:nvSpPr>
        <p:spPr/>
        <p:txBody>
          <a:bodyPr/>
          <a:lstStyle/>
          <a:p>
            <a:fld id="{0F69B7C1-C3FF-4455-BC0A-D9EE30E1AC50}" type="slidenum">
              <a:rPr lang="en-GB" smtClean="0"/>
              <a:t>11</a:t>
            </a:fld>
            <a:endParaRPr lang="en-GB"/>
          </a:p>
        </p:txBody>
      </p:sp>
    </p:spTree>
    <p:extLst>
      <p:ext uri="{BB962C8B-B14F-4D97-AF65-F5344CB8AC3E}">
        <p14:creationId xmlns:p14="http://schemas.microsoft.com/office/powerpoint/2010/main" val="27219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all the experiments I have done with </a:t>
            </a:r>
            <a:r>
              <a:rPr lang="en-GB" dirty="0" err="1"/>
              <a:t>BRaVDA</a:t>
            </a:r>
            <a:r>
              <a:rPr lang="en-GB" dirty="0"/>
              <a:t> have been using pre-processed, science level data. For the scheme to be deployed operationally, </a:t>
            </a:r>
            <a:r>
              <a:rPr lang="en-GB" dirty="0" err="1"/>
              <a:t>BRaVDA</a:t>
            </a:r>
            <a:r>
              <a:rPr lang="en-GB" dirty="0"/>
              <a:t> will need to work with real time data from the spacecraft. I am currently looking </a:t>
            </a:r>
            <a:r>
              <a:rPr lang="en-GB"/>
              <a:t>into this and preliminary </a:t>
            </a:r>
            <a:r>
              <a:rPr lang="en-GB" dirty="0"/>
              <a:t>results are showing that there is not much impact from using the real time data.</a:t>
            </a:r>
          </a:p>
        </p:txBody>
      </p:sp>
      <p:sp>
        <p:nvSpPr>
          <p:cNvPr id="4" name="Slide Number Placeholder 3"/>
          <p:cNvSpPr>
            <a:spLocks noGrp="1"/>
          </p:cNvSpPr>
          <p:nvPr>
            <p:ph type="sldNum" sz="quarter" idx="5"/>
          </p:nvPr>
        </p:nvSpPr>
        <p:spPr/>
        <p:txBody>
          <a:bodyPr/>
          <a:lstStyle/>
          <a:p>
            <a:fld id="{0F69B7C1-C3FF-4455-BC0A-D9EE30E1AC50}" type="slidenum">
              <a:rPr lang="en-GB" smtClean="0"/>
              <a:t>12</a:t>
            </a:fld>
            <a:endParaRPr lang="en-GB"/>
          </a:p>
        </p:txBody>
      </p:sp>
    </p:spTree>
    <p:extLst>
      <p:ext uri="{BB962C8B-B14F-4D97-AF65-F5344CB8AC3E}">
        <p14:creationId xmlns:p14="http://schemas.microsoft.com/office/powerpoint/2010/main" val="79243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have been looking at verifying the performance of the </a:t>
            </a:r>
            <a:r>
              <a:rPr lang="en-GB" dirty="0" err="1"/>
              <a:t>BRaVDA</a:t>
            </a:r>
            <a:r>
              <a:rPr lang="en-GB" dirty="0"/>
              <a:t> scheme for solar wind forecasting. Looking at two periods of time, one in solar minimum and one in solar maximum, it was found that there is a large impact from observation age when assimilating individual spacecraft, but this is reduced when multiple spacecraft observations are assimilated. It was also found that removing ICMEs produces a small improvement in the forecast mean absolute error, but it is again beneficial to assimilate multiple spacecraft observations to lessen the impact of ICMEs producing false streams in the forecast. I am now moving towards testing the performance of </a:t>
            </a:r>
            <a:r>
              <a:rPr lang="en-GB" dirty="0" err="1"/>
              <a:t>BRaVDA</a:t>
            </a:r>
            <a:r>
              <a:rPr lang="en-GB" dirty="0"/>
              <a:t> using real time data. </a:t>
            </a:r>
          </a:p>
        </p:txBody>
      </p:sp>
      <p:sp>
        <p:nvSpPr>
          <p:cNvPr id="4" name="Slide Number Placeholder 3"/>
          <p:cNvSpPr>
            <a:spLocks noGrp="1"/>
          </p:cNvSpPr>
          <p:nvPr>
            <p:ph type="sldNum" sz="quarter" idx="5"/>
          </p:nvPr>
        </p:nvSpPr>
        <p:spPr/>
        <p:txBody>
          <a:bodyPr/>
          <a:lstStyle/>
          <a:p>
            <a:fld id="{0F69B7C1-C3FF-4455-BC0A-D9EE30E1AC50}" type="slidenum">
              <a:rPr lang="en-GB" smtClean="0"/>
              <a:t>13</a:t>
            </a:fld>
            <a:endParaRPr lang="en-GB"/>
          </a:p>
        </p:txBody>
      </p:sp>
    </p:spTree>
    <p:extLst>
      <p:ext uri="{BB962C8B-B14F-4D97-AF65-F5344CB8AC3E}">
        <p14:creationId xmlns:p14="http://schemas.microsoft.com/office/powerpoint/2010/main" val="77452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been using the Burger Radius Variational Data Assimilation, or </a:t>
            </a:r>
            <a:r>
              <a:rPr lang="en-GB" dirty="0" err="1"/>
              <a:t>BRaVDA</a:t>
            </a:r>
            <a:r>
              <a:rPr lang="en-GB" dirty="0"/>
              <a:t>, scheme developed by Matt Lang. </a:t>
            </a:r>
            <a:r>
              <a:rPr lang="en-GB" dirty="0" err="1"/>
              <a:t>BRaVDA</a:t>
            </a:r>
            <a:r>
              <a:rPr lang="en-GB" dirty="0"/>
              <a:t> makes use of in situ observations of near-Earth solar wind conditions from the OMNI dataset and distant observations from the STEREO mission, thus providing 3 sources of observations to assimilate. These observations can be assimilated together, individually or in any combination. </a:t>
            </a:r>
            <a:r>
              <a:rPr lang="en-GB" dirty="0" err="1"/>
              <a:t>BRaVDA</a:t>
            </a:r>
            <a:r>
              <a:rPr lang="en-GB" dirty="0"/>
              <a:t> reconstructs the solar wind in 27-day windows, i.e. a full solar rotation, from 30 solar radii to Earth and as it is initialised on a daily cadence, we essentially get a new posterior for everyday in the analysis period. </a:t>
            </a:r>
          </a:p>
        </p:txBody>
      </p:sp>
      <p:sp>
        <p:nvSpPr>
          <p:cNvPr id="4" name="Slide Number Placeholder 3"/>
          <p:cNvSpPr>
            <a:spLocks noGrp="1"/>
          </p:cNvSpPr>
          <p:nvPr>
            <p:ph type="sldNum" sz="quarter" idx="5"/>
          </p:nvPr>
        </p:nvSpPr>
        <p:spPr/>
        <p:txBody>
          <a:bodyPr/>
          <a:lstStyle/>
          <a:p>
            <a:fld id="{0F69B7C1-C3FF-4455-BC0A-D9EE30E1AC50}" type="slidenum">
              <a:rPr lang="en-GB" smtClean="0"/>
              <a:t>3</a:t>
            </a:fld>
            <a:endParaRPr lang="en-GB"/>
          </a:p>
        </p:txBody>
      </p:sp>
    </p:spTree>
    <p:extLst>
      <p:ext uri="{BB962C8B-B14F-4D97-AF65-F5344CB8AC3E}">
        <p14:creationId xmlns:p14="http://schemas.microsoft.com/office/powerpoint/2010/main" val="233402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shows an example of what the DA does to the prior information. The prior is taken from an ensemble of initial conditions, and this shows the view looking down on the ecliptic plane. We have observation sources from STEREO-A and B and from OMNI for near-Earth. You can see that once the DA is performed, the velocity of certain streams are updated to reflect the observations from the spacecraft. </a:t>
            </a:r>
          </a:p>
        </p:txBody>
      </p:sp>
      <p:sp>
        <p:nvSpPr>
          <p:cNvPr id="4" name="Slide Number Placeholder 3"/>
          <p:cNvSpPr>
            <a:spLocks noGrp="1"/>
          </p:cNvSpPr>
          <p:nvPr>
            <p:ph type="sldNum" sz="quarter" idx="5"/>
          </p:nvPr>
        </p:nvSpPr>
        <p:spPr/>
        <p:txBody>
          <a:bodyPr/>
          <a:lstStyle/>
          <a:p>
            <a:fld id="{0F69B7C1-C3FF-4455-BC0A-D9EE30E1AC50}" type="slidenum">
              <a:rPr lang="en-GB" smtClean="0"/>
              <a:t>4</a:t>
            </a:fld>
            <a:endParaRPr lang="en-GB"/>
          </a:p>
        </p:txBody>
      </p:sp>
    </p:spTree>
    <p:extLst>
      <p:ext uri="{BB962C8B-B14F-4D97-AF65-F5344CB8AC3E}">
        <p14:creationId xmlns:p14="http://schemas.microsoft.com/office/powerpoint/2010/main" val="2102903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output from </a:t>
            </a:r>
            <a:r>
              <a:rPr lang="en-GB" dirty="0" err="1"/>
              <a:t>BRaVDA</a:t>
            </a:r>
            <a:r>
              <a:rPr lang="en-GB" dirty="0"/>
              <a:t>, we can construct a forecast using corotation. If we assimilate the previous 27 days worth of observations, this can be projected forwards and used to forecast the next 27 days at Earth, STEREO-A or STEREO-B. As </a:t>
            </a:r>
            <a:r>
              <a:rPr lang="en-GB" dirty="0" err="1"/>
              <a:t>BRaVDA</a:t>
            </a:r>
            <a:r>
              <a:rPr lang="en-GB" dirty="0"/>
              <a:t> is initialised on a daily cadence, this means we can build up a forecast time series for a specific lead time. The forecasts can then be compared against the observations and we can analyse their performance by looking at the mean absolute error. </a:t>
            </a:r>
          </a:p>
        </p:txBody>
      </p:sp>
      <p:sp>
        <p:nvSpPr>
          <p:cNvPr id="4" name="Slide Number Placeholder 3"/>
          <p:cNvSpPr>
            <a:spLocks noGrp="1"/>
          </p:cNvSpPr>
          <p:nvPr>
            <p:ph type="sldNum" sz="quarter" idx="5"/>
          </p:nvPr>
        </p:nvSpPr>
        <p:spPr/>
        <p:txBody>
          <a:bodyPr/>
          <a:lstStyle/>
          <a:p>
            <a:fld id="{0F69B7C1-C3FF-4455-BC0A-D9EE30E1AC50}" type="slidenum">
              <a:rPr lang="en-GB" smtClean="0"/>
              <a:t>5</a:t>
            </a:fld>
            <a:endParaRPr lang="en-GB"/>
          </a:p>
        </p:txBody>
      </p:sp>
    </p:spTree>
    <p:extLst>
      <p:ext uri="{BB962C8B-B14F-4D97-AF65-F5344CB8AC3E}">
        <p14:creationId xmlns:p14="http://schemas.microsoft.com/office/powerpoint/2010/main" val="291662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looked at two analysis periods, one in the 18-months up to the boundary between solar minimum and maximum from 1</a:t>
            </a:r>
            <a:r>
              <a:rPr lang="en-GB" baseline="30000" dirty="0"/>
              <a:t>st</a:t>
            </a:r>
            <a:r>
              <a:rPr lang="en-GB" dirty="0"/>
              <a:t> August 2009 to 1</a:t>
            </a:r>
            <a:r>
              <a:rPr lang="en-GB" baseline="30000" dirty="0"/>
              <a:t>st</a:t>
            </a:r>
            <a:r>
              <a:rPr lang="en-GB" dirty="0"/>
              <a:t> February 2011 and one in solar maximum from 1</a:t>
            </a:r>
            <a:r>
              <a:rPr lang="en-GB" baseline="30000" dirty="0"/>
              <a:t>st</a:t>
            </a:r>
            <a:r>
              <a:rPr lang="en-GB" dirty="0"/>
              <a:t> April 2012 to 1</a:t>
            </a:r>
            <a:r>
              <a:rPr lang="en-GB" baseline="30000" dirty="0"/>
              <a:t>st</a:t>
            </a:r>
            <a:r>
              <a:rPr lang="en-GB" dirty="0"/>
              <a:t> October 2013.</a:t>
            </a:r>
          </a:p>
        </p:txBody>
      </p:sp>
      <p:sp>
        <p:nvSpPr>
          <p:cNvPr id="4" name="Slide Number Placeholder 3"/>
          <p:cNvSpPr>
            <a:spLocks noGrp="1"/>
          </p:cNvSpPr>
          <p:nvPr>
            <p:ph type="sldNum" sz="quarter" idx="5"/>
          </p:nvPr>
        </p:nvSpPr>
        <p:spPr/>
        <p:txBody>
          <a:bodyPr/>
          <a:lstStyle/>
          <a:p>
            <a:fld id="{0F69B7C1-C3FF-4455-BC0A-D9EE30E1AC50}" type="slidenum">
              <a:rPr lang="en-GB" smtClean="0"/>
              <a:t>6</a:t>
            </a:fld>
            <a:endParaRPr lang="en-GB"/>
          </a:p>
        </p:txBody>
      </p:sp>
    </p:spTree>
    <p:extLst>
      <p:ext uri="{BB962C8B-B14F-4D97-AF65-F5344CB8AC3E}">
        <p14:creationId xmlns:p14="http://schemas.microsoft.com/office/powerpoint/2010/main" val="244285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Looking at the variation of MAE with lead time, we can see that there is a general trend for increasing MAE with lead time. This is true for forecasts at all three spacecraft locations, and this example shows when all three spacecraft observations were assimilated. </a:t>
            </a:r>
          </a:p>
        </p:txBody>
      </p:sp>
      <p:sp>
        <p:nvSpPr>
          <p:cNvPr id="4" name="Slide Number Placeholder 3"/>
          <p:cNvSpPr>
            <a:spLocks noGrp="1"/>
          </p:cNvSpPr>
          <p:nvPr>
            <p:ph type="sldNum" sz="quarter" idx="5"/>
          </p:nvPr>
        </p:nvSpPr>
        <p:spPr/>
        <p:txBody>
          <a:bodyPr/>
          <a:lstStyle/>
          <a:p>
            <a:fld id="{0F69B7C1-C3FF-4455-BC0A-D9EE30E1AC50}" type="slidenum">
              <a:rPr lang="en-GB" smtClean="0"/>
              <a:t>7</a:t>
            </a:fld>
            <a:endParaRPr lang="en-GB"/>
          </a:p>
        </p:txBody>
      </p:sp>
    </p:spTree>
    <p:extLst>
      <p:ext uri="{BB962C8B-B14F-4D97-AF65-F5344CB8AC3E}">
        <p14:creationId xmlns:p14="http://schemas.microsoft.com/office/powerpoint/2010/main" val="231868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performed experiments using </a:t>
            </a:r>
            <a:r>
              <a:rPr lang="en-GB" dirty="0" err="1"/>
              <a:t>BRaVDA</a:t>
            </a:r>
            <a:r>
              <a:rPr lang="en-GB" dirty="0"/>
              <a:t> to see the impact of assimilating individual spacecraft observations compared to when all observations are assimilated. This plot shows the MAE variation with lead time for these experiments, with all observations assimilated in black, STEREO-A in orange, STEREO-B in red and Earth or OMNI in blue. The most obvious trend is that it is almost always better to assimilate multiple observations than individual observations, as the black line shows the lowest MAE. Overall there is a general trend for increasing MAE with lead time, and when all spacecraft observations are assimilated, this increase is fairly smooth. However, when individual spacecraft are assimilated, there are clear step changes in the MAE. Once the lead time exceeds the corotation time (or the time it takes the Sun to rotate between two objects) between the assimilated spacecraft and the forecast location, we see this increase in MAE, as shown by the shaded regions. </a:t>
            </a:r>
          </a:p>
        </p:txBody>
      </p:sp>
      <p:sp>
        <p:nvSpPr>
          <p:cNvPr id="4" name="Slide Number Placeholder 3"/>
          <p:cNvSpPr>
            <a:spLocks noGrp="1"/>
          </p:cNvSpPr>
          <p:nvPr>
            <p:ph type="sldNum" sz="quarter" idx="5"/>
          </p:nvPr>
        </p:nvSpPr>
        <p:spPr/>
        <p:txBody>
          <a:bodyPr/>
          <a:lstStyle/>
          <a:p>
            <a:fld id="{0F69B7C1-C3FF-4455-BC0A-D9EE30E1AC50}" type="slidenum">
              <a:rPr lang="en-GB" smtClean="0"/>
              <a:t>8</a:t>
            </a:fld>
            <a:endParaRPr lang="en-GB"/>
          </a:p>
        </p:txBody>
      </p:sp>
    </p:spTree>
    <p:extLst>
      <p:ext uri="{BB962C8B-B14F-4D97-AF65-F5344CB8AC3E}">
        <p14:creationId xmlns:p14="http://schemas.microsoft.com/office/powerpoint/2010/main" val="139166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I also performed experiments with removing ICMEs using </a:t>
            </a:r>
            <a:r>
              <a:rPr lang="en-GB" dirty="0" err="1"/>
              <a:t>BRaVDA</a:t>
            </a:r>
            <a:r>
              <a:rPr lang="en-GB" dirty="0"/>
              <a:t>. The DA scheme has no knowledge of ICMEs, so if an ICME is observed at one of the spacecraft, this would be interpreted by </a:t>
            </a:r>
            <a:r>
              <a:rPr lang="en-GB" dirty="0" err="1"/>
              <a:t>BRaVDA</a:t>
            </a:r>
            <a:r>
              <a:rPr lang="en-GB" dirty="0"/>
              <a:t> as a fast solar wind stream. This would then be visible in the reconstructed solar wind and could produce a false fast stream and therefore a false alarm in the solar wind forecast. It was theorised that by removing the ICMEs from the DA input observations and the verification time series that the forecasts are compared against, there could be a reduction in forecast MAE through removal of the false streams. I used the HELCATS ICME catalogue and removed the observations between the start and end time of the ICMEs plus 24 hours either side. I then linearly interpolated over the resulting data gap. </a:t>
            </a:r>
          </a:p>
        </p:txBody>
      </p:sp>
      <p:sp>
        <p:nvSpPr>
          <p:cNvPr id="4" name="Slide Number Placeholder 3"/>
          <p:cNvSpPr>
            <a:spLocks noGrp="1"/>
          </p:cNvSpPr>
          <p:nvPr>
            <p:ph type="sldNum" sz="quarter" idx="5"/>
          </p:nvPr>
        </p:nvSpPr>
        <p:spPr/>
        <p:txBody>
          <a:bodyPr/>
          <a:lstStyle/>
          <a:p>
            <a:fld id="{0F69B7C1-C3FF-4455-BC0A-D9EE30E1AC50}" type="slidenum">
              <a:rPr lang="en-GB" smtClean="0"/>
              <a:t>9</a:t>
            </a:fld>
            <a:endParaRPr lang="en-GB"/>
          </a:p>
        </p:txBody>
      </p:sp>
    </p:spTree>
    <p:extLst>
      <p:ext uri="{BB962C8B-B14F-4D97-AF65-F5344CB8AC3E}">
        <p14:creationId xmlns:p14="http://schemas.microsoft.com/office/powerpoint/2010/main" val="4009054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an example of removing just a single ICME from the DA input observations. This was a fast ICME that was observed at STEREO-B, as you can see in grey, which I then removed from the time series, in green. The coloured lines show the 5 day forecasts, with the blue line showing when all three spacecraft observations are assimilated and the red line when only STEREO-B observations are assimilated. The solid line shows when the ICME remains in the input and the dashed line when the ICME is removed. We can see that in both cases, removing the ICME reduces the amplitude of the fast stream in the forecast at all three locations, bringing it closer to the observations in grey. We can also see the benefit of assimilating multiple observations, as the blue solid line is considerably lower than the red solid line.</a:t>
            </a:r>
          </a:p>
        </p:txBody>
      </p:sp>
      <p:sp>
        <p:nvSpPr>
          <p:cNvPr id="4" name="Slide Number Placeholder 3"/>
          <p:cNvSpPr>
            <a:spLocks noGrp="1"/>
          </p:cNvSpPr>
          <p:nvPr>
            <p:ph type="sldNum" sz="quarter" idx="5"/>
          </p:nvPr>
        </p:nvSpPr>
        <p:spPr/>
        <p:txBody>
          <a:bodyPr/>
          <a:lstStyle/>
          <a:p>
            <a:fld id="{0F69B7C1-C3FF-4455-BC0A-D9EE30E1AC50}" type="slidenum">
              <a:rPr lang="en-GB" smtClean="0"/>
              <a:t>10</a:t>
            </a:fld>
            <a:endParaRPr lang="en-GB"/>
          </a:p>
        </p:txBody>
      </p:sp>
    </p:spTree>
    <p:extLst>
      <p:ext uri="{BB962C8B-B14F-4D97-AF65-F5344CB8AC3E}">
        <p14:creationId xmlns:p14="http://schemas.microsoft.com/office/powerpoint/2010/main" val="1549956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CCC0-294F-4ECD-BB7B-799541D59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0CBFD8-3D7C-4807-ADC9-E922EF1B3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5049706-2653-4D5C-95ED-CBD87A10E511}"/>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92924BF9-1709-4DF4-8C63-E6494434B6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E42A6A-2B44-4643-9B7B-AEE34450D8FB}"/>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146986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16174-98A8-4EBB-A5B8-E137A432EE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F3D1FB-6915-4AA9-9AE8-105DF61834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A6B966-6BB5-47AD-A8FA-62EEAD1BF52B}"/>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FB170C74-EB74-49D3-A28A-9E956A769B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E52B1D-F528-4E09-9618-6D3A30662116}"/>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68365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6E8A3F-C252-4236-8AE0-4158195E9F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12D6F5-C6BC-4D4C-88FD-9FC579C67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420EE0-F0D5-4746-BF31-F7D25BAC324C}"/>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90BEC99E-AB9D-4607-8B9D-16B8C5FD7D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8550B8-0A84-4DC7-95B4-EFFF359E8B0C}"/>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227460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D598-42D0-4984-980E-D69F7DF5FB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65E54E-2D38-4721-A33C-17EE77E645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47913A-3AFD-46C0-A4E0-52F3A6AD2228}"/>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4D886C72-43C9-4684-9C47-D7016044BC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15D4D-2418-46DB-9CCA-77DDD46B9E78}"/>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358437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6ED0-144A-4A1A-94EC-A68881213A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19624F1-CEEC-41A6-9E9B-DD236E626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36AE5-EC3F-4D87-BCC0-C8D1068799B7}"/>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428F1436-474E-4D44-B497-FF2E6ACE81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98D65-65CA-4688-BFE5-026292A9C01B}"/>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392666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E6CA-515D-4F01-88BC-AE68A8216E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0E6377-FE5C-43ED-81E6-3C8FCBEE1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00383D-8B08-467B-9E57-3982FE88F6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ECF9374-AC8E-4A1E-B01A-FBEE8C951A02}"/>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6" name="Footer Placeholder 5">
            <a:extLst>
              <a:ext uri="{FF2B5EF4-FFF2-40B4-BE49-F238E27FC236}">
                <a16:creationId xmlns:a16="http://schemas.microsoft.com/office/drawing/2014/main" id="{551120D4-8069-4E08-956F-56D2F65D1D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54ADFE-76F9-4463-8843-B591AF6C920F}"/>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97468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599D-507E-4572-AC5A-AE579FCB1A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6E9DFB0-26E9-48E7-B1A8-7697581DA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645104-A6B7-4124-B327-47F25A4239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875AD2-76DA-4542-BC34-BCF420B1D7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CF262B-362B-441B-8D24-5103493232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EC47B4-9E81-48FC-B9C1-821442C624A9}"/>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8" name="Footer Placeholder 7">
            <a:extLst>
              <a:ext uri="{FF2B5EF4-FFF2-40B4-BE49-F238E27FC236}">
                <a16:creationId xmlns:a16="http://schemas.microsoft.com/office/drawing/2014/main" id="{5F136642-1124-41BD-8F15-D83D704EC65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514BE9-D916-4B17-BA92-C1846228865C}"/>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34407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17F6-C46D-433C-87E0-1BAAC1016E9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6BA9F9-9AD2-46FB-AE73-DADC452A8C98}"/>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4" name="Footer Placeholder 3">
            <a:extLst>
              <a:ext uri="{FF2B5EF4-FFF2-40B4-BE49-F238E27FC236}">
                <a16:creationId xmlns:a16="http://schemas.microsoft.com/office/drawing/2014/main" id="{3D14698F-36D3-4387-87F2-0390DECD1E7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816236-FF67-4DBC-9F02-2C74DFB84940}"/>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100737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D2DA3-536B-4537-9897-96C611A5921C}"/>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3" name="Footer Placeholder 2">
            <a:extLst>
              <a:ext uri="{FF2B5EF4-FFF2-40B4-BE49-F238E27FC236}">
                <a16:creationId xmlns:a16="http://schemas.microsoft.com/office/drawing/2014/main" id="{D218ECCD-3183-4B82-9B0A-59A111B0E34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02639E-350C-40D3-AD11-DF1F3BE737F4}"/>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329913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91F8-E073-438B-8DBA-C52E0C140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40B559-443E-4B19-A549-ACB75C620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459104D-4733-4E2E-8302-72441419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CF7D2-C85B-4F06-9C0F-6EC5286B05B5}"/>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6" name="Footer Placeholder 5">
            <a:extLst>
              <a:ext uri="{FF2B5EF4-FFF2-40B4-BE49-F238E27FC236}">
                <a16:creationId xmlns:a16="http://schemas.microsoft.com/office/drawing/2014/main" id="{7A064749-5581-4C13-B228-CA7C477915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DEF796-3B52-41FE-A76A-178252BBD87D}"/>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242032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080BB-A032-44A9-B176-F40BF25D88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66FD8F8-AB45-409D-BF03-9471AA1450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AF64FC-8A0F-44A1-8819-E8DBF769B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5ABF1-CBA0-47DB-B8F7-4BFF39A6ACD2}"/>
              </a:ext>
            </a:extLst>
          </p:cNvPr>
          <p:cNvSpPr>
            <a:spLocks noGrp="1"/>
          </p:cNvSpPr>
          <p:nvPr>
            <p:ph type="dt" sz="half" idx="10"/>
          </p:nvPr>
        </p:nvSpPr>
        <p:spPr/>
        <p:txBody>
          <a:bodyPr/>
          <a:lstStyle/>
          <a:p>
            <a:fld id="{58ED787D-124E-4F4E-88D5-417FC73814BC}" type="datetimeFigureOut">
              <a:rPr lang="en-GB" smtClean="0"/>
              <a:t>22/04/2022</a:t>
            </a:fld>
            <a:endParaRPr lang="en-GB"/>
          </a:p>
        </p:txBody>
      </p:sp>
      <p:sp>
        <p:nvSpPr>
          <p:cNvPr id="6" name="Footer Placeholder 5">
            <a:extLst>
              <a:ext uri="{FF2B5EF4-FFF2-40B4-BE49-F238E27FC236}">
                <a16:creationId xmlns:a16="http://schemas.microsoft.com/office/drawing/2014/main" id="{9A00F240-D5F2-422F-86C7-B90E5BE427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1AACF9-20BC-4AEB-994D-C04F8905D49A}"/>
              </a:ext>
            </a:extLst>
          </p:cNvPr>
          <p:cNvSpPr>
            <a:spLocks noGrp="1"/>
          </p:cNvSpPr>
          <p:nvPr>
            <p:ph type="sldNum" sz="quarter" idx="12"/>
          </p:nvPr>
        </p:nvSpPr>
        <p:spPr/>
        <p:txBody>
          <a:bodyPr/>
          <a:lstStyle/>
          <a:p>
            <a:fld id="{AE09ED59-92EC-4E24-A844-BBB9106A72BF}" type="slidenum">
              <a:rPr lang="en-GB" smtClean="0"/>
              <a:t>‹#›</a:t>
            </a:fld>
            <a:endParaRPr lang="en-GB"/>
          </a:p>
        </p:txBody>
      </p:sp>
    </p:spTree>
    <p:extLst>
      <p:ext uri="{BB962C8B-B14F-4D97-AF65-F5344CB8AC3E}">
        <p14:creationId xmlns:p14="http://schemas.microsoft.com/office/powerpoint/2010/main" val="384538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35219-C846-4A24-A8B1-86B69499D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D60582-0ABC-4F7D-A86C-E01DB1A5DF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C174D4-D61A-447A-9AC7-5619993E9B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D787D-124E-4F4E-88D5-417FC73814BC}" type="datetimeFigureOut">
              <a:rPr lang="en-GB" smtClean="0"/>
              <a:t>22/04/2022</a:t>
            </a:fld>
            <a:endParaRPr lang="en-GB"/>
          </a:p>
        </p:txBody>
      </p:sp>
      <p:sp>
        <p:nvSpPr>
          <p:cNvPr id="5" name="Footer Placeholder 4">
            <a:extLst>
              <a:ext uri="{FF2B5EF4-FFF2-40B4-BE49-F238E27FC236}">
                <a16:creationId xmlns:a16="http://schemas.microsoft.com/office/drawing/2014/main" id="{F53939A3-7F3F-4BE3-AFF6-6AABAD807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970F075-7388-4F07-AA24-04EEDEFE6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9ED59-92EC-4E24-A844-BBB9106A72BF}" type="slidenum">
              <a:rPr lang="en-GB" smtClean="0"/>
              <a:t>‹#›</a:t>
            </a:fld>
            <a:endParaRPr lang="en-GB"/>
          </a:p>
        </p:txBody>
      </p:sp>
    </p:spTree>
    <p:extLst>
      <p:ext uri="{BB962C8B-B14F-4D97-AF65-F5344CB8AC3E}">
        <p14:creationId xmlns:p14="http://schemas.microsoft.com/office/powerpoint/2010/main" val="3811290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asa.gov/mission_pages/sunearth/news/News070712-X1.1flare.html" TargetMode="External"/><Relationship Id="rId2" Type="http://schemas.openxmlformats.org/officeDocument/2006/relationships/hyperlink" Target="https://www.esa.int/ESA_Multimedia/Images/2018/01/Space_weather_effects" TargetMode="External"/><Relationship Id="rId1" Type="http://schemas.openxmlformats.org/officeDocument/2006/relationships/slideLayout" Target="../slideLayouts/slideLayout2.xml"/><Relationship Id="rId4" Type="http://schemas.openxmlformats.org/officeDocument/2006/relationships/hyperlink" Target="https://wwwbis.sidc.be/silso/ho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986E-4F28-4089-890C-999066EA0FC5}"/>
              </a:ext>
            </a:extLst>
          </p:cNvPr>
          <p:cNvSpPr>
            <a:spLocks noGrp="1"/>
          </p:cNvSpPr>
          <p:nvPr>
            <p:ph type="ctrTitle"/>
          </p:nvPr>
        </p:nvSpPr>
        <p:spPr>
          <a:xfrm>
            <a:off x="596660" y="277090"/>
            <a:ext cx="10998679" cy="2387600"/>
          </a:xfrm>
        </p:spPr>
        <p:txBody>
          <a:bodyPr>
            <a:noAutofit/>
          </a:bodyPr>
          <a:lstStyle/>
          <a:p>
            <a:r>
              <a:rPr lang="en-GB" sz="3600" dirty="0">
                <a:latin typeface="Georgia Pro Cond Light" panose="020B0604020202020204" pitchFamily="18" charset="0"/>
              </a:rPr>
              <a:t>Quantifying the effect of ICME removal and observation age on in-situ solar wind data assimilation</a:t>
            </a:r>
          </a:p>
        </p:txBody>
      </p:sp>
      <p:sp>
        <p:nvSpPr>
          <p:cNvPr id="3" name="Subtitle 2">
            <a:extLst>
              <a:ext uri="{FF2B5EF4-FFF2-40B4-BE49-F238E27FC236}">
                <a16:creationId xmlns:a16="http://schemas.microsoft.com/office/drawing/2014/main" id="{A38560E4-7004-472A-8C93-6DFC3B949457}"/>
              </a:ext>
            </a:extLst>
          </p:cNvPr>
          <p:cNvSpPr>
            <a:spLocks noGrp="1"/>
          </p:cNvSpPr>
          <p:nvPr>
            <p:ph type="subTitle" idx="1"/>
          </p:nvPr>
        </p:nvSpPr>
        <p:spPr>
          <a:xfrm>
            <a:off x="1523998" y="2878786"/>
            <a:ext cx="9144000" cy="1655762"/>
          </a:xfrm>
        </p:spPr>
        <p:txBody>
          <a:bodyPr/>
          <a:lstStyle/>
          <a:p>
            <a:r>
              <a:rPr lang="en-GB" sz="2200" dirty="0">
                <a:latin typeface="Georgia Pro Cond Light" panose="02040306050405020303" pitchFamily="18" charset="0"/>
              </a:rPr>
              <a:t>Harriet Turner, Mathew Owens, Matthew Lang, Siegfried Gonzi and Pete Riley</a:t>
            </a:r>
          </a:p>
          <a:p>
            <a:endParaRPr lang="en-GB" sz="1600" dirty="0">
              <a:latin typeface="Georgia Pro Cond Light" panose="02040306050405020303" pitchFamily="18" charset="0"/>
            </a:endParaRPr>
          </a:p>
          <a:p>
            <a:r>
              <a:rPr lang="en-GB" sz="1600" dirty="0">
                <a:latin typeface="Georgia Pro Cond Light" panose="02040306050405020303" pitchFamily="18" charset="0"/>
              </a:rPr>
              <a:t>22</a:t>
            </a:r>
            <a:r>
              <a:rPr lang="en-GB" sz="1600" baseline="30000" dirty="0">
                <a:latin typeface="Georgia Pro Cond Light" panose="02040306050405020303" pitchFamily="18" charset="0"/>
              </a:rPr>
              <a:t>nd</a:t>
            </a:r>
            <a:r>
              <a:rPr lang="en-GB" sz="1600" dirty="0">
                <a:latin typeface="Georgia Pro Cond Light" panose="02040306050405020303" pitchFamily="18" charset="0"/>
              </a:rPr>
              <a:t> April 2022</a:t>
            </a:r>
          </a:p>
        </p:txBody>
      </p:sp>
      <p:sp>
        <p:nvSpPr>
          <p:cNvPr id="4" name="Rectangle 3">
            <a:extLst>
              <a:ext uri="{FF2B5EF4-FFF2-40B4-BE49-F238E27FC236}">
                <a16:creationId xmlns:a16="http://schemas.microsoft.com/office/drawing/2014/main" id="{0042C3F9-CE02-4A85-AAE4-D12D41C40F74}"/>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icture containing text, clipart&#10;&#10;Description automatically generated">
            <a:extLst>
              <a:ext uri="{FF2B5EF4-FFF2-40B4-BE49-F238E27FC236}">
                <a16:creationId xmlns:a16="http://schemas.microsoft.com/office/drawing/2014/main" id="{7B68521F-430A-47D0-9D0D-2843E62F0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945" y="4748645"/>
            <a:ext cx="3552107" cy="1184036"/>
          </a:xfrm>
          <a:prstGeom prst="rect">
            <a:avLst/>
          </a:prstGeom>
        </p:spPr>
      </p:pic>
      <p:sp>
        <p:nvSpPr>
          <p:cNvPr id="9" name="Rectangle 8">
            <a:extLst>
              <a:ext uri="{FF2B5EF4-FFF2-40B4-BE49-F238E27FC236}">
                <a16:creationId xmlns:a16="http://schemas.microsoft.com/office/drawing/2014/main" id="{15598022-09D2-4100-A96F-4C167F92971A}"/>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5CFFA48-87AD-48C1-83EC-65CC15BD8BE7}"/>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Californian FB" panose="0207040306080B030204" pitchFamily="18" charset="0"/>
            </a:endParaRPr>
          </a:p>
        </p:txBody>
      </p:sp>
      <p:sp>
        <p:nvSpPr>
          <p:cNvPr id="11" name="Rectangle 10">
            <a:extLst>
              <a:ext uri="{FF2B5EF4-FFF2-40B4-BE49-F238E27FC236}">
                <a16:creationId xmlns:a16="http://schemas.microsoft.com/office/drawing/2014/main" id="{C3F61AC5-E13D-469C-B8CF-6A802CEBC199}"/>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Californian FB" panose="0207040306080B030204" pitchFamily="18" charset="0"/>
            </a:endParaRPr>
          </a:p>
        </p:txBody>
      </p:sp>
      <p:sp>
        <p:nvSpPr>
          <p:cNvPr id="12" name="Rectangle 11">
            <a:extLst>
              <a:ext uri="{FF2B5EF4-FFF2-40B4-BE49-F238E27FC236}">
                <a16:creationId xmlns:a16="http://schemas.microsoft.com/office/drawing/2014/main" id="{A584BE91-8BDE-47F1-BE8F-D125107600FC}"/>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latin typeface="Californian FB" panose="0207040306080B030204" pitchFamily="18" charset="0"/>
            </a:endParaRPr>
          </a:p>
        </p:txBody>
      </p:sp>
    </p:spTree>
    <p:extLst>
      <p:ext uri="{BB962C8B-B14F-4D97-AF65-F5344CB8AC3E}">
        <p14:creationId xmlns:p14="http://schemas.microsoft.com/office/powerpoint/2010/main" val="1488256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ICME removal</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pic>
        <p:nvPicPr>
          <p:cNvPr id="3" name="Picture 2" descr="Chart, histogram&#10;&#10;Description automatically generated">
            <a:extLst>
              <a:ext uri="{FF2B5EF4-FFF2-40B4-BE49-F238E27FC236}">
                <a16:creationId xmlns:a16="http://schemas.microsoft.com/office/drawing/2014/main" id="{479E3D3F-7FB0-4BF2-B86D-88BD6EAD53CF}"/>
              </a:ext>
            </a:extLst>
          </p:cNvPr>
          <p:cNvPicPr>
            <a:picLocks noChangeAspect="1"/>
          </p:cNvPicPr>
          <p:nvPr/>
        </p:nvPicPr>
        <p:blipFill rotWithShape="1">
          <a:blip r:embed="rId3">
            <a:extLst>
              <a:ext uri="{28A0092B-C50C-407E-A947-70E740481C1C}">
                <a14:useLocalDpi xmlns:a14="http://schemas.microsoft.com/office/drawing/2010/main" val="0"/>
              </a:ext>
            </a:extLst>
          </a:blip>
          <a:srcRect l="4572" t="3279" r="7856" b="2127"/>
          <a:stretch/>
        </p:blipFill>
        <p:spPr>
          <a:xfrm>
            <a:off x="3317561" y="1441655"/>
            <a:ext cx="8874439" cy="4837974"/>
          </a:xfrm>
          <a:prstGeom prst="rect">
            <a:avLst/>
          </a:prstGeom>
        </p:spPr>
      </p:pic>
      <p:pic>
        <p:nvPicPr>
          <p:cNvPr id="7" name="Picture 6">
            <a:extLst>
              <a:ext uri="{FF2B5EF4-FFF2-40B4-BE49-F238E27FC236}">
                <a16:creationId xmlns:a16="http://schemas.microsoft.com/office/drawing/2014/main" id="{9F6CDBC9-0DBA-4B99-AA73-DFC6C56B8A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9546" y="2129537"/>
            <a:ext cx="2798015" cy="2598926"/>
          </a:xfrm>
          <a:prstGeom prst="rect">
            <a:avLst/>
          </a:prstGeom>
        </p:spPr>
      </p:pic>
      <p:pic>
        <p:nvPicPr>
          <p:cNvPr id="9" name="Picture 8">
            <a:extLst>
              <a:ext uri="{FF2B5EF4-FFF2-40B4-BE49-F238E27FC236}">
                <a16:creationId xmlns:a16="http://schemas.microsoft.com/office/drawing/2014/main" id="{4FDE58AE-D75F-41B6-86E9-F131758F9088}"/>
              </a:ext>
            </a:extLst>
          </p:cNvPr>
          <p:cNvPicPr>
            <a:picLocks noChangeAspect="1"/>
          </p:cNvPicPr>
          <p:nvPr/>
        </p:nvPicPr>
        <p:blipFill>
          <a:blip r:embed="rId5"/>
          <a:stretch>
            <a:fillRect/>
          </a:stretch>
        </p:blipFill>
        <p:spPr>
          <a:xfrm>
            <a:off x="0" y="2258859"/>
            <a:ext cx="607358" cy="2598927"/>
          </a:xfrm>
          <a:prstGeom prst="rect">
            <a:avLst/>
          </a:prstGeom>
        </p:spPr>
      </p:pic>
    </p:spTree>
    <p:extLst>
      <p:ext uri="{BB962C8B-B14F-4D97-AF65-F5344CB8AC3E}">
        <p14:creationId xmlns:p14="http://schemas.microsoft.com/office/powerpoint/2010/main" val="17379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ICME removal</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3" y="1441655"/>
            <a:ext cx="6231148"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Applying removal over the analysis periods</a:t>
            </a:r>
          </a:p>
          <a:p>
            <a:pPr>
              <a:lnSpc>
                <a:spcPct val="100000"/>
              </a:lnSpc>
            </a:pPr>
            <a:r>
              <a:rPr lang="en-GB" dirty="0">
                <a:latin typeface="Georgia Pro Cond Light" panose="02040306050405020303" pitchFamily="18" charset="0"/>
              </a:rPr>
              <a:t>Larger improvement in solar maximum</a:t>
            </a:r>
          </a:p>
          <a:p>
            <a:pPr>
              <a:lnSpc>
                <a:spcPct val="100000"/>
              </a:lnSpc>
            </a:pPr>
            <a:r>
              <a:rPr lang="en-GB" dirty="0">
                <a:latin typeface="Georgia Pro Cond Light" panose="02040306050405020303" pitchFamily="18" charset="0"/>
              </a:rPr>
              <a:t>More fast ICMEs at STEREO A and B</a:t>
            </a:r>
          </a:p>
        </p:txBody>
      </p:sp>
      <p:pic>
        <p:nvPicPr>
          <p:cNvPr id="3" name="Picture 2">
            <a:extLst>
              <a:ext uri="{FF2B5EF4-FFF2-40B4-BE49-F238E27FC236}">
                <a16:creationId xmlns:a16="http://schemas.microsoft.com/office/drawing/2014/main" id="{BFA61DF6-1E4D-4D50-A25D-B94546A7DB08}"/>
              </a:ext>
            </a:extLst>
          </p:cNvPr>
          <p:cNvPicPr>
            <a:picLocks noChangeAspect="1"/>
          </p:cNvPicPr>
          <p:nvPr/>
        </p:nvPicPr>
        <p:blipFill>
          <a:blip r:embed="rId3"/>
          <a:stretch>
            <a:fillRect/>
          </a:stretch>
        </p:blipFill>
        <p:spPr>
          <a:xfrm>
            <a:off x="6916131" y="1160774"/>
            <a:ext cx="5031178" cy="5331125"/>
          </a:xfrm>
          <a:prstGeom prst="rect">
            <a:avLst/>
          </a:prstGeom>
        </p:spPr>
      </p:pic>
    </p:spTree>
    <p:extLst>
      <p:ext uri="{BB962C8B-B14F-4D97-AF65-F5344CB8AC3E}">
        <p14:creationId xmlns:p14="http://schemas.microsoft.com/office/powerpoint/2010/main" val="34288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Future work</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All experiments have been with science-level data</a:t>
            </a:r>
          </a:p>
          <a:p>
            <a:pPr>
              <a:lnSpc>
                <a:spcPct val="100000"/>
              </a:lnSpc>
            </a:pPr>
            <a:r>
              <a:rPr lang="en-GB" dirty="0">
                <a:latin typeface="Georgia Pro Cond Light" panose="02040306050405020303" pitchFamily="18" charset="0"/>
              </a:rPr>
              <a:t>Testing the performance of </a:t>
            </a:r>
            <a:r>
              <a:rPr lang="en-GB" dirty="0" err="1">
                <a:latin typeface="Georgia Pro Cond Light" panose="02040306050405020303" pitchFamily="18" charset="0"/>
              </a:rPr>
              <a:t>BRaVDA</a:t>
            </a:r>
            <a:r>
              <a:rPr lang="en-GB" dirty="0">
                <a:latin typeface="Georgia Pro Cond Light" panose="02040306050405020303" pitchFamily="18" charset="0"/>
              </a:rPr>
              <a:t> with real-time data</a:t>
            </a:r>
          </a:p>
          <a:p>
            <a:pPr lvl="1">
              <a:lnSpc>
                <a:spcPct val="100000"/>
              </a:lnSpc>
            </a:pPr>
            <a:r>
              <a:rPr lang="en-GB" dirty="0">
                <a:latin typeface="Georgia Pro Cond Light" panose="02040306050405020303" pitchFamily="18" charset="0"/>
              </a:rPr>
              <a:t>Required for operational deployment</a:t>
            </a:r>
          </a:p>
          <a:p>
            <a:pPr lvl="1">
              <a:lnSpc>
                <a:spcPct val="100000"/>
              </a:lnSpc>
            </a:pPr>
            <a:r>
              <a:rPr lang="en-GB" dirty="0">
                <a:latin typeface="Georgia Pro Cond Light" panose="02040306050405020303" pitchFamily="18" charset="0"/>
              </a:rPr>
              <a:t>Initial results are showing that the real-time data does not have much of an impact</a:t>
            </a:r>
          </a:p>
        </p:txBody>
      </p:sp>
    </p:spTree>
    <p:extLst>
      <p:ext uri="{BB962C8B-B14F-4D97-AF65-F5344CB8AC3E}">
        <p14:creationId xmlns:p14="http://schemas.microsoft.com/office/powerpoint/2010/main" val="21473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Conclusions</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Data assimilation is in early development stages for space weather forecasting</a:t>
            </a:r>
          </a:p>
          <a:p>
            <a:pPr lvl="1">
              <a:lnSpc>
                <a:spcPct val="100000"/>
              </a:lnSpc>
            </a:pPr>
            <a:r>
              <a:rPr lang="en-GB" dirty="0">
                <a:latin typeface="Georgia Pro Cond Light" panose="02040306050405020303" pitchFamily="18" charset="0"/>
              </a:rPr>
              <a:t>Our implementation has improved solar wind forecasts</a:t>
            </a:r>
          </a:p>
          <a:p>
            <a:pPr>
              <a:lnSpc>
                <a:spcPct val="100000"/>
              </a:lnSpc>
            </a:pPr>
            <a:r>
              <a:rPr lang="en-GB" dirty="0">
                <a:latin typeface="Georgia Pro Cond Light" panose="02040306050405020303" pitchFamily="18" charset="0"/>
              </a:rPr>
              <a:t>Looking at 3 years of forecasts:</a:t>
            </a:r>
          </a:p>
          <a:p>
            <a:pPr lvl="1">
              <a:lnSpc>
                <a:spcPct val="100000"/>
              </a:lnSpc>
            </a:pPr>
            <a:r>
              <a:rPr lang="en-GB" dirty="0">
                <a:latin typeface="Georgia Pro Cond Light" panose="02040306050405020303" pitchFamily="18" charset="0"/>
              </a:rPr>
              <a:t>Large impact from observation age</a:t>
            </a:r>
          </a:p>
          <a:p>
            <a:pPr lvl="1">
              <a:lnSpc>
                <a:spcPct val="100000"/>
              </a:lnSpc>
            </a:pPr>
            <a:r>
              <a:rPr lang="en-GB" dirty="0">
                <a:latin typeface="Georgia Pro Cond Light" panose="02040306050405020303" pitchFamily="18" charset="0"/>
              </a:rPr>
              <a:t>Removing ICMEs improves forecast accuracy</a:t>
            </a:r>
          </a:p>
          <a:p>
            <a:pPr>
              <a:lnSpc>
                <a:spcPct val="100000"/>
              </a:lnSpc>
            </a:pPr>
            <a:r>
              <a:rPr lang="en-GB" dirty="0">
                <a:latin typeface="Georgia Pro Cond Light" panose="02040306050405020303" pitchFamily="18" charset="0"/>
              </a:rPr>
              <a:t>Better to assimilate multiple spacecraft observations rather than single 	spacecraft observations</a:t>
            </a:r>
          </a:p>
          <a:p>
            <a:pPr>
              <a:lnSpc>
                <a:spcPct val="100000"/>
              </a:lnSpc>
            </a:pPr>
            <a:r>
              <a:rPr lang="en-GB" dirty="0">
                <a:latin typeface="Georgia Pro Cond Light" panose="02040306050405020303" pitchFamily="18" charset="0"/>
              </a:rPr>
              <a:t>Moving towards using real-time data</a:t>
            </a:r>
          </a:p>
        </p:txBody>
      </p:sp>
    </p:spTree>
    <p:extLst>
      <p:ext uri="{BB962C8B-B14F-4D97-AF65-F5344CB8AC3E}">
        <p14:creationId xmlns:p14="http://schemas.microsoft.com/office/powerpoint/2010/main" val="357075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1618890" y="1950720"/>
            <a:ext cx="8954219" cy="273239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latin typeface="Georgia Pro Cond Light" panose="02040306050405020303" pitchFamily="18" charset="0"/>
              </a:rPr>
              <a:t>Thank you</a:t>
            </a:r>
          </a:p>
          <a:p>
            <a:pPr algn="ctr"/>
            <a:endParaRPr lang="en-GB" sz="3600" dirty="0">
              <a:solidFill>
                <a:schemeClr val="tx1"/>
              </a:solidFill>
              <a:latin typeface="Georgia Pro Cond Light" panose="02040306050405020303" pitchFamily="18" charset="0"/>
            </a:endParaRPr>
          </a:p>
          <a:p>
            <a:pPr algn="ctr"/>
            <a:r>
              <a:rPr lang="en-GB" dirty="0">
                <a:solidFill>
                  <a:schemeClr val="tx1"/>
                </a:solidFill>
                <a:latin typeface="Georgia Pro Cond Light" panose="02040306050405020303" pitchFamily="18" charset="0"/>
              </a:rPr>
              <a:t>h.turner3@pgr.reading.ac.uk</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GB" dirty="0">
              <a:latin typeface="Georgia Pro Cond Light" panose="02040306050405020303" pitchFamily="18" charset="0"/>
            </a:endParaRPr>
          </a:p>
        </p:txBody>
      </p:sp>
    </p:spTree>
    <p:extLst>
      <p:ext uri="{BB962C8B-B14F-4D97-AF65-F5344CB8AC3E}">
        <p14:creationId xmlns:p14="http://schemas.microsoft.com/office/powerpoint/2010/main" val="13019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References</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sz="2000" dirty="0">
                <a:latin typeface="Georgia Pro Cond Light" panose="02040306050405020303" pitchFamily="18" charset="0"/>
              </a:rPr>
              <a:t>ESA, 2022. </a:t>
            </a:r>
            <a:r>
              <a:rPr lang="en-GB" sz="2000" dirty="0">
                <a:latin typeface="Georgia Pro Cond Light" panose="02040306050405020303" pitchFamily="18" charset="0"/>
                <a:hlinkClick r:id="rId2"/>
              </a:rPr>
              <a:t>https://www.esa.int/ESA_Multimedia/Images/2018/01/Space_weather_effects</a:t>
            </a:r>
            <a:r>
              <a:rPr lang="en-GB" sz="2000" dirty="0">
                <a:latin typeface="Georgia Pro Cond Light" panose="02040306050405020303" pitchFamily="18" charset="0"/>
              </a:rPr>
              <a:t> </a:t>
            </a:r>
          </a:p>
          <a:p>
            <a:pPr marL="0" indent="0">
              <a:lnSpc>
                <a:spcPct val="100000"/>
              </a:lnSpc>
              <a:buNone/>
            </a:pPr>
            <a:r>
              <a:rPr lang="en-GB" sz="2000" dirty="0">
                <a:latin typeface="Georgia Pro Cond Light" panose="02040306050405020303" pitchFamily="18" charset="0"/>
              </a:rPr>
              <a:t>Lang, M. &amp; Owens, M. J. (2019). A Variational Approach to Data Assimilation in the Solar Wind. </a:t>
            </a:r>
            <a:r>
              <a:rPr lang="en-GB" sz="2000" i="1" dirty="0">
                <a:latin typeface="Georgia Pro Cond Light" panose="02040306050405020303" pitchFamily="18" charset="0"/>
              </a:rPr>
              <a:t>Space Weather, 	17</a:t>
            </a:r>
            <a:r>
              <a:rPr lang="en-GB" sz="2000" dirty="0">
                <a:latin typeface="Georgia Pro Cond Light" panose="02040306050405020303" pitchFamily="18" charset="0"/>
              </a:rPr>
              <a:t>(1), 59 – 83. </a:t>
            </a:r>
            <a:r>
              <a:rPr lang="en-GB" sz="1600" dirty="0">
                <a:latin typeface="Georgia Pro Cond Light" panose="02040306050405020303" pitchFamily="18" charset="0"/>
              </a:rPr>
              <a:t>DOI: 10.1029/2018SW001857</a:t>
            </a:r>
          </a:p>
          <a:p>
            <a:pPr marL="0" indent="0">
              <a:lnSpc>
                <a:spcPct val="100000"/>
              </a:lnSpc>
              <a:buNone/>
            </a:pPr>
            <a:r>
              <a:rPr lang="en-GB" sz="2000" dirty="0">
                <a:latin typeface="Georgia Pro Cond Light" panose="02040306050405020303" pitchFamily="18" charset="0"/>
              </a:rPr>
              <a:t>NASA, 2022. </a:t>
            </a:r>
            <a:r>
              <a:rPr lang="en-GB" sz="2000" dirty="0">
                <a:latin typeface="Georgia Pro Cond Light" panose="02040306050405020303" pitchFamily="18" charset="0"/>
                <a:hlinkClick r:id="rId3"/>
              </a:rPr>
              <a:t>https://www.nasa.gov/mission_pages/sunearth/news/News070712-X1.1flare.html</a:t>
            </a:r>
            <a:r>
              <a:rPr lang="en-GB" sz="2000" dirty="0">
                <a:latin typeface="Georgia Pro Cond Light" panose="02040306050405020303" pitchFamily="18" charset="0"/>
              </a:rPr>
              <a:t> </a:t>
            </a:r>
          </a:p>
          <a:p>
            <a:pPr marL="0" indent="0">
              <a:lnSpc>
                <a:spcPct val="100000"/>
              </a:lnSpc>
              <a:buNone/>
            </a:pPr>
            <a:r>
              <a:rPr lang="en-GB" sz="2000" dirty="0">
                <a:latin typeface="Georgia Pro Cond Light" panose="02040306050405020303" pitchFamily="18" charset="0"/>
              </a:rPr>
              <a:t>Owens, M., Lang, M., Barnard, L., Riley, P., Ben-Nun, M., Scott, C. J. &amp; Gonzi, S. (2020). A Computationally 	Efficient, Time-Dependent Model of the Solar Wind for Use as a Surrogate to Three-Dimensional 	Numerical Magnetohydrodynamic Simulations. </a:t>
            </a:r>
            <a:r>
              <a:rPr lang="en-GB" sz="2000" i="1" dirty="0">
                <a:latin typeface="Georgia Pro Cond Light" panose="02040306050405020303" pitchFamily="18" charset="0"/>
              </a:rPr>
              <a:t>Solar Physics, 295</a:t>
            </a:r>
            <a:r>
              <a:rPr lang="en-GB" sz="2000" dirty="0">
                <a:latin typeface="Georgia Pro Cond Light" panose="02040306050405020303" pitchFamily="18" charset="0"/>
              </a:rPr>
              <a:t>(3). </a:t>
            </a:r>
            <a:r>
              <a:rPr lang="en-GB" sz="1600" dirty="0">
                <a:latin typeface="Georgia Pro Cond Light" panose="02040306050405020303" pitchFamily="18" charset="0"/>
              </a:rPr>
              <a:t>DOI: 10.1007/s11207-020-01605-3</a:t>
            </a:r>
          </a:p>
          <a:p>
            <a:pPr marL="0" indent="0">
              <a:lnSpc>
                <a:spcPct val="100000"/>
              </a:lnSpc>
              <a:buNone/>
            </a:pPr>
            <a:r>
              <a:rPr lang="en-GB" sz="2000" dirty="0">
                <a:latin typeface="Georgia Pro Cond Light" panose="02040306050405020303" pitchFamily="18" charset="0"/>
              </a:rPr>
              <a:t>WDC-SILSO, Royal Observatory of Belgium, Brussels. </a:t>
            </a:r>
            <a:r>
              <a:rPr lang="en-GB" sz="2000" dirty="0">
                <a:latin typeface="Georgia Pro Cond Light" panose="02040306050405020303" pitchFamily="18" charset="0"/>
                <a:hlinkClick r:id="rId4"/>
              </a:rPr>
              <a:t>https://wwwbis.sidc.be/silso/home</a:t>
            </a:r>
            <a:r>
              <a:rPr lang="en-GB" sz="2000" dirty="0">
                <a:latin typeface="Georgia Pro Cond Light" panose="02040306050405020303" pitchFamily="18" charset="0"/>
              </a:rPr>
              <a:t>  </a:t>
            </a:r>
            <a:endParaRPr lang="en-GB" dirty="0">
              <a:latin typeface="Georgia Pro Cond Light" panose="02040306050405020303" pitchFamily="18" charset="0"/>
            </a:endParaRPr>
          </a:p>
        </p:txBody>
      </p:sp>
    </p:spTree>
    <p:extLst>
      <p:ext uri="{BB962C8B-B14F-4D97-AF65-F5344CB8AC3E}">
        <p14:creationId xmlns:p14="http://schemas.microsoft.com/office/powerpoint/2010/main" val="323174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Title</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Text</a:t>
            </a:r>
          </a:p>
        </p:txBody>
      </p:sp>
    </p:spTree>
    <p:extLst>
      <p:ext uri="{BB962C8B-B14F-4D97-AF65-F5344CB8AC3E}">
        <p14:creationId xmlns:p14="http://schemas.microsoft.com/office/powerpoint/2010/main" val="222233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Solar wind and data assimilation</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endParaRPr lang="en-GB" dirty="0">
              <a:latin typeface="Georgia Pro Cond Light" panose="02040306050405020303" pitchFamily="18" charset="0"/>
            </a:endParaRP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54360" y="1922699"/>
            <a:ext cx="5897907" cy="3685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Data assimilation (DA) combines model output and observations to form an optimum estimation of reality</a:t>
            </a:r>
          </a:p>
          <a:p>
            <a:pPr>
              <a:lnSpc>
                <a:spcPct val="100000"/>
              </a:lnSpc>
            </a:pPr>
            <a:r>
              <a:rPr lang="en-GB" dirty="0">
                <a:latin typeface="Georgia Pro Cond Light" panose="02040306050405020303" pitchFamily="18" charset="0"/>
              </a:rPr>
              <a:t>Led to large improvements in terrestrial weather forecasting</a:t>
            </a:r>
          </a:p>
          <a:p>
            <a:pPr>
              <a:lnSpc>
                <a:spcPct val="100000"/>
              </a:lnSpc>
            </a:pPr>
            <a:r>
              <a:rPr lang="en-GB" dirty="0">
                <a:latin typeface="Georgia Pro Cond Light" panose="02040306050405020303" pitchFamily="18" charset="0"/>
              </a:rPr>
              <a:t>Under used in space weather forecasting</a:t>
            </a:r>
          </a:p>
        </p:txBody>
      </p:sp>
      <p:sp>
        <p:nvSpPr>
          <p:cNvPr id="17" name="Rectangle: Rounded Corners 16">
            <a:extLst>
              <a:ext uri="{FF2B5EF4-FFF2-40B4-BE49-F238E27FC236}">
                <a16:creationId xmlns:a16="http://schemas.microsoft.com/office/drawing/2014/main" id="{184029BF-87AE-42FC-B4EE-C15D2702873D}"/>
              </a:ext>
            </a:extLst>
          </p:cNvPr>
          <p:cNvSpPr/>
          <p:nvPr/>
        </p:nvSpPr>
        <p:spPr>
          <a:xfrm>
            <a:off x="7768749" y="5244004"/>
            <a:ext cx="1722409" cy="830317"/>
          </a:xfrm>
          <a:prstGeom prst="roundRect">
            <a:avLst/>
          </a:prstGeom>
          <a:solidFill>
            <a:srgbClr val="D7D2CB"/>
          </a:solidFill>
          <a:ln w="19050">
            <a:solidFill>
              <a:srgbClr val="6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eorgia" panose="02040502050405020303" pitchFamily="18" charset="0"/>
              </a:rPr>
              <a:t>Optimal state of the system</a:t>
            </a:r>
          </a:p>
        </p:txBody>
      </p:sp>
      <p:cxnSp>
        <p:nvCxnSpPr>
          <p:cNvPr id="8" name="Straight Arrow Connector 7">
            <a:extLst>
              <a:ext uri="{FF2B5EF4-FFF2-40B4-BE49-F238E27FC236}">
                <a16:creationId xmlns:a16="http://schemas.microsoft.com/office/drawing/2014/main" id="{68B7EED0-B86C-41B1-B722-1C6E51317554}"/>
              </a:ext>
            </a:extLst>
          </p:cNvPr>
          <p:cNvCxnSpPr>
            <a:cxnSpLocks/>
          </p:cNvCxnSpPr>
          <p:nvPr/>
        </p:nvCxnSpPr>
        <p:spPr>
          <a:xfrm>
            <a:off x="8102884" y="2226395"/>
            <a:ext cx="0" cy="1111568"/>
          </a:xfrm>
          <a:prstGeom prst="straightConnector1">
            <a:avLst/>
          </a:prstGeom>
          <a:ln w="76200">
            <a:solidFill>
              <a:srgbClr val="6B6B6B"/>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29EA438-AA33-4579-BF2A-615C0450AEDC}"/>
              </a:ext>
            </a:extLst>
          </p:cNvPr>
          <p:cNvCxnSpPr>
            <a:cxnSpLocks/>
          </p:cNvCxnSpPr>
          <p:nvPr/>
        </p:nvCxnSpPr>
        <p:spPr>
          <a:xfrm>
            <a:off x="9182216" y="2849703"/>
            <a:ext cx="0" cy="488061"/>
          </a:xfrm>
          <a:prstGeom prst="straightConnector1">
            <a:avLst/>
          </a:prstGeom>
          <a:ln w="76200">
            <a:solidFill>
              <a:srgbClr val="6B6B6B"/>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E93D7F4-576A-467D-81DE-9D823D12900D}"/>
              </a:ext>
            </a:extLst>
          </p:cNvPr>
          <p:cNvSpPr/>
          <p:nvPr/>
        </p:nvSpPr>
        <p:spPr>
          <a:xfrm>
            <a:off x="6691439" y="1531523"/>
            <a:ext cx="1722409" cy="830317"/>
          </a:xfrm>
          <a:prstGeom prst="roundRect">
            <a:avLst/>
          </a:prstGeom>
          <a:solidFill>
            <a:srgbClr val="D7D2CB"/>
          </a:solidFill>
          <a:ln w="19050">
            <a:solidFill>
              <a:srgbClr val="6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eorgia" panose="02040502050405020303" pitchFamily="18" charset="0"/>
              </a:rPr>
              <a:t>Observations</a:t>
            </a:r>
          </a:p>
        </p:txBody>
      </p:sp>
      <p:sp>
        <p:nvSpPr>
          <p:cNvPr id="16" name="Rectangle: Rounded Corners 15">
            <a:extLst>
              <a:ext uri="{FF2B5EF4-FFF2-40B4-BE49-F238E27FC236}">
                <a16:creationId xmlns:a16="http://schemas.microsoft.com/office/drawing/2014/main" id="{347D329A-96FC-4312-8CEE-9250CCE06EC5}"/>
              </a:ext>
            </a:extLst>
          </p:cNvPr>
          <p:cNvSpPr/>
          <p:nvPr/>
        </p:nvSpPr>
        <p:spPr>
          <a:xfrm>
            <a:off x="8919457" y="2042713"/>
            <a:ext cx="1722409" cy="830317"/>
          </a:xfrm>
          <a:prstGeom prst="roundRect">
            <a:avLst/>
          </a:prstGeom>
          <a:solidFill>
            <a:srgbClr val="D7D2CB"/>
          </a:solidFill>
          <a:ln w="19050">
            <a:solidFill>
              <a:srgbClr val="6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eorgia" panose="02040502050405020303" pitchFamily="18" charset="0"/>
              </a:rPr>
              <a:t>Model output</a:t>
            </a:r>
          </a:p>
        </p:txBody>
      </p:sp>
      <p:cxnSp>
        <p:nvCxnSpPr>
          <p:cNvPr id="21" name="Straight Arrow Connector 20">
            <a:extLst>
              <a:ext uri="{FF2B5EF4-FFF2-40B4-BE49-F238E27FC236}">
                <a16:creationId xmlns:a16="http://schemas.microsoft.com/office/drawing/2014/main" id="{510423B2-EDBA-4894-8F2F-44EABFA4118E}"/>
              </a:ext>
            </a:extLst>
          </p:cNvPr>
          <p:cNvCxnSpPr>
            <a:cxnSpLocks/>
          </p:cNvCxnSpPr>
          <p:nvPr/>
        </p:nvCxnSpPr>
        <p:spPr>
          <a:xfrm>
            <a:off x="8644167" y="4296735"/>
            <a:ext cx="0" cy="947268"/>
          </a:xfrm>
          <a:prstGeom prst="straightConnector1">
            <a:avLst/>
          </a:prstGeom>
          <a:ln w="76200">
            <a:solidFill>
              <a:srgbClr val="6B6B6B"/>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86F1C3AC-3449-425B-98FF-81D42C28B3CA}"/>
              </a:ext>
            </a:extLst>
          </p:cNvPr>
          <p:cNvSpPr/>
          <p:nvPr/>
        </p:nvSpPr>
        <p:spPr>
          <a:xfrm>
            <a:off x="7552644" y="3337765"/>
            <a:ext cx="2154620" cy="1141318"/>
          </a:xfrm>
          <a:prstGeom prst="round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Georgia" panose="02040502050405020303" pitchFamily="18" charset="0"/>
              </a:rPr>
              <a:t>Data assimilation</a:t>
            </a:r>
          </a:p>
        </p:txBody>
      </p:sp>
      <p:cxnSp>
        <p:nvCxnSpPr>
          <p:cNvPr id="24" name="Straight Arrow Connector 23">
            <a:extLst>
              <a:ext uri="{FF2B5EF4-FFF2-40B4-BE49-F238E27FC236}">
                <a16:creationId xmlns:a16="http://schemas.microsoft.com/office/drawing/2014/main" id="{C6754266-AD83-49C5-BE90-45A5AD3A622A}"/>
              </a:ext>
            </a:extLst>
          </p:cNvPr>
          <p:cNvCxnSpPr>
            <a:cxnSpLocks/>
          </p:cNvCxnSpPr>
          <p:nvPr/>
        </p:nvCxnSpPr>
        <p:spPr>
          <a:xfrm>
            <a:off x="9491158" y="5671731"/>
            <a:ext cx="479043" cy="0"/>
          </a:xfrm>
          <a:prstGeom prst="straightConnector1">
            <a:avLst/>
          </a:prstGeom>
          <a:ln w="76200">
            <a:solidFill>
              <a:srgbClr val="6B6B6B"/>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937903-5B75-49C0-B746-7F234819EBE7}"/>
              </a:ext>
            </a:extLst>
          </p:cNvPr>
          <p:cNvCxnSpPr>
            <a:cxnSpLocks/>
          </p:cNvCxnSpPr>
          <p:nvPr/>
        </p:nvCxnSpPr>
        <p:spPr>
          <a:xfrm flipH="1" flipV="1">
            <a:off x="10289772" y="2873030"/>
            <a:ext cx="12922" cy="2532993"/>
          </a:xfrm>
          <a:prstGeom prst="straightConnector1">
            <a:avLst/>
          </a:prstGeom>
          <a:ln w="76200">
            <a:solidFill>
              <a:srgbClr val="6B6B6B"/>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032E23E7-4B96-4DD7-BEAC-D0BBF4A2C29A}"/>
              </a:ext>
            </a:extLst>
          </p:cNvPr>
          <p:cNvSpPr/>
          <p:nvPr/>
        </p:nvSpPr>
        <p:spPr>
          <a:xfrm>
            <a:off x="9968728" y="5244003"/>
            <a:ext cx="1722409" cy="830317"/>
          </a:xfrm>
          <a:prstGeom prst="roundRect">
            <a:avLst/>
          </a:prstGeom>
          <a:solidFill>
            <a:srgbClr val="D7D2CB"/>
          </a:solidFill>
          <a:ln w="19050">
            <a:solidFill>
              <a:srgbClr val="6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eorgia" panose="02040502050405020303" pitchFamily="18" charset="0"/>
              </a:rPr>
              <a:t>Forecast</a:t>
            </a:r>
          </a:p>
        </p:txBody>
      </p:sp>
    </p:spTree>
    <p:extLst>
      <p:ext uri="{BB962C8B-B14F-4D97-AF65-F5344CB8AC3E}">
        <p14:creationId xmlns:p14="http://schemas.microsoft.com/office/powerpoint/2010/main" val="343209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err="1">
                <a:solidFill>
                  <a:schemeClr val="tx1"/>
                </a:solidFill>
                <a:latin typeface="Georgia Pro Cond Light" panose="02040306050405020303" pitchFamily="18" charset="0"/>
              </a:rPr>
              <a:t>BRaVDA</a:t>
            </a:r>
            <a:r>
              <a:rPr lang="en-GB" sz="3000" dirty="0">
                <a:solidFill>
                  <a:schemeClr val="tx1"/>
                </a:solidFill>
                <a:latin typeface="Georgia Pro Cond Light" panose="02040306050405020303" pitchFamily="18" charset="0"/>
              </a:rPr>
              <a:t> scheme</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162560" y="1441655"/>
            <a:ext cx="5598160" cy="47693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Burger Radius Variational Data Assimilation scheme (Lang and Owens, 2019)</a:t>
            </a:r>
          </a:p>
          <a:p>
            <a:pPr>
              <a:lnSpc>
                <a:spcPct val="100000"/>
              </a:lnSpc>
            </a:pPr>
            <a:r>
              <a:rPr lang="en-GB" dirty="0">
                <a:latin typeface="Georgia Pro Cond Light" panose="02040306050405020303" pitchFamily="18" charset="0"/>
              </a:rPr>
              <a:t>Uses solar wind propagation model and observations from STEREO spacecraft and OMNI dataset</a:t>
            </a:r>
          </a:p>
          <a:p>
            <a:pPr lvl="1">
              <a:lnSpc>
                <a:spcPct val="100000"/>
              </a:lnSpc>
            </a:pPr>
            <a:r>
              <a:rPr lang="en-GB" dirty="0">
                <a:latin typeface="Georgia Pro Cond Light" panose="02040306050405020303" pitchFamily="18" charset="0"/>
              </a:rPr>
              <a:t>3 sources of observations</a:t>
            </a:r>
          </a:p>
          <a:p>
            <a:pPr lvl="1">
              <a:lnSpc>
                <a:spcPct val="100000"/>
              </a:lnSpc>
            </a:pPr>
            <a:r>
              <a:rPr lang="en-GB" dirty="0">
                <a:latin typeface="Georgia Pro Cond Light" panose="02040306050405020303" pitchFamily="18" charset="0"/>
              </a:rPr>
              <a:t>Spacecraft observations can be assimilated together or individually</a:t>
            </a:r>
          </a:p>
          <a:p>
            <a:pPr>
              <a:lnSpc>
                <a:spcPct val="100000"/>
              </a:lnSpc>
            </a:pPr>
            <a:r>
              <a:rPr lang="en-GB" dirty="0">
                <a:latin typeface="Georgia Pro Cond Light" panose="02040306050405020303" pitchFamily="18" charset="0"/>
              </a:rPr>
              <a:t>Reconstructs solar wind in 27-day windows from 30 to 215 R</a:t>
            </a:r>
            <a:r>
              <a:rPr lang="en-GB" baseline="-25000" dirty="0">
                <a:latin typeface="Georgia Pro Cond Light" panose="02040306050405020303" pitchFamily="18" charset="0"/>
              </a:rPr>
              <a:t>s</a:t>
            </a:r>
          </a:p>
        </p:txBody>
      </p:sp>
      <p:pic>
        <p:nvPicPr>
          <p:cNvPr id="1026" name="Picture 2">
            <a:extLst>
              <a:ext uri="{FF2B5EF4-FFF2-40B4-BE49-F238E27FC236}">
                <a16:creationId xmlns:a16="http://schemas.microsoft.com/office/drawing/2014/main" id="{6415F77C-634B-4A26-8DDA-5ECBDB5AE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440" y="211183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3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Effect of DA</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pic>
        <p:nvPicPr>
          <p:cNvPr id="3" name="Picture 2">
            <a:extLst>
              <a:ext uri="{FF2B5EF4-FFF2-40B4-BE49-F238E27FC236}">
                <a16:creationId xmlns:a16="http://schemas.microsoft.com/office/drawing/2014/main" id="{DD664A3A-2BF7-43B9-9DF1-C32FBC84A0B4}"/>
              </a:ext>
            </a:extLst>
          </p:cNvPr>
          <p:cNvPicPr>
            <a:picLocks noChangeAspect="1"/>
          </p:cNvPicPr>
          <p:nvPr/>
        </p:nvPicPr>
        <p:blipFill>
          <a:blip r:embed="rId3"/>
          <a:stretch>
            <a:fillRect/>
          </a:stretch>
        </p:blipFill>
        <p:spPr>
          <a:xfrm>
            <a:off x="1100656" y="1578223"/>
            <a:ext cx="9990686" cy="4503810"/>
          </a:xfrm>
          <a:prstGeom prst="rect">
            <a:avLst/>
          </a:prstGeom>
        </p:spPr>
      </p:pic>
    </p:spTree>
    <p:extLst>
      <p:ext uri="{BB962C8B-B14F-4D97-AF65-F5344CB8AC3E}">
        <p14:creationId xmlns:p14="http://schemas.microsoft.com/office/powerpoint/2010/main" val="243286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Solar wind forecasts from </a:t>
            </a:r>
            <a:r>
              <a:rPr lang="en-GB" sz="3000" dirty="0" err="1">
                <a:solidFill>
                  <a:schemeClr val="tx1"/>
                </a:solidFill>
                <a:latin typeface="Georgia Pro Cond Light" panose="02040306050405020303" pitchFamily="18" charset="0"/>
              </a:rPr>
              <a:t>BRaVDA</a:t>
            </a:r>
            <a:endParaRPr lang="en-GB" sz="3000" dirty="0">
              <a:solidFill>
                <a:schemeClr val="tx1"/>
              </a:solidFill>
              <a:latin typeface="Georgia Pro Cond Light" panose="02040306050405020303" pitchFamily="18" charset="0"/>
            </a:endParaRP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Using the 27-day reconstruction, this can be used to forecast the next 27 days</a:t>
            </a:r>
          </a:p>
          <a:p>
            <a:pPr>
              <a:lnSpc>
                <a:spcPct val="100000"/>
              </a:lnSpc>
            </a:pPr>
            <a:r>
              <a:rPr lang="en-GB" dirty="0">
                <a:latin typeface="Georgia Pro Cond Light" panose="02040306050405020303" pitchFamily="18" charset="0"/>
              </a:rPr>
              <a:t>Forecasts for Earth, STEREO-A and STEREO-B </a:t>
            </a:r>
          </a:p>
        </p:txBody>
      </p:sp>
      <p:cxnSp>
        <p:nvCxnSpPr>
          <p:cNvPr id="9" name="Straight Arrow Connector 8">
            <a:extLst>
              <a:ext uri="{FF2B5EF4-FFF2-40B4-BE49-F238E27FC236}">
                <a16:creationId xmlns:a16="http://schemas.microsoft.com/office/drawing/2014/main" id="{AB029A68-7373-457A-8F24-FD66F175C6EC}"/>
              </a:ext>
            </a:extLst>
          </p:cNvPr>
          <p:cNvCxnSpPr>
            <a:cxnSpLocks/>
          </p:cNvCxnSpPr>
          <p:nvPr/>
        </p:nvCxnSpPr>
        <p:spPr>
          <a:xfrm flipV="1">
            <a:off x="1013281" y="3063528"/>
            <a:ext cx="0" cy="2701770"/>
          </a:xfrm>
          <a:prstGeom prst="straightConnector1">
            <a:avLst/>
          </a:prstGeom>
          <a:ln w="38100">
            <a:solidFill>
              <a:srgbClr val="6B6B6B"/>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1BBFA8-22E7-4E99-A752-C51F811FDB10}"/>
              </a:ext>
            </a:extLst>
          </p:cNvPr>
          <p:cNvCxnSpPr>
            <a:cxnSpLocks/>
          </p:cNvCxnSpPr>
          <p:nvPr/>
        </p:nvCxnSpPr>
        <p:spPr>
          <a:xfrm>
            <a:off x="1013281" y="5746244"/>
            <a:ext cx="10394302" cy="0"/>
          </a:xfrm>
          <a:prstGeom prst="straightConnector1">
            <a:avLst/>
          </a:prstGeom>
          <a:ln w="38100">
            <a:solidFill>
              <a:srgbClr val="6B6B6B"/>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C574A9D-2307-41EF-8A42-402DA4305E11}"/>
              </a:ext>
            </a:extLst>
          </p:cNvPr>
          <p:cNvCxnSpPr>
            <a:cxnSpLocks/>
          </p:cNvCxnSpPr>
          <p:nvPr/>
        </p:nvCxnSpPr>
        <p:spPr>
          <a:xfrm>
            <a:off x="1490580" y="3392753"/>
            <a:ext cx="4313853" cy="0"/>
          </a:xfrm>
          <a:prstGeom prst="straightConnector1">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72745F2-D34D-422A-84CF-B256B234F440}"/>
              </a:ext>
            </a:extLst>
          </p:cNvPr>
          <p:cNvCxnSpPr>
            <a:cxnSpLocks/>
          </p:cNvCxnSpPr>
          <p:nvPr/>
        </p:nvCxnSpPr>
        <p:spPr>
          <a:xfrm>
            <a:off x="1436269" y="3072154"/>
            <a:ext cx="0" cy="2812211"/>
          </a:xfrm>
          <a:prstGeom prst="line">
            <a:avLst/>
          </a:prstGeom>
          <a:ln w="38100">
            <a:solidFill>
              <a:srgbClr val="6B6B6B"/>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124D36-FD0F-44EF-8D77-1E1A74C04877}"/>
              </a:ext>
            </a:extLst>
          </p:cNvPr>
          <p:cNvSpPr txBox="1"/>
          <p:nvPr/>
        </p:nvSpPr>
        <p:spPr>
          <a:xfrm>
            <a:off x="5743694" y="2685442"/>
            <a:ext cx="746449" cy="338554"/>
          </a:xfrm>
          <a:prstGeom prst="rect">
            <a:avLst/>
          </a:prstGeom>
          <a:noFill/>
        </p:spPr>
        <p:txBody>
          <a:bodyPr wrap="square" rtlCol="0">
            <a:spAutoFit/>
          </a:bodyPr>
          <a:lstStyle/>
          <a:p>
            <a:r>
              <a:rPr lang="en-GB" sz="1600" dirty="0">
                <a:latin typeface="Georgia Pro Light" panose="02040302050405020303" pitchFamily="18" charset="0"/>
              </a:rPr>
              <a:t>t</a:t>
            </a:r>
            <a:r>
              <a:rPr lang="en-GB" sz="1600" baseline="-25000" dirty="0">
                <a:latin typeface="Georgia Pro Light" panose="02040302050405020303" pitchFamily="18" charset="0"/>
              </a:rPr>
              <a:t>0</a:t>
            </a:r>
          </a:p>
        </p:txBody>
      </p:sp>
      <p:sp>
        <p:nvSpPr>
          <p:cNvPr id="19" name="TextBox 18">
            <a:extLst>
              <a:ext uri="{FF2B5EF4-FFF2-40B4-BE49-F238E27FC236}">
                <a16:creationId xmlns:a16="http://schemas.microsoft.com/office/drawing/2014/main" id="{8B9E726A-D50C-4BEB-BC57-B8956FB37E96}"/>
              </a:ext>
            </a:extLst>
          </p:cNvPr>
          <p:cNvSpPr txBox="1"/>
          <p:nvPr/>
        </p:nvSpPr>
        <p:spPr>
          <a:xfrm rot="16200000">
            <a:off x="-281055" y="4442995"/>
            <a:ext cx="1981202" cy="369332"/>
          </a:xfrm>
          <a:prstGeom prst="rect">
            <a:avLst/>
          </a:prstGeom>
          <a:noFill/>
        </p:spPr>
        <p:txBody>
          <a:bodyPr wrap="square" rtlCol="0">
            <a:spAutoFit/>
          </a:bodyPr>
          <a:lstStyle/>
          <a:p>
            <a:pPr algn="ctr"/>
            <a:r>
              <a:rPr lang="en-GB" dirty="0">
                <a:latin typeface="Georgia Pro Light" panose="02040302050405020303" pitchFamily="18" charset="0"/>
              </a:rPr>
              <a:t>Solar wind speed</a:t>
            </a:r>
            <a:endParaRPr lang="en-GB" baseline="-25000" dirty="0">
              <a:latin typeface="Georgia Pro Light" panose="02040302050405020303" pitchFamily="18" charset="0"/>
            </a:endParaRPr>
          </a:p>
        </p:txBody>
      </p:sp>
      <p:sp>
        <p:nvSpPr>
          <p:cNvPr id="20" name="TextBox 19">
            <a:extLst>
              <a:ext uri="{FF2B5EF4-FFF2-40B4-BE49-F238E27FC236}">
                <a16:creationId xmlns:a16="http://schemas.microsoft.com/office/drawing/2014/main" id="{3AF0FEF6-8067-4133-90AC-835F447A0E5F}"/>
              </a:ext>
            </a:extLst>
          </p:cNvPr>
          <p:cNvSpPr txBox="1"/>
          <p:nvPr/>
        </p:nvSpPr>
        <p:spPr>
          <a:xfrm>
            <a:off x="1117355" y="2685442"/>
            <a:ext cx="746449" cy="338554"/>
          </a:xfrm>
          <a:prstGeom prst="rect">
            <a:avLst/>
          </a:prstGeom>
          <a:noFill/>
        </p:spPr>
        <p:txBody>
          <a:bodyPr wrap="square" rtlCol="0">
            <a:spAutoFit/>
          </a:bodyPr>
          <a:lstStyle/>
          <a:p>
            <a:r>
              <a:rPr lang="en-GB" sz="1600" dirty="0">
                <a:latin typeface="Georgia Pro Light" panose="02040302050405020303" pitchFamily="18" charset="0"/>
              </a:rPr>
              <a:t>t</a:t>
            </a:r>
            <a:r>
              <a:rPr lang="en-GB" sz="1600" baseline="-25000" dirty="0">
                <a:latin typeface="Georgia Pro Light" panose="02040302050405020303" pitchFamily="18" charset="0"/>
              </a:rPr>
              <a:t>0-27</a:t>
            </a:r>
          </a:p>
        </p:txBody>
      </p:sp>
      <p:sp>
        <p:nvSpPr>
          <p:cNvPr id="21" name="TextBox 20">
            <a:extLst>
              <a:ext uri="{FF2B5EF4-FFF2-40B4-BE49-F238E27FC236}">
                <a16:creationId xmlns:a16="http://schemas.microsoft.com/office/drawing/2014/main" id="{D0A84833-8E83-4B97-8917-151A06DB3FF6}"/>
              </a:ext>
            </a:extLst>
          </p:cNvPr>
          <p:cNvSpPr txBox="1"/>
          <p:nvPr/>
        </p:nvSpPr>
        <p:spPr>
          <a:xfrm>
            <a:off x="2476954" y="2966815"/>
            <a:ext cx="2341104" cy="338554"/>
          </a:xfrm>
          <a:prstGeom prst="rect">
            <a:avLst/>
          </a:prstGeom>
          <a:noFill/>
        </p:spPr>
        <p:txBody>
          <a:bodyPr wrap="square" rtlCol="0">
            <a:spAutoFit/>
          </a:bodyPr>
          <a:lstStyle/>
          <a:p>
            <a:pPr algn="ctr"/>
            <a:r>
              <a:rPr lang="en-GB" sz="1600" dirty="0">
                <a:latin typeface="Georgia Pro Light" panose="02040302050405020303" pitchFamily="18" charset="0"/>
              </a:rPr>
              <a:t>Assimilation window</a:t>
            </a:r>
            <a:endParaRPr lang="en-GB" sz="1600" baseline="-25000" dirty="0">
              <a:latin typeface="Georgia Pro Light" panose="02040302050405020303" pitchFamily="18" charset="0"/>
            </a:endParaRPr>
          </a:p>
        </p:txBody>
      </p:sp>
      <p:sp>
        <p:nvSpPr>
          <p:cNvPr id="22" name="Freeform: Shape 21">
            <a:extLst>
              <a:ext uri="{FF2B5EF4-FFF2-40B4-BE49-F238E27FC236}">
                <a16:creationId xmlns:a16="http://schemas.microsoft.com/office/drawing/2014/main" id="{1AE0FB47-5F68-48FA-8B14-EFFF57B9E8ED}"/>
              </a:ext>
            </a:extLst>
          </p:cNvPr>
          <p:cNvSpPr/>
          <p:nvPr/>
        </p:nvSpPr>
        <p:spPr>
          <a:xfrm>
            <a:off x="1442489" y="3790807"/>
            <a:ext cx="4460033" cy="1599981"/>
          </a:xfrm>
          <a:custGeom>
            <a:avLst/>
            <a:gdLst>
              <a:gd name="connsiteX0" fmla="*/ 0 w 4460033"/>
              <a:gd name="connsiteY0" fmla="*/ 1889724 h 2157560"/>
              <a:gd name="connsiteX1" fmla="*/ 307910 w 4460033"/>
              <a:gd name="connsiteY1" fmla="*/ 2141650 h 2157560"/>
              <a:gd name="connsiteX2" fmla="*/ 755779 w 4460033"/>
              <a:gd name="connsiteY2" fmla="*/ 2048344 h 2157560"/>
              <a:gd name="connsiteX3" fmla="*/ 1091682 w 4460033"/>
              <a:gd name="connsiteY3" fmla="*/ 1376540 h 2157560"/>
              <a:gd name="connsiteX4" fmla="*/ 1492898 w 4460033"/>
              <a:gd name="connsiteY4" fmla="*/ 1283234 h 2157560"/>
              <a:gd name="connsiteX5" fmla="*/ 1707502 w 4460033"/>
              <a:gd name="connsiteY5" fmla="*/ 1656459 h 2157560"/>
              <a:gd name="connsiteX6" fmla="*/ 1931437 w 4460033"/>
              <a:gd name="connsiteY6" fmla="*/ 2039014 h 2157560"/>
              <a:gd name="connsiteX7" fmla="*/ 2575249 w 4460033"/>
              <a:gd name="connsiteY7" fmla="*/ 1843071 h 2157560"/>
              <a:gd name="connsiteX8" fmla="*/ 2920482 w 4460033"/>
              <a:gd name="connsiteY8" fmla="*/ 686075 h 2157560"/>
              <a:gd name="connsiteX9" fmla="*/ 3163077 w 4460033"/>
              <a:gd name="connsiteY9" fmla="*/ 70254 h 2157560"/>
              <a:gd name="connsiteX10" fmla="*/ 3405673 w 4460033"/>
              <a:gd name="connsiteY10" fmla="*/ 88916 h 2157560"/>
              <a:gd name="connsiteX11" fmla="*/ 3638939 w 4460033"/>
              <a:gd name="connsiteY11" fmla="*/ 742059 h 2157560"/>
              <a:gd name="connsiteX12" fmla="*/ 3788228 w 4460033"/>
              <a:gd name="connsiteY12" fmla="*/ 1432524 h 2157560"/>
              <a:gd name="connsiteX13" fmla="*/ 4226767 w 4460033"/>
              <a:gd name="connsiteY13" fmla="*/ 1553822 h 2157560"/>
              <a:gd name="connsiteX14" fmla="*/ 4460033 w 4460033"/>
              <a:gd name="connsiteY14" fmla="*/ 1637797 h 215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60033" h="2157560">
                <a:moveTo>
                  <a:pt x="0" y="1889724"/>
                </a:moveTo>
                <a:cubicBezTo>
                  <a:pt x="90973" y="2002468"/>
                  <a:pt x="181947" y="2115213"/>
                  <a:pt x="307910" y="2141650"/>
                </a:cubicBezTo>
                <a:cubicBezTo>
                  <a:pt x="433873" y="2168087"/>
                  <a:pt x="625150" y="2175862"/>
                  <a:pt x="755779" y="2048344"/>
                </a:cubicBezTo>
                <a:cubicBezTo>
                  <a:pt x="886408" y="1920826"/>
                  <a:pt x="968829" y="1504058"/>
                  <a:pt x="1091682" y="1376540"/>
                </a:cubicBezTo>
                <a:cubicBezTo>
                  <a:pt x="1214535" y="1249022"/>
                  <a:pt x="1390261" y="1236581"/>
                  <a:pt x="1492898" y="1283234"/>
                </a:cubicBezTo>
                <a:cubicBezTo>
                  <a:pt x="1595535" y="1329887"/>
                  <a:pt x="1634412" y="1530496"/>
                  <a:pt x="1707502" y="1656459"/>
                </a:cubicBezTo>
                <a:cubicBezTo>
                  <a:pt x="1780592" y="1782422"/>
                  <a:pt x="1786813" y="2007912"/>
                  <a:pt x="1931437" y="2039014"/>
                </a:cubicBezTo>
                <a:cubicBezTo>
                  <a:pt x="2076061" y="2070116"/>
                  <a:pt x="2410408" y="2068561"/>
                  <a:pt x="2575249" y="1843071"/>
                </a:cubicBezTo>
                <a:cubicBezTo>
                  <a:pt x="2740090" y="1617581"/>
                  <a:pt x="2822511" y="981544"/>
                  <a:pt x="2920482" y="686075"/>
                </a:cubicBezTo>
                <a:cubicBezTo>
                  <a:pt x="3018453" y="390606"/>
                  <a:pt x="3082212" y="169780"/>
                  <a:pt x="3163077" y="70254"/>
                </a:cubicBezTo>
                <a:cubicBezTo>
                  <a:pt x="3243942" y="-29273"/>
                  <a:pt x="3326363" y="-23052"/>
                  <a:pt x="3405673" y="88916"/>
                </a:cubicBezTo>
                <a:cubicBezTo>
                  <a:pt x="3484983" y="200883"/>
                  <a:pt x="3575180" y="518124"/>
                  <a:pt x="3638939" y="742059"/>
                </a:cubicBezTo>
                <a:cubicBezTo>
                  <a:pt x="3702698" y="965994"/>
                  <a:pt x="3690257" y="1297230"/>
                  <a:pt x="3788228" y="1432524"/>
                </a:cubicBezTo>
                <a:cubicBezTo>
                  <a:pt x="3886199" y="1567818"/>
                  <a:pt x="4114800" y="1519610"/>
                  <a:pt x="4226767" y="1553822"/>
                </a:cubicBezTo>
                <a:cubicBezTo>
                  <a:pt x="4338735" y="1588034"/>
                  <a:pt x="4399384" y="1612915"/>
                  <a:pt x="4460033" y="163779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Shape 22">
            <a:extLst>
              <a:ext uri="{FF2B5EF4-FFF2-40B4-BE49-F238E27FC236}">
                <a16:creationId xmlns:a16="http://schemas.microsoft.com/office/drawing/2014/main" id="{6A7A55FD-E49A-4A2D-9AC7-BA3E3E91D841}"/>
              </a:ext>
            </a:extLst>
          </p:cNvPr>
          <p:cNvSpPr/>
          <p:nvPr/>
        </p:nvSpPr>
        <p:spPr>
          <a:xfrm>
            <a:off x="1442489" y="3790808"/>
            <a:ext cx="4460033" cy="1597485"/>
          </a:xfrm>
          <a:custGeom>
            <a:avLst/>
            <a:gdLst>
              <a:gd name="connsiteX0" fmla="*/ 0 w 4460033"/>
              <a:gd name="connsiteY0" fmla="*/ 1889724 h 2157560"/>
              <a:gd name="connsiteX1" fmla="*/ 307910 w 4460033"/>
              <a:gd name="connsiteY1" fmla="*/ 2141650 h 2157560"/>
              <a:gd name="connsiteX2" fmla="*/ 755779 w 4460033"/>
              <a:gd name="connsiteY2" fmla="*/ 2048344 h 2157560"/>
              <a:gd name="connsiteX3" fmla="*/ 1091682 w 4460033"/>
              <a:gd name="connsiteY3" fmla="*/ 1376540 h 2157560"/>
              <a:gd name="connsiteX4" fmla="*/ 1492898 w 4460033"/>
              <a:gd name="connsiteY4" fmla="*/ 1283234 h 2157560"/>
              <a:gd name="connsiteX5" fmla="*/ 1707502 w 4460033"/>
              <a:gd name="connsiteY5" fmla="*/ 1656459 h 2157560"/>
              <a:gd name="connsiteX6" fmla="*/ 1931437 w 4460033"/>
              <a:gd name="connsiteY6" fmla="*/ 2039014 h 2157560"/>
              <a:gd name="connsiteX7" fmla="*/ 2575249 w 4460033"/>
              <a:gd name="connsiteY7" fmla="*/ 1843071 h 2157560"/>
              <a:gd name="connsiteX8" fmla="*/ 2920482 w 4460033"/>
              <a:gd name="connsiteY8" fmla="*/ 686075 h 2157560"/>
              <a:gd name="connsiteX9" fmla="*/ 3163077 w 4460033"/>
              <a:gd name="connsiteY9" fmla="*/ 70254 h 2157560"/>
              <a:gd name="connsiteX10" fmla="*/ 3405673 w 4460033"/>
              <a:gd name="connsiteY10" fmla="*/ 88916 h 2157560"/>
              <a:gd name="connsiteX11" fmla="*/ 3638939 w 4460033"/>
              <a:gd name="connsiteY11" fmla="*/ 742059 h 2157560"/>
              <a:gd name="connsiteX12" fmla="*/ 3788228 w 4460033"/>
              <a:gd name="connsiteY12" fmla="*/ 1432524 h 2157560"/>
              <a:gd name="connsiteX13" fmla="*/ 4226767 w 4460033"/>
              <a:gd name="connsiteY13" fmla="*/ 1553822 h 2157560"/>
              <a:gd name="connsiteX14" fmla="*/ 4460033 w 4460033"/>
              <a:gd name="connsiteY14" fmla="*/ 1637797 h 215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60033" h="2157560">
                <a:moveTo>
                  <a:pt x="0" y="1889724"/>
                </a:moveTo>
                <a:cubicBezTo>
                  <a:pt x="90973" y="2002468"/>
                  <a:pt x="181947" y="2115213"/>
                  <a:pt x="307910" y="2141650"/>
                </a:cubicBezTo>
                <a:cubicBezTo>
                  <a:pt x="433873" y="2168087"/>
                  <a:pt x="625150" y="2175862"/>
                  <a:pt x="755779" y="2048344"/>
                </a:cubicBezTo>
                <a:cubicBezTo>
                  <a:pt x="886408" y="1920826"/>
                  <a:pt x="968829" y="1504058"/>
                  <a:pt x="1091682" y="1376540"/>
                </a:cubicBezTo>
                <a:cubicBezTo>
                  <a:pt x="1214535" y="1249022"/>
                  <a:pt x="1390261" y="1236581"/>
                  <a:pt x="1492898" y="1283234"/>
                </a:cubicBezTo>
                <a:cubicBezTo>
                  <a:pt x="1595535" y="1329887"/>
                  <a:pt x="1634412" y="1530496"/>
                  <a:pt x="1707502" y="1656459"/>
                </a:cubicBezTo>
                <a:cubicBezTo>
                  <a:pt x="1780592" y="1782422"/>
                  <a:pt x="1786813" y="2007912"/>
                  <a:pt x="1931437" y="2039014"/>
                </a:cubicBezTo>
                <a:cubicBezTo>
                  <a:pt x="2076061" y="2070116"/>
                  <a:pt x="2410408" y="2068561"/>
                  <a:pt x="2575249" y="1843071"/>
                </a:cubicBezTo>
                <a:cubicBezTo>
                  <a:pt x="2740090" y="1617581"/>
                  <a:pt x="2822511" y="981544"/>
                  <a:pt x="2920482" y="686075"/>
                </a:cubicBezTo>
                <a:cubicBezTo>
                  <a:pt x="3018453" y="390606"/>
                  <a:pt x="3082212" y="169780"/>
                  <a:pt x="3163077" y="70254"/>
                </a:cubicBezTo>
                <a:cubicBezTo>
                  <a:pt x="3243942" y="-29273"/>
                  <a:pt x="3326363" y="-23052"/>
                  <a:pt x="3405673" y="88916"/>
                </a:cubicBezTo>
                <a:cubicBezTo>
                  <a:pt x="3484983" y="200883"/>
                  <a:pt x="3575180" y="518124"/>
                  <a:pt x="3638939" y="742059"/>
                </a:cubicBezTo>
                <a:cubicBezTo>
                  <a:pt x="3702698" y="965994"/>
                  <a:pt x="3690257" y="1297230"/>
                  <a:pt x="3788228" y="1432524"/>
                </a:cubicBezTo>
                <a:cubicBezTo>
                  <a:pt x="3886199" y="1567818"/>
                  <a:pt x="4114800" y="1519610"/>
                  <a:pt x="4226767" y="1553822"/>
                </a:cubicBezTo>
                <a:cubicBezTo>
                  <a:pt x="4338735" y="1588034"/>
                  <a:pt x="4399384" y="1612915"/>
                  <a:pt x="4460033" y="163779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B33AEBDD-197B-48FA-8A69-F0BF74111A7D}"/>
              </a:ext>
            </a:extLst>
          </p:cNvPr>
          <p:cNvSpPr txBox="1"/>
          <p:nvPr/>
        </p:nvSpPr>
        <p:spPr>
          <a:xfrm>
            <a:off x="10180664" y="2682245"/>
            <a:ext cx="746449" cy="338554"/>
          </a:xfrm>
          <a:prstGeom prst="rect">
            <a:avLst/>
          </a:prstGeom>
          <a:noFill/>
        </p:spPr>
        <p:txBody>
          <a:bodyPr wrap="square" rtlCol="0">
            <a:spAutoFit/>
          </a:bodyPr>
          <a:lstStyle/>
          <a:p>
            <a:r>
              <a:rPr lang="en-GB" sz="1600" dirty="0">
                <a:latin typeface="Georgia Pro Light" panose="02040302050405020303" pitchFamily="18" charset="0"/>
              </a:rPr>
              <a:t>t</a:t>
            </a:r>
            <a:r>
              <a:rPr lang="en-GB" sz="1600" baseline="-25000" dirty="0">
                <a:latin typeface="Georgia Pro Light" panose="02040302050405020303" pitchFamily="18" charset="0"/>
              </a:rPr>
              <a:t>27</a:t>
            </a:r>
            <a:endParaRPr lang="en-GB" sz="2400" baseline="-25000" dirty="0">
              <a:latin typeface="Georgia Pro Light" panose="02040302050405020303" pitchFamily="18" charset="0"/>
            </a:endParaRPr>
          </a:p>
        </p:txBody>
      </p:sp>
      <p:cxnSp>
        <p:nvCxnSpPr>
          <p:cNvPr id="26" name="Straight Arrow Connector 25">
            <a:extLst>
              <a:ext uri="{FF2B5EF4-FFF2-40B4-BE49-F238E27FC236}">
                <a16:creationId xmlns:a16="http://schemas.microsoft.com/office/drawing/2014/main" id="{CBCC9939-373C-45D2-A600-CD03F153C20C}"/>
              </a:ext>
            </a:extLst>
          </p:cNvPr>
          <p:cNvCxnSpPr>
            <a:cxnSpLocks/>
          </p:cNvCxnSpPr>
          <p:nvPr/>
        </p:nvCxnSpPr>
        <p:spPr>
          <a:xfrm>
            <a:off x="5971386" y="3395142"/>
            <a:ext cx="4313853" cy="0"/>
          </a:xfrm>
          <a:prstGeom prst="straightConnector1">
            <a:avLst/>
          </a:prstGeom>
          <a:ln w="28575">
            <a:solidFill>
              <a:srgbClr val="F612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103C501-A3C4-409C-AE45-D85FC61154E6}"/>
              </a:ext>
            </a:extLst>
          </p:cNvPr>
          <p:cNvSpPr txBox="1"/>
          <p:nvPr/>
        </p:nvSpPr>
        <p:spPr>
          <a:xfrm>
            <a:off x="6957760" y="2969204"/>
            <a:ext cx="2341104" cy="338554"/>
          </a:xfrm>
          <a:prstGeom prst="rect">
            <a:avLst/>
          </a:prstGeom>
          <a:noFill/>
        </p:spPr>
        <p:txBody>
          <a:bodyPr wrap="square" rtlCol="0">
            <a:spAutoFit/>
          </a:bodyPr>
          <a:lstStyle/>
          <a:p>
            <a:pPr algn="ctr"/>
            <a:r>
              <a:rPr lang="en-GB" sz="1600" dirty="0">
                <a:latin typeface="Georgia Pro Light" panose="02040302050405020303" pitchFamily="18" charset="0"/>
              </a:rPr>
              <a:t>Forecast window</a:t>
            </a:r>
            <a:endParaRPr lang="en-GB" sz="1600" baseline="-25000" dirty="0">
              <a:latin typeface="Georgia Pro Light" panose="02040302050405020303" pitchFamily="18" charset="0"/>
            </a:endParaRPr>
          </a:p>
        </p:txBody>
      </p:sp>
      <p:sp>
        <p:nvSpPr>
          <p:cNvPr id="29" name="TextBox 28">
            <a:extLst>
              <a:ext uri="{FF2B5EF4-FFF2-40B4-BE49-F238E27FC236}">
                <a16:creationId xmlns:a16="http://schemas.microsoft.com/office/drawing/2014/main" id="{95DC6BBB-2A5B-4AE6-B639-8DA135D1577F}"/>
              </a:ext>
            </a:extLst>
          </p:cNvPr>
          <p:cNvSpPr txBox="1"/>
          <p:nvPr/>
        </p:nvSpPr>
        <p:spPr>
          <a:xfrm>
            <a:off x="11034358" y="5773924"/>
            <a:ext cx="746449" cy="369332"/>
          </a:xfrm>
          <a:prstGeom prst="rect">
            <a:avLst/>
          </a:prstGeom>
          <a:noFill/>
        </p:spPr>
        <p:txBody>
          <a:bodyPr wrap="square" rtlCol="0">
            <a:spAutoFit/>
          </a:bodyPr>
          <a:lstStyle/>
          <a:p>
            <a:r>
              <a:rPr lang="en-GB" dirty="0">
                <a:latin typeface="Georgia Pro Light" panose="02040302050405020303" pitchFamily="18" charset="0"/>
              </a:rPr>
              <a:t>t</a:t>
            </a:r>
            <a:endParaRPr lang="en-GB" sz="1600" baseline="-25000" dirty="0">
              <a:latin typeface="Georgia Pro Light" panose="02040302050405020303" pitchFamily="18" charset="0"/>
            </a:endParaRPr>
          </a:p>
        </p:txBody>
      </p:sp>
      <p:cxnSp>
        <p:nvCxnSpPr>
          <p:cNvPr id="32" name="Straight Connector 31">
            <a:extLst>
              <a:ext uri="{FF2B5EF4-FFF2-40B4-BE49-F238E27FC236}">
                <a16:creationId xmlns:a16="http://schemas.microsoft.com/office/drawing/2014/main" id="{BAC2BDEB-EF7B-4181-A8E5-94150C7B6EB8}"/>
              </a:ext>
            </a:extLst>
          </p:cNvPr>
          <p:cNvCxnSpPr>
            <a:cxnSpLocks/>
          </p:cNvCxnSpPr>
          <p:nvPr/>
        </p:nvCxnSpPr>
        <p:spPr>
          <a:xfrm>
            <a:off x="5901700" y="3072153"/>
            <a:ext cx="0" cy="2812212"/>
          </a:xfrm>
          <a:prstGeom prst="line">
            <a:avLst/>
          </a:prstGeom>
          <a:ln w="38100">
            <a:solidFill>
              <a:srgbClr val="6B6B6B"/>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49700D-34DE-4F64-9F0B-D51046C68E86}"/>
              </a:ext>
            </a:extLst>
          </p:cNvPr>
          <p:cNvCxnSpPr>
            <a:cxnSpLocks/>
          </p:cNvCxnSpPr>
          <p:nvPr/>
        </p:nvCxnSpPr>
        <p:spPr>
          <a:xfrm>
            <a:off x="10380215" y="3072153"/>
            <a:ext cx="0" cy="2886437"/>
          </a:xfrm>
          <a:prstGeom prst="line">
            <a:avLst/>
          </a:prstGeom>
          <a:ln w="38100">
            <a:solidFill>
              <a:srgbClr val="6B6B6B"/>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1F05FD3-BB96-4EA3-82A2-A7F5C55B8A3B}"/>
              </a:ext>
            </a:extLst>
          </p:cNvPr>
          <p:cNvCxnSpPr/>
          <p:nvPr/>
        </p:nvCxnSpPr>
        <p:spPr>
          <a:xfrm>
            <a:off x="10764130" y="4268114"/>
            <a:ext cx="224190" cy="0"/>
          </a:xfrm>
          <a:prstGeom prst="line">
            <a:avLst/>
          </a:prstGeom>
          <a:ln w="5715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96E01CF-D6E3-4E23-89E1-33F1D9854A05}"/>
              </a:ext>
            </a:extLst>
          </p:cNvPr>
          <p:cNvCxnSpPr/>
          <p:nvPr/>
        </p:nvCxnSpPr>
        <p:spPr>
          <a:xfrm>
            <a:off x="10764130" y="4630396"/>
            <a:ext cx="224190" cy="0"/>
          </a:xfrm>
          <a:prstGeom prst="line">
            <a:avLst/>
          </a:prstGeom>
          <a:ln w="57150">
            <a:solidFill>
              <a:srgbClr val="AC0C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86B7FCC-6957-4C3B-8192-BE01D2C52892}"/>
              </a:ext>
            </a:extLst>
          </p:cNvPr>
          <p:cNvSpPr txBox="1"/>
          <p:nvPr/>
        </p:nvSpPr>
        <p:spPr>
          <a:xfrm>
            <a:off x="10988320" y="4098837"/>
            <a:ext cx="1394576" cy="338554"/>
          </a:xfrm>
          <a:prstGeom prst="rect">
            <a:avLst/>
          </a:prstGeom>
          <a:noFill/>
        </p:spPr>
        <p:txBody>
          <a:bodyPr wrap="square" rtlCol="0">
            <a:spAutoFit/>
          </a:bodyPr>
          <a:lstStyle/>
          <a:p>
            <a:r>
              <a:rPr lang="en-GB" sz="1600" dirty="0">
                <a:latin typeface="Georgia" panose="02040502050405020303" pitchFamily="18" charset="0"/>
              </a:rPr>
              <a:t>DA output</a:t>
            </a:r>
          </a:p>
        </p:txBody>
      </p:sp>
      <p:sp>
        <p:nvSpPr>
          <p:cNvPr id="34" name="TextBox 33">
            <a:extLst>
              <a:ext uri="{FF2B5EF4-FFF2-40B4-BE49-F238E27FC236}">
                <a16:creationId xmlns:a16="http://schemas.microsoft.com/office/drawing/2014/main" id="{9635DF23-A5E9-404F-9392-A3C2C8646A51}"/>
              </a:ext>
            </a:extLst>
          </p:cNvPr>
          <p:cNvSpPr txBox="1"/>
          <p:nvPr/>
        </p:nvSpPr>
        <p:spPr>
          <a:xfrm>
            <a:off x="10988320" y="4457053"/>
            <a:ext cx="1394576" cy="338554"/>
          </a:xfrm>
          <a:prstGeom prst="rect">
            <a:avLst/>
          </a:prstGeom>
          <a:noFill/>
        </p:spPr>
        <p:txBody>
          <a:bodyPr wrap="square" rtlCol="0">
            <a:spAutoFit/>
          </a:bodyPr>
          <a:lstStyle/>
          <a:p>
            <a:r>
              <a:rPr lang="en-GB" sz="1600" dirty="0">
                <a:latin typeface="Georgia" panose="02040502050405020303" pitchFamily="18" charset="0"/>
              </a:rPr>
              <a:t>Forecast</a:t>
            </a:r>
          </a:p>
        </p:txBody>
      </p:sp>
    </p:spTree>
    <p:extLst>
      <p:ext uri="{BB962C8B-B14F-4D97-AF65-F5344CB8AC3E}">
        <p14:creationId xmlns:p14="http://schemas.microsoft.com/office/powerpoint/2010/main" val="36540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75E-6 -2.96296E-6 L 0.36576 -2.96296E-6 " pathEditMode="relative" rAng="0" ptsTypes="AA">
                                      <p:cBhvr>
                                        <p:cTn id="6" dur="2000" fill="hold"/>
                                        <p:tgtEl>
                                          <p:spTgt spid="23"/>
                                        </p:tgtEl>
                                        <p:attrNameLst>
                                          <p:attrName>ppt_x</p:attrName>
                                          <p:attrName>ppt_y</p:attrName>
                                        </p:attrNameLst>
                                      </p:cBhvr>
                                      <p:rCtr x="18281" y="0"/>
                                    </p:animMotion>
                                  </p:childTnLst>
                                </p:cTn>
                              </p:par>
                              <p:par>
                                <p:cTn id="7" presetID="7" presetClass="emph" presetSubtype="6" fill="hold" nodeType="withEffect">
                                  <p:stCondLst>
                                    <p:cond delay="0"/>
                                  </p:stCondLst>
                                  <p:childTnLst>
                                    <p:animClr clrSpc="hsl" dir="cw">
                                      <p:cBhvr>
                                        <p:cTn id="8" dur="2000" fill="hold"/>
                                        <p:tgtEl>
                                          <p:spTgt spid="23"/>
                                        </p:tgtEl>
                                        <p:attrNameLst>
                                          <p:attrName>stroke.color</p:attrName>
                                        </p:attrNameLst>
                                      </p:cBhvr>
                                      <p:to>
                                        <a:srgbClr val="AC0C00"/>
                                      </p:to>
                                    </p:animClr>
                                    <p:set>
                                      <p:cBhvr>
                                        <p:cTn id="9" dur="2000" fill="hold"/>
                                        <p:tgtEl>
                                          <p:spTgt spid="2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Analysis periods</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Two analysis periods – solar minimum and solar maximum</a:t>
            </a:r>
          </a:p>
        </p:txBody>
      </p:sp>
      <p:pic>
        <p:nvPicPr>
          <p:cNvPr id="3" name="Picture 2" descr="Chart, line chart, histogram&#10;&#10;Description automatically generated">
            <a:extLst>
              <a:ext uri="{FF2B5EF4-FFF2-40B4-BE49-F238E27FC236}">
                <a16:creationId xmlns:a16="http://schemas.microsoft.com/office/drawing/2014/main" id="{92C776B5-8631-43BB-8D42-3523DA70C04E}"/>
              </a:ext>
            </a:extLst>
          </p:cNvPr>
          <p:cNvPicPr>
            <a:picLocks noChangeAspect="1"/>
          </p:cNvPicPr>
          <p:nvPr/>
        </p:nvPicPr>
        <p:blipFill rotWithShape="1">
          <a:blip r:embed="rId3">
            <a:extLst>
              <a:ext uri="{28A0092B-C50C-407E-A947-70E740481C1C}">
                <a14:useLocalDpi xmlns:a14="http://schemas.microsoft.com/office/drawing/2010/main" val="0"/>
              </a:ext>
            </a:extLst>
          </a:blip>
          <a:srcRect l="5857" t="17216" r="6285" b="13914"/>
          <a:stretch/>
        </p:blipFill>
        <p:spPr>
          <a:xfrm>
            <a:off x="740227" y="2194377"/>
            <a:ext cx="10711544" cy="4158978"/>
          </a:xfrm>
          <a:prstGeom prst="rect">
            <a:avLst/>
          </a:prstGeom>
        </p:spPr>
      </p:pic>
    </p:spTree>
    <p:extLst>
      <p:ext uri="{BB962C8B-B14F-4D97-AF65-F5344CB8AC3E}">
        <p14:creationId xmlns:p14="http://schemas.microsoft.com/office/powerpoint/2010/main" val="66319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Forecast error against lead time</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472686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Error generally increases with lead time</a:t>
            </a:r>
          </a:p>
          <a:p>
            <a:pPr>
              <a:lnSpc>
                <a:spcPct val="100000"/>
              </a:lnSpc>
            </a:pPr>
            <a:r>
              <a:rPr lang="en-GB" dirty="0">
                <a:latin typeface="Georgia Pro Cond Light" panose="02040306050405020303" pitchFamily="18" charset="0"/>
              </a:rPr>
              <a:t>Longer lead time forecasts are worse, which would be expected</a:t>
            </a:r>
          </a:p>
          <a:p>
            <a:pPr>
              <a:lnSpc>
                <a:spcPct val="100000"/>
              </a:lnSpc>
            </a:pPr>
            <a:endParaRPr lang="en-GB" dirty="0">
              <a:latin typeface="Georgia Pro Cond Light" panose="02040306050405020303" pitchFamily="18" charset="0"/>
            </a:endParaRPr>
          </a:p>
        </p:txBody>
      </p:sp>
      <p:pic>
        <p:nvPicPr>
          <p:cNvPr id="3" name="Picture 2" descr="Chart&#10;&#10;Description automatically generated">
            <a:extLst>
              <a:ext uri="{FF2B5EF4-FFF2-40B4-BE49-F238E27FC236}">
                <a16:creationId xmlns:a16="http://schemas.microsoft.com/office/drawing/2014/main" id="{EC0DB02B-D6E3-4AEC-8F92-E1DEAD0483BB}"/>
              </a:ext>
            </a:extLst>
          </p:cNvPr>
          <p:cNvPicPr>
            <a:picLocks noChangeAspect="1"/>
          </p:cNvPicPr>
          <p:nvPr/>
        </p:nvPicPr>
        <p:blipFill rotWithShape="1">
          <a:blip r:embed="rId3">
            <a:extLst>
              <a:ext uri="{28A0092B-C50C-407E-A947-70E740481C1C}">
                <a14:useLocalDpi xmlns:a14="http://schemas.microsoft.com/office/drawing/2010/main" val="0"/>
              </a:ext>
            </a:extLst>
          </a:blip>
          <a:srcRect l="25857" t="3278" r="27571" b="2411"/>
          <a:stretch/>
        </p:blipFill>
        <p:spPr>
          <a:xfrm>
            <a:off x="6096000" y="1294437"/>
            <a:ext cx="5077097" cy="5188949"/>
          </a:xfrm>
          <a:prstGeom prst="rect">
            <a:avLst/>
          </a:prstGeom>
        </p:spPr>
      </p:pic>
    </p:spTree>
    <p:extLst>
      <p:ext uri="{BB962C8B-B14F-4D97-AF65-F5344CB8AC3E}">
        <p14:creationId xmlns:p14="http://schemas.microsoft.com/office/powerpoint/2010/main" val="45929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Age of observations</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3" y="1441655"/>
            <a:ext cx="6381494"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a:latin typeface="Georgia Pro Cond Light" panose="02040306050405020303" pitchFamily="18" charset="0"/>
              </a:rPr>
              <a:t>Increase in error when forecast lead time exceeds corotation time </a:t>
            </a:r>
          </a:p>
          <a:p>
            <a:pPr lvl="1">
              <a:lnSpc>
                <a:spcPct val="100000"/>
              </a:lnSpc>
            </a:pPr>
            <a:r>
              <a:rPr lang="en-GB" dirty="0">
                <a:latin typeface="Georgia Pro Cond Light" panose="02040306050405020303" pitchFamily="18" charset="0"/>
              </a:rPr>
              <a:t>Assimilation of individual spacecraft</a:t>
            </a:r>
          </a:p>
          <a:p>
            <a:pPr>
              <a:lnSpc>
                <a:spcPct val="100000"/>
              </a:lnSpc>
            </a:pPr>
            <a:r>
              <a:rPr lang="en-GB" dirty="0">
                <a:latin typeface="Georgia Pro Cond Light" panose="02040306050405020303" pitchFamily="18" charset="0"/>
              </a:rPr>
              <a:t>Due to age of observations</a:t>
            </a:r>
          </a:p>
          <a:p>
            <a:pPr>
              <a:lnSpc>
                <a:spcPct val="100000"/>
              </a:lnSpc>
            </a:pPr>
            <a:r>
              <a:rPr lang="en-GB" dirty="0">
                <a:latin typeface="Georgia Pro Cond Light" panose="02040306050405020303" pitchFamily="18" charset="0"/>
              </a:rPr>
              <a:t>Almost always, better to assimilate multiple spacecraft than single spacecraft</a:t>
            </a:r>
          </a:p>
        </p:txBody>
      </p:sp>
      <p:pic>
        <p:nvPicPr>
          <p:cNvPr id="8" name="Picture 7" descr="Diagram&#10;&#10;Description automatically generated">
            <a:extLst>
              <a:ext uri="{FF2B5EF4-FFF2-40B4-BE49-F238E27FC236}">
                <a16:creationId xmlns:a16="http://schemas.microsoft.com/office/drawing/2014/main" id="{75CF5295-317C-4F5F-B55C-21B6DF7E26AF}"/>
              </a:ext>
            </a:extLst>
          </p:cNvPr>
          <p:cNvPicPr>
            <a:picLocks noChangeAspect="1"/>
          </p:cNvPicPr>
          <p:nvPr/>
        </p:nvPicPr>
        <p:blipFill rotWithShape="1">
          <a:blip r:embed="rId3">
            <a:extLst>
              <a:ext uri="{28A0092B-C50C-407E-A947-70E740481C1C}">
                <a14:useLocalDpi xmlns:a14="http://schemas.microsoft.com/office/drawing/2010/main" val="0"/>
              </a:ext>
            </a:extLst>
          </a:blip>
          <a:srcRect l="26174" t="1551" r="28827" b="2006"/>
          <a:stretch/>
        </p:blipFill>
        <p:spPr>
          <a:xfrm>
            <a:off x="6861228" y="1174513"/>
            <a:ext cx="4919579" cy="5321178"/>
          </a:xfrm>
          <a:prstGeom prst="rect">
            <a:avLst/>
          </a:prstGeom>
        </p:spPr>
      </p:pic>
    </p:spTree>
    <p:extLst>
      <p:ext uri="{BB962C8B-B14F-4D97-AF65-F5344CB8AC3E}">
        <p14:creationId xmlns:p14="http://schemas.microsoft.com/office/powerpoint/2010/main" val="22868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12890F-29DC-46B7-BF85-4F147972B113}"/>
              </a:ext>
            </a:extLst>
          </p:cNvPr>
          <p:cNvSpPr/>
          <p:nvPr/>
        </p:nvSpPr>
        <p:spPr>
          <a:xfrm>
            <a:off x="0" y="0"/>
            <a:ext cx="6096000" cy="277091"/>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17A67729-C893-42BF-B07B-AF3F303A0F1E}"/>
              </a:ext>
            </a:extLst>
          </p:cNvPr>
          <p:cNvSpPr/>
          <p:nvPr/>
        </p:nvSpPr>
        <p:spPr>
          <a:xfrm>
            <a:off x="6096000" y="-1"/>
            <a:ext cx="6096000" cy="277091"/>
          </a:xfrm>
          <a:prstGeom prst="rect">
            <a:avLst/>
          </a:prstGeom>
          <a:solidFill>
            <a:srgbClr val="D7D2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3C03176-236E-41AE-85B9-A2DF34AC9161}"/>
              </a:ext>
            </a:extLst>
          </p:cNvPr>
          <p:cNvSpPr/>
          <p:nvPr/>
        </p:nvSpPr>
        <p:spPr>
          <a:xfrm>
            <a:off x="0" y="277089"/>
            <a:ext cx="12192000" cy="887477"/>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tx1"/>
                </a:solidFill>
                <a:latin typeface="Georgia Pro Cond Light" panose="02040306050405020303" pitchFamily="18" charset="0"/>
              </a:rPr>
              <a:t>ICME removal</a:t>
            </a:r>
          </a:p>
        </p:txBody>
      </p:sp>
      <p:sp>
        <p:nvSpPr>
          <p:cNvPr id="11" name="Rectangle 10">
            <a:extLst>
              <a:ext uri="{FF2B5EF4-FFF2-40B4-BE49-F238E27FC236}">
                <a16:creationId xmlns:a16="http://schemas.microsoft.com/office/drawing/2014/main" id="{2D2E309F-009A-4245-9245-C6B5C86BA5C6}"/>
              </a:ext>
            </a:extLst>
          </p:cNvPr>
          <p:cNvSpPr/>
          <p:nvPr/>
        </p:nvSpPr>
        <p:spPr>
          <a:xfrm>
            <a:off x="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latin typeface="Georgia Pro Cond Light" panose="02040306050405020303" pitchFamily="18" charset="0"/>
              </a:rPr>
              <a:t>H. Turner</a:t>
            </a:r>
            <a:endParaRPr lang="en-GB" dirty="0">
              <a:latin typeface="Georgia Pro Cond Light" panose="02040306050405020303" pitchFamily="18" charset="0"/>
            </a:endParaRPr>
          </a:p>
        </p:txBody>
      </p:sp>
      <p:sp>
        <p:nvSpPr>
          <p:cNvPr id="12" name="Rectangle 11">
            <a:extLst>
              <a:ext uri="{FF2B5EF4-FFF2-40B4-BE49-F238E27FC236}">
                <a16:creationId xmlns:a16="http://schemas.microsoft.com/office/drawing/2014/main" id="{F6E720DF-EBCC-4771-B11C-F281493EF7D6}"/>
              </a:ext>
            </a:extLst>
          </p:cNvPr>
          <p:cNvSpPr/>
          <p:nvPr/>
        </p:nvSpPr>
        <p:spPr>
          <a:xfrm>
            <a:off x="40644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latin typeface="Georgia Pro Cond Light" panose="02040306050405020303" pitchFamily="18" charset="0"/>
              </a:rPr>
              <a:t>h.turner3@pgr.reading.ac.uk</a:t>
            </a:r>
            <a:endParaRPr lang="en-GB" dirty="0">
              <a:latin typeface="Georgia Pro Cond Light" panose="02040306050405020303" pitchFamily="18" charset="0"/>
            </a:endParaRPr>
          </a:p>
        </p:txBody>
      </p:sp>
      <p:sp>
        <p:nvSpPr>
          <p:cNvPr id="13" name="Rectangle 12">
            <a:extLst>
              <a:ext uri="{FF2B5EF4-FFF2-40B4-BE49-F238E27FC236}">
                <a16:creationId xmlns:a16="http://schemas.microsoft.com/office/drawing/2014/main" id="{94F2F285-C90F-468C-9278-D1F615F24361}"/>
              </a:ext>
            </a:extLst>
          </p:cNvPr>
          <p:cNvSpPr/>
          <p:nvPr/>
        </p:nvSpPr>
        <p:spPr>
          <a:xfrm>
            <a:off x="8127600" y="6495691"/>
            <a:ext cx="4064400" cy="362309"/>
          </a:xfrm>
          <a:prstGeom prst="rect">
            <a:avLst/>
          </a:prstGeom>
          <a:solidFill>
            <a:srgbClr val="AC0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400" dirty="0">
                <a:latin typeface="Georgia Pro Cond Light" panose="02040306050405020303" pitchFamily="18" charset="0"/>
              </a:rPr>
              <a:t>RAS</a:t>
            </a:r>
          </a:p>
        </p:txBody>
      </p:sp>
      <p:sp>
        <p:nvSpPr>
          <p:cNvPr id="14" name="Content Placeholder 2">
            <a:extLst>
              <a:ext uri="{FF2B5EF4-FFF2-40B4-BE49-F238E27FC236}">
                <a16:creationId xmlns:a16="http://schemas.microsoft.com/office/drawing/2014/main" id="{FC32557E-1003-4721-82F1-3D56FC7D6C10}"/>
              </a:ext>
            </a:extLst>
          </p:cNvPr>
          <p:cNvSpPr txBox="1">
            <a:spLocks/>
          </p:cNvSpPr>
          <p:nvPr/>
        </p:nvSpPr>
        <p:spPr>
          <a:xfrm>
            <a:off x="411192" y="1441655"/>
            <a:ext cx="11369615" cy="4769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dirty="0" err="1">
                <a:latin typeface="Georgia Pro Cond Light" panose="02040306050405020303" pitchFamily="18" charset="0"/>
              </a:rPr>
              <a:t>BRaVDA</a:t>
            </a:r>
            <a:r>
              <a:rPr lang="en-GB" dirty="0">
                <a:latin typeface="Georgia Pro Cond Light" panose="02040306050405020303" pitchFamily="18" charset="0"/>
              </a:rPr>
              <a:t> has no knowledge of ICMEs, so observations are treated as the 	steady-state solar wind</a:t>
            </a:r>
          </a:p>
          <a:p>
            <a:pPr>
              <a:lnSpc>
                <a:spcPct val="100000"/>
              </a:lnSpc>
            </a:pPr>
            <a:r>
              <a:rPr lang="en-GB" dirty="0">
                <a:latin typeface="Georgia Pro Cond Light" panose="02040306050405020303" pitchFamily="18" charset="0"/>
              </a:rPr>
              <a:t>ICMEs could produce false streams in the solar wind reconstruction or false 	alarms in the forecast</a:t>
            </a:r>
          </a:p>
          <a:p>
            <a:pPr>
              <a:lnSpc>
                <a:spcPct val="100000"/>
              </a:lnSpc>
            </a:pPr>
            <a:r>
              <a:rPr lang="en-GB" dirty="0">
                <a:latin typeface="Georgia Pro Cond Light" panose="02040306050405020303" pitchFamily="18" charset="0"/>
              </a:rPr>
              <a:t>Removed from the DA input time series and linearly interpolated over</a:t>
            </a:r>
          </a:p>
        </p:txBody>
      </p:sp>
    </p:spTree>
    <p:extLst>
      <p:ext uri="{BB962C8B-B14F-4D97-AF65-F5344CB8AC3E}">
        <p14:creationId xmlns:p14="http://schemas.microsoft.com/office/powerpoint/2010/main" val="483299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4451</TotalTime>
  <Words>2115</Words>
  <Application>Microsoft Office PowerPoint</Application>
  <PresentationFormat>Widescreen</PresentationFormat>
  <Paragraphs>143</Paragraphs>
  <Slides>16</Slides>
  <Notes>12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Californian FB</vt:lpstr>
      <vt:lpstr>Georgia</vt:lpstr>
      <vt:lpstr>Georgia Pro Cond Light</vt:lpstr>
      <vt:lpstr>Georgia Pro Light</vt:lpstr>
      <vt:lpstr>Office Theme</vt:lpstr>
      <vt:lpstr>Quantifying the effect of ICME removal and observation age on in-situ solar wind data assimilation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effect of CME removal and observation age on in situ solar wind data assimilation</dc:title>
  <dc:creator>Harriet Turner</dc:creator>
  <cp:lastModifiedBy>Harriet Turner</cp:lastModifiedBy>
  <cp:revision>2</cp:revision>
  <dcterms:created xsi:type="dcterms:W3CDTF">2022-02-18T10:11:39Z</dcterms:created>
  <dcterms:modified xsi:type="dcterms:W3CDTF">2022-04-22T09:08:55Z</dcterms:modified>
</cp:coreProperties>
</file>