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34"/>
  </p:notesMasterIdLst>
  <p:handoutMasterIdLst>
    <p:handoutMasterId r:id="rId35"/>
  </p:handoutMasterIdLst>
  <p:sldIdLst>
    <p:sldId id="271" r:id="rId5"/>
    <p:sldId id="267" r:id="rId6"/>
    <p:sldId id="303" r:id="rId7"/>
    <p:sldId id="268" r:id="rId8"/>
    <p:sldId id="304" r:id="rId9"/>
    <p:sldId id="269" r:id="rId10"/>
    <p:sldId id="270" r:id="rId11"/>
    <p:sldId id="272" r:id="rId12"/>
    <p:sldId id="293" r:id="rId13"/>
    <p:sldId id="294" r:id="rId14"/>
    <p:sldId id="273" r:id="rId15"/>
    <p:sldId id="278" r:id="rId16"/>
    <p:sldId id="305" r:id="rId17"/>
    <p:sldId id="280" r:id="rId18"/>
    <p:sldId id="296" r:id="rId19"/>
    <p:sldId id="297" r:id="rId20"/>
    <p:sldId id="292" r:id="rId21"/>
    <p:sldId id="298" r:id="rId22"/>
    <p:sldId id="287" r:id="rId23"/>
    <p:sldId id="307" r:id="rId24"/>
    <p:sldId id="308" r:id="rId25"/>
    <p:sldId id="309" r:id="rId26"/>
    <p:sldId id="306" r:id="rId27"/>
    <p:sldId id="299" r:id="rId28"/>
    <p:sldId id="300" r:id="rId29"/>
    <p:sldId id="302" r:id="rId30"/>
    <p:sldId id="301" r:id="rId31"/>
    <p:sldId id="279" r:id="rId32"/>
    <p:sldId id="310" r:id="rId3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599" autoAdjust="0"/>
  </p:normalViewPr>
  <p:slideViewPr>
    <p:cSldViewPr>
      <p:cViewPr varScale="1">
        <p:scale>
          <a:sx n="74" d="100"/>
          <a:sy n="74" d="100"/>
        </p:scale>
        <p:origin x="804" y="72"/>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ite\Desktop\QOE%20Project%20(2)%20(3)%20(Autosave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c\Contacts\Desktop\qoe\QOE%20Project%20(2)%20(3)%20(Autosaved).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dirty="0"/>
              <a:t>MOS (Overall)</a:t>
            </a:r>
          </a:p>
        </c:rich>
      </c:tx>
      <c:layout>
        <c:manualLayout>
          <c:xMode val="edge"/>
          <c:yMode val="edge"/>
          <c:x val="0.2635768245864244"/>
          <c:y val="0.10046043045580559"/>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0595220699438289E-2"/>
          <c:y val="0.10462644673467653"/>
          <c:w val="0.83546706760433409"/>
          <c:h val="0.69157407253412828"/>
        </c:manualLayout>
      </c:layout>
      <c:barChart>
        <c:barDir val="col"/>
        <c:grouping val="clustered"/>
        <c:varyColors val="0"/>
        <c:ser>
          <c:idx val="0"/>
          <c:order val="0"/>
          <c:tx>
            <c:strRef>
              <c:f>'[2]Sheet1 (2)'!$B$1</c:f>
              <c:strCache>
                <c:ptCount val="1"/>
                <c:pt idx="0">
                  <c:v>MOS (Overall)</c:v>
                </c:pt>
              </c:strCache>
            </c:strRef>
          </c:tx>
          <c:spPr>
            <a:solidFill>
              <a:schemeClr val="accent1"/>
            </a:solidFill>
            <a:ln>
              <a:noFill/>
            </a:ln>
            <a:effectLst/>
          </c:spPr>
          <c:invertIfNegative val="0"/>
          <c:errBars>
            <c:errBarType val="both"/>
            <c:errValType val="cust"/>
            <c:noEndCap val="0"/>
            <c:plus>
              <c:numRef>
                <c:f>'[2]Sheet1 (2)'!$C$2:$C$5</c:f>
                <c:numCache>
                  <c:formatCode>General</c:formatCode>
                  <c:ptCount val="4"/>
                  <c:pt idx="0">
                    <c:v>0.49</c:v>
                  </c:pt>
                  <c:pt idx="1">
                    <c:v>0.35</c:v>
                  </c:pt>
                  <c:pt idx="2">
                    <c:v>0.42</c:v>
                  </c:pt>
                  <c:pt idx="3">
                    <c:v>0.34</c:v>
                  </c:pt>
                </c:numCache>
              </c:numRef>
            </c:plus>
            <c:minus>
              <c:numRef>
                <c:f>'[2]Sheet1 (2)'!$C$2:$C$5</c:f>
                <c:numCache>
                  <c:formatCode>General</c:formatCode>
                  <c:ptCount val="4"/>
                  <c:pt idx="0">
                    <c:v>0.49</c:v>
                  </c:pt>
                  <c:pt idx="1">
                    <c:v>0.35</c:v>
                  </c:pt>
                  <c:pt idx="2">
                    <c:v>0.42</c:v>
                  </c:pt>
                  <c:pt idx="3">
                    <c:v>0.34</c:v>
                  </c:pt>
                </c:numCache>
              </c:numRef>
            </c:minus>
            <c:spPr>
              <a:noFill/>
              <a:ln w="9525" cap="flat" cmpd="sng" algn="ctr">
                <a:solidFill>
                  <a:schemeClr val="tx1">
                    <a:lumMod val="65000"/>
                    <a:lumOff val="35000"/>
                  </a:schemeClr>
                </a:solidFill>
                <a:round/>
              </a:ln>
              <a:effectLst/>
            </c:spPr>
          </c:errBars>
          <c:cat>
            <c:strRef>
              <c:f>'[2]Sheet1 (2)'!$A$2:$A$6</c:f>
              <c:strCache>
                <c:ptCount val="5"/>
                <c:pt idx="0">
                  <c:v>Android 4G</c:v>
                </c:pt>
                <c:pt idx="1">
                  <c:v>Android WiFi</c:v>
                </c:pt>
                <c:pt idx="2">
                  <c:v>iOS 4G</c:v>
                </c:pt>
                <c:pt idx="3">
                  <c:v>iOS WiFi</c:v>
                </c:pt>
              </c:strCache>
            </c:strRef>
          </c:cat>
          <c:val>
            <c:numRef>
              <c:f>'[2]Sheet1 (2)'!$B$2:$B$6</c:f>
              <c:numCache>
                <c:formatCode>General</c:formatCode>
                <c:ptCount val="5"/>
                <c:pt idx="0">
                  <c:v>3.86</c:v>
                </c:pt>
                <c:pt idx="1">
                  <c:v>4</c:v>
                </c:pt>
                <c:pt idx="2">
                  <c:v>3.86</c:v>
                </c:pt>
                <c:pt idx="3">
                  <c:v>3.86</c:v>
                </c:pt>
              </c:numCache>
            </c:numRef>
          </c:val>
          <c:extLst xmlns:c16r2="http://schemas.microsoft.com/office/drawing/2015/06/chart">
            <c:ext xmlns:c16="http://schemas.microsoft.com/office/drawing/2014/chart" uri="{C3380CC4-5D6E-409C-BE32-E72D297353CC}">
              <c16:uniqueId val="{00000000-9758-4C2D-B5A1-096940C39A86}"/>
            </c:ext>
          </c:extLst>
        </c:ser>
        <c:dLbls>
          <c:showLegendKey val="0"/>
          <c:showVal val="0"/>
          <c:showCatName val="0"/>
          <c:showSerName val="0"/>
          <c:showPercent val="0"/>
          <c:showBubbleSize val="0"/>
        </c:dLbls>
        <c:gapWidth val="219"/>
        <c:overlap val="-27"/>
        <c:axId val="-1913519168"/>
        <c:axId val="-1913513184"/>
      </c:barChart>
      <c:catAx>
        <c:axId val="-1913519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913513184"/>
        <c:crosses val="autoZero"/>
        <c:auto val="1"/>
        <c:lblAlgn val="ctr"/>
        <c:lblOffset val="100"/>
        <c:noMultiLvlLbl val="0"/>
      </c:catAx>
      <c:valAx>
        <c:axId val="-19135131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913519168"/>
        <c:crosses val="autoZero"/>
        <c:crossBetween val="between"/>
      </c:valAx>
      <c:spPr>
        <a:noFill/>
        <a:ln>
          <a:noFill/>
        </a:ln>
        <a:effectLst/>
      </c:spPr>
    </c:plotArea>
    <c:legend>
      <c:legendPos val="b"/>
      <c:layout>
        <c:manualLayout>
          <c:xMode val="edge"/>
          <c:yMode val="edge"/>
          <c:x val="0.37652205379368475"/>
          <c:y val="0.91904096193897322"/>
          <c:w val="0.24888602965146736"/>
          <c:h val="8.0959038061026722E-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dirty="0"/>
              <a:t>   Android</a:t>
            </a:r>
            <a:r>
              <a:rPr lang="en-IN" sz="1400" baseline="0" dirty="0"/>
              <a:t>-4G      </a:t>
            </a:r>
            <a:r>
              <a:rPr lang="en-IN" sz="1400" baseline="0" dirty="0" smtClean="0"/>
              <a:t> Android-</a:t>
            </a:r>
            <a:r>
              <a:rPr lang="en-IN" sz="1400" baseline="0" dirty="0" err="1" smtClean="0"/>
              <a:t>WiFi</a:t>
            </a:r>
            <a:r>
              <a:rPr lang="en-IN" sz="1400" baseline="0" dirty="0" smtClean="0"/>
              <a:t>           </a:t>
            </a:r>
            <a:r>
              <a:rPr lang="en-IN" sz="1400" baseline="0" dirty="0"/>
              <a:t>iOS-4G          </a:t>
            </a:r>
            <a:r>
              <a:rPr lang="en-IN" sz="1400" baseline="0" dirty="0" smtClean="0"/>
              <a:t>       </a:t>
            </a:r>
            <a:r>
              <a:rPr lang="en-IN" sz="1400" baseline="0" dirty="0" err="1"/>
              <a:t>iOS-WiFi</a:t>
            </a:r>
            <a:endParaRPr lang="en-IN" sz="1400" dirty="0"/>
          </a:p>
        </c:rich>
      </c:tx>
      <c:layout>
        <c:manualLayout>
          <c:xMode val="edge"/>
          <c:yMode val="edge"/>
          <c:x val="8.1691123408710348E-2"/>
          <c:y val="0.12822164380324585"/>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1"/>
          <c:tx>
            <c:strRef>
              <c:f>Sheet4!$C$1</c:f>
              <c:strCache>
                <c:ptCount val="1"/>
                <c:pt idx="0">
                  <c:v>%GoB</c:v>
                </c:pt>
              </c:strCache>
            </c:strRef>
          </c:tx>
          <c:spPr>
            <a:solidFill>
              <a:schemeClr val="accent2"/>
            </a:solidFill>
            <a:ln>
              <a:noFill/>
            </a:ln>
            <a:effectLst/>
          </c:spPr>
          <c:invertIfNegative val="0"/>
          <c:val>
            <c:numRef>
              <c:f>Sheet4!$C$2:$C$6</c:f>
              <c:numCache>
                <c:formatCode>General</c:formatCode>
                <c:ptCount val="5"/>
                <c:pt idx="0">
                  <c:v>66.67</c:v>
                </c:pt>
                <c:pt idx="1">
                  <c:v>86.67</c:v>
                </c:pt>
                <c:pt idx="2">
                  <c:v>73.33</c:v>
                </c:pt>
                <c:pt idx="3">
                  <c:v>80</c:v>
                </c:pt>
              </c:numCache>
            </c:numRef>
          </c:val>
        </c:ser>
        <c:ser>
          <c:idx val="2"/>
          <c:order val="2"/>
          <c:tx>
            <c:strRef>
              <c:f>Sheet4!$D$1</c:f>
              <c:strCache>
                <c:ptCount val="1"/>
                <c:pt idx="0">
                  <c:v>%PoW</c:v>
                </c:pt>
              </c:strCache>
            </c:strRef>
          </c:tx>
          <c:spPr>
            <a:solidFill>
              <a:schemeClr val="accent3"/>
            </a:solidFill>
            <a:ln>
              <a:noFill/>
            </a:ln>
            <a:effectLst/>
          </c:spPr>
          <c:invertIfNegative val="0"/>
          <c:val>
            <c:numRef>
              <c:f>Sheet4!$D$2:$D$6</c:f>
              <c:numCache>
                <c:formatCode>General</c:formatCode>
                <c:ptCount val="5"/>
                <c:pt idx="0">
                  <c:v>0</c:v>
                </c:pt>
                <c:pt idx="1">
                  <c:v>0</c:v>
                </c:pt>
                <c:pt idx="2">
                  <c:v>0</c:v>
                </c:pt>
                <c:pt idx="3">
                  <c:v>0</c:v>
                </c:pt>
              </c:numCache>
            </c:numRef>
          </c:val>
        </c:ser>
        <c:dLbls>
          <c:showLegendKey val="0"/>
          <c:showVal val="0"/>
          <c:showCatName val="0"/>
          <c:showSerName val="0"/>
          <c:showPercent val="0"/>
          <c:showBubbleSize val="0"/>
        </c:dLbls>
        <c:gapWidth val="219"/>
        <c:overlap val="-27"/>
        <c:axId val="-1913518624"/>
        <c:axId val="-1913518080"/>
        <c:extLst>
          <c:ext xmlns:c15="http://schemas.microsoft.com/office/drawing/2012/chart" uri="{02D57815-91ED-43cb-92C2-25804820EDAC}">
            <c15:filteredBarSeries>
              <c15:ser>
                <c:idx val="0"/>
                <c:order val="0"/>
                <c:tx>
                  <c:strRef>
                    <c:extLst>
                      <c:ext uri="{02D57815-91ED-43cb-92C2-25804820EDAC}">
                        <c15:formulaRef>
                          <c15:sqref>Sheet4!$B$1</c15:sqref>
                        </c15:formulaRef>
                      </c:ext>
                    </c:extLst>
                    <c:strCache>
                      <c:ptCount val="1"/>
                    </c:strCache>
                  </c:strRef>
                </c:tx>
                <c:spPr>
                  <a:solidFill>
                    <a:schemeClr val="accent1"/>
                  </a:solidFill>
                  <a:ln>
                    <a:noFill/>
                  </a:ln>
                  <a:effectLst/>
                </c:spPr>
                <c:invertIfNegative val="0"/>
                <c:val>
                  <c:numRef>
                    <c:extLst>
                      <c:ext uri="{02D57815-91ED-43cb-92C2-25804820EDAC}">
                        <c15:formulaRef>
                          <c15:sqref>Sheet4!$B$2:$B$6</c15:sqref>
                        </c15:formulaRef>
                      </c:ext>
                    </c:extLst>
                    <c:numCache>
                      <c:formatCode>General</c:formatCode>
                      <c:ptCount val="5"/>
                    </c:numCache>
                  </c:numRef>
                </c:val>
              </c15:ser>
            </c15:filteredBarSeries>
          </c:ext>
        </c:extLst>
      </c:barChart>
      <c:catAx>
        <c:axId val="-1913518624"/>
        <c:scaling>
          <c:orientation val="minMax"/>
        </c:scaling>
        <c:delete val="1"/>
        <c:axPos val="b"/>
        <c:numFmt formatCode="General" sourceLinked="1"/>
        <c:majorTickMark val="none"/>
        <c:minorTickMark val="none"/>
        <c:tickLblPos val="nextTo"/>
        <c:crossAx val="-1913518080"/>
        <c:crosses val="autoZero"/>
        <c:auto val="1"/>
        <c:lblAlgn val="ctr"/>
        <c:lblOffset val="100"/>
        <c:noMultiLvlLbl val="0"/>
      </c:catAx>
      <c:valAx>
        <c:axId val="-1913518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91351862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7/25/2019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7/25/2019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376792" y="1905003"/>
            <a:ext cx="9435241" cy="1625599"/>
          </a:xfrm>
        </p:spPr>
        <p:txBody>
          <a:bodyPr>
            <a:normAutofit/>
          </a:bodyPr>
          <a:lstStyle>
            <a:lvl1pPr algn="ctr">
              <a:lnSpc>
                <a:spcPct val="90000"/>
              </a:lnSpc>
              <a:defRPr sz="4800">
                <a:solidFill>
                  <a:schemeClr val="tx2"/>
                </a:solidFill>
              </a:defRPr>
            </a:lvl1pPr>
          </a:lstStyle>
          <a:p>
            <a:r>
              <a:rPr lang="en-US"/>
              <a:t>Click to edit Master title style</a:t>
            </a:r>
            <a:endParaRPr/>
          </a:p>
        </p:txBody>
      </p:sp>
      <p:sp>
        <p:nvSpPr>
          <p:cNvPr id="3" name="Subtitle 2"/>
          <p:cNvSpPr>
            <a:spLocks noGrp="1"/>
          </p:cNvSpPr>
          <p:nvPr>
            <p:ph type="subTitle" idx="1"/>
          </p:nvPr>
        </p:nvSpPr>
        <p:spPr>
          <a:xfrm>
            <a:off x="1382103" y="3657123"/>
            <a:ext cx="9429931" cy="991077"/>
          </a:xfrm>
        </p:spPr>
        <p:txBody>
          <a:bodyPr>
            <a:normAutofit/>
          </a:bodyPr>
          <a:lstStyle>
            <a:lvl1pPr marL="0" indent="0" algn="ctr">
              <a:spcBef>
                <a:spcPts val="0"/>
              </a:spcBef>
              <a:buNone/>
              <a:defRPr sz="2000" cap="all"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8E36636D-D922-432D-A958-524484B5923D}" type="datetimeFigureOut">
              <a:rPr lang="en-US"/>
              <a:pPr/>
              <a:t>7/25/2019</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F28FB93-0A08-4E7D-8E63-9EFA29F1E093}" type="slidenum">
              <a:rPr/>
              <a:pPr/>
              <a:t>‹#›</a:t>
            </a:fld>
            <a:endParaRPr/>
          </a:p>
        </p:txBody>
      </p:sp>
      <p:grpSp>
        <p:nvGrpSpPr>
          <p:cNvPr id="7" name="Group 6"/>
          <p:cNvGrpSpPr/>
          <p:nvPr/>
        </p:nvGrpSpPr>
        <p:grpSpPr>
          <a:xfrm>
            <a:off x="1218882" y="1600200"/>
            <a:ext cx="9739746"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1218882" y="4851400"/>
            <a:ext cx="9739746"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7/25/2019</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2232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34563" y="434975"/>
            <a:ext cx="1168400" cy="566102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434975"/>
            <a:ext cx="8413750" cy="5661025"/>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7/25/2019</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0857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7/25/2019</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990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030" y="990599"/>
            <a:ext cx="9344765" cy="2235203"/>
          </a:xfrm>
        </p:spPr>
        <p:txBody>
          <a:bodyPr anchor="b">
            <a:normAutofit/>
          </a:bodyPr>
          <a:lstStyle>
            <a:lvl1pPr algn="ctr">
              <a:lnSpc>
                <a:spcPct val="9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422030" y="3733800"/>
            <a:ext cx="9344765" cy="12192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7/25/2019</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grpSp>
        <p:nvGrpSpPr>
          <p:cNvPr id="13" name="Group 12"/>
          <p:cNvGrpSpPr/>
          <p:nvPr/>
        </p:nvGrpSpPr>
        <p:grpSpPr>
          <a:xfrm>
            <a:off x="3273781" y="3475736"/>
            <a:ext cx="5641265"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95986"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7/25/2019</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8607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22945"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8883"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00049"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5986"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8E36636D-D922-432D-A958-524484B5923D}" type="datetimeFigureOut">
              <a:rPr lang="en-US"/>
              <a:pPr/>
              <a:t>7/25/2019</a:t>
            </a:fld>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7425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8E36636D-D922-432D-A958-524484B5923D}" type="datetimeFigureOut">
              <a:rPr lang="en-US"/>
              <a:pPr/>
              <a:t>7/25/2019</a:t>
            </a:fld>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565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8E36636D-D922-432D-A958-524484B5923D}" type="datetimeFigureOut">
              <a:rPr lang="en-US"/>
              <a:pPr/>
              <a:t>7/25/2019</a:t>
            </a:fld>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12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1218883" y="1803400"/>
            <a:ext cx="6602281" cy="426720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125883" y="1803400"/>
            <a:ext cx="2844060" cy="4267201"/>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7/25/2019</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5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8" name="Rectangle 7"/>
          <p:cNvSpPr/>
          <p:nvPr/>
        </p:nvSpPr>
        <p:spPr>
          <a:xfrm>
            <a:off x="1218883" y="1803400"/>
            <a:ext cx="660228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a:xfrm>
            <a:off x="1338739" y="1925320"/>
            <a:ext cx="6362567" cy="402336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125883" y="1803401"/>
            <a:ext cx="2844060" cy="4165600"/>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7/25/2019</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4050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0"/>
            <a:ext cx="12188825"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2400"/>
          </a:p>
        </p:txBody>
      </p:sp>
      <p:sp>
        <p:nvSpPr>
          <p:cNvPr id="8" name="Rounded Rectangle 7"/>
          <p:cNvSpPr/>
          <p:nvPr/>
        </p:nvSpPr>
        <p:spPr>
          <a:xfrm>
            <a:off x="304721" y="301752"/>
            <a:ext cx="11579384"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218883" y="431800"/>
            <a:ext cx="9751060" cy="11684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803400"/>
            <a:ext cx="975106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18882" y="6172200"/>
            <a:ext cx="7414870" cy="304800"/>
          </a:xfrm>
          <a:prstGeom prst="rect">
            <a:avLst/>
          </a:prstGeom>
        </p:spPr>
        <p:txBody>
          <a:bodyPr vert="horz" lIns="91440" tIns="45720" rIns="91440" bIns="45720"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836898" y="6172200"/>
            <a:ext cx="1218883" cy="304800"/>
          </a:xfrm>
          <a:prstGeom prst="rect">
            <a:avLst/>
          </a:prstGeom>
        </p:spPr>
        <p:txBody>
          <a:bodyPr vert="horz" lIns="91440" tIns="45720" rIns="91440" bIns="45720" rtlCol="0" anchor="ctr"/>
          <a:lstStyle>
            <a:lvl1pPr algn="r">
              <a:defRPr sz="1100">
                <a:solidFill>
                  <a:schemeClr val="tx1"/>
                </a:solidFill>
              </a:defRPr>
            </a:lvl1pPr>
          </a:lstStyle>
          <a:p>
            <a:fld id="{8E36636D-D922-432D-A958-524484B5923D}" type="datetimeFigureOut">
              <a:rPr lang="en-US"/>
              <a:pPr/>
              <a:t>7/25/2019</a:t>
            </a:fld>
            <a:endParaRPr/>
          </a:p>
        </p:txBody>
      </p:sp>
      <p:sp>
        <p:nvSpPr>
          <p:cNvPr id="6" name="Slide Number Placeholder 5"/>
          <p:cNvSpPr>
            <a:spLocks noGrp="1"/>
          </p:cNvSpPr>
          <p:nvPr>
            <p:ph type="sldNum" sz="quarter" idx="4"/>
          </p:nvPr>
        </p:nvSpPr>
        <p:spPr>
          <a:xfrm>
            <a:off x="10258928" y="6172200"/>
            <a:ext cx="711015" cy="304800"/>
          </a:xfrm>
          <a:prstGeom prst="rect">
            <a:avLst/>
          </a:prstGeom>
        </p:spPr>
        <p:txBody>
          <a:bodyPr vert="horz" lIns="91440" tIns="45720" rIns="91440" bIns="45720" rtlCol="0" anchor="ctr"/>
          <a:lstStyle>
            <a:lvl1pPr algn="r">
              <a:defRPr sz="1100">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7868" y="2852936"/>
            <a:ext cx="9435241" cy="1625599"/>
          </a:xfrm>
        </p:spPr>
        <p:txBody>
          <a:bodyPr>
            <a:normAutofit fontScale="90000"/>
          </a:bodyPr>
          <a:lstStyle/>
          <a:p>
            <a:pPr algn="l"/>
            <a:r>
              <a:rPr lang="en-US" sz="2400" dirty="0"/>
              <a:t> GROUP MEMBERS: “</a:t>
            </a:r>
            <a:r>
              <a:rPr lang="en-US" sz="3200" dirty="0"/>
              <a:t>IVATURI VENKATA HARISH KUMAR”</a:t>
            </a:r>
            <a:br>
              <a:rPr lang="en-US" sz="3200" dirty="0"/>
            </a:br>
            <a:r>
              <a:rPr lang="en-US" sz="3200" dirty="0"/>
              <a:t>                       </a:t>
            </a:r>
            <a:r>
              <a:rPr lang="en-US" sz="2400" dirty="0"/>
              <a:t>       SHANMUKHA RAJU  </a:t>
            </a:r>
            <a:br>
              <a:rPr lang="en-US" sz="2400" dirty="0"/>
            </a:br>
            <a:r>
              <a:rPr lang="en-US" sz="2400" dirty="0"/>
              <a:t>                                     V SAI TEJA </a:t>
            </a:r>
            <a:endParaRPr lang="en-IN" sz="2400" dirty="0"/>
          </a:p>
        </p:txBody>
      </p:sp>
      <p:sp>
        <p:nvSpPr>
          <p:cNvPr id="3" name="Subtitle 2"/>
          <p:cNvSpPr>
            <a:spLocks noGrp="1"/>
          </p:cNvSpPr>
          <p:nvPr>
            <p:ph type="subTitle" idx="1"/>
          </p:nvPr>
        </p:nvSpPr>
        <p:spPr>
          <a:xfrm>
            <a:off x="-1610444" y="1844824"/>
            <a:ext cx="9429931" cy="2371328"/>
          </a:xfrm>
        </p:spPr>
        <p:txBody>
          <a:bodyPr/>
          <a:lstStyle/>
          <a:p>
            <a:r>
              <a:rPr lang="en-US" dirty="0"/>
              <a:t>Group name : shifthead’s</a:t>
            </a:r>
            <a:endParaRPr lang="en-IN" dirty="0"/>
          </a:p>
        </p:txBody>
      </p:sp>
    </p:spTree>
    <p:extLst>
      <p:ext uri="{BB962C8B-B14F-4D97-AF65-F5344CB8AC3E}">
        <p14:creationId xmlns:p14="http://schemas.microsoft.com/office/powerpoint/2010/main" val="565410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E7B58F-879E-4C65-BB30-5248AF4CD0FE}"/>
              </a:ext>
            </a:extLst>
          </p:cNvPr>
          <p:cNvSpPr>
            <a:spLocks noGrp="1"/>
          </p:cNvSpPr>
          <p:nvPr>
            <p:ph type="title"/>
          </p:nvPr>
        </p:nvSpPr>
        <p:spPr>
          <a:xfrm>
            <a:off x="765820" y="-171400"/>
            <a:ext cx="9751060" cy="1168400"/>
          </a:xfrm>
        </p:spPr>
        <p:txBody>
          <a:bodyPr/>
          <a:lstStyle/>
          <a:p>
            <a:r>
              <a:rPr lang="en-US" dirty="0"/>
              <a:t>STATISTICS OF RAW DATA:</a:t>
            </a:r>
          </a:p>
        </p:txBody>
      </p:sp>
      <p:graphicFrame>
        <p:nvGraphicFramePr>
          <p:cNvPr id="4" name="Content Placeholder 3">
            <a:extLst>
              <a:ext uri="{FF2B5EF4-FFF2-40B4-BE49-F238E27FC236}">
                <a16:creationId xmlns="" xmlns:a16="http://schemas.microsoft.com/office/drawing/2014/main" id="{94E0463B-4708-4352-B4D5-B1803AD9F012}"/>
              </a:ext>
            </a:extLst>
          </p:cNvPr>
          <p:cNvGraphicFramePr>
            <a:graphicFrameLocks noGrp="1"/>
          </p:cNvGraphicFramePr>
          <p:nvPr>
            <p:ph idx="1"/>
            <p:extLst>
              <p:ext uri="{D42A27DB-BD31-4B8C-83A1-F6EECF244321}">
                <p14:modId xmlns:p14="http://schemas.microsoft.com/office/powerpoint/2010/main" val="1516308198"/>
              </p:ext>
            </p:extLst>
          </p:nvPr>
        </p:nvGraphicFramePr>
        <p:xfrm>
          <a:off x="477788" y="908720"/>
          <a:ext cx="11305251" cy="5634027"/>
        </p:xfrm>
        <a:graphic>
          <a:graphicData uri="http://schemas.openxmlformats.org/drawingml/2006/table">
            <a:tbl>
              <a:tblPr>
                <a:tableStyleId>{5C22544A-7EE6-4342-B048-85BDC9FD1C3A}</a:tableStyleId>
              </a:tblPr>
              <a:tblGrid>
                <a:gridCol w="1034462">
                  <a:extLst>
                    <a:ext uri="{9D8B030D-6E8A-4147-A177-3AD203B41FA5}">
                      <a16:colId xmlns="" xmlns:a16="http://schemas.microsoft.com/office/drawing/2014/main" val="3807404204"/>
                    </a:ext>
                  </a:extLst>
                </a:gridCol>
                <a:gridCol w="378697">
                  <a:extLst>
                    <a:ext uri="{9D8B030D-6E8A-4147-A177-3AD203B41FA5}">
                      <a16:colId xmlns="" xmlns:a16="http://schemas.microsoft.com/office/drawing/2014/main" val="1621606973"/>
                    </a:ext>
                  </a:extLst>
                </a:gridCol>
                <a:gridCol w="706578">
                  <a:extLst>
                    <a:ext uri="{9D8B030D-6E8A-4147-A177-3AD203B41FA5}">
                      <a16:colId xmlns="" xmlns:a16="http://schemas.microsoft.com/office/drawing/2014/main" val="907655659"/>
                    </a:ext>
                  </a:extLst>
                </a:gridCol>
                <a:gridCol w="706578">
                  <a:extLst>
                    <a:ext uri="{9D8B030D-6E8A-4147-A177-3AD203B41FA5}">
                      <a16:colId xmlns="" xmlns:a16="http://schemas.microsoft.com/office/drawing/2014/main" val="4043183887"/>
                    </a:ext>
                  </a:extLst>
                </a:gridCol>
                <a:gridCol w="706578">
                  <a:extLst>
                    <a:ext uri="{9D8B030D-6E8A-4147-A177-3AD203B41FA5}">
                      <a16:colId xmlns="" xmlns:a16="http://schemas.microsoft.com/office/drawing/2014/main" val="3388960310"/>
                    </a:ext>
                  </a:extLst>
                </a:gridCol>
                <a:gridCol w="706578">
                  <a:extLst>
                    <a:ext uri="{9D8B030D-6E8A-4147-A177-3AD203B41FA5}">
                      <a16:colId xmlns="" xmlns:a16="http://schemas.microsoft.com/office/drawing/2014/main" val="1730294386"/>
                    </a:ext>
                  </a:extLst>
                </a:gridCol>
                <a:gridCol w="706578">
                  <a:extLst>
                    <a:ext uri="{9D8B030D-6E8A-4147-A177-3AD203B41FA5}">
                      <a16:colId xmlns="" xmlns:a16="http://schemas.microsoft.com/office/drawing/2014/main" val="635969897"/>
                    </a:ext>
                  </a:extLst>
                </a:gridCol>
                <a:gridCol w="706578">
                  <a:extLst>
                    <a:ext uri="{9D8B030D-6E8A-4147-A177-3AD203B41FA5}">
                      <a16:colId xmlns="" xmlns:a16="http://schemas.microsoft.com/office/drawing/2014/main" val="3640800636"/>
                    </a:ext>
                  </a:extLst>
                </a:gridCol>
                <a:gridCol w="706578">
                  <a:extLst>
                    <a:ext uri="{9D8B030D-6E8A-4147-A177-3AD203B41FA5}">
                      <a16:colId xmlns="" xmlns:a16="http://schemas.microsoft.com/office/drawing/2014/main" val="1202451854"/>
                    </a:ext>
                  </a:extLst>
                </a:gridCol>
                <a:gridCol w="706578">
                  <a:extLst>
                    <a:ext uri="{9D8B030D-6E8A-4147-A177-3AD203B41FA5}">
                      <a16:colId xmlns="" xmlns:a16="http://schemas.microsoft.com/office/drawing/2014/main" val="2937683431"/>
                    </a:ext>
                  </a:extLst>
                </a:gridCol>
                <a:gridCol w="706578">
                  <a:extLst>
                    <a:ext uri="{9D8B030D-6E8A-4147-A177-3AD203B41FA5}">
                      <a16:colId xmlns="" xmlns:a16="http://schemas.microsoft.com/office/drawing/2014/main" val="2751721241"/>
                    </a:ext>
                  </a:extLst>
                </a:gridCol>
                <a:gridCol w="706578">
                  <a:extLst>
                    <a:ext uri="{9D8B030D-6E8A-4147-A177-3AD203B41FA5}">
                      <a16:colId xmlns="" xmlns:a16="http://schemas.microsoft.com/office/drawing/2014/main" val="3839655445"/>
                    </a:ext>
                  </a:extLst>
                </a:gridCol>
                <a:gridCol w="706578">
                  <a:extLst>
                    <a:ext uri="{9D8B030D-6E8A-4147-A177-3AD203B41FA5}">
                      <a16:colId xmlns="" xmlns:a16="http://schemas.microsoft.com/office/drawing/2014/main" val="3131626828"/>
                    </a:ext>
                  </a:extLst>
                </a:gridCol>
                <a:gridCol w="706578">
                  <a:extLst>
                    <a:ext uri="{9D8B030D-6E8A-4147-A177-3AD203B41FA5}">
                      <a16:colId xmlns="" xmlns:a16="http://schemas.microsoft.com/office/drawing/2014/main" val="3511617004"/>
                    </a:ext>
                  </a:extLst>
                </a:gridCol>
                <a:gridCol w="706578">
                  <a:extLst>
                    <a:ext uri="{9D8B030D-6E8A-4147-A177-3AD203B41FA5}">
                      <a16:colId xmlns="" xmlns:a16="http://schemas.microsoft.com/office/drawing/2014/main" val="4289747226"/>
                    </a:ext>
                  </a:extLst>
                </a:gridCol>
                <a:gridCol w="706578">
                  <a:extLst>
                    <a:ext uri="{9D8B030D-6E8A-4147-A177-3AD203B41FA5}">
                      <a16:colId xmlns="" xmlns:a16="http://schemas.microsoft.com/office/drawing/2014/main" val="3901411235"/>
                    </a:ext>
                  </a:extLst>
                </a:gridCol>
              </a:tblGrid>
              <a:tr h="197275">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b="0" i="0" u="none" strike="noStrike" dirty="0" smtClean="0">
                          <a:solidFill>
                            <a:srgbClr val="000000"/>
                          </a:solidFill>
                          <a:effectLst/>
                          <a:latin typeface="Calibri" panose="020F0502020204030204" pitchFamily="34" charset="0"/>
                        </a:rPr>
                        <a:t>Android</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b="0" i="0" u="none" strike="noStrike" dirty="0" smtClean="0">
                          <a:solidFill>
                            <a:srgbClr val="000000"/>
                          </a:solidFill>
                          <a:effectLst/>
                          <a:latin typeface="Calibri" panose="020F0502020204030204" pitchFamily="34" charset="0"/>
                        </a:rPr>
                        <a:t>4G</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b="0" i="0" u="none" strike="noStrike" dirty="0" smtClean="0">
                          <a:solidFill>
                            <a:srgbClr val="000000"/>
                          </a:solidFill>
                          <a:effectLst/>
                          <a:latin typeface="Calibri" panose="020F0502020204030204" pitchFamily="34" charset="0"/>
                        </a:rPr>
                        <a:t>Android </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b="0" i="0" u="none" strike="noStrike" dirty="0" err="1" smtClean="0">
                          <a:solidFill>
                            <a:srgbClr val="000000"/>
                          </a:solidFill>
                          <a:effectLst/>
                          <a:latin typeface="Calibri" panose="020F0502020204030204" pitchFamily="34" charset="0"/>
                        </a:rPr>
                        <a:t>WiFi</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b="0" i="0" u="none" strike="noStrike" dirty="0" smtClean="0">
                          <a:solidFill>
                            <a:srgbClr val="000000"/>
                          </a:solidFill>
                          <a:effectLst/>
                          <a:latin typeface="Calibri" panose="020F0502020204030204" pitchFamily="34" charset="0"/>
                        </a:rPr>
                        <a:t>iOS</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b="0" i="0" u="none" strike="noStrike" dirty="0" smtClean="0">
                          <a:solidFill>
                            <a:srgbClr val="000000"/>
                          </a:solidFill>
                          <a:effectLst/>
                          <a:latin typeface="Calibri" panose="020F0502020204030204" pitchFamily="34" charset="0"/>
                        </a:rPr>
                        <a:t>4G   </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b="0" i="0" u="none" strike="noStrike" dirty="0" smtClean="0">
                          <a:solidFill>
                            <a:srgbClr val="000000"/>
                          </a:solidFill>
                          <a:effectLst/>
                          <a:latin typeface="Calibri" panose="020F0502020204030204" pitchFamily="34" charset="0"/>
                        </a:rPr>
                        <a:t>iOS</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b="0" i="0" u="none" strike="noStrike" dirty="0" err="1" smtClean="0">
                          <a:solidFill>
                            <a:srgbClr val="000000"/>
                          </a:solidFill>
                          <a:effectLst/>
                          <a:latin typeface="Calibri" panose="020F0502020204030204" pitchFamily="34" charset="0"/>
                        </a:rPr>
                        <a:t>WiFi</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endParaRPr lang="en-US" sz="1400" b="0" i="0" u="none" strike="noStrike" dirty="0">
                        <a:solidFill>
                          <a:srgbClr val="000000"/>
                        </a:solidFill>
                        <a:effectLst/>
                        <a:latin typeface="Calibri" panose="020F0502020204030204" pitchFamily="34" charset="0"/>
                      </a:endParaRPr>
                    </a:p>
                  </a:txBody>
                  <a:tcPr marL="7618" marR="7618" marT="7618" marB="0" anchor="b"/>
                </a:tc>
              </a:tr>
              <a:tr h="197275">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endParaRPr lang="en-US" sz="1400" b="0" i="0" u="none" strike="noStrike" dirty="0">
                        <a:solidFill>
                          <a:srgbClr val="000000"/>
                        </a:solidFill>
                        <a:effectLst/>
                        <a:latin typeface="Calibri" panose="020F0502020204030204" pitchFamily="34" charset="0"/>
                      </a:endParaRPr>
                    </a:p>
                  </a:txBody>
                  <a:tcPr marL="7618" marR="7618" marT="7618" marB="0" anchor="b"/>
                </a:tc>
              </a:tr>
              <a:tr h="197275">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endParaRPr lang="en-US" sz="1400" b="0" i="0" u="none" strike="noStrike" dirty="0">
                        <a:solidFill>
                          <a:srgbClr val="000000"/>
                        </a:solidFill>
                        <a:effectLst/>
                        <a:latin typeface="Calibri" panose="020F0502020204030204" pitchFamily="34" charset="0"/>
                      </a:endParaRPr>
                    </a:p>
                  </a:txBody>
                  <a:tcPr marL="7618" marR="7618" marT="7618" marB="0" anchor="b"/>
                </a:tc>
              </a:tr>
              <a:tr h="197275">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endParaRPr lang="en-US" sz="1400" b="0" i="0" u="none" strike="noStrike" dirty="0">
                        <a:solidFill>
                          <a:srgbClr val="000000"/>
                        </a:solidFill>
                        <a:effectLst/>
                        <a:latin typeface="Calibri" panose="020F0502020204030204" pitchFamily="34" charset="0"/>
                      </a:endParaRPr>
                    </a:p>
                  </a:txBody>
                  <a:tcPr marL="7618" marR="7618" marT="7618" marB="0" anchor="b"/>
                </a:tc>
              </a:tr>
              <a:tr h="197275">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b="0" i="0" u="none" strike="noStrike" dirty="0" smtClean="0">
                          <a:solidFill>
                            <a:srgbClr val="000000"/>
                          </a:solidFill>
                          <a:effectLst/>
                          <a:latin typeface="Calibri" panose="020F0502020204030204" pitchFamily="34" charset="0"/>
                        </a:rPr>
                        <a:t>Acc.</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b="0" i="0" u="none" strike="noStrike" dirty="0" smtClean="0">
                          <a:solidFill>
                            <a:srgbClr val="000000"/>
                          </a:solidFill>
                          <a:effectLst/>
                          <a:latin typeface="Calibri" panose="020F0502020204030204" pitchFamily="34" charset="0"/>
                        </a:rPr>
                        <a:t>Navig.</a:t>
                      </a:r>
                    </a:p>
                  </a:txBody>
                  <a:tcPr marL="7618" marR="7618" marT="7618" marB="0" anchor="b"/>
                </a:tc>
                <a:tc>
                  <a:txBody>
                    <a:bodyPr/>
                    <a:lstStyle/>
                    <a:p>
                      <a:pPr algn="r" fontAlgn="b"/>
                      <a:r>
                        <a:rPr lang="en-US" sz="1400" b="0" i="0" u="none" strike="noStrike" dirty="0" smtClean="0">
                          <a:solidFill>
                            <a:srgbClr val="000000"/>
                          </a:solidFill>
                          <a:effectLst/>
                          <a:latin typeface="Calibri" panose="020F0502020204030204" pitchFamily="34" charset="0"/>
                        </a:rPr>
                        <a:t>Overall</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b="0" i="0" u="none" strike="noStrike" dirty="0" smtClean="0">
                          <a:solidFill>
                            <a:srgbClr val="000000"/>
                          </a:solidFill>
                          <a:effectLst/>
                          <a:latin typeface="Calibri" panose="020F0502020204030204" pitchFamily="34" charset="0"/>
                        </a:rPr>
                        <a:t>Accuracy</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b="0" i="0" u="none" strike="noStrike" dirty="0" smtClean="0">
                          <a:solidFill>
                            <a:srgbClr val="000000"/>
                          </a:solidFill>
                          <a:effectLst/>
                          <a:latin typeface="Calibri" panose="020F0502020204030204" pitchFamily="34" charset="0"/>
                        </a:rPr>
                        <a:t>Navig.</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b="0" i="0" u="none" strike="noStrike" dirty="0" smtClean="0">
                          <a:solidFill>
                            <a:srgbClr val="000000"/>
                          </a:solidFill>
                          <a:effectLst/>
                          <a:latin typeface="Calibri" panose="020F0502020204030204" pitchFamily="34" charset="0"/>
                        </a:rPr>
                        <a:t>Overall</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b="0" i="0" u="none" strike="noStrike" dirty="0" smtClean="0">
                          <a:solidFill>
                            <a:srgbClr val="000000"/>
                          </a:solidFill>
                          <a:effectLst/>
                          <a:latin typeface="Calibri" panose="020F0502020204030204" pitchFamily="34" charset="0"/>
                        </a:rPr>
                        <a:t>Accuracy</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b="0" i="0" u="none" strike="noStrike" dirty="0" smtClean="0">
                          <a:solidFill>
                            <a:srgbClr val="000000"/>
                          </a:solidFill>
                          <a:effectLst/>
                          <a:latin typeface="Calibri" panose="020F0502020204030204" pitchFamily="34" charset="0"/>
                        </a:rPr>
                        <a:t>Navig.</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b="0" i="0" u="none" strike="noStrike" dirty="0" smtClean="0">
                          <a:solidFill>
                            <a:srgbClr val="000000"/>
                          </a:solidFill>
                          <a:effectLst/>
                          <a:latin typeface="Calibri" panose="020F0502020204030204" pitchFamily="34" charset="0"/>
                        </a:rPr>
                        <a:t>Overal</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b="0" i="0" u="none" strike="noStrike" dirty="0" smtClean="0">
                          <a:solidFill>
                            <a:srgbClr val="000000"/>
                          </a:solidFill>
                          <a:effectLst/>
                          <a:latin typeface="Calibri" panose="020F0502020204030204" pitchFamily="34" charset="0"/>
                        </a:rPr>
                        <a:t>Accuracy</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b="0" i="0" u="none" strike="noStrike" dirty="0" smtClean="0">
                          <a:solidFill>
                            <a:srgbClr val="000000"/>
                          </a:solidFill>
                          <a:effectLst/>
                          <a:latin typeface="Calibri" panose="020F0502020204030204" pitchFamily="34" charset="0"/>
                        </a:rPr>
                        <a:t>Navig.</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b="0" i="0" u="none" strike="noStrike" dirty="0" smtClean="0">
                          <a:solidFill>
                            <a:srgbClr val="000000"/>
                          </a:solidFill>
                          <a:effectLst/>
                          <a:latin typeface="Calibri" panose="020F0502020204030204" pitchFamily="34" charset="0"/>
                        </a:rPr>
                        <a:t>Overall</a:t>
                      </a:r>
                      <a:endParaRPr lang="en-US" sz="1400" b="0" i="0" u="none" strike="noStrike" dirty="0">
                        <a:solidFill>
                          <a:srgbClr val="000000"/>
                        </a:solidFill>
                        <a:effectLst/>
                        <a:latin typeface="Calibri" panose="020F0502020204030204" pitchFamily="34" charset="0"/>
                      </a:endParaRPr>
                    </a:p>
                  </a:txBody>
                  <a:tcPr marL="7618" marR="7618" marT="7618" marB="0" anchor="b"/>
                </a:tc>
              </a:tr>
              <a:tr h="197275">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endParaRPr lang="en-US" sz="1400" b="0" i="0" u="none" strike="noStrike" dirty="0">
                        <a:solidFill>
                          <a:srgbClr val="000000"/>
                        </a:solidFill>
                        <a:effectLst/>
                        <a:latin typeface="Calibri" panose="020F0502020204030204" pitchFamily="34" charset="0"/>
                      </a:endParaRPr>
                    </a:p>
                  </a:txBody>
                  <a:tcPr marL="7618" marR="7618" marT="7618" marB="0" anchor="b"/>
                </a:tc>
              </a:tr>
              <a:tr h="197275">
                <a:tc>
                  <a:txBody>
                    <a:bodyPr/>
                    <a:lstStyle/>
                    <a:p>
                      <a:pPr algn="l" fontAlgn="b"/>
                      <a:r>
                        <a:rPr lang="en-US" sz="1400" u="none" strike="noStrike" dirty="0" smtClean="0">
                          <a:effectLst/>
                        </a:rPr>
                        <a:t>Avg/MOS</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3.53</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3.73</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3.86</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4.27</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3.9</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3.8</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4.0</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3.87</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4.13</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3.73</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3.86</a:t>
                      </a:r>
                      <a:endParaRPr lang="en-US" sz="1400" b="0" i="0" u="none" strike="noStrike" dirty="0">
                        <a:solidFill>
                          <a:srgbClr val="00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665855707"/>
                  </a:ext>
                </a:extLst>
              </a:tr>
              <a:tr h="197275">
                <a:tc>
                  <a:txBody>
                    <a:bodyPr/>
                    <a:lstStyle/>
                    <a:p>
                      <a:pPr algn="l" fontAlgn="b"/>
                      <a:r>
                        <a:rPr lang="en-US" sz="1400" u="none" strike="noStrike" dirty="0" err="1">
                          <a:effectLst/>
                        </a:rPr>
                        <a:t>Std</a:t>
                      </a:r>
                      <a:r>
                        <a:rPr lang="en-US" sz="1400" u="none" strike="noStrike" dirty="0">
                          <a:effectLst/>
                        </a:rPr>
                        <a:t>/SOS</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1.24</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0.6</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0.74</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0.6</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0.88</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0.52</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1.01</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0.70</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0.64</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0.83</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0.8</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0.51</a:t>
                      </a:r>
                      <a:endParaRPr lang="en-US" sz="1400" b="0" i="0" u="none" strike="noStrike" dirty="0">
                        <a:solidFill>
                          <a:srgbClr val="00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1607808890"/>
                  </a:ext>
                </a:extLst>
              </a:tr>
              <a:tr h="197275">
                <a:tc>
                  <a:txBody>
                    <a:bodyPr/>
                    <a:lstStyle/>
                    <a:p>
                      <a:pPr algn="l" fontAlgn="b"/>
                      <a:endParaRPr lang="en-US" sz="1400" b="0" i="0" u="none" strike="noStrike" dirty="0" smtClean="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2816413034"/>
                  </a:ext>
                </a:extLst>
              </a:tr>
              <a:tr h="197275">
                <a:tc>
                  <a:txBody>
                    <a:bodyPr/>
                    <a:lstStyle/>
                    <a:p>
                      <a:pPr algn="l" fontAlgn="b"/>
                      <a:r>
                        <a:rPr lang="en-US" sz="1400" u="none" strike="noStrike" dirty="0" err="1">
                          <a:effectLst/>
                        </a:rPr>
                        <a:t>Std</a:t>
                      </a:r>
                      <a:r>
                        <a:rPr lang="en-US" sz="1400" u="none" strike="noStrike" dirty="0">
                          <a:effectLst/>
                        </a:rPr>
                        <a:t>-Err</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0.32</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0.15</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0.19</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0.15</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0.23</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0.13</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0.26</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0.18</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0.16</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0.21</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0.20</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0.13</a:t>
                      </a:r>
                      <a:endParaRPr lang="en-US" sz="1400" b="0" i="0" u="none" strike="noStrike" dirty="0">
                        <a:solidFill>
                          <a:srgbClr val="00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3501963950"/>
                  </a:ext>
                </a:extLst>
              </a:tr>
              <a:tr h="197275">
                <a:tc>
                  <a:txBody>
                    <a:bodyPr/>
                    <a:lstStyle/>
                    <a:p>
                      <a:pPr algn="l" fontAlgn="b"/>
                      <a:r>
                        <a:rPr lang="en-US" sz="1400" u="none" strike="noStrike">
                          <a:effectLst/>
                        </a:rPr>
                        <a:t>95%CI</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0.83</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0.4</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0.5</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0.4</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0.6</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0.35</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0.67</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0.46</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0.43</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0.55</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0.53</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0.34</a:t>
                      </a:r>
                      <a:endParaRPr lang="en-US" sz="1400" b="0" i="0" u="none" strike="noStrike" dirty="0">
                        <a:solidFill>
                          <a:srgbClr val="00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2616389769"/>
                  </a:ext>
                </a:extLst>
              </a:tr>
              <a:tr h="197275">
                <a:tc>
                  <a:txBody>
                    <a:bodyPr/>
                    <a:lstStyle/>
                    <a:p>
                      <a:pPr algn="l" fontAlgn="b"/>
                      <a:r>
                        <a:rPr lang="en-US" sz="1400" u="none" strike="noStrike">
                          <a:effectLst/>
                        </a:rPr>
                        <a:t>MOS+CI</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4.36</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4.35</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4.3</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4.21</a:t>
                      </a:r>
                      <a:endParaRPr lang="en-US" sz="1400" b="0" i="0" u="none" strike="noStrike" dirty="0">
                        <a:solidFill>
                          <a:srgbClr val="00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564639361"/>
                  </a:ext>
                </a:extLst>
              </a:tr>
              <a:tr h="221667">
                <a:tc>
                  <a:txBody>
                    <a:bodyPr/>
                    <a:lstStyle/>
                    <a:p>
                      <a:pPr algn="l" fontAlgn="b"/>
                      <a:r>
                        <a:rPr lang="en-US" sz="1400" u="none" strike="noStrike">
                          <a:effectLst/>
                        </a:rPr>
                        <a:t>MOS-CI</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3.37</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3.64</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3.44</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3.52</a:t>
                      </a:r>
                      <a:endParaRPr lang="en-US" sz="1400" b="0" i="0" u="none" strike="noStrike" dirty="0">
                        <a:solidFill>
                          <a:srgbClr val="00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3566881442"/>
                  </a:ext>
                </a:extLst>
              </a:tr>
              <a:tr h="197275">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3398281326"/>
                  </a:ext>
                </a:extLst>
              </a:tr>
              <a:tr h="197275">
                <a:tc>
                  <a:txBody>
                    <a:bodyPr/>
                    <a:lstStyle/>
                    <a:p>
                      <a:pPr algn="l" fontAlgn="b"/>
                      <a:r>
                        <a:rPr lang="en-US" sz="1400" u="none" strike="noStrike">
                          <a:effectLst/>
                        </a:rPr>
                        <a:t>Median</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4</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3408409486"/>
                  </a:ext>
                </a:extLst>
              </a:tr>
              <a:tr h="197275">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1806952785"/>
                  </a:ext>
                </a:extLst>
              </a:tr>
              <a:tr h="197275">
                <a:tc>
                  <a:txBody>
                    <a:bodyPr/>
                    <a:lstStyle/>
                    <a:p>
                      <a:pPr algn="l" fontAlgn="b"/>
                      <a:r>
                        <a:rPr lang="en-US" sz="1400" u="none" strike="noStrike" dirty="0">
                          <a:effectLst/>
                        </a:rPr>
                        <a:t>%GOB</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66.67%</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86.67%</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73.33%</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80.00%</a:t>
                      </a:r>
                      <a:endParaRPr lang="en-US" sz="1400" b="0" i="0" u="none" strike="noStrike">
                        <a:solidFill>
                          <a:srgbClr val="00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3138073176"/>
                  </a:ext>
                </a:extLst>
              </a:tr>
              <a:tr h="197275">
                <a:tc>
                  <a:txBody>
                    <a:bodyPr/>
                    <a:lstStyle/>
                    <a:p>
                      <a:pPr algn="l" fontAlgn="b"/>
                      <a:r>
                        <a:rPr lang="en-US" sz="1400" u="none" strike="noStrike" dirty="0">
                          <a:effectLst/>
                        </a:rPr>
                        <a:t>%POW</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2785516793"/>
                  </a:ext>
                </a:extLst>
              </a:tr>
              <a:tr h="197275">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2599180627"/>
                  </a:ext>
                </a:extLst>
              </a:tr>
              <a:tr h="197275">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1518489341"/>
                  </a:ext>
                </a:extLst>
              </a:tr>
              <a:tr h="197275">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1099434843"/>
                  </a:ext>
                </a:extLst>
              </a:tr>
              <a:tr h="197275">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501696092"/>
                  </a:ext>
                </a:extLst>
              </a:tr>
              <a:tr h="197275">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947019517"/>
                  </a:ext>
                </a:extLst>
              </a:tr>
              <a:tr h="275422">
                <a:tc>
                  <a:txBody>
                    <a:bodyPr/>
                    <a:lstStyle/>
                    <a:p>
                      <a:pPr algn="l" fontAlgn="b"/>
                      <a:r>
                        <a:rPr lang="en-US" sz="1400" u="none" strike="noStrike" dirty="0">
                          <a:effectLst/>
                        </a:rPr>
                        <a:t>10%quantile</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2</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3.4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3</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3.4</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3</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3</a:t>
                      </a:r>
                      <a:endParaRPr lang="en-US" sz="1400" b="0" i="0" u="none" strike="noStrike" dirty="0">
                        <a:solidFill>
                          <a:srgbClr val="00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1232806201"/>
                  </a:ext>
                </a:extLst>
              </a:tr>
              <a:tr h="275422">
                <a:tc>
                  <a:txBody>
                    <a:bodyPr/>
                    <a:lstStyle/>
                    <a:p>
                      <a:pPr algn="l" fontAlgn="b"/>
                      <a:r>
                        <a:rPr lang="en-US" sz="1400" u="none" strike="noStrike">
                          <a:effectLst/>
                        </a:rPr>
                        <a:t>90%quantile</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4</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4.6</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4.6</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4</a:t>
                      </a:r>
                      <a:endParaRPr lang="en-US" sz="1400" b="0" i="0" u="none" strike="noStrike" dirty="0">
                        <a:solidFill>
                          <a:srgbClr val="00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3177186756"/>
                  </a:ext>
                </a:extLst>
              </a:tr>
            </a:tbl>
          </a:graphicData>
        </a:graphic>
      </p:graphicFrame>
    </p:spTree>
    <p:extLst>
      <p:ext uri="{BB962C8B-B14F-4D97-AF65-F5344CB8AC3E}">
        <p14:creationId xmlns:p14="http://schemas.microsoft.com/office/powerpoint/2010/main" val="2594881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620688"/>
            <a:ext cx="9628057" cy="476920"/>
          </a:xfrm>
        </p:spPr>
        <p:txBody>
          <a:bodyPr>
            <a:normAutofit/>
          </a:bodyPr>
          <a:lstStyle/>
          <a:p>
            <a:r>
              <a:rPr lang="en-US" sz="2000" b="1" dirty="0"/>
              <a:t>Summary statistics of raw data</a:t>
            </a:r>
            <a:endParaRPr lang="en-IN" sz="2000" b="1" dirty="0"/>
          </a:p>
        </p:txBody>
      </p:sp>
      <p:sp>
        <p:nvSpPr>
          <p:cNvPr id="3" name="Content Placeholder 2"/>
          <p:cNvSpPr>
            <a:spLocks noGrp="1"/>
          </p:cNvSpPr>
          <p:nvPr>
            <p:ph idx="1"/>
          </p:nvPr>
        </p:nvSpPr>
        <p:spPr/>
        <p:txBody>
          <a:bodyPr>
            <a:normAutofit/>
          </a:bodyPr>
          <a:lstStyle/>
          <a:p>
            <a:r>
              <a:rPr lang="en-US" sz="1800" dirty="0"/>
              <a:t>Before presenting / concluding summary statistics of raw data we will discuss what parametres have been included in raw data .</a:t>
            </a:r>
          </a:p>
          <a:p>
            <a:endParaRPr lang="en-US" sz="1800" dirty="0"/>
          </a:p>
          <a:p>
            <a:r>
              <a:rPr lang="en-US" sz="1800" dirty="0"/>
              <a:t>Raw data to be obtained are : MOS, 95%CI, %GOB  and correlation.</a:t>
            </a:r>
          </a:p>
          <a:p>
            <a:pPr marL="0" indent="0">
              <a:buNone/>
            </a:pPr>
            <a:endParaRPr lang="en-US" sz="1800" dirty="0"/>
          </a:p>
          <a:p>
            <a:pPr marL="0" indent="0">
              <a:buNone/>
            </a:pPr>
            <a:r>
              <a:rPr lang="en-US" sz="1800" dirty="0"/>
              <a:t>Raw data is represented in table form on Excel Sheet and its respective screenshots are displayed in further slides . Each and every parameter calculated in excel with their respective functions ex: AVERAGE,PERCENTILE etc.</a:t>
            </a:r>
            <a:endParaRPr lang="en-IN" sz="1800" dirty="0"/>
          </a:p>
        </p:txBody>
      </p:sp>
    </p:spTree>
    <p:extLst>
      <p:ext uri="{BB962C8B-B14F-4D97-AF65-F5344CB8AC3E}">
        <p14:creationId xmlns:p14="http://schemas.microsoft.com/office/powerpoint/2010/main" val="1307126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02198" y="-319641"/>
            <a:ext cx="9751060" cy="1168400"/>
          </a:xfrm>
        </p:spPr>
        <p:txBody>
          <a:bodyPr>
            <a:normAutofit/>
          </a:bodyPr>
          <a:lstStyle/>
          <a:p>
            <a:r>
              <a:rPr lang="en-US" sz="2000" dirty="0"/>
              <a:t>MOS (Overall) and 95% CI , including error bars</a:t>
            </a:r>
            <a:endParaRPr lang="en-IN" sz="2000" dirty="0"/>
          </a:p>
        </p:txBody>
      </p:sp>
      <p:graphicFrame>
        <p:nvGraphicFramePr>
          <p:cNvPr id="8" name="Chart 7">
            <a:extLst>
              <a:ext uri="{FF2B5EF4-FFF2-40B4-BE49-F238E27FC236}">
                <a16:creationId xmlns="" xmlns:a16="http://schemas.microsoft.com/office/drawing/2014/main" id="{F4B890A7-F8B3-43E2-9483-FD78D3346F86}"/>
              </a:ext>
            </a:extLst>
          </p:cNvPr>
          <p:cNvGraphicFramePr>
            <a:graphicFrameLocks/>
          </p:cNvGraphicFramePr>
          <p:nvPr>
            <p:extLst>
              <p:ext uri="{D42A27DB-BD31-4B8C-83A1-F6EECF244321}">
                <p14:modId xmlns:p14="http://schemas.microsoft.com/office/powerpoint/2010/main" val="4030234311"/>
              </p:ext>
            </p:extLst>
          </p:nvPr>
        </p:nvGraphicFramePr>
        <p:xfrm>
          <a:off x="5230316" y="1196752"/>
          <a:ext cx="6651852" cy="489654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ontent Placeholder 4">
            <a:extLst>
              <a:ext uri="{FF2B5EF4-FFF2-40B4-BE49-F238E27FC236}">
                <a16:creationId xmlns="" xmlns:a16="http://schemas.microsoft.com/office/drawing/2014/main" id="{B9B9800C-B055-4420-81E7-3563C109FFDD}"/>
              </a:ext>
            </a:extLst>
          </p:cNvPr>
          <p:cNvGraphicFramePr>
            <a:graphicFrameLocks noGrp="1"/>
          </p:cNvGraphicFramePr>
          <p:nvPr>
            <p:ph idx="1"/>
            <p:extLst>
              <p:ext uri="{D42A27DB-BD31-4B8C-83A1-F6EECF244321}">
                <p14:modId xmlns:p14="http://schemas.microsoft.com/office/powerpoint/2010/main" val="3818882721"/>
              </p:ext>
            </p:extLst>
          </p:nvPr>
        </p:nvGraphicFramePr>
        <p:xfrm>
          <a:off x="477789" y="1340768"/>
          <a:ext cx="4320480" cy="2520281"/>
        </p:xfrm>
        <a:graphic>
          <a:graphicData uri="http://schemas.openxmlformats.org/drawingml/2006/table">
            <a:tbl>
              <a:tblPr>
                <a:tableStyleId>{5C22544A-7EE6-4342-B048-85BDC9FD1C3A}</a:tableStyleId>
              </a:tblPr>
              <a:tblGrid>
                <a:gridCol w="1440160">
                  <a:extLst>
                    <a:ext uri="{9D8B030D-6E8A-4147-A177-3AD203B41FA5}">
                      <a16:colId xmlns="" xmlns:a16="http://schemas.microsoft.com/office/drawing/2014/main" val="451047853"/>
                    </a:ext>
                  </a:extLst>
                </a:gridCol>
                <a:gridCol w="1440160">
                  <a:extLst>
                    <a:ext uri="{9D8B030D-6E8A-4147-A177-3AD203B41FA5}">
                      <a16:colId xmlns="" xmlns:a16="http://schemas.microsoft.com/office/drawing/2014/main" val="359031355"/>
                    </a:ext>
                  </a:extLst>
                </a:gridCol>
                <a:gridCol w="1440160">
                  <a:extLst>
                    <a:ext uri="{9D8B030D-6E8A-4147-A177-3AD203B41FA5}">
                      <a16:colId xmlns="" xmlns:a16="http://schemas.microsoft.com/office/drawing/2014/main" val="462852798"/>
                    </a:ext>
                  </a:extLst>
                </a:gridCol>
              </a:tblGrid>
              <a:tr h="619741">
                <a:tc>
                  <a:txBody>
                    <a:bodyPr/>
                    <a:lstStyle/>
                    <a:p>
                      <a:pPr algn="l" fontAlgn="b"/>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800" u="none" strike="noStrike">
                          <a:effectLst/>
                        </a:rPr>
                        <a:t>MOS (Overall)</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800" u="none" strike="noStrike">
                          <a:effectLst/>
                        </a:rPr>
                        <a:t>95% Ci</a:t>
                      </a:r>
                      <a:endParaRPr lang="en-US"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833636891"/>
                  </a:ext>
                </a:extLst>
              </a:tr>
              <a:tr h="619741">
                <a:tc>
                  <a:txBody>
                    <a:bodyPr/>
                    <a:lstStyle/>
                    <a:p>
                      <a:pPr algn="l" fontAlgn="b"/>
                      <a:r>
                        <a:rPr lang="en-US" sz="1800" u="none" strike="noStrike" dirty="0">
                          <a:effectLst/>
                        </a:rPr>
                        <a:t>Android 4G</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dirty="0">
                          <a:effectLst/>
                        </a:rPr>
                        <a:t>3.86</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0.49</a:t>
                      </a:r>
                      <a:endParaRPr lang="en-US"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797311799"/>
                  </a:ext>
                </a:extLst>
              </a:tr>
              <a:tr h="619741">
                <a:tc>
                  <a:txBody>
                    <a:bodyPr/>
                    <a:lstStyle/>
                    <a:p>
                      <a:pPr algn="l" fontAlgn="b"/>
                      <a:r>
                        <a:rPr lang="en-US" sz="1800" u="none" strike="noStrike">
                          <a:effectLst/>
                        </a:rPr>
                        <a:t>Android WiFi</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dirty="0">
                          <a:effectLst/>
                        </a:rPr>
                        <a:t>4</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0.35</a:t>
                      </a:r>
                      <a:endParaRPr lang="en-US"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245184600"/>
                  </a:ext>
                </a:extLst>
              </a:tr>
              <a:tr h="330529">
                <a:tc>
                  <a:txBody>
                    <a:bodyPr/>
                    <a:lstStyle/>
                    <a:p>
                      <a:pPr algn="l" fontAlgn="b"/>
                      <a:r>
                        <a:rPr lang="en-US" sz="1800" u="none" strike="noStrike" dirty="0">
                          <a:effectLst/>
                        </a:rPr>
                        <a:t>iOS 4G</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dirty="0">
                          <a:effectLst/>
                        </a:rPr>
                        <a:t>3.86</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dirty="0">
                          <a:effectLst/>
                        </a:rPr>
                        <a:t>0.42</a:t>
                      </a:r>
                      <a:endParaRPr lang="en-US"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637991821"/>
                  </a:ext>
                </a:extLst>
              </a:tr>
              <a:tr h="330529">
                <a:tc>
                  <a:txBody>
                    <a:bodyPr/>
                    <a:lstStyle/>
                    <a:p>
                      <a:pPr algn="l" fontAlgn="b"/>
                      <a:r>
                        <a:rPr lang="en-US" sz="1800" u="none" strike="noStrike" dirty="0">
                          <a:effectLst/>
                        </a:rPr>
                        <a:t>iOS </a:t>
                      </a:r>
                      <a:r>
                        <a:rPr lang="en-US" sz="1800" u="none" strike="noStrike" dirty="0" err="1">
                          <a:effectLst/>
                        </a:rPr>
                        <a:t>WiFi</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3.86</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dirty="0">
                          <a:effectLst/>
                        </a:rPr>
                        <a:t>0.34</a:t>
                      </a:r>
                      <a:endParaRPr lang="en-US"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226112091"/>
                  </a:ext>
                </a:extLst>
              </a:tr>
            </a:tbl>
          </a:graphicData>
        </a:graphic>
      </p:graphicFrame>
    </p:spTree>
    <p:extLst>
      <p:ext uri="{BB962C8B-B14F-4D97-AF65-F5344CB8AC3E}">
        <p14:creationId xmlns:p14="http://schemas.microsoft.com/office/powerpoint/2010/main" val="1824282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Conclusion from MOS </a:t>
            </a:r>
            <a:endParaRPr lang="en-IN" sz="2400" dirty="0"/>
          </a:p>
        </p:txBody>
      </p:sp>
      <p:sp>
        <p:nvSpPr>
          <p:cNvPr id="3" name="Content Placeholder 2"/>
          <p:cNvSpPr>
            <a:spLocks noGrp="1"/>
          </p:cNvSpPr>
          <p:nvPr>
            <p:ph idx="1"/>
          </p:nvPr>
        </p:nvSpPr>
        <p:spPr/>
        <p:txBody>
          <a:bodyPr>
            <a:normAutofit/>
          </a:bodyPr>
          <a:lstStyle/>
          <a:p>
            <a:pPr algn="just"/>
            <a:r>
              <a:rPr lang="en-US" sz="2000" dirty="0" smtClean="0"/>
              <a:t>From the graph obtained, errors bars of  MOS (of each case) are overlapping and it states an unclear relation . So, more number of experiments need to be conducted to get non-overlapping instance to and define the guard space of error bars. </a:t>
            </a:r>
          </a:p>
          <a:p>
            <a:pPr algn="just"/>
            <a:endParaRPr lang="en-US" sz="2000" dirty="0"/>
          </a:p>
          <a:p>
            <a:pPr algn="just"/>
            <a:r>
              <a:rPr lang="en-US" sz="2000" dirty="0" smtClean="0"/>
              <a:t>MOS comparisons are performed further depending on overlapping and non-overlapping nature. </a:t>
            </a:r>
          </a:p>
          <a:p>
            <a:pPr marL="0" indent="0" algn="just">
              <a:buNone/>
            </a:pPr>
            <a:endParaRPr lang="en-IN" sz="2000" dirty="0"/>
          </a:p>
        </p:txBody>
      </p:sp>
    </p:spTree>
    <p:extLst>
      <p:ext uri="{BB962C8B-B14F-4D97-AF65-F5344CB8AC3E}">
        <p14:creationId xmlns:p14="http://schemas.microsoft.com/office/powerpoint/2010/main" val="3646701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5820" y="476672"/>
            <a:ext cx="10657184" cy="5688632"/>
          </a:xfrm>
        </p:spPr>
        <p:txBody>
          <a:bodyPr>
            <a:normAutofit/>
          </a:bodyPr>
          <a:lstStyle/>
          <a:p>
            <a:pPr marL="0" indent="0" algn="just">
              <a:buNone/>
            </a:pPr>
            <a:r>
              <a:rPr lang="en-US" sz="2000" b="1" dirty="0"/>
              <a:t>  </a:t>
            </a:r>
            <a:r>
              <a:rPr lang="en-US" b="1" dirty="0"/>
              <a:t>Correlation</a:t>
            </a:r>
          </a:p>
          <a:p>
            <a:pPr marL="0" indent="0" algn="just">
              <a:buNone/>
            </a:pPr>
            <a:endParaRPr lang="en-US" sz="1800" dirty="0"/>
          </a:p>
          <a:p>
            <a:pPr algn="just"/>
            <a:r>
              <a:rPr lang="en-US" sz="1800" dirty="0"/>
              <a:t>For a simple look and brief description, we correlated each and every row and column from raw data obtained . </a:t>
            </a:r>
            <a:r>
              <a:rPr lang="en-US" sz="1800" dirty="0" smtClean="0"/>
              <a:t>We considered 4 blocks of correlation from overview (appendix) and discussed whether they are positive or negative correlation . </a:t>
            </a:r>
            <a:endParaRPr lang="en-US" sz="1800" dirty="0"/>
          </a:p>
          <a:p>
            <a:pPr algn="just"/>
            <a:r>
              <a:rPr lang="en-US" sz="1800" dirty="0"/>
              <a:t>Each row-column is assigned by alphabets . One  row consists B,C,D,F,G,H,J,K,LN,O and P and same assigning with column .  </a:t>
            </a:r>
            <a:endParaRPr lang="en-US" sz="1800" dirty="0">
              <a:sym typeface="Wingdings" panose="05000000000000000000" pitchFamily="2" charset="2"/>
            </a:endParaRPr>
          </a:p>
          <a:p>
            <a:pPr algn="just"/>
            <a:r>
              <a:rPr lang="en-US" sz="1800" dirty="0">
                <a:sym typeface="Wingdings" panose="05000000000000000000" pitchFamily="2" charset="2"/>
              </a:rPr>
              <a:t>Correlation : Negligible(&lt;10 %), Weak(&lt;30%), Moderate, Strong (&gt;70%)</a:t>
            </a:r>
          </a:p>
          <a:p>
            <a:pPr marL="0" indent="0" algn="just">
              <a:buNone/>
            </a:pPr>
            <a:r>
              <a:rPr lang="en-US" sz="1800" dirty="0">
                <a:sym typeface="Wingdings" panose="05000000000000000000" pitchFamily="2" charset="2"/>
              </a:rPr>
              <a:t>     </a:t>
            </a:r>
            <a:r>
              <a:rPr lang="en-US" sz="1800" dirty="0">
                <a:solidFill>
                  <a:srgbClr val="00B050"/>
                </a:solidFill>
                <a:sym typeface="Wingdings" panose="05000000000000000000" pitchFamily="2" charset="2"/>
              </a:rPr>
              <a:t>Positive</a:t>
            </a:r>
            <a:r>
              <a:rPr lang="en-US" sz="1800" dirty="0">
                <a:sym typeface="Wingdings" panose="05000000000000000000" pitchFamily="2" charset="2"/>
              </a:rPr>
              <a:t>-</a:t>
            </a:r>
            <a:r>
              <a:rPr lang="en-US" sz="1800" dirty="0">
                <a:solidFill>
                  <a:srgbClr val="92D050"/>
                </a:solidFill>
                <a:sym typeface="Wingdings" panose="05000000000000000000" pitchFamily="2" charset="2"/>
              </a:rPr>
              <a:t>negligible</a:t>
            </a:r>
            <a:r>
              <a:rPr lang="en-US" sz="1800" dirty="0">
                <a:sym typeface="Wingdings" panose="05000000000000000000" pitchFamily="2" charset="2"/>
              </a:rPr>
              <a:t>-</a:t>
            </a:r>
            <a:r>
              <a:rPr lang="en-US" sz="1800" dirty="0">
                <a:solidFill>
                  <a:srgbClr val="FF0000"/>
                </a:solidFill>
                <a:sym typeface="Wingdings" panose="05000000000000000000" pitchFamily="2" charset="2"/>
              </a:rPr>
              <a:t>negative</a:t>
            </a:r>
            <a:endParaRPr lang="en-US" sz="1800" dirty="0">
              <a:solidFill>
                <a:srgbClr val="FF0000"/>
              </a:solidFill>
            </a:endParaRPr>
          </a:p>
          <a:p>
            <a:pPr algn="just"/>
            <a:endParaRPr lang="en-IN" sz="1800" dirty="0"/>
          </a:p>
        </p:txBody>
      </p:sp>
    </p:spTree>
    <p:extLst>
      <p:ext uri="{BB962C8B-B14F-4D97-AF65-F5344CB8AC3E}">
        <p14:creationId xmlns:p14="http://schemas.microsoft.com/office/powerpoint/2010/main" val="3087862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 xmlns:a16="http://schemas.microsoft.com/office/drawing/2014/main" id="{D06FD656-F8AB-4067-B95F-BC518AA15356}"/>
              </a:ext>
            </a:extLst>
          </p:cNvPr>
          <p:cNvSpPr>
            <a:spLocks noGrp="1"/>
          </p:cNvSpPr>
          <p:nvPr>
            <p:ph idx="1"/>
          </p:nvPr>
        </p:nvSpPr>
        <p:spPr>
          <a:xfrm>
            <a:off x="405780" y="476672"/>
            <a:ext cx="10564163" cy="5593928"/>
          </a:xfrm>
        </p:spPr>
        <p:txBody>
          <a:bodyPr>
            <a:normAutofit/>
          </a:bodyPr>
          <a:lstStyle/>
          <a:p>
            <a:pPr marL="0" indent="0">
              <a:buNone/>
            </a:pPr>
            <a:r>
              <a:rPr lang="en-US" b="1" dirty="0"/>
              <a:t>                                         Correlation Statistics</a:t>
            </a:r>
          </a:p>
          <a:p>
            <a:pPr marL="0" indent="0">
              <a:buNone/>
            </a:pPr>
            <a:r>
              <a:rPr lang="en-US" dirty="0"/>
              <a:t>Mobile 4G (Android):                                   Wi-Fi(Android):</a:t>
            </a:r>
          </a:p>
          <a:p>
            <a:pPr marL="0" indent="0" fontAlgn="b">
              <a:buNone/>
            </a:pPr>
            <a:endParaRPr lang="en-US" dirty="0"/>
          </a:p>
          <a:p>
            <a:pPr marL="0" indent="0" fontAlgn="b">
              <a:buNone/>
            </a:pPr>
            <a:endParaRPr lang="en-US" dirty="0"/>
          </a:p>
          <a:p>
            <a:pPr marL="0" indent="0" fontAlgn="b">
              <a:buNone/>
            </a:pPr>
            <a:endParaRPr lang="en-US" dirty="0"/>
          </a:p>
          <a:p>
            <a:pPr algn="just" fontAlgn="b"/>
            <a:r>
              <a:rPr lang="en-US" dirty="0"/>
              <a:t>  </a:t>
            </a:r>
            <a:r>
              <a:rPr lang="en-US" u="sng" dirty="0"/>
              <a:t>Mobile 4G Android</a:t>
            </a:r>
            <a:r>
              <a:rPr lang="en-US" dirty="0"/>
              <a:t>:</a:t>
            </a:r>
          </a:p>
          <a:p>
            <a:pPr marL="301752" lvl="1" indent="0" algn="just" fontAlgn="b">
              <a:buNone/>
            </a:pPr>
            <a:r>
              <a:rPr lang="en-US" dirty="0"/>
              <a:t>	Accuracy is strongly correlated with overall experience. If accuracy increases overall also increases and they have strong ties.</a:t>
            </a:r>
          </a:p>
          <a:p>
            <a:pPr lvl="1" algn="just" fontAlgn="b"/>
            <a:r>
              <a:rPr lang="en-US" u="sng" dirty="0"/>
              <a:t>Wi-Fi Android:</a:t>
            </a:r>
          </a:p>
          <a:p>
            <a:pPr marL="301752" lvl="1" indent="0" algn="just" fontAlgn="b">
              <a:buNone/>
            </a:pPr>
            <a:r>
              <a:rPr lang="en-US" dirty="0"/>
              <a:t>	Accuracy and overall are moderately correlated.</a:t>
            </a:r>
          </a:p>
          <a:p>
            <a:pPr marL="301752" lvl="1" indent="0" algn="just" fontAlgn="b">
              <a:buNone/>
            </a:pPr>
            <a:r>
              <a:rPr lang="en-US" dirty="0"/>
              <a:t>In mobile 4G we have strong ties than wi-fi in android devices .  Wi-fi is less likely preferred over mobile 4G.</a:t>
            </a:r>
          </a:p>
          <a:p>
            <a:pPr marL="301752" lvl="1" indent="0" fontAlgn="b">
              <a:buNone/>
            </a:pPr>
            <a:endParaRPr lang="en-US" dirty="0"/>
          </a:p>
        </p:txBody>
      </p:sp>
      <p:graphicFrame>
        <p:nvGraphicFramePr>
          <p:cNvPr id="2" name="Table 1">
            <a:extLst>
              <a:ext uri="{FF2B5EF4-FFF2-40B4-BE49-F238E27FC236}">
                <a16:creationId xmlns="" xmlns:a16="http://schemas.microsoft.com/office/drawing/2014/main" id="{D6FD9096-BABC-4A2B-BEAB-BC19D05A51CC}"/>
              </a:ext>
            </a:extLst>
          </p:cNvPr>
          <p:cNvGraphicFramePr>
            <a:graphicFrameLocks noGrp="1"/>
          </p:cNvGraphicFramePr>
          <p:nvPr>
            <p:extLst>
              <p:ext uri="{D42A27DB-BD31-4B8C-83A1-F6EECF244321}">
                <p14:modId xmlns:p14="http://schemas.microsoft.com/office/powerpoint/2010/main" val="2608925699"/>
              </p:ext>
            </p:extLst>
          </p:nvPr>
        </p:nvGraphicFramePr>
        <p:xfrm>
          <a:off x="477788" y="1650742"/>
          <a:ext cx="4032448" cy="1562235"/>
        </p:xfrm>
        <a:graphic>
          <a:graphicData uri="http://schemas.openxmlformats.org/drawingml/2006/table">
            <a:tbl>
              <a:tblPr firstRow="1" firstCol="1">
                <a:tableStyleId>{5C22544A-7EE6-4342-B048-85BDC9FD1C3A}</a:tableStyleId>
              </a:tblPr>
              <a:tblGrid>
                <a:gridCol w="1112399">
                  <a:extLst>
                    <a:ext uri="{9D8B030D-6E8A-4147-A177-3AD203B41FA5}">
                      <a16:colId xmlns="" xmlns:a16="http://schemas.microsoft.com/office/drawing/2014/main" val="1478523353"/>
                    </a:ext>
                  </a:extLst>
                </a:gridCol>
                <a:gridCol w="953486">
                  <a:extLst>
                    <a:ext uri="{9D8B030D-6E8A-4147-A177-3AD203B41FA5}">
                      <a16:colId xmlns="" xmlns:a16="http://schemas.microsoft.com/office/drawing/2014/main" val="1116811240"/>
                    </a:ext>
                  </a:extLst>
                </a:gridCol>
                <a:gridCol w="1013077">
                  <a:extLst>
                    <a:ext uri="{9D8B030D-6E8A-4147-A177-3AD203B41FA5}">
                      <a16:colId xmlns="" xmlns:a16="http://schemas.microsoft.com/office/drawing/2014/main" val="3677021086"/>
                    </a:ext>
                  </a:extLst>
                </a:gridCol>
                <a:gridCol w="953486">
                  <a:extLst>
                    <a:ext uri="{9D8B030D-6E8A-4147-A177-3AD203B41FA5}">
                      <a16:colId xmlns="" xmlns:a16="http://schemas.microsoft.com/office/drawing/2014/main" val="1123933009"/>
                    </a:ext>
                  </a:extLst>
                </a:gridCol>
              </a:tblGrid>
              <a:tr h="390726">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400" u="none" strike="noStrike" dirty="0">
                          <a:effectLst/>
                        </a:rPr>
                        <a:t>Accuracy</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400" u="none" strike="noStrike" dirty="0">
                          <a:effectLst/>
                        </a:rPr>
                        <a:t>Navigation</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400" u="none" strike="noStrike" dirty="0">
                          <a:effectLst/>
                        </a:rPr>
                        <a:t>Overall</a:t>
                      </a:r>
                      <a:endParaRPr lang="en-U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0046657"/>
                  </a:ext>
                </a:extLst>
              </a:tr>
              <a:tr h="390503">
                <a:tc>
                  <a:txBody>
                    <a:bodyPr/>
                    <a:lstStyle/>
                    <a:p>
                      <a:pPr algn="l" fontAlgn="b"/>
                      <a:r>
                        <a:rPr lang="en-US" sz="1400" u="none" strike="noStrike" dirty="0">
                          <a:effectLst/>
                        </a:rPr>
                        <a:t>Accuracy</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a:effectLst/>
                        </a:rPr>
                        <a:t>-0.08</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a:effectLst/>
                        </a:rPr>
                        <a:t>0.85</a:t>
                      </a:r>
                      <a:endParaRPr lang="en-US"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426362742"/>
                  </a:ext>
                </a:extLst>
              </a:tr>
              <a:tr h="390503">
                <a:tc>
                  <a:txBody>
                    <a:bodyPr/>
                    <a:lstStyle/>
                    <a:p>
                      <a:pPr algn="l" fontAlgn="b"/>
                      <a:r>
                        <a:rPr lang="en-US" sz="1400" u="none" strike="noStrike" dirty="0">
                          <a:effectLst/>
                        </a:rPr>
                        <a:t>Navigation</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dirty="0">
                          <a:effectLst/>
                        </a:rPr>
                        <a:t>-0.08</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dirty="0">
                          <a:effectLst/>
                        </a:rPr>
                        <a:t>1.00</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a:effectLst/>
                        </a:rPr>
                        <a:t>0.08</a:t>
                      </a:r>
                      <a:endParaRPr lang="en-US"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296350646"/>
                  </a:ext>
                </a:extLst>
              </a:tr>
              <a:tr h="390503">
                <a:tc>
                  <a:txBody>
                    <a:bodyPr/>
                    <a:lstStyle/>
                    <a:p>
                      <a:pPr algn="l" fontAlgn="b"/>
                      <a:r>
                        <a:rPr lang="en-US" sz="1400" u="none" strike="noStrike" dirty="0">
                          <a:effectLst/>
                        </a:rPr>
                        <a:t>Overall</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a:effectLst/>
                        </a:rPr>
                        <a:t>0.85</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dirty="0">
                          <a:effectLst/>
                        </a:rPr>
                        <a:t>0.08</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dirty="0">
                          <a:effectLst/>
                        </a:rPr>
                        <a:t>1.00</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4194073059"/>
                  </a:ext>
                </a:extLst>
              </a:tr>
            </a:tbl>
          </a:graphicData>
        </a:graphic>
      </p:graphicFrame>
      <p:graphicFrame>
        <p:nvGraphicFramePr>
          <p:cNvPr id="3" name="Table 2">
            <a:extLst>
              <a:ext uri="{FF2B5EF4-FFF2-40B4-BE49-F238E27FC236}">
                <a16:creationId xmlns="" xmlns:a16="http://schemas.microsoft.com/office/drawing/2014/main" id="{A27E0A6F-4878-47F3-ACA1-88D7BCF766A4}"/>
              </a:ext>
            </a:extLst>
          </p:cNvPr>
          <p:cNvGraphicFramePr>
            <a:graphicFrameLocks noGrp="1"/>
          </p:cNvGraphicFramePr>
          <p:nvPr>
            <p:extLst>
              <p:ext uri="{D42A27DB-BD31-4B8C-83A1-F6EECF244321}">
                <p14:modId xmlns:p14="http://schemas.microsoft.com/office/powerpoint/2010/main" val="183985400"/>
              </p:ext>
            </p:extLst>
          </p:nvPr>
        </p:nvGraphicFramePr>
        <p:xfrm>
          <a:off x="5950396" y="1650742"/>
          <a:ext cx="3744417" cy="1562233"/>
        </p:xfrm>
        <a:graphic>
          <a:graphicData uri="http://schemas.openxmlformats.org/drawingml/2006/table">
            <a:tbl>
              <a:tblPr firstRow="1" firstCol="1">
                <a:tableStyleId>{5C22544A-7EE6-4342-B048-85BDC9FD1C3A}</a:tableStyleId>
              </a:tblPr>
              <a:tblGrid>
                <a:gridCol w="1032942">
                  <a:extLst>
                    <a:ext uri="{9D8B030D-6E8A-4147-A177-3AD203B41FA5}">
                      <a16:colId xmlns="" xmlns:a16="http://schemas.microsoft.com/office/drawing/2014/main" val="3446560820"/>
                    </a:ext>
                  </a:extLst>
                </a:gridCol>
                <a:gridCol w="885380">
                  <a:extLst>
                    <a:ext uri="{9D8B030D-6E8A-4147-A177-3AD203B41FA5}">
                      <a16:colId xmlns="" xmlns:a16="http://schemas.microsoft.com/office/drawing/2014/main" val="675499247"/>
                    </a:ext>
                  </a:extLst>
                </a:gridCol>
                <a:gridCol w="940715">
                  <a:extLst>
                    <a:ext uri="{9D8B030D-6E8A-4147-A177-3AD203B41FA5}">
                      <a16:colId xmlns="" xmlns:a16="http://schemas.microsoft.com/office/drawing/2014/main" val="2922667114"/>
                    </a:ext>
                  </a:extLst>
                </a:gridCol>
                <a:gridCol w="885380">
                  <a:extLst>
                    <a:ext uri="{9D8B030D-6E8A-4147-A177-3AD203B41FA5}">
                      <a16:colId xmlns="" xmlns:a16="http://schemas.microsoft.com/office/drawing/2014/main" val="2847285171"/>
                    </a:ext>
                  </a:extLst>
                </a:gridCol>
              </a:tblGrid>
              <a:tr h="317074">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400" u="none" strike="noStrike" dirty="0">
                          <a:effectLst/>
                        </a:rPr>
                        <a:t>Accuracy</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400" u="none" strike="noStrike" dirty="0">
                          <a:effectLst/>
                        </a:rPr>
                        <a:t>Navigation</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400" u="none" strike="noStrike" dirty="0">
                          <a:effectLst/>
                        </a:rPr>
                        <a:t>Overall</a:t>
                      </a:r>
                      <a:endParaRPr lang="en-U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554881881"/>
                  </a:ext>
                </a:extLst>
              </a:tr>
              <a:tr h="415053">
                <a:tc>
                  <a:txBody>
                    <a:bodyPr/>
                    <a:lstStyle/>
                    <a:p>
                      <a:pPr algn="l" fontAlgn="b"/>
                      <a:r>
                        <a:rPr lang="en-US" sz="1400" u="none" strike="noStrike" dirty="0">
                          <a:effectLst/>
                        </a:rPr>
                        <a:t>Accuracy</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dirty="0">
                          <a:effectLst/>
                        </a:rPr>
                        <a:t>0.17</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a:effectLst/>
                        </a:rPr>
                        <a:t>0.45</a:t>
                      </a:r>
                      <a:endParaRPr lang="en-US"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502082654"/>
                  </a:ext>
                </a:extLst>
              </a:tr>
              <a:tr h="415053">
                <a:tc>
                  <a:txBody>
                    <a:bodyPr/>
                    <a:lstStyle/>
                    <a:p>
                      <a:pPr algn="l" fontAlgn="b"/>
                      <a:r>
                        <a:rPr lang="en-US" sz="1400" u="none" strike="noStrike" dirty="0">
                          <a:effectLst/>
                        </a:rPr>
                        <a:t>Navigation</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a:effectLst/>
                        </a:rPr>
                        <a:t>0.17</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dirty="0">
                          <a:effectLst/>
                        </a:rPr>
                        <a:t>1.00</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a:effectLst/>
                        </a:rPr>
                        <a:t>0.15</a:t>
                      </a:r>
                      <a:endParaRPr lang="en-US"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175764976"/>
                  </a:ext>
                </a:extLst>
              </a:tr>
              <a:tr h="415053">
                <a:tc>
                  <a:txBody>
                    <a:bodyPr/>
                    <a:lstStyle/>
                    <a:p>
                      <a:pPr algn="l" fontAlgn="b"/>
                      <a:r>
                        <a:rPr lang="en-US" sz="1400" u="none" strike="noStrike" dirty="0">
                          <a:effectLst/>
                        </a:rPr>
                        <a:t>Overall</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a:effectLst/>
                        </a:rPr>
                        <a:t>0.45</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dirty="0">
                          <a:effectLst/>
                        </a:rPr>
                        <a:t>0.15</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dirty="0">
                          <a:effectLst/>
                        </a:rPr>
                        <a:t>1.00</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704207434"/>
                  </a:ext>
                </a:extLst>
              </a:tr>
            </a:tbl>
          </a:graphicData>
        </a:graphic>
      </p:graphicFrame>
    </p:spTree>
    <p:extLst>
      <p:ext uri="{BB962C8B-B14F-4D97-AF65-F5344CB8AC3E}">
        <p14:creationId xmlns:p14="http://schemas.microsoft.com/office/powerpoint/2010/main" val="189147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E20EE10-0384-431D-B470-23B5CB96F71B}"/>
              </a:ext>
            </a:extLst>
          </p:cNvPr>
          <p:cNvSpPr>
            <a:spLocks noGrp="1"/>
          </p:cNvSpPr>
          <p:nvPr>
            <p:ph idx="1"/>
          </p:nvPr>
        </p:nvSpPr>
        <p:spPr>
          <a:xfrm>
            <a:off x="693812" y="476672"/>
            <a:ext cx="10276131" cy="5593928"/>
          </a:xfrm>
        </p:spPr>
        <p:txBody>
          <a:bodyPr>
            <a:normAutofit/>
          </a:bodyPr>
          <a:lstStyle/>
          <a:p>
            <a:pPr marL="0" indent="0">
              <a:buNone/>
            </a:pPr>
            <a:r>
              <a:rPr lang="en-US" dirty="0"/>
              <a:t>Mobile </a:t>
            </a:r>
            <a:r>
              <a:rPr lang="en-US" dirty="0" smtClean="0"/>
              <a:t>Data(iOS</a:t>
            </a:r>
            <a:r>
              <a:rPr lang="en-US" dirty="0"/>
              <a:t>):                                            </a:t>
            </a:r>
            <a:r>
              <a:rPr lang="en-US" dirty="0" smtClean="0"/>
              <a:t>Wi-Fi(iOS</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algn="just"/>
            <a:r>
              <a:rPr lang="en-US" sz="2000" u="sng" dirty="0"/>
              <a:t>Mobile Data(IOS):</a:t>
            </a:r>
          </a:p>
          <a:p>
            <a:pPr marL="0" indent="0" algn="just">
              <a:buNone/>
            </a:pPr>
            <a:r>
              <a:rPr lang="en-US" sz="2000" dirty="0"/>
              <a:t>	Accuracy is moderately correlated with overall.</a:t>
            </a:r>
          </a:p>
          <a:p>
            <a:pPr algn="just"/>
            <a:r>
              <a:rPr lang="en-US" sz="2000" u="sng" dirty="0"/>
              <a:t>Wi-Fi(IOS):</a:t>
            </a:r>
          </a:p>
          <a:p>
            <a:pPr marL="0" indent="0" algn="just">
              <a:buNone/>
            </a:pPr>
            <a:r>
              <a:rPr lang="en-US" sz="2000" dirty="0"/>
              <a:t>	Accuracy is strongly correlated with overall.</a:t>
            </a:r>
          </a:p>
          <a:p>
            <a:pPr marL="0" indent="0" algn="just">
              <a:buNone/>
            </a:pPr>
            <a:r>
              <a:rPr lang="en-US" sz="2000" dirty="0"/>
              <a:t>Wi-fi is preferred over mobile data  it has strong ties between accuracy overall.</a:t>
            </a:r>
          </a:p>
        </p:txBody>
      </p:sp>
      <p:graphicFrame>
        <p:nvGraphicFramePr>
          <p:cNvPr id="2" name="Table 1">
            <a:extLst>
              <a:ext uri="{FF2B5EF4-FFF2-40B4-BE49-F238E27FC236}">
                <a16:creationId xmlns="" xmlns:a16="http://schemas.microsoft.com/office/drawing/2014/main" id="{47D05520-A6B2-4A82-B0BC-0D6932FD09A8}"/>
              </a:ext>
            </a:extLst>
          </p:cNvPr>
          <p:cNvGraphicFramePr>
            <a:graphicFrameLocks noGrp="1"/>
          </p:cNvGraphicFramePr>
          <p:nvPr>
            <p:extLst>
              <p:ext uri="{D42A27DB-BD31-4B8C-83A1-F6EECF244321}">
                <p14:modId xmlns:p14="http://schemas.microsoft.com/office/powerpoint/2010/main" val="827983670"/>
              </p:ext>
            </p:extLst>
          </p:nvPr>
        </p:nvGraphicFramePr>
        <p:xfrm>
          <a:off x="765820" y="1124744"/>
          <a:ext cx="3888432" cy="1584175"/>
        </p:xfrm>
        <a:graphic>
          <a:graphicData uri="http://schemas.openxmlformats.org/drawingml/2006/table">
            <a:tbl>
              <a:tblPr firstRow="1" firstCol="1">
                <a:tableStyleId>{5C22544A-7EE6-4342-B048-85BDC9FD1C3A}</a:tableStyleId>
              </a:tblPr>
              <a:tblGrid>
                <a:gridCol w="1072671">
                  <a:extLst>
                    <a:ext uri="{9D8B030D-6E8A-4147-A177-3AD203B41FA5}">
                      <a16:colId xmlns="" xmlns:a16="http://schemas.microsoft.com/office/drawing/2014/main" val="3701921312"/>
                    </a:ext>
                  </a:extLst>
                </a:gridCol>
                <a:gridCol w="919432">
                  <a:extLst>
                    <a:ext uri="{9D8B030D-6E8A-4147-A177-3AD203B41FA5}">
                      <a16:colId xmlns="" xmlns:a16="http://schemas.microsoft.com/office/drawing/2014/main" val="4227887597"/>
                    </a:ext>
                  </a:extLst>
                </a:gridCol>
                <a:gridCol w="976897">
                  <a:extLst>
                    <a:ext uri="{9D8B030D-6E8A-4147-A177-3AD203B41FA5}">
                      <a16:colId xmlns="" xmlns:a16="http://schemas.microsoft.com/office/drawing/2014/main" val="1944146193"/>
                    </a:ext>
                  </a:extLst>
                </a:gridCol>
                <a:gridCol w="919432">
                  <a:extLst>
                    <a:ext uri="{9D8B030D-6E8A-4147-A177-3AD203B41FA5}">
                      <a16:colId xmlns="" xmlns:a16="http://schemas.microsoft.com/office/drawing/2014/main" val="2317775678"/>
                    </a:ext>
                  </a:extLst>
                </a:gridCol>
              </a:tblGrid>
              <a:tr h="296836">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400" u="none" strike="noStrike" dirty="0">
                          <a:effectLst/>
                        </a:rPr>
                        <a:t>Accuracy</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400" u="none" strike="noStrike" dirty="0">
                          <a:effectLst/>
                        </a:rPr>
                        <a:t>Navigation</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400" u="none" strike="noStrike" dirty="0">
                          <a:effectLst/>
                        </a:rPr>
                        <a:t>Overall</a:t>
                      </a:r>
                      <a:endParaRPr lang="en-U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633742976"/>
                  </a:ext>
                </a:extLst>
              </a:tr>
              <a:tr h="429113">
                <a:tc>
                  <a:txBody>
                    <a:bodyPr/>
                    <a:lstStyle/>
                    <a:p>
                      <a:pPr algn="l" fontAlgn="b"/>
                      <a:r>
                        <a:rPr lang="en-US" sz="1400" u="none" strike="noStrike" dirty="0">
                          <a:effectLst/>
                        </a:rPr>
                        <a:t>Accuracy</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dirty="0">
                          <a:effectLst/>
                        </a:rPr>
                        <a:t>-0.18</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dirty="0">
                          <a:effectLst/>
                        </a:rPr>
                        <a:t>0.51</a:t>
                      </a:r>
                      <a:endParaRPr lang="en-US"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416099900"/>
                  </a:ext>
                </a:extLst>
              </a:tr>
              <a:tr h="429113">
                <a:tc>
                  <a:txBody>
                    <a:bodyPr/>
                    <a:lstStyle/>
                    <a:p>
                      <a:pPr algn="l" fontAlgn="b"/>
                      <a:r>
                        <a:rPr lang="en-US" sz="1400" u="none" strike="noStrike" dirty="0">
                          <a:effectLst/>
                        </a:rPr>
                        <a:t>Navigation</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-0.18</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dirty="0">
                          <a:effectLst/>
                        </a:rPr>
                        <a:t>0.18</a:t>
                      </a:r>
                      <a:endParaRPr lang="en-US"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353389874"/>
                  </a:ext>
                </a:extLst>
              </a:tr>
              <a:tr h="429113">
                <a:tc>
                  <a:txBody>
                    <a:bodyPr/>
                    <a:lstStyle/>
                    <a:p>
                      <a:pPr algn="l" fontAlgn="b"/>
                      <a:r>
                        <a:rPr lang="en-US" sz="1400" u="none" strike="noStrike" dirty="0">
                          <a:effectLst/>
                        </a:rPr>
                        <a:t>Overall</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0.51</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0.18</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671588533"/>
                  </a:ext>
                </a:extLst>
              </a:tr>
            </a:tbl>
          </a:graphicData>
        </a:graphic>
      </p:graphicFrame>
      <p:graphicFrame>
        <p:nvGraphicFramePr>
          <p:cNvPr id="6" name="Table 5">
            <a:extLst>
              <a:ext uri="{FF2B5EF4-FFF2-40B4-BE49-F238E27FC236}">
                <a16:creationId xmlns="" xmlns:a16="http://schemas.microsoft.com/office/drawing/2014/main" id="{D2F4E736-E2B0-45B4-970C-E9C415B5AC35}"/>
              </a:ext>
            </a:extLst>
          </p:cNvPr>
          <p:cNvGraphicFramePr>
            <a:graphicFrameLocks noGrp="1"/>
          </p:cNvGraphicFramePr>
          <p:nvPr>
            <p:extLst>
              <p:ext uri="{D42A27DB-BD31-4B8C-83A1-F6EECF244321}">
                <p14:modId xmlns:p14="http://schemas.microsoft.com/office/powerpoint/2010/main" val="423210476"/>
              </p:ext>
            </p:extLst>
          </p:nvPr>
        </p:nvGraphicFramePr>
        <p:xfrm>
          <a:off x="5839510" y="1124744"/>
          <a:ext cx="3855302" cy="1584176"/>
        </p:xfrm>
        <a:graphic>
          <a:graphicData uri="http://schemas.openxmlformats.org/drawingml/2006/table">
            <a:tbl>
              <a:tblPr firstRow="1" firstCol="1">
                <a:tableStyleId>{5C22544A-7EE6-4342-B048-85BDC9FD1C3A}</a:tableStyleId>
              </a:tblPr>
              <a:tblGrid>
                <a:gridCol w="1063532">
                  <a:extLst>
                    <a:ext uri="{9D8B030D-6E8A-4147-A177-3AD203B41FA5}">
                      <a16:colId xmlns="" xmlns:a16="http://schemas.microsoft.com/office/drawing/2014/main" val="2240271736"/>
                    </a:ext>
                  </a:extLst>
                </a:gridCol>
                <a:gridCol w="911599">
                  <a:extLst>
                    <a:ext uri="{9D8B030D-6E8A-4147-A177-3AD203B41FA5}">
                      <a16:colId xmlns="" xmlns:a16="http://schemas.microsoft.com/office/drawing/2014/main" val="733492201"/>
                    </a:ext>
                  </a:extLst>
                </a:gridCol>
                <a:gridCol w="968572">
                  <a:extLst>
                    <a:ext uri="{9D8B030D-6E8A-4147-A177-3AD203B41FA5}">
                      <a16:colId xmlns="" xmlns:a16="http://schemas.microsoft.com/office/drawing/2014/main" val="537308947"/>
                    </a:ext>
                  </a:extLst>
                </a:gridCol>
                <a:gridCol w="911599">
                  <a:extLst>
                    <a:ext uri="{9D8B030D-6E8A-4147-A177-3AD203B41FA5}">
                      <a16:colId xmlns="" xmlns:a16="http://schemas.microsoft.com/office/drawing/2014/main" val="2489303943"/>
                    </a:ext>
                  </a:extLst>
                </a:gridCol>
              </a:tblGrid>
              <a:tr h="318290">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400" u="none" strike="noStrike" dirty="0">
                          <a:effectLst/>
                        </a:rPr>
                        <a:t>Accuracy</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400" u="none" strike="noStrike" dirty="0">
                          <a:effectLst/>
                        </a:rPr>
                        <a:t>Navigation</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400" u="none" strike="noStrike" dirty="0">
                          <a:effectLst/>
                        </a:rPr>
                        <a:t>Overall</a:t>
                      </a:r>
                      <a:endParaRPr lang="en-U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408233359"/>
                  </a:ext>
                </a:extLst>
              </a:tr>
              <a:tr h="421962">
                <a:tc>
                  <a:txBody>
                    <a:bodyPr/>
                    <a:lstStyle/>
                    <a:p>
                      <a:pPr algn="l" fontAlgn="b"/>
                      <a:r>
                        <a:rPr lang="en-US" sz="1400" u="none" strike="noStrike" dirty="0">
                          <a:effectLst/>
                        </a:rPr>
                        <a:t>Accuracy</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0.27</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0.71</a:t>
                      </a:r>
                      <a:endParaRPr lang="en-US"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551280444"/>
                  </a:ext>
                </a:extLst>
              </a:tr>
              <a:tr h="421962">
                <a:tc>
                  <a:txBody>
                    <a:bodyPr/>
                    <a:lstStyle/>
                    <a:p>
                      <a:pPr algn="l" fontAlgn="b"/>
                      <a:r>
                        <a:rPr lang="en-US" sz="1400" u="none" strike="noStrike" dirty="0">
                          <a:effectLst/>
                        </a:rPr>
                        <a:t>Navigation</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0.27</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dirty="0">
                          <a:effectLst/>
                        </a:rPr>
                        <a:t>0.43</a:t>
                      </a:r>
                      <a:endParaRPr lang="en-US"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578190928"/>
                  </a:ext>
                </a:extLst>
              </a:tr>
              <a:tr h="421962">
                <a:tc>
                  <a:txBody>
                    <a:bodyPr/>
                    <a:lstStyle/>
                    <a:p>
                      <a:pPr algn="l" fontAlgn="b"/>
                      <a:r>
                        <a:rPr lang="en-US" sz="1400" u="none" strike="noStrike" dirty="0">
                          <a:effectLst/>
                        </a:rPr>
                        <a:t>Overall</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0.71</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0.43</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017577847"/>
                  </a:ext>
                </a:extLst>
              </a:tr>
            </a:tbl>
          </a:graphicData>
        </a:graphic>
      </p:graphicFrame>
    </p:spTree>
    <p:extLst>
      <p:ext uri="{BB962C8B-B14F-4D97-AF65-F5344CB8AC3E}">
        <p14:creationId xmlns:p14="http://schemas.microsoft.com/office/powerpoint/2010/main" val="2570762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a:t>Conclusion of correlation:</a:t>
            </a:r>
            <a:endParaRPr lang="en-IN" sz="2000" b="1" dirty="0"/>
          </a:p>
        </p:txBody>
      </p:sp>
      <p:sp>
        <p:nvSpPr>
          <p:cNvPr id="3" name="Content Placeholder 2"/>
          <p:cNvSpPr>
            <a:spLocks noGrp="1"/>
          </p:cNvSpPr>
          <p:nvPr>
            <p:ph idx="1"/>
          </p:nvPr>
        </p:nvSpPr>
        <p:spPr/>
        <p:txBody>
          <a:bodyPr>
            <a:normAutofit/>
          </a:bodyPr>
          <a:lstStyle/>
          <a:p>
            <a:r>
              <a:rPr lang="en-US" sz="1800" dirty="0"/>
              <a:t>We here by conclude that IOS (Wi-Fi) has better experience over all other cases by comparing the correlation.  </a:t>
            </a:r>
          </a:p>
          <a:p>
            <a:r>
              <a:rPr lang="en-US" sz="1800" dirty="0"/>
              <a:t>Thus,  positive correlation implies Strong ties</a:t>
            </a:r>
          </a:p>
          <a:p>
            <a:pPr marL="0" indent="0">
              <a:buNone/>
            </a:pPr>
            <a:r>
              <a:rPr lang="en-US" sz="1800" dirty="0"/>
              <a:t>                negative correlation implies Weak ties</a:t>
            </a:r>
          </a:p>
          <a:p>
            <a:pPr marL="0" indent="0">
              <a:buNone/>
            </a:pPr>
            <a:endParaRPr lang="en-US" sz="1800" dirty="0"/>
          </a:p>
        </p:txBody>
      </p:sp>
    </p:spTree>
    <p:extLst>
      <p:ext uri="{BB962C8B-B14F-4D97-AF65-F5344CB8AC3E}">
        <p14:creationId xmlns:p14="http://schemas.microsoft.com/office/powerpoint/2010/main" val="163044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FEED9E-25A9-4237-A965-4CFDC1000847}"/>
              </a:ext>
            </a:extLst>
          </p:cNvPr>
          <p:cNvSpPr>
            <a:spLocks noGrp="1"/>
          </p:cNvSpPr>
          <p:nvPr>
            <p:ph type="title"/>
          </p:nvPr>
        </p:nvSpPr>
        <p:spPr/>
        <p:txBody>
          <a:bodyPr>
            <a:normAutofit/>
          </a:bodyPr>
          <a:lstStyle/>
          <a:p>
            <a:r>
              <a:rPr lang="en-US" sz="2000" dirty="0"/>
              <a:t>Take Away Message</a:t>
            </a:r>
          </a:p>
        </p:txBody>
      </p:sp>
      <p:sp>
        <p:nvSpPr>
          <p:cNvPr id="3" name="Content Placeholder 2">
            <a:extLst>
              <a:ext uri="{FF2B5EF4-FFF2-40B4-BE49-F238E27FC236}">
                <a16:creationId xmlns="" xmlns:a16="http://schemas.microsoft.com/office/drawing/2014/main" id="{2609D5F8-B0BB-48C1-BC25-A20DEE0C25A7}"/>
              </a:ext>
            </a:extLst>
          </p:cNvPr>
          <p:cNvSpPr>
            <a:spLocks noGrp="1"/>
          </p:cNvSpPr>
          <p:nvPr>
            <p:ph idx="1"/>
          </p:nvPr>
        </p:nvSpPr>
        <p:spPr/>
        <p:txBody>
          <a:bodyPr>
            <a:normAutofit/>
          </a:bodyPr>
          <a:lstStyle/>
          <a:p>
            <a:r>
              <a:rPr lang="en-US" sz="1800" dirty="0"/>
              <a:t>Take away messages is more likely to be concluded </a:t>
            </a:r>
            <a:endParaRPr lang="en-IN" sz="1800" dirty="0"/>
          </a:p>
          <a:p>
            <a:pPr marL="0" indent="0">
              <a:buNone/>
            </a:pPr>
            <a:r>
              <a:rPr lang="en-US" sz="1800" dirty="0"/>
              <a:t>     (</a:t>
            </a:r>
            <a:r>
              <a:rPr lang="en-US" sz="1800" dirty="0" err="1"/>
              <a:t>i</a:t>
            </a:r>
            <a:r>
              <a:rPr lang="en-US" sz="1800" dirty="0"/>
              <a:t>) Based on results </a:t>
            </a:r>
          </a:p>
          <a:p>
            <a:pPr marL="0" indent="0">
              <a:buNone/>
            </a:pPr>
            <a:r>
              <a:rPr lang="en-US" sz="1800" dirty="0"/>
              <a:t>     (ii) based on QoE </a:t>
            </a:r>
            <a:r>
              <a:rPr lang="en-US" sz="1800" dirty="0" smtClean="0"/>
              <a:t>study</a:t>
            </a:r>
          </a:p>
          <a:p>
            <a:pPr marL="0" indent="0">
              <a:buNone/>
            </a:pPr>
            <a:r>
              <a:rPr lang="en-US" sz="1800" dirty="0" smtClean="0"/>
              <a:t>     </a:t>
            </a:r>
          </a:p>
          <a:p>
            <a:pPr marL="0" indent="0">
              <a:buNone/>
            </a:pPr>
            <a:r>
              <a:rPr lang="en-US" sz="1800" dirty="0"/>
              <a:t> </a:t>
            </a:r>
            <a:r>
              <a:rPr lang="en-US" sz="1800" dirty="0" smtClean="0"/>
              <a:t>    (</a:t>
            </a:r>
            <a:r>
              <a:rPr lang="en-US" sz="1800" dirty="0" err="1" smtClean="0"/>
              <a:t>i</a:t>
            </a:r>
            <a:r>
              <a:rPr lang="en-US" sz="1800" dirty="0" smtClean="0"/>
              <a:t>) Based on results:</a:t>
            </a:r>
            <a:endParaRPr lang="en-US" sz="1800" dirty="0"/>
          </a:p>
          <a:p>
            <a:r>
              <a:rPr lang="en-US" sz="1800" dirty="0" smtClean="0"/>
              <a:t>According </a:t>
            </a:r>
            <a:r>
              <a:rPr lang="en-US" sz="1800" dirty="0"/>
              <a:t>to the statistics, the MAPS application has good user experiences in whichever device or network connectivity.</a:t>
            </a:r>
          </a:p>
          <a:p>
            <a:r>
              <a:rPr lang="en-US" sz="1800" dirty="0"/>
              <a:t>MOS and correlation obtained in the case of iOS (Wi-Fi) are better and take away messages can be concluded from this case.</a:t>
            </a:r>
          </a:p>
          <a:p>
            <a:r>
              <a:rPr lang="en-US" sz="1800" dirty="0"/>
              <a:t> From correlation and MOS of  IOS (Wi-Fi) are having good experience over all other cases.</a:t>
            </a:r>
          </a:p>
          <a:p>
            <a:endParaRPr lang="en-US" dirty="0"/>
          </a:p>
          <a:p>
            <a:pPr marL="0" indent="0">
              <a:buNone/>
            </a:pPr>
            <a:endParaRPr lang="en-US" dirty="0"/>
          </a:p>
        </p:txBody>
      </p:sp>
    </p:spTree>
    <p:extLst>
      <p:ext uri="{BB962C8B-B14F-4D97-AF65-F5344CB8AC3E}">
        <p14:creationId xmlns:p14="http://schemas.microsoft.com/office/powerpoint/2010/main" val="3745286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9796" y="836712"/>
            <a:ext cx="10225136" cy="5040560"/>
          </a:xfrm>
        </p:spPr>
        <p:txBody>
          <a:bodyPr>
            <a:normAutofit/>
          </a:bodyPr>
          <a:lstStyle/>
          <a:p>
            <a:pPr marL="0" indent="0" algn="just">
              <a:buNone/>
            </a:pPr>
            <a:r>
              <a:rPr lang="en-US" sz="1800" dirty="0">
                <a:sym typeface="Wingdings" panose="05000000000000000000" pitchFamily="2" charset="2"/>
              </a:rPr>
              <a:t>(ii) Based on QoE study</a:t>
            </a:r>
            <a:endParaRPr lang="en-IN" sz="1800" dirty="0">
              <a:sym typeface="Wingdings" panose="05000000000000000000" pitchFamily="2" charset="2"/>
            </a:endParaRPr>
          </a:p>
          <a:p>
            <a:pPr marL="0" indent="0" algn="just">
              <a:buNone/>
            </a:pPr>
            <a:r>
              <a:rPr lang="en-US" sz="1800" dirty="0">
                <a:sym typeface="Wingdings" panose="05000000000000000000" pitchFamily="2" charset="2"/>
              </a:rPr>
              <a:t>To do any analysis or to study any experiment under QoE , one needs to go through the foundation/base thoroughly and in a mind set to solve/ summarize in  a steady and perfection state .</a:t>
            </a:r>
          </a:p>
          <a:p>
            <a:pPr marL="0" indent="0" algn="just">
              <a:buNone/>
            </a:pPr>
            <a:r>
              <a:rPr lang="en-US" sz="1800" dirty="0">
                <a:sym typeface="Wingdings" panose="05000000000000000000" pitchFamily="2" charset="2"/>
              </a:rPr>
              <a:t>One needs to have patience more importantly in any work/study under any field.</a:t>
            </a:r>
          </a:p>
          <a:p>
            <a:pPr marL="0" indent="0" algn="just">
              <a:buNone/>
            </a:pPr>
            <a:endParaRPr lang="en-US" sz="1800" dirty="0">
              <a:sym typeface="Wingdings" panose="05000000000000000000" pitchFamily="2" charset="2"/>
            </a:endParaRPr>
          </a:p>
          <a:p>
            <a:pPr marL="0" indent="0" algn="just">
              <a:buNone/>
            </a:pPr>
            <a:r>
              <a:rPr lang="en-US" sz="1800" dirty="0">
                <a:sym typeface="Wingdings" panose="05000000000000000000" pitchFamily="2" charset="2"/>
              </a:rPr>
              <a:t>These are the real messages or take away messages we would like to suggest anyone. </a:t>
            </a:r>
          </a:p>
        </p:txBody>
      </p:sp>
    </p:spTree>
    <p:extLst>
      <p:ext uri="{BB962C8B-B14F-4D97-AF65-F5344CB8AC3E}">
        <p14:creationId xmlns:p14="http://schemas.microsoft.com/office/powerpoint/2010/main" val="4021586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1884" y="692696"/>
            <a:ext cx="9001000" cy="3672408"/>
          </a:xfrm>
        </p:spPr>
        <p:txBody>
          <a:bodyPr>
            <a:normAutofit/>
          </a:bodyPr>
          <a:lstStyle/>
          <a:p>
            <a:pPr algn="l"/>
            <a:r>
              <a:rPr lang="en-US" sz="2000" dirty="0"/>
              <a:t>Application / Service: MAPS</a:t>
            </a:r>
            <a:br>
              <a:rPr lang="en-US" sz="2000" dirty="0"/>
            </a:br>
            <a:r>
              <a:rPr lang="en-US" sz="2000" dirty="0"/>
              <a:t/>
            </a:r>
            <a:br>
              <a:rPr lang="en-US" sz="2000" dirty="0"/>
            </a:br>
            <a:r>
              <a:rPr lang="en-US" sz="1800" dirty="0"/>
              <a:t>User Devices : Android Mobile, iPad</a:t>
            </a:r>
            <a:br>
              <a:rPr lang="en-US" sz="1800" dirty="0"/>
            </a:br>
            <a:r>
              <a:rPr lang="en-US" sz="1800" dirty="0"/>
              <a:t/>
            </a:r>
            <a:br>
              <a:rPr lang="en-US" sz="1800" dirty="0"/>
            </a:br>
            <a:r>
              <a:rPr lang="en-US" sz="1800" dirty="0"/>
              <a:t>Network connectivities : Broadband (Wi-Fi), 4G LTE</a:t>
            </a:r>
            <a:br>
              <a:rPr lang="en-US" sz="1800" dirty="0"/>
            </a:br>
            <a:r>
              <a:rPr lang="en-US" sz="1800" dirty="0"/>
              <a:t/>
            </a:r>
            <a:br>
              <a:rPr lang="en-US" sz="1800" dirty="0"/>
            </a:br>
            <a:r>
              <a:rPr lang="en-US" sz="1800" dirty="0"/>
              <a:t>Reason behind studying this particular case: </a:t>
            </a:r>
            <a:br>
              <a:rPr lang="en-US" sz="1800" dirty="0"/>
            </a:br>
            <a:r>
              <a:rPr lang="en-US" sz="1800" dirty="0"/>
              <a:t/>
            </a:r>
            <a:br>
              <a:rPr lang="en-US" sz="1800" dirty="0"/>
            </a:br>
            <a:r>
              <a:rPr lang="en-US" sz="1800" dirty="0"/>
              <a:t/>
            </a:r>
            <a:br>
              <a:rPr lang="en-US" sz="1800" dirty="0"/>
            </a:br>
            <a:r>
              <a:rPr lang="en-US" sz="1800" dirty="0"/>
              <a:t>Maps in both Android and iOS fulfil the requirement of user </a:t>
            </a:r>
            <a:br>
              <a:rPr lang="en-US" sz="1800" dirty="0"/>
            </a:br>
            <a:r>
              <a:rPr lang="en-US" sz="1800" dirty="0"/>
              <a:t>but what most matters is how user experienced the quality </a:t>
            </a:r>
            <a:br>
              <a:rPr lang="en-US" sz="1800" dirty="0"/>
            </a:br>
            <a:r>
              <a:rPr lang="en-US" sz="1800" dirty="0"/>
              <a:t>provided by both in good/bad conditions.</a:t>
            </a:r>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Bonus Section </a:t>
            </a:r>
            <a:endParaRPr lang="en-IN" sz="2400" b="1" dirty="0"/>
          </a:p>
        </p:txBody>
      </p:sp>
      <p:sp>
        <p:nvSpPr>
          <p:cNvPr id="3" name="Content Placeholder 2"/>
          <p:cNvSpPr>
            <a:spLocks noGrp="1"/>
          </p:cNvSpPr>
          <p:nvPr>
            <p:ph idx="1"/>
          </p:nvPr>
        </p:nvSpPr>
        <p:spPr/>
        <p:txBody>
          <a:bodyPr>
            <a:normAutofit/>
          </a:bodyPr>
          <a:lstStyle/>
          <a:p>
            <a:r>
              <a:rPr lang="en-US" sz="2000" dirty="0" smtClean="0"/>
              <a:t>Bonus section consists of  (</a:t>
            </a:r>
            <a:r>
              <a:rPr lang="en-US" sz="2000" dirty="0" err="1" smtClean="0"/>
              <a:t>i</a:t>
            </a:r>
            <a:r>
              <a:rPr lang="en-US" sz="2000" dirty="0" smtClean="0"/>
              <a:t>) statistics of %GoB</a:t>
            </a:r>
            <a:r>
              <a:rPr lang="en-US" sz="2000" dirty="0"/>
              <a:t> </a:t>
            </a:r>
            <a:r>
              <a:rPr lang="en-US" sz="2000" dirty="0" smtClean="0"/>
              <a:t>and %PoW </a:t>
            </a:r>
          </a:p>
          <a:p>
            <a:pPr marL="0" indent="0">
              <a:buNone/>
            </a:pPr>
            <a:r>
              <a:rPr lang="en-US" sz="2000" dirty="0" smtClean="0"/>
              <a:t>                                                 (ii) Relation between Graphics and Data consumed          </a:t>
            </a:r>
          </a:p>
          <a:p>
            <a:pPr marL="0" indent="0">
              <a:buNone/>
            </a:pPr>
            <a:r>
              <a:rPr lang="en-US" sz="2000" dirty="0"/>
              <a:t> </a:t>
            </a:r>
            <a:r>
              <a:rPr lang="en-US" sz="2000" dirty="0" smtClean="0"/>
              <a:t>                                                 (Relation that QoE feature is proportional to QoE factor)</a:t>
            </a:r>
          </a:p>
          <a:p>
            <a:pPr marL="0" indent="0">
              <a:buNone/>
            </a:pPr>
            <a:r>
              <a:rPr lang="en-US" sz="2000" dirty="0"/>
              <a:t> </a:t>
            </a:r>
            <a:r>
              <a:rPr lang="en-US" sz="2000" dirty="0" smtClean="0"/>
              <a:t>                                               (iii) QoE modelling effort: Jitter observed in map scenario     </a:t>
            </a:r>
          </a:p>
          <a:p>
            <a:pPr marL="0" indent="0">
              <a:buNone/>
            </a:pPr>
            <a:r>
              <a:rPr lang="en-US" sz="2000" dirty="0"/>
              <a:t> </a:t>
            </a:r>
            <a:r>
              <a:rPr lang="en-US" sz="2000" dirty="0" smtClean="0"/>
              <a:t>                    (problem in stability and navigation due to jitter in network connectivity) </a:t>
            </a:r>
            <a:endParaRPr lang="en-IN" sz="2000" dirty="0"/>
          </a:p>
        </p:txBody>
      </p:sp>
    </p:spTree>
    <p:extLst>
      <p:ext uri="{BB962C8B-B14F-4D97-AF65-F5344CB8AC3E}">
        <p14:creationId xmlns:p14="http://schemas.microsoft.com/office/powerpoint/2010/main" val="2238001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a:t>
            </a:r>
            <a:r>
              <a:rPr lang="en-US" sz="2400" dirty="0" err="1" smtClean="0"/>
              <a:t>i</a:t>
            </a:r>
            <a:r>
              <a:rPr lang="en-US" sz="2400" dirty="0" smtClean="0"/>
              <a:t>) Statistics Of %GoB and %PoW</a:t>
            </a:r>
            <a:endParaRPr lang="en-IN" sz="2400" dirty="0"/>
          </a:p>
        </p:txBody>
      </p:sp>
      <p:graphicFrame>
        <p:nvGraphicFramePr>
          <p:cNvPr id="8" name="Chart 7"/>
          <p:cNvGraphicFramePr>
            <a:graphicFrameLocks/>
          </p:cNvGraphicFramePr>
          <p:nvPr>
            <p:extLst>
              <p:ext uri="{D42A27DB-BD31-4B8C-83A1-F6EECF244321}">
                <p14:modId xmlns:p14="http://schemas.microsoft.com/office/powerpoint/2010/main" val="3639200430"/>
              </p:ext>
            </p:extLst>
          </p:nvPr>
        </p:nvGraphicFramePr>
        <p:xfrm>
          <a:off x="1773932" y="1772816"/>
          <a:ext cx="7992888" cy="453650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49846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3812" y="692696"/>
            <a:ext cx="10276131" cy="5377904"/>
          </a:xfrm>
        </p:spPr>
        <p:txBody>
          <a:bodyPr>
            <a:normAutofit/>
          </a:bodyPr>
          <a:lstStyle/>
          <a:p>
            <a:pPr algn="just"/>
            <a:r>
              <a:rPr lang="en-US" sz="2000" dirty="0"/>
              <a:t>F</a:t>
            </a:r>
            <a:r>
              <a:rPr lang="en-US" sz="2000" dirty="0" smtClean="0"/>
              <a:t>rom the statistics obtained , we conclude that Case (2) , Android with Wi-Fi service is most preferable and is considered as much better service compared to other cases of %GoB .</a:t>
            </a:r>
          </a:p>
          <a:p>
            <a:pPr algn="just"/>
            <a:r>
              <a:rPr lang="en-US" sz="2000" dirty="0" smtClean="0"/>
              <a:t>Interesting fact is there is no value (o) for %PoW in any case and implies service is running good and better experience for customers .</a:t>
            </a:r>
          </a:p>
          <a:p>
            <a:pPr marL="0" indent="0" algn="just">
              <a:buNone/>
            </a:pPr>
            <a:endParaRPr lang="en-US" sz="2000" dirty="0" smtClean="0"/>
          </a:p>
          <a:p>
            <a:pPr marL="0" indent="0" algn="just">
              <a:buNone/>
            </a:pPr>
            <a:r>
              <a:rPr lang="en-US" sz="2000" dirty="0" smtClean="0">
                <a:sym typeface="Wingdings" panose="05000000000000000000" pitchFamily="2" charset="2"/>
              </a:rPr>
              <a:t> </a:t>
            </a:r>
            <a:r>
              <a:rPr lang="en-US" sz="2000" dirty="0" smtClean="0"/>
              <a:t>(ii) Establishing a relation on how QoE feature is proportional to QoE factor:</a:t>
            </a:r>
          </a:p>
          <a:p>
            <a:pPr marL="0" indent="0" algn="just">
              <a:buNone/>
            </a:pPr>
            <a:r>
              <a:rPr lang="en-US" sz="2000" dirty="0" smtClean="0"/>
              <a:t>Consider a QoE feature ‘Graphics’ and QoE factor ‘Data usage’ . </a:t>
            </a:r>
          </a:p>
          <a:p>
            <a:pPr marL="0" indent="0" algn="just">
              <a:buNone/>
            </a:pPr>
            <a:r>
              <a:rPr lang="en-US" sz="2000" dirty="0" smtClean="0"/>
              <a:t>In our experiment, we let our users to travel from ‘Polhemsgatan’ to ‘Salto’ of a distance 3.6 km . After successfully completing this trip, we found out that with 4G as network connectivity , iPad device has consumed data of 2.8 MB and Android device 3.9 MB. Reason why iOS consumed less data is iOS MAPS uses ‘</a:t>
            </a:r>
            <a:r>
              <a:rPr lang="en-US" sz="2000" b="1" dirty="0" smtClean="0"/>
              <a:t>Vector Graphics</a:t>
            </a:r>
            <a:r>
              <a:rPr lang="en-US" sz="2000" dirty="0" smtClean="0"/>
              <a:t>’ design which makes MAPS application to consume less data compared to Google MAPS. So in this contrast Data usage is dependent on Graphics which is a relation that QoE feature is proportional to QoE factor. </a:t>
            </a:r>
            <a:endParaRPr lang="en-IN" sz="2000" dirty="0"/>
          </a:p>
        </p:txBody>
      </p:sp>
    </p:spTree>
    <p:extLst>
      <p:ext uri="{BB962C8B-B14F-4D97-AF65-F5344CB8AC3E}">
        <p14:creationId xmlns:p14="http://schemas.microsoft.com/office/powerpoint/2010/main" val="1916327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292" y="2348880"/>
            <a:ext cx="5688632" cy="1080120"/>
          </a:xfrm>
        </p:spPr>
        <p:txBody>
          <a:bodyPr>
            <a:normAutofit fontScale="90000"/>
          </a:bodyPr>
          <a:lstStyle/>
          <a:p>
            <a:r>
              <a:rPr lang="en-US" sz="2000" dirty="0"/>
              <a:t>(</a:t>
            </a:r>
            <a:r>
              <a:rPr lang="en-US" sz="2200" dirty="0" smtClean="0"/>
              <a:t>iii)QoE modelling effort: </a:t>
            </a:r>
            <a:br>
              <a:rPr lang="en-US" sz="2200" dirty="0" smtClean="0"/>
            </a:br>
            <a:r>
              <a:rPr lang="en-US" sz="2200" dirty="0"/>
              <a:t/>
            </a:r>
            <a:br>
              <a:rPr lang="en-US" sz="2200" dirty="0"/>
            </a:br>
            <a:r>
              <a:rPr lang="en-US" sz="2200" dirty="0" smtClean="0"/>
              <a:t>QoE factor ‘jitter’ observed</a:t>
            </a:r>
            <a:r>
              <a:rPr lang="en-US" dirty="0" smtClean="0"/>
              <a:t/>
            </a:r>
            <a:br>
              <a:rPr lang="en-US" dirty="0" smtClean="0"/>
            </a:br>
            <a:r>
              <a:rPr lang="en-US" dirty="0"/>
              <a:t/>
            </a:r>
            <a:br>
              <a:rPr lang="en-US" dirty="0"/>
            </a:br>
            <a:r>
              <a:rPr lang="en-US" dirty="0" smtClean="0"/>
              <a:t/>
            </a:r>
            <a:br>
              <a:rPr lang="en-US" dirty="0" smtClean="0"/>
            </a:br>
            <a:r>
              <a:rPr lang="en-US" sz="1800" dirty="0" smtClean="0"/>
              <a:t>(to be seen in slide show)</a:t>
            </a:r>
            <a:r>
              <a:rPr lang="en-US" dirty="0" smtClean="0"/>
              <a:t/>
            </a:r>
            <a:br>
              <a:rPr lang="en-US" dirty="0" smtClean="0"/>
            </a:b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97868" y="235045"/>
            <a:ext cx="3528392" cy="6272699"/>
          </a:xfrm>
        </p:spPr>
      </p:pic>
    </p:spTree>
    <p:extLst>
      <p:ext uri="{BB962C8B-B14F-4D97-AF65-F5344CB8AC3E}">
        <p14:creationId xmlns:p14="http://schemas.microsoft.com/office/powerpoint/2010/main" val="3815284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11BAF3-2B20-4416-BF4C-23256254919B}"/>
              </a:ext>
            </a:extLst>
          </p:cNvPr>
          <p:cNvSpPr>
            <a:spLocks noGrp="1"/>
          </p:cNvSpPr>
          <p:nvPr>
            <p:ph type="title"/>
          </p:nvPr>
        </p:nvSpPr>
        <p:spPr/>
        <p:txBody>
          <a:bodyPr>
            <a:normAutofit/>
          </a:bodyPr>
          <a:lstStyle/>
          <a:p>
            <a:r>
              <a:rPr lang="en-US" sz="2400" b="1" dirty="0"/>
              <a:t>APPENDIX</a:t>
            </a:r>
          </a:p>
        </p:txBody>
      </p:sp>
      <p:sp>
        <p:nvSpPr>
          <p:cNvPr id="3" name="Content Placeholder 2">
            <a:extLst>
              <a:ext uri="{FF2B5EF4-FFF2-40B4-BE49-F238E27FC236}">
                <a16:creationId xmlns="" xmlns:a16="http://schemas.microsoft.com/office/drawing/2014/main" id="{2393ADE4-3B8E-4E7F-A58B-A8AB8C1405B6}"/>
              </a:ext>
            </a:extLst>
          </p:cNvPr>
          <p:cNvSpPr>
            <a:spLocks noGrp="1"/>
          </p:cNvSpPr>
          <p:nvPr>
            <p:ph idx="1"/>
          </p:nvPr>
        </p:nvSpPr>
        <p:spPr/>
        <p:txBody>
          <a:bodyPr>
            <a:normAutofit/>
          </a:bodyPr>
          <a:lstStyle/>
          <a:p>
            <a:pPr marL="0" indent="0">
              <a:buNone/>
            </a:pPr>
            <a:endParaRPr lang="en-US" sz="2000" dirty="0" smtClean="0">
              <a:sym typeface="Wingdings" panose="05000000000000000000" pitchFamily="2" charset="2"/>
            </a:endParaRPr>
          </a:p>
          <a:p>
            <a:pPr marL="0" indent="0">
              <a:buNone/>
            </a:pPr>
            <a:r>
              <a:rPr lang="en-US" sz="2000" dirty="0" smtClean="0">
                <a:sym typeface="Wingdings" panose="05000000000000000000" pitchFamily="2" charset="2"/>
              </a:rPr>
              <a:t> User ratings </a:t>
            </a:r>
          </a:p>
          <a:p>
            <a:pPr>
              <a:buFont typeface="Wingdings" panose="05000000000000000000" pitchFamily="2" charset="2"/>
              <a:buChar char="à"/>
            </a:pPr>
            <a:r>
              <a:rPr lang="en-US" sz="2000" dirty="0" smtClean="0">
                <a:sym typeface="Wingdings" panose="05000000000000000000" pitchFamily="2" charset="2"/>
              </a:rPr>
              <a:t>Statistics with outliers </a:t>
            </a:r>
          </a:p>
          <a:p>
            <a:pPr>
              <a:buFont typeface="Wingdings" panose="05000000000000000000" pitchFamily="2" charset="2"/>
              <a:buChar char="à"/>
            </a:pPr>
            <a:r>
              <a:rPr lang="en-US" sz="2000" dirty="0" smtClean="0">
                <a:sym typeface="Wingdings" panose="05000000000000000000" pitchFamily="2" charset="2"/>
              </a:rPr>
              <a:t>Statistics without outliers </a:t>
            </a:r>
          </a:p>
          <a:p>
            <a:pPr>
              <a:buFont typeface="Wingdings" panose="05000000000000000000" pitchFamily="2" charset="2"/>
              <a:buChar char="à"/>
            </a:pPr>
            <a:r>
              <a:rPr lang="en-US" sz="2000" dirty="0" smtClean="0"/>
              <a:t> An Overview of Correlation</a:t>
            </a:r>
            <a:endParaRPr lang="en-US" sz="2000" dirty="0"/>
          </a:p>
        </p:txBody>
      </p:sp>
    </p:spTree>
    <p:extLst>
      <p:ext uri="{BB962C8B-B14F-4D97-AF65-F5344CB8AC3E}">
        <p14:creationId xmlns:p14="http://schemas.microsoft.com/office/powerpoint/2010/main" val="1423582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F4C598-3DD6-4272-B9C3-D86AFFE469FC}"/>
              </a:ext>
            </a:extLst>
          </p:cNvPr>
          <p:cNvSpPr>
            <a:spLocks noGrp="1"/>
          </p:cNvSpPr>
          <p:nvPr>
            <p:ph type="title"/>
          </p:nvPr>
        </p:nvSpPr>
        <p:spPr>
          <a:xfrm>
            <a:off x="837828" y="0"/>
            <a:ext cx="9751060" cy="1168400"/>
          </a:xfrm>
        </p:spPr>
        <p:txBody>
          <a:bodyPr>
            <a:normAutofit/>
          </a:bodyPr>
          <a:lstStyle/>
          <a:p>
            <a:r>
              <a:rPr lang="en-US" sz="2800" dirty="0"/>
              <a:t>User Ratings:</a:t>
            </a:r>
          </a:p>
        </p:txBody>
      </p:sp>
      <p:graphicFrame>
        <p:nvGraphicFramePr>
          <p:cNvPr id="4" name="Content Placeholder 3">
            <a:extLst>
              <a:ext uri="{FF2B5EF4-FFF2-40B4-BE49-F238E27FC236}">
                <a16:creationId xmlns="" xmlns:a16="http://schemas.microsoft.com/office/drawing/2014/main" id="{F63B6B98-D1C1-4093-8BF9-E63F9BEE3E4B}"/>
              </a:ext>
            </a:extLst>
          </p:cNvPr>
          <p:cNvGraphicFramePr>
            <a:graphicFrameLocks noGrp="1"/>
          </p:cNvGraphicFramePr>
          <p:nvPr>
            <p:ph idx="1"/>
            <p:extLst>
              <p:ext uri="{D42A27DB-BD31-4B8C-83A1-F6EECF244321}">
                <p14:modId xmlns:p14="http://schemas.microsoft.com/office/powerpoint/2010/main" val="3170982391"/>
              </p:ext>
            </p:extLst>
          </p:nvPr>
        </p:nvGraphicFramePr>
        <p:xfrm>
          <a:off x="405782" y="1168399"/>
          <a:ext cx="11343485" cy="5212938"/>
        </p:xfrm>
        <a:graphic>
          <a:graphicData uri="http://schemas.openxmlformats.org/drawingml/2006/table">
            <a:tbl>
              <a:tblPr>
                <a:tableStyleId>{5C22544A-7EE6-4342-B048-85BDC9FD1C3A}</a:tableStyleId>
              </a:tblPr>
              <a:tblGrid>
                <a:gridCol w="697356">
                  <a:extLst>
                    <a:ext uri="{9D8B030D-6E8A-4147-A177-3AD203B41FA5}">
                      <a16:colId xmlns="" xmlns:a16="http://schemas.microsoft.com/office/drawing/2014/main" val="3444375818"/>
                    </a:ext>
                  </a:extLst>
                </a:gridCol>
                <a:gridCol w="770760">
                  <a:extLst>
                    <a:ext uri="{9D8B030D-6E8A-4147-A177-3AD203B41FA5}">
                      <a16:colId xmlns="" xmlns:a16="http://schemas.microsoft.com/office/drawing/2014/main" val="134744605"/>
                    </a:ext>
                  </a:extLst>
                </a:gridCol>
                <a:gridCol w="734059">
                  <a:extLst>
                    <a:ext uri="{9D8B030D-6E8A-4147-A177-3AD203B41FA5}">
                      <a16:colId xmlns="" xmlns:a16="http://schemas.microsoft.com/office/drawing/2014/main" val="313208816"/>
                    </a:ext>
                  </a:extLst>
                </a:gridCol>
                <a:gridCol w="146812">
                  <a:extLst>
                    <a:ext uri="{9D8B030D-6E8A-4147-A177-3AD203B41FA5}">
                      <a16:colId xmlns="" xmlns:a16="http://schemas.microsoft.com/office/drawing/2014/main" val="2218734863"/>
                    </a:ext>
                  </a:extLst>
                </a:gridCol>
                <a:gridCol w="626221"/>
                <a:gridCol w="697356">
                  <a:extLst>
                    <a:ext uri="{9D8B030D-6E8A-4147-A177-3AD203B41FA5}">
                      <a16:colId xmlns="" xmlns:a16="http://schemas.microsoft.com/office/drawing/2014/main" val="2323739049"/>
                    </a:ext>
                  </a:extLst>
                </a:gridCol>
                <a:gridCol w="878601">
                  <a:extLst>
                    <a:ext uri="{9D8B030D-6E8A-4147-A177-3AD203B41FA5}">
                      <a16:colId xmlns="" xmlns:a16="http://schemas.microsoft.com/office/drawing/2014/main" val="1475109841"/>
                    </a:ext>
                  </a:extLst>
                </a:gridCol>
                <a:gridCol w="954277">
                  <a:extLst>
                    <a:ext uri="{9D8B030D-6E8A-4147-A177-3AD203B41FA5}">
                      <a16:colId xmlns="" xmlns:a16="http://schemas.microsoft.com/office/drawing/2014/main" val="2163187884"/>
                    </a:ext>
                  </a:extLst>
                </a:gridCol>
                <a:gridCol w="587248">
                  <a:extLst>
                    <a:ext uri="{9D8B030D-6E8A-4147-A177-3AD203B41FA5}">
                      <a16:colId xmlns="" xmlns:a16="http://schemas.microsoft.com/office/drawing/2014/main" val="3545910918"/>
                    </a:ext>
                  </a:extLst>
                </a:gridCol>
                <a:gridCol w="369300">
                  <a:extLst>
                    <a:ext uri="{9D8B030D-6E8A-4147-A177-3AD203B41FA5}">
                      <a16:colId xmlns="" xmlns:a16="http://schemas.microsoft.com/office/drawing/2014/main" val="2447782405"/>
                    </a:ext>
                  </a:extLst>
                </a:gridCol>
                <a:gridCol w="697356">
                  <a:extLst>
                    <a:ext uri="{9D8B030D-6E8A-4147-A177-3AD203B41FA5}">
                      <a16:colId xmlns="" xmlns:a16="http://schemas.microsoft.com/office/drawing/2014/main" val="1883894639"/>
                    </a:ext>
                  </a:extLst>
                </a:gridCol>
                <a:gridCol w="107839">
                  <a:extLst>
                    <a:ext uri="{9D8B030D-6E8A-4147-A177-3AD203B41FA5}">
                      <a16:colId xmlns="" xmlns:a16="http://schemas.microsoft.com/office/drawing/2014/main" val="4185923489"/>
                    </a:ext>
                  </a:extLst>
                </a:gridCol>
                <a:gridCol w="880871"/>
                <a:gridCol w="660654">
                  <a:extLst>
                    <a:ext uri="{9D8B030D-6E8A-4147-A177-3AD203B41FA5}">
                      <a16:colId xmlns="" xmlns:a16="http://schemas.microsoft.com/office/drawing/2014/main" val="908841290"/>
                    </a:ext>
                  </a:extLst>
                </a:gridCol>
                <a:gridCol w="442706">
                  <a:extLst>
                    <a:ext uri="{9D8B030D-6E8A-4147-A177-3AD203B41FA5}">
                      <a16:colId xmlns="" xmlns:a16="http://schemas.microsoft.com/office/drawing/2014/main" val="1698664329"/>
                    </a:ext>
                  </a:extLst>
                </a:gridCol>
                <a:gridCol w="805195">
                  <a:extLst>
                    <a:ext uri="{9D8B030D-6E8A-4147-A177-3AD203B41FA5}">
                      <a16:colId xmlns="" xmlns:a16="http://schemas.microsoft.com/office/drawing/2014/main" val="1521776377"/>
                    </a:ext>
                  </a:extLst>
                </a:gridCol>
                <a:gridCol w="880871">
                  <a:extLst>
                    <a:ext uri="{9D8B030D-6E8A-4147-A177-3AD203B41FA5}">
                      <a16:colId xmlns="" xmlns:a16="http://schemas.microsoft.com/office/drawing/2014/main" val="2563221281"/>
                    </a:ext>
                  </a:extLst>
                </a:gridCol>
                <a:gridCol w="406003">
                  <a:extLst>
                    <a:ext uri="{9D8B030D-6E8A-4147-A177-3AD203B41FA5}">
                      <a16:colId xmlns="" xmlns:a16="http://schemas.microsoft.com/office/drawing/2014/main" val="868758472"/>
                    </a:ext>
                  </a:extLst>
                </a:gridCol>
              </a:tblGrid>
              <a:tr h="469183">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r>
                        <a:rPr lang="en-US" sz="1400" u="none" strike="noStrike">
                          <a:effectLst/>
                        </a:rPr>
                        <a:t>Android</a:t>
                      </a:r>
                      <a:endParaRPr lang="en-US" sz="1400" b="0" i="0" u="none" strike="noStrike">
                        <a:solidFill>
                          <a:srgbClr val="000000"/>
                        </a:solidFill>
                        <a:effectLst/>
                        <a:latin typeface="Calibri" panose="020F0502020204030204" pitchFamily="34" charset="0"/>
                      </a:endParaRPr>
                    </a:p>
                  </a:txBody>
                  <a:tcPr marL="7618" marR="7618" marT="7618" marB="0" anchor="b"/>
                </a:tc>
                <a:tc gridSpan="2">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hMerge="1">
                  <a:txBody>
                    <a:bodyPr/>
                    <a:lstStyle/>
                    <a:p>
                      <a:endParaRPr lang="en-IN"/>
                    </a:p>
                  </a:txBody>
                  <a:tcPr/>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r>
                        <a:rPr lang="en-US" sz="1400" u="none" strike="noStrike">
                          <a:effectLst/>
                        </a:rPr>
                        <a:t>Android</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gridSpan="2">
                  <a:txBody>
                    <a:bodyPr/>
                    <a:lstStyle/>
                    <a:p>
                      <a:pPr algn="l" fontAlgn="b"/>
                      <a:r>
                        <a:rPr lang="en-US" sz="1400" u="none" strike="noStrike" dirty="0">
                          <a:effectLst/>
                        </a:rPr>
                        <a:t>IOS</a:t>
                      </a:r>
                      <a:endParaRPr lang="en-US" sz="1400" b="0" i="0" u="none" strike="noStrike" dirty="0">
                        <a:solidFill>
                          <a:srgbClr val="000000"/>
                        </a:solidFill>
                        <a:effectLst/>
                        <a:latin typeface="Calibri" panose="020F0502020204030204" pitchFamily="34" charset="0"/>
                      </a:endParaRPr>
                    </a:p>
                  </a:txBody>
                  <a:tcPr marL="7618" marR="7618" marT="7618" marB="0" anchor="b"/>
                </a:tc>
                <a:tc hMerge="1">
                  <a:txBody>
                    <a:bodyPr/>
                    <a:lstStyle/>
                    <a:p>
                      <a:endParaRPr lang="en-IN"/>
                    </a:p>
                  </a:txBody>
                  <a:tcPr/>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r>
                        <a:rPr lang="en-US" sz="1400" u="none" strike="noStrike" dirty="0">
                          <a:effectLst/>
                        </a:rPr>
                        <a:t>IOS</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2335758932"/>
                  </a:ext>
                </a:extLst>
              </a:tr>
              <a:tr h="265376">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gridSpan="3">
                  <a:txBody>
                    <a:bodyPr/>
                    <a:lstStyle/>
                    <a:p>
                      <a:pPr algn="l" fontAlgn="b"/>
                      <a:r>
                        <a:rPr lang="en-US" sz="1400" u="none" strike="noStrike">
                          <a:effectLst/>
                        </a:rPr>
                        <a:t>Mobile Data 4G</a:t>
                      </a:r>
                      <a:endParaRPr lang="en-US" sz="1400" b="0" i="0" u="none" strike="noStrike">
                        <a:solidFill>
                          <a:srgbClr val="000000"/>
                        </a:solidFill>
                        <a:effectLst/>
                        <a:latin typeface="Calibri" panose="020F0502020204030204" pitchFamily="34" charset="0"/>
                      </a:endParaRPr>
                    </a:p>
                  </a:txBody>
                  <a:tcPr marL="7618" marR="7618" marT="7618" marB="0" anchor="b"/>
                </a:tc>
                <a:tc hMerge="1">
                  <a:txBody>
                    <a:bodyPr/>
                    <a:lstStyle/>
                    <a:p>
                      <a:endParaRPr lang="en-US"/>
                    </a:p>
                  </a:txBody>
                  <a:tcPr/>
                </a:tc>
                <a:tc hMerge="1">
                  <a:txBody>
                    <a:bodyPr/>
                    <a:lstStyle/>
                    <a:p>
                      <a:endParaRPr lang="en-IN"/>
                    </a:p>
                  </a:txBody>
                  <a:tcPr/>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r>
                        <a:rPr lang="en-US" sz="1400" u="none" strike="noStrike">
                          <a:effectLst/>
                        </a:rPr>
                        <a:t>Wi-Fi</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gridSpan="3">
                  <a:txBody>
                    <a:bodyPr/>
                    <a:lstStyle/>
                    <a:p>
                      <a:pPr algn="l" fontAlgn="b"/>
                      <a:r>
                        <a:rPr lang="en-US" sz="1400" u="none" strike="noStrike">
                          <a:effectLst/>
                        </a:rPr>
                        <a:t>Mobile Data 4G</a:t>
                      </a:r>
                      <a:endParaRPr lang="en-US" sz="1400" b="0" i="0" u="none" strike="noStrike">
                        <a:solidFill>
                          <a:srgbClr val="000000"/>
                        </a:solidFill>
                        <a:effectLst/>
                        <a:latin typeface="Calibri" panose="020F0502020204030204" pitchFamily="34" charset="0"/>
                      </a:endParaRPr>
                    </a:p>
                  </a:txBody>
                  <a:tcPr marL="7618" marR="7618" marT="7618" marB="0" anchor="b"/>
                </a:tc>
                <a:tc hMerge="1">
                  <a:txBody>
                    <a:bodyPr/>
                    <a:lstStyle/>
                    <a:p>
                      <a:endParaRPr lang="en-US"/>
                    </a:p>
                  </a:txBody>
                  <a:tcPr/>
                </a:tc>
                <a:tc hMerge="1">
                  <a:txBody>
                    <a:bodyPr/>
                    <a:lstStyle/>
                    <a:p>
                      <a:endParaRPr lang="en-IN"/>
                    </a:p>
                  </a:txBody>
                  <a:tcPr/>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r>
                        <a:rPr lang="en-US" sz="1400" u="none" strike="noStrike">
                          <a:effectLst/>
                        </a:rPr>
                        <a:t>Wifi</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3801774125"/>
                  </a:ext>
                </a:extLst>
              </a:tr>
              <a:tr h="497739">
                <a:tc>
                  <a:txBody>
                    <a:bodyPr/>
                    <a:lstStyle/>
                    <a:p>
                      <a:pPr algn="l" fontAlgn="b"/>
                      <a:r>
                        <a:rPr lang="en-US" sz="1400" u="none" strike="noStrike">
                          <a:effectLst/>
                        </a:rPr>
                        <a:t>Sl no.</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r>
                        <a:rPr lang="en-US" sz="1400" u="none" strike="noStrike" dirty="0">
                          <a:effectLst/>
                        </a:rPr>
                        <a:t>Accuracy</a:t>
                      </a:r>
                      <a:endParaRPr lang="en-US" sz="1400" b="0" i="0" u="none" strike="noStrike" dirty="0">
                        <a:solidFill>
                          <a:srgbClr val="000000"/>
                        </a:solidFill>
                        <a:effectLst/>
                        <a:latin typeface="Calibri" panose="020F0502020204030204" pitchFamily="34" charset="0"/>
                      </a:endParaRPr>
                    </a:p>
                  </a:txBody>
                  <a:tcPr marL="7618" marR="7618" marT="7618" marB="0" anchor="b"/>
                </a:tc>
                <a:tc gridSpan="2">
                  <a:txBody>
                    <a:bodyPr/>
                    <a:lstStyle/>
                    <a:p>
                      <a:pPr algn="l" fontAlgn="b"/>
                      <a:r>
                        <a:rPr lang="en-US" sz="1400" u="none" strike="noStrike">
                          <a:effectLst/>
                        </a:rPr>
                        <a:t>Navigation</a:t>
                      </a:r>
                      <a:endParaRPr lang="en-US" sz="1400" b="0" i="0" u="none" strike="noStrike">
                        <a:solidFill>
                          <a:srgbClr val="000000"/>
                        </a:solidFill>
                        <a:effectLst/>
                        <a:latin typeface="Calibri" panose="020F0502020204030204" pitchFamily="34" charset="0"/>
                      </a:endParaRPr>
                    </a:p>
                  </a:txBody>
                  <a:tcPr marL="7618" marR="7618" marT="7618" marB="0" anchor="b"/>
                </a:tc>
                <a:tc hMerge="1">
                  <a:txBody>
                    <a:bodyPr/>
                    <a:lstStyle/>
                    <a:p>
                      <a:pPr algn="l" fontAlgn="b"/>
                      <a:endParaRPr lang="en-US" sz="11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r>
                        <a:rPr lang="en-US" sz="1400" u="none" strike="noStrike">
                          <a:effectLst/>
                        </a:rPr>
                        <a:t>Overall</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r>
                        <a:rPr lang="en-US" sz="1400" u="none" strike="noStrike" dirty="0" smtClean="0">
                          <a:effectLst/>
                        </a:rPr>
                        <a:t>Accuracy</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r>
                        <a:rPr lang="en-US" sz="1400" u="none" strike="noStrike">
                          <a:effectLst/>
                        </a:rPr>
                        <a:t>Navigation</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r>
                        <a:rPr lang="en-US" sz="1400" u="none" strike="noStrike">
                          <a:effectLst/>
                        </a:rPr>
                        <a:t>Overall</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gridSpan="2">
                  <a:txBody>
                    <a:bodyPr/>
                    <a:lstStyle/>
                    <a:p>
                      <a:pPr algn="l" fontAlgn="b"/>
                      <a:r>
                        <a:rPr lang="en-US" sz="1400" u="none" strike="noStrike">
                          <a:effectLst/>
                        </a:rPr>
                        <a:t>Accuracy</a:t>
                      </a:r>
                      <a:endParaRPr lang="en-US" sz="1400" b="0" i="0" u="none" strike="noStrike">
                        <a:solidFill>
                          <a:srgbClr val="000000"/>
                        </a:solidFill>
                        <a:effectLst/>
                        <a:latin typeface="Calibri" panose="020F0502020204030204" pitchFamily="34" charset="0"/>
                      </a:endParaRPr>
                    </a:p>
                  </a:txBody>
                  <a:tcPr marL="7618" marR="7618" marT="7618" marB="0" anchor="b"/>
                </a:tc>
                <a:tc hMerge="1">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r>
                        <a:rPr lang="en-US" sz="1400" u="none" strike="noStrike">
                          <a:effectLst/>
                        </a:rPr>
                        <a:t>Navigation</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r>
                        <a:rPr lang="en-US" sz="1400" u="none" strike="noStrike">
                          <a:effectLst/>
                        </a:rPr>
                        <a:t>Overall</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r>
                        <a:rPr lang="en-US" sz="1400" u="none" strike="noStrike">
                          <a:effectLst/>
                        </a:rPr>
                        <a:t>Accuracy</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r>
                        <a:rPr lang="en-US" sz="1400" u="none" strike="noStrike">
                          <a:effectLst/>
                        </a:rPr>
                        <a:t>Navigation</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r>
                        <a:rPr lang="en-US" sz="1400" u="none" strike="noStrike">
                          <a:effectLst/>
                        </a:rPr>
                        <a:t>Overall</a:t>
                      </a:r>
                      <a:endParaRPr lang="en-US" sz="1400" b="0" i="0" u="none" strike="noStrike">
                        <a:solidFill>
                          <a:srgbClr val="00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680180499"/>
                  </a:ext>
                </a:extLst>
              </a:tr>
              <a:tr h="265376">
                <a:tc>
                  <a:txBody>
                    <a:bodyPr/>
                    <a:lstStyle/>
                    <a:p>
                      <a:pPr algn="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7618" marR="7618" marT="7618" marB="0" anchor="b"/>
                </a:tc>
                <a:tc gridSpan="2">
                  <a:txBody>
                    <a:bodyPr/>
                    <a:lstStyle/>
                    <a:p>
                      <a:pPr algn="r" fontAlgn="b"/>
                      <a:r>
                        <a:rPr lang="en-US" sz="1400" u="none" strike="noStrike" dirty="0">
                          <a:effectLst/>
                        </a:rPr>
                        <a:t>3</a:t>
                      </a:r>
                      <a:endParaRPr lang="en-US" sz="1400" b="0" i="0" u="none" strike="noStrike" dirty="0">
                        <a:solidFill>
                          <a:srgbClr val="000000"/>
                        </a:solidFill>
                        <a:effectLst/>
                        <a:latin typeface="Calibri" panose="020F0502020204030204" pitchFamily="34" charset="0"/>
                      </a:endParaRPr>
                    </a:p>
                  </a:txBody>
                  <a:tcPr marL="7618" marR="7618" marT="7618" marB="0" anchor="b"/>
                </a:tc>
                <a:tc hMerge="1">
                  <a:txBody>
                    <a:bodyPr/>
                    <a:lstStyle/>
                    <a:p>
                      <a:pPr algn="r" fontAlgn="b"/>
                      <a:endParaRPr lang="en-US" sz="11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gridSpan="2">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618" marR="7618" marT="7618" marB="0" anchor="b"/>
                </a:tc>
                <a:tc hMerge="1">
                  <a:txBody>
                    <a:bodyPr/>
                    <a:lstStyle/>
                    <a:p>
                      <a:pPr algn="r"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4239980249"/>
                  </a:ext>
                </a:extLst>
              </a:tr>
              <a:tr h="265376">
                <a:tc>
                  <a:txBody>
                    <a:bodyPr/>
                    <a:lstStyle/>
                    <a:p>
                      <a:pPr algn="r" fontAlgn="b"/>
                      <a:r>
                        <a:rPr lang="en-US" sz="1400" u="none" strike="noStrike">
                          <a:effectLst/>
                        </a:rPr>
                        <a:t>2</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618" marR="7618" marT="7618" marB="0" anchor="b"/>
                </a:tc>
                <a:tc gridSpan="2">
                  <a:txBody>
                    <a:bodyPr/>
                    <a:lstStyle/>
                    <a:p>
                      <a:pPr algn="r" fontAlgn="b"/>
                      <a:r>
                        <a:rPr lang="en-US" sz="1400" u="none" strike="noStrike" dirty="0">
                          <a:effectLst/>
                        </a:rPr>
                        <a:t>4</a:t>
                      </a:r>
                      <a:endParaRPr lang="en-US" sz="1400" b="0" i="0" u="none" strike="noStrike" dirty="0">
                        <a:solidFill>
                          <a:srgbClr val="000000"/>
                        </a:solidFill>
                        <a:effectLst/>
                        <a:latin typeface="Calibri" panose="020F0502020204030204" pitchFamily="34" charset="0"/>
                      </a:endParaRPr>
                    </a:p>
                  </a:txBody>
                  <a:tcPr marL="7618" marR="7618" marT="7618" marB="0" anchor="b"/>
                </a:tc>
                <a:tc hMerge="1">
                  <a:txBody>
                    <a:bodyPr/>
                    <a:lstStyle/>
                    <a:p>
                      <a:pPr algn="r" fontAlgn="b"/>
                      <a:endParaRPr lang="en-US" sz="11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gridSpan="2">
                  <a:txBody>
                    <a:bodyPr/>
                    <a:lstStyle/>
                    <a:p>
                      <a:pPr algn="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7618" marR="7618" marT="7618" marB="0" anchor="b"/>
                </a:tc>
                <a:tc hMerge="1">
                  <a:txBody>
                    <a:bodyPr/>
                    <a:lstStyle/>
                    <a:p>
                      <a:pPr algn="r"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4276438306"/>
                  </a:ext>
                </a:extLst>
              </a:tr>
              <a:tr h="265376">
                <a:tc>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618" marR="7618" marT="7618" marB="0" anchor="b"/>
                </a:tc>
                <a:tc gridSpan="2">
                  <a:txBody>
                    <a:bodyPr/>
                    <a:lstStyle/>
                    <a:p>
                      <a:pPr algn="r" fontAlgn="b"/>
                      <a:r>
                        <a:rPr lang="en-US" sz="1400" u="none" strike="noStrike" dirty="0">
                          <a:effectLst/>
                        </a:rPr>
                        <a:t>4</a:t>
                      </a:r>
                      <a:endParaRPr lang="en-US" sz="1400" b="0" i="0" u="none" strike="noStrike" dirty="0">
                        <a:solidFill>
                          <a:srgbClr val="000000"/>
                        </a:solidFill>
                        <a:effectLst/>
                        <a:latin typeface="Calibri" panose="020F0502020204030204" pitchFamily="34" charset="0"/>
                      </a:endParaRPr>
                    </a:p>
                  </a:txBody>
                  <a:tcPr marL="7618" marR="7618" marT="7618" marB="0" anchor="b"/>
                </a:tc>
                <a:tc hMerge="1">
                  <a:txBody>
                    <a:bodyPr/>
                    <a:lstStyle/>
                    <a:p>
                      <a:pPr algn="r" fontAlgn="b"/>
                      <a:endParaRPr lang="en-US" sz="11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gridSpan="2">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hMerge="1">
                  <a:txBody>
                    <a:bodyPr/>
                    <a:lstStyle/>
                    <a:p>
                      <a:pPr algn="r"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212788458"/>
                  </a:ext>
                </a:extLst>
              </a:tr>
              <a:tr h="265376">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gridSpan="2">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hMerge="1">
                  <a:txBody>
                    <a:bodyPr/>
                    <a:lstStyle/>
                    <a:p>
                      <a:pPr algn="r" fontAlgn="b"/>
                      <a:endParaRPr lang="en-US" sz="11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gridSpan="2">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618" marR="7618" marT="7618" marB="0" anchor="b"/>
                </a:tc>
                <a:tc hMerge="1">
                  <a:txBody>
                    <a:bodyPr/>
                    <a:lstStyle/>
                    <a:p>
                      <a:pPr algn="r"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3518635608"/>
                  </a:ext>
                </a:extLst>
              </a:tr>
              <a:tr h="265376">
                <a:tc>
                  <a:txBody>
                    <a:bodyPr/>
                    <a:lstStyle/>
                    <a:p>
                      <a:pPr algn="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gridSpan="2">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618" marR="7618" marT="7618" marB="0" anchor="b"/>
                </a:tc>
                <a:tc hMerge="1">
                  <a:txBody>
                    <a:bodyPr/>
                    <a:lstStyle/>
                    <a:p>
                      <a:pPr algn="r" fontAlgn="b"/>
                      <a:endParaRPr lang="en-US" sz="11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5</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2</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gridSpan="2">
                  <a:txBody>
                    <a:bodyPr/>
                    <a:lstStyle/>
                    <a:p>
                      <a:pPr algn="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7618" marR="7618" marT="7618" marB="0" anchor="b"/>
                </a:tc>
                <a:tc hMerge="1">
                  <a:txBody>
                    <a:bodyPr/>
                    <a:lstStyle/>
                    <a:p>
                      <a:pPr algn="r"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294832920"/>
                  </a:ext>
                </a:extLst>
              </a:tr>
              <a:tr h="265376">
                <a:tc>
                  <a:txBody>
                    <a:bodyPr/>
                    <a:lstStyle/>
                    <a:p>
                      <a:pPr algn="r" fontAlgn="b"/>
                      <a:r>
                        <a:rPr lang="en-US" sz="1400" u="none" strike="noStrike">
                          <a:effectLst/>
                        </a:rPr>
                        <a:t>6</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7618" marR="7618" marT="7618" marB="0" anchor="b"/>
                </a:tc>
                <a:tc gridSpan="2">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hMerge="1">
                  <a:txBody>
                    <a:bodyPr/>
                    <a:lstStyle/>
                    <a:p>
                      <a:pPr algn="r" fontAlgn="b"/>
                      <a:endParaRPr lang="en-US" sz="11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4</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5</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gridSpan="2">
                  <a:txBody>
                    <a:bodyPr/>
                    <a:lstStyle/>
                    <a:p>
                      <a:pPr algn="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7618" marR="7618" marT="7618" marB="0" anchor="b"/>
                </a:tc>
                <a:tc hMerge="1">
                  <a:txBody>
                    <a:bodyPr/>
                    <a:lstStyle/>
                    <a:p>
                      <a:pPr algn="r"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2200116547"/>
                  </a:ext>
                </a:extLst>
              </a:tr>
              <a:tr h="265376">
                <a:tc>
                  <a:txBody>
                    <a:bodyPr/>
                    <a:lstStyle/>
                    <a:p>
                      <a:pPr algn="r" fontAlgn="b"/>
                      <a:r>
                        <a:rPr lang="en-US" sz="1400" u="none" strike="noStrike">
                          <a:effectLst/>
                        </a:rPr>
                        <a:t>7</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618" marR="7618" marT="7618" marB="0" anchor="b"/>
                </a:tc>
                <a:tc gridSpan="2">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hMerge="1">
                  <a:txBody>
                    <a:bodyPr/>
                    <a:lstStyle/>
                    <a:p>
                      <a:pPr algn="r" fontAlgn="b"/>
                      <a:endParaRPr lang="en-US" sz="11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4</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gridSpan="2">
                  <a:txBody>
                    <a:bodyPr/>
                    <a:lstStyle/>
                    <a:p>
                      <a:pPr algn="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7618" marR="7618" marT="7618" marB="0" anchor="b"/>
                </a:tc>
                <a:tc hMerge="1">
                  <a:txBody>
                    <a:bodyPr/>
                    <a:lstStyle/>
                    <a:p>
                      <a:pPr algn="r"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1666579661"/>
                  </a:ext>
                </a:extLst>
              </a:tr>
              <a:tr h="265376">
                <a:tc>
                  <a:txBody>
                    <a:bodyPr/>
                    <a:lstStyle/>
                    <a:p>
                      <a:pPr algn="r" fontAlgn="b"/>
                      <a:r>
                        <a:rPr lang="en-US" sz="1400" u="none" strike="noStrike">
                          <a:effectLst/>
                        </a:rPr>
                        <a:t>8</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2</a:t>
                      </a:r>
                      <a:endParaRPr lang="en-US" sz="1400" b="0" i="0" u="none" strike="noStrike">
                        <a:solidFill>
                          <a:srgbClr val="000000"/>
                        </a:solidFill>
                        <a:effectLst/>
                        <a:latin typeface="Calibri" panose="020F0502020204030204" pitchFamily="34" charset="0"/>
                      </a:endParaRPr>
                    </a:p>
                  </a:txBody>
                  <a:tcPr marL="7618" marR="7618" marT="7618" marB="0" anchor="b"/>
                </a:tc>
                <a:tc gridSpan="2">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618" marR="7618" marT="7618" marB="0" anchor="b"/>
                </a:tc>
                <a:tc hMerge="1">
                  <a:txBody>
                    <a:bodyPr/>
                    <a:lstStyle/>
                    <a:p>
                      <a:pPr algn="r" fontAlgn="b"/>
                      <a:endParaRPr lang="en-US" sz="11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5</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gridSpan="2">
                  <a:txBody>
                    <a:bodyPr/>
                    <a:lstStyle/>
                    <a:p>
                      <a:pPr algn="r" fontAlgn="b"/>
                      <a:r>
                        <a:rPr lang="en-US" sz="1400" u="none" strike="noStrike">
                          <a:effectLst/>
                        </a:rPr>
                        <a:t>2</a:t>
                      </a:r>
                      <a:endParaRPr lang="en-US" sz="1400" b="0" i="0" u="none" strike="noStrike">
                        <a:solidFill>
                          <a:srgbClr val="000000"/>
                        </a:solidFill>
                        <a:effectLst/>
                        <a:latin typeface="Calibri" panose="020F0502020204030204" pitchFamily="34" charset="0"/>
                      </a:endParaRPr>
                    </a:p>
                  </a:txBody>
                  <a:tcPr marL="7618" marR="7618" marT="7618" marB="0" anchor="b"/>
                </a:tc>
                <a:tc hMerge="1">
                  <a:txBody>
                    <a:bodyPr/>
                    <a:lstStyle/>
                    <a:p>
                      <a:pPr algn="r"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2</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2301987593"/>
                  </a:ext>
                </a:extLst>
              </a:tr>
              <a:tr h="265376">
                <a:tc>
                  <a:txBody>
                    <a:bodyPr/>
                    <a:lstStyle/>
                    <a:p>
                      <a:pPr algn="r" fontAlgn="b"/>
                      <a:r>
                        <a:rPr lang="en-US" sz="1400" u="none" strike="noStrike">
                          <a:effectLst/>
                        </a:rPr>
                        <a:t>9</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7618" marR="7618" marT="7618" marB="0" anchor="b"/>
                </a:tc>
                <a:tc gridSpan="2">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hMerge="1">
                  <a:txBody>
                    <a:bodyPr/>
                    <a:lstStyle/>
                    <a:p>
                      <a:pPr algn="r" fontAlgn="b"/>
                      <a:endParaRPr lang="en-US" sz="11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5</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gridSpan="2">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618" marR="7618" marT="7618" marB="0" anchor="b"/>
                </a:tc>
                <a:tc hMerge="1">
                  <a:txBody>
                    <a:bodyPr/>
                    <a:lstStyle/>
                    <a:p>
                      <a:pPr algn="r"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3070576591"/>
                  </a:ext>
                </a:extLst>
              </a:tr>
              <a:tr h="265376">
                <a:tc>
                  <a:txBody>
                    <a:bodyPr/>
                    <a:lstStyle/>
                    <a:p>
                      <a:pPr algn="r" fontAlgn="b"/>
                      <a:r>
                        <a:rPr lang="en-US" sz="1400" u="none" strike="noStrike">
                          <a:effectLst/>
                        </a:rPr>
                        <a:t>10</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7618" marR="7618" marT="7618" marB="0" anchor="b"/>
                </a:tc>
                <a:tc gridSpan="2">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618" marR="7618" marT="7618" marB="0" anchor="b"/>
                </a:tc>
                <a:tc hMerge="1">
                  <a:txBody>
                    <a:bodyPr/>
                    <a:lstStyle/>
                    <a:p>
                      <a:pPr algn="r" fontAlgn="b"/>
                      <a:endParaRPr lang="en-US" sz="11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gridSpan="2">
                  <a:txBody>
                    <a:bodyPr/>
                    <a:lstStyle/>
                    <a:p>
                      <a:pPr algn="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7618" marR="7618" marT="7618" marB="0" anchor="b"/>
                </a:tc>
                <a:tc hMerge="1">
                  <a:txBody>
                    <a:bodyPr/>
                    <a:lstStyle/>
                    <a:p>
                      <a:pPr algn="r"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2204393004"/>
                  </a:ext>
                </a:extLst>
              </a:tr>
              <a:tr h="265376">
                <a:tc>
                  <a:txBody>
                    <a:bodyPr/>
                    <a:lstStyle/>
                    <a:p>
                      <a:pPr algn="r" fontAlgn="b"/>
                      <a:r>
                        <a:rPr lang="en-US" sz="1400" u="none" strike="noStrike">
                          <a:effectLst/>
                        </a:rPr>
                        <a:t>11</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2</a:t>
                      </a:r>
                      <a:endParaRPr lang="en-US" sz="1400" b="0" i="0" u="none" strike="noStrike">
                        <a:solidFill>
                          <a:srgbClr val="000000"/>
                        </a:solidFill>
                        <a:effectLst/>
                        <a:latin typeface="Calibri" panose="020F0502020204030204" pitchFamily="34" charset="0"/>
                      </a:endParaRPr>
                    </a:p>
                  </a:txBody>
                  <a:tcPr marL="7618" marR="7618" marT="7618" marB="0" anchor="b"/>
                </a:tc>
                <a:tc gridSpan="2">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hMerge="1">
                  <a:txBody>
                    <a:bodyPr/>
                    <a:lstStyle/>
                    <a:p>
                      <a:pPr algn="r" fontAlgn="b"/>
                      <a:endParaRPr lang="en-US" sz="11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gridSpan="2">
                  <a:txBody>
                    <a:bodyPr/>
                    <a:lstStyle/>
                    <a:p>
                      <a:pPr algn="r" fontAlgn="b"/>
                      <a:r>
                        <a:rPr lang="en-US" sz="1400" u="none" strike="noStrike" dirty="0">
                          <a:effectLst/>
                        </a:rPr>
                        <a:t>3</a:t>
                      </a:r>
                      <a:endParaRPr lang="en-US" sz="1400" b="0" i="0" u="none" strike="noStrike" dirty="0">
                        <a:solidFill>
                          <a:srgbClr val="000000"/>
                        </a:solidFill>
                        <a:effectLst/>
                        <a:latin typeface="Calibri" panose="020F0502020204030204" pitchFamily="34" charset="0"/>
                      </a:endParaRPr>
                    </a:p>
                  </a:txBody>
                  <a:tcPr marL="7618" marR="7618" marT="7618" marB="0" anchor="b"/>
                </a:tc>
                <a:tc hMerge="1">
                  <a:txBody>
                    <a:bodyPr/>
                    <a:lstStyle/>
                    <a:p>
                      <a:pPr algn="r"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128997016"/>
                  </a:ext>
                </a:extLst>
              </a:tr>
              <a:tr h="265376">
                <a:tc>
                  <a:txBody>
                    <a:bodyPr/>
                    <a:lstStyle/>
                    <a:p>
                      <a:pPr algn="r" fontAlgn="b"/>
                      <a:r>
                        <a:rPr lang="en-US" sz="1400" u="none" strike="noStrike">
                          <a:effectLst/>
                        </a:rPr>
                        <a:t>12</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618" marR="7618" marT="7618" marB="0" anchor="b"/>
                </a:tc>
                <a:tc gridSpan="2">
                  <a:txBody>
                    <a:bodyPr/>
                    <a:lstStyle/>
                    <a:p>
                      <a:pPr algn="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7618" marR="7618" marT="7618" marB="0" anchor="b"/>
                </a:tc>
                <a:tc hMerge="1">
                  <a:txBody>
                    <a:bodyPr/>
                    <a:lstStyle/>
                    <a:p>
                      <a:pPr algn="r" fontAlgn="b"/>
                      <a:endParaRPr lang="en-US" sz="11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gridSpan="2">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hMerge="1">
                  <a:txBody>
                    <a:bodyPr/>
                    <a:lstStyle/>
                    <a:p>
                      <a:pPr algn="r"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5</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1317785707"/>
                  </a:ext>
                </a:extLst>
              </a:tr>
              <a:tr h="265376">
                <a:tc>
                  <a:txBody>
                    <a:bodyPr/>
                    <a:lstStyle/>
                    <a:p>
                      <a:pPr algn="r" fontAlgn="b"/>
                      <a:r>
                        <a:rPr lang="en-US" sz="1400" u="none" strike="noStrike">
                          <a:effectLst/>
                        </a:rPr>
                        <a:t>13</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2</a:t>
                      </a:r>
                      <a:endParaRPr lang="en-US" sz="1400" b="0" i="0" u="none" strike="noStrike">
                        <a:solidFill>
                          <a:srgbClr val="000000"/>
                        </a:solidFill>
                        <a:effectLst/>
                        <a:latin typeface="Calibri" panose="020F0502020204030204" pitchFamily="34" charset="0"/>
                      </a:endParaRPr>
                    </a:p>
                  </a:txBody>
                  <a:tcPr marL="7618" marR="7618" marT="7618" marB="0" anchor="b"/>
                </a:tc>
                <a:tc gridSpan="2">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hMerge="1">
                  <a:txBody>
                    <a:bodyPr/>
                    <a:lstStyle/>
                    <a:p>
                      <a:pPr algn="r" fontAlgn="b"/>
                      <a:endParaRPr lang="en-US" sz="11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gridSpan="2">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618" marR="7618" marT="7618" marB="0" anchor="b"/>
                </a:tc>
                <a:tc hMerge="1">
                  <a:txBody>
                    <a:bodyPr/>
                    <a:lstStyle/>
                    <a:p>
                      <a:pPr algn="r"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4</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2105346369"/>
                  </a:ext>
                </a:extLst>
              </a:tr>
              <a:tr h="265376">
                <a:tc>
                  <a:txBody>
                    <a:bodyPr/>
                    <a:lstStyle/>
                    <a:p>
                      <a:pPr algn="r" fontAlgn="b"/>
                      <a:r>
                        <a:rPr lang="en-US" sz="1400" u="none" strike="noStrike">
                          <a:effectLst/>
                        </a:rPr>
                        <a:t>14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7618" marR="7618" marT="7618" marB="0" anchor="b"/>
                </a:tc>
                <a:tc gridSpan="2">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hMerge="1">
                  <a:txBody>
                    <a:bodyPr/>
                    <a:lstStyle/>
                    <a:p>
                      <a:pPr algn="r" fontAlgn="b"/>
                      <a:endParaRPr lang="en-US" sz="11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gridSpan="2">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hMerge="1">
                  <a:txBody>
                    <a:bodyPr/>
                    <a:lstStyle/>
                    <a:p>
                      <a:pPr algn="r"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5</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4</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4271416513"/>
                  </a:ext>
                </a:extLst>
              </a:tr>
              <a:tr h="265376">
                <a:tc>
                  <a:txBody>
                    <a:bodyPr/>
                    <a:lstStyle/>
                    <a:p>
                      <a:pPr algn="r" fontAlgn="b"/>
                      <a:r>
                        <a:rPr lang="en-US" sz="1400" u="none" strike="noStrike">
                          <a:effectLst/>
                        </a:rPr>
                        <a:t>15</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2</a:t>
                      </a:r>
                      <a:endParaRPr lang="en-US" sz="1400" b="0" i="0" u="none" strike="noStrike">
                        <a:solidFill>
                          <a:srgbClr val="000000"/>
                        </a:solidFill>
                        <a:effectLst/>
                        <a:latin typeface="Calibri" panose="020F0502020204030204" pitchFamily="34" charset="0"/>
                      </a:endParaRPr>
                    </a:p>
                  </a:txBody>
                  <a:tcPr marL="7618" marR="7618" marT="7618" marB="0" anchor="b"/>
                </a:tc>
                <a:tc gridSpan="2">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618" marR="7618" marT="7618" marB="0" anchor="b"/>
                </a:tc>
                <a:tc hMerge="1">
                  <a:txBody>
                    <a:bodyPr/>
                    <a:lstStyle/>
                    <a:p>
                      <a:pPr algn="r" fontAlgn="b"/>
                      <a:endParaRPr lang="en-US" sz="11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gridSpan="2">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618" marR="7618" marT="7618" marB="0" anchor="b"/>
                </a:tc>
                <a:tc hMerge="1">
                  <a:txBody>
                    <a:bodyPr/>
                    <a:lstStyle/>
                    <a:p>
                      <a:pPr algn="r"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4</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5</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3</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4</a:t>
                      </a:r>
                      <a:endParaRPr lang="en-US" sz="1400" b="0" i="0" u="none" strike="noStrike" dirty="0">
                        <a:solidFill>
                          <a:srgbClr val="00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96854944"/>
                  </a:ext>
                </a:extLst>
              </a:tr>
            </a:tbl>
          </a:graphicData>
        </a:graphic>
      </p:graphicFrame>
    </p:spTree>
    <p:extLst>
      <p:ext uri="{BB962C8B-B14F-4D97-AF65-F5344CB8AC3E}">
        <p14:creationId xmlns:p14="http://schemas.microsoft.com/office/powerpoint/2010/main" val="462765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0350F4-9871-4DF0-B6C1-3A739D97D145}"/>
              </a:ext>
            </a:extLst>
          </p:cNvPr>
          <p:cNvSpPr>
            <a:spLocks noGrp="1"/>
          </p:cNvSpPr>
          <p:nvPr>
            <p:ph type="title"/>
          </p:nvPr>
        </p:nvSpPr>
        <p:spPr>
          <a:xfrm>
            <a:off x="693812" y="0"/>
            <a:ext cx="9751060" cy="1168400"/>
          </a:xfrm>
        </p:spPr>
        <p:txBody>
          <a:bodyPr>
            <a:normAutofit/>
          </a:bodyPr>
          <a:lstStyle/>
          <a:p>
            <a:r>
              <a:rPr lang="en-US" sz="2400" dirty="0"/>
              <a:t>Statistics </a:t>
            </a:r>
            <a:r>
              <a:rPr lang="en-US" sz="2400" dirty="0" smtClean="0"/>
              <a:t>with </a:t>
            </a:r>
            <a:r>
              <a:rPr lang="en-US" sz="2400" dirty="0"/>
              <a:t>outliers:</a:t>
            </a:r>
          </a:p>
        </p:txBody>
      </p:sp>
      <p:sp>
        <p:nvSpPr>
          <p:cNvPr id="3" name="Content Placeholder 2"/>
          <p:cNvSpPr>
            <a:spLocks noGrp="1"/>
          </p:cNvSpPr>
          <p:nvPr>
            <p:ph idx="1"/>
          </p:nvPr>
        </p:nvSpPr>
        <p:spPr/>
        <p:txBody>
          <a:bodyPr/>
          <a:lstStyle/>
          <a:p>
            <a:endParaRPr lang="en-IN"/>
          </a:p>
        </p:txBody>
      </p:sp>
      <p:graphicFrame>
        <p:nvGraphicFramePr>
          <p:cNvPr id="6" name="Table 5">
            <a:extLst>
              <a:ext uri="{FF2B5EF4-FFF2-40B4-BE49-F238E27FC236}">
                <a16:creationId xmlns="" xmlns:a16="http://schemas.microsoft.com/office/drawing/2014/main" id="{7805BE72-FCD1-4E1B-9EDE-63177832086A}"/>
              </a:ext>
            </a:extLst>
          </p:cNvPr>
          <p:cNvGraphicFramePr>
            <a:graphicFrameLocks noGrp="1"/>
          </p:cNvGraphicFramePr>
          <p:nvPr>
            <p:extLst>
              <p:ext uri="{D42A27DB-BD31-4B8C-83A1-F6EECF244321}">
                <p14:modId xmlns:p14="http://schemas.microsoft.com/office/powerpoint/2010/main" val="2096632802"/>
              </p:ext>
            </p:extLst>
          </p:nvPr>
        </p:nvGraphicFramePr>
        <p:xfrm>
          <a:off x="693812" y="1169765"/>
          <a:ext cx="10729199" cy="5231224"/>
        </p:xfrm>
        <a:graphic>
          <a:graphicData uri="http://schemas.openxmlformats.org/drawingml/2006/table">
            <a:tbl>
              <a:tblPr>
                <a:tableStyleId>{5C22544A-7EE6-4342-B048-85BDC9FD1C3A}</a:tableStyleId>
              </a:tblPr>
              <a:tblGrid>
                <a:gridCol w="942430">
                  <a:extLst>
                    <a:ext uri="{9D8B030D-6E8A-4147-A177-3AD203B41FA5}">
                      <a16:colId xmlns="" xmlns:a16="http://schemas.microsoft.com/office/drawing/2014/main" val="2863556929"/>
                    </a:ext>
                  </a:extLst>
                </a:gridCol>
                <a:gridCol w="137690"/>
                <a:gridCol w="261029"/>
                <a:gridCol w="670575">
                  <a:extLst>
                    <a:ext uri="{9D8B030D-6E8A-4147-A177-3AD203B41FA5}">
                      <a16:colId xmlns="" xmlns:a16="http://schemas.microsoft.com/office/drawing/2014/main" val="1111855866"/>
                    </a:ext>
                  </a:extLst>
                </a:gridCol>
                <a:gridCol w="670575">
                  <a:extLst>
                    <a:ext uri="{9D8B030D-6E8A-4147-A177-3AD203B41FA5}">
                      <a16:colId xmlns="" xmlns:a16="http://schemas.microsoft.com/office/drawing/2014/main" val="4166215494"/>
                    </a:ext>
                  </a:extLst>
                </a:gridCol>
                <a:gridCol w="670575">
                  <a:extLst>
                    <a:ext uri="{9D8B030D-6E8A-4147-A177-3AD203B41FA5}">
                      <a16:colId xmlns="" xmlns:a16="http://schemas.microsoft.com/office/drawing/2014/main" val="1110686500"/>
                    </a:ext>
                  </a:extLst>
                </a:gridCol>
                <a:gridCol w="670575">
                  <a:extLst>
                    <a:ext uri="{9D8B030D-6E8A-4147-A177-3AD203B41FA5}">
                      <a16:colId xmlns="" xmlns:a16="http://schemas.microsoft.com/office/drawing/2014/main" val="2505984042"/>
                    </a:ext>
                  </a:extLst>
                </a:gridCol>
                <a:gridCol w="670575">
                  <a:extLst>
                    <a:ext uri="{9D8B030D-6E8A-4147-A177-3AD203B41FA5}">
                      <a16:colId xmlns="" xmlns:a16="http://schemas.microsoft.com/office/drawing/2014/main" val="772348632"/>
                    </a:ext>
                  </a:extLst>
                </a:gridCol>
                <a:gridCol w="670575">
                  <a:extLst>
                    <a:ext uri="{9D8B030D-6E8A-4147-A177-3AD203B41FA5}">
                      <a16:colId xmlns="" xmlns:a16="http://schemas.microsoft.com/office/drawing/2014/main" val="3390010035"/>
                    </a:ext>
                  </a:extLst>
                </a:gridCol>
                <a:gridCol w="670575">
                  <a:extLst>
                    <a:ext uri="{9D8B030D-6E8A-4147-A177-3AD203B41FA5}">
                      <a16:colId xmlns="" xmlns:a16="http://schemas.microsoft.com/office/drawing/2014/main" val="2186260266"/>
                    </a:ext>
                  </a:extLst>
                </a:gridCol>
                <a:gridCol w="670575">
                  <a:extLst>
                    <a:ext uri="{9D8B030D-6E8A-4147-A177-3AD203B41FA5}">
                      <a16:colId xmlns="" xmlns:a16="http://schemas.microsoft.com/office/drawing/2014/main" val="1816856798"/>
                    </a:ext>
                  </a:extLst>
                </a:gridCol>
                <a:gridCol w="670575">
                  <a:extLst>
                    <a:ext uri="{9D8B030D-6E8A-4147-A177-3AD203B41FA5}">
                      <a16:colId xmlns="" xmlns:a16="http://schemas.microsoft.com/office/drawing/2014/main" val="271649112"/>
                    </a:ext>
                  </a:extLst>
                </a:gridCol>
                <a:gridCol w="670575">
                  <a:extLst>
                    <a:ext uri="{9D8B030D-6E8A-4147-A177-3AD203B41FA5}">
                      <a16:colId xmlns="" xmlns:a16="http://schemas.microsoft.com/office/drawing/2014/main" val="1062704210"/>
                    </a:ext>
                  </a:extLst>
                </a:gridCol>
                <a:gridCol w="670575">
                  <a:extLst>
                    <a:ext uri="{9D8B030D-6E8A-4147-A177-3AD203B41FA5}">
                      <a16:colId xmlns="" xmlns:a16="http://schemas.microsoft.com/office/drawing/2014/main" val="2755894402"/>
                    </a:ext>
                  </a:extLst>
                </a:gridCol>
                <a:gridCol w="670575">
                  <a:extLst>
                    <a:ext uri="{9D8B030D-6E8A-4147-A177-3AD203B41FA5}">
                      <a16:colId xmlns="" xmlns:a16="http://schemas.microsoft.com/office/drawing/2014/main" val="1819324158"/>
                    </a:ext>
                  </a:extLst>
                </a:gridCol>
                <a:gridCol w="670575">
                  <a:extLst>
                    <a:ext uri="{9D8B030D-6E8A-4147-A177-3AD203B41FA5}">
                      <a16:colId xmlns="" xmlns:a16="http://schemas.microsoft.com/office/drawing/2014/main" val="1619603813"/>
                    </a:ext>
                  </a:extLst>
                </a:gridCol>
                <a:gridCol w="670575">
                  <a:extLst>
                    <a:ext uri="{9D8B030D-6E8A-4147-A177-3AD203B41FA5}">
                      <a16:colId xmlns="" xmlns:a16="http://schemas.microsoft.com/office/drawing/2014/main" val="271773664"/>
                    </a:ext>
                  </a:extLst>
                </a:gridCol>
              </a:tblGrid>
              <a:tr h="305934">
                <a:tc>
                  <a:txBody>
                    <a:bodyPr/>
                    <a:lstStyle/>
                    <a:p>
                      <a:pPr algn="l" fontAlgn="b"/>
                      <a:r>
                        <a:rPr lang="en-US" sz="1400" u="none" strike="noStrike" dirty="0">
                          <a:effectLst/>
                        </a:rPr>
                        <a:t>Avg/MOS</a:t>
                      </a:r>
                      <a:endParaRPr lang="en-US" sz="1400" b="0" i="0" u="none" strike="noStrike" dirty="0">
                        <a:solidFill>
                          <a:srgbClr val="000000"/>
                        </a:solidFill>
                        <a:effectLst/>
                        <a:latin typeface="Calibri" panose="020F0502020204030204" pitchFamily="34" charset="0"/>
                      </a:endParaRPr>
                    </a:p>
                  </a:txBody>
                  <a:tcPr marL="7618" marR="7618" marT="7618" marB="0" anchor="b"/>
                </a:tc>
                <a:tc gridSpan="2">
                  <a:txBody>
                    <a:bodyPr/>
                    <a:lstStyle/>
                    <a:p>
                      <a:pPr algn="r" fontAlgn="b"/>
                      <a:r>
                        <a:rPr lang="en-US" sz="1400" u="none" strike="noStrike" dirty="0" smtClean="0">
                          <a:effectLst/>
                        </a:rPr>
                        <a:t>3.53</a:t>
                      </a:r>
                      <a:endParaRPr lang="en-US" sz="1400" b="0" i="0" u="none" strike="noStrike" dirty="0">
                        <a:solidFill>
                          <a:srgbClr val="000000"/>
                        </a:solidFill>
                        <a:effectLst/>
                        <a:latin typeface="Calibri" panose="020F0502020204030204" pitchFamily="34" charset="0"/>
                      </a:endParaRPr>
                    </a:p>
                  </a:txBody>
                  <a:tcPr marL="7618" marR="7618" marT="7618" marB="0" anchor="b"/>
                </a:tc>
                <a:tc hMerge="1">
                  <a:txBody>
                    <a:bodyPr/>
                    <a:lstStyle/>
                    <a:p>
                      <a:endParaRPr lang="en-IN"/>
                    </a:p>
                  </a:txBody>
                  <a:tcPr/>
                </a:tc>
                <a:tc>
                  <a:txBody>
                    <a:bodyPr/>
                    <a:lstStyle/>
                    <a:p>
                      <a:pPr algn="r" fontAlgn="b"/>
                      <a:r>
                        <a:rPr lang="en-US" sz="1400" u="none" strike="noStrike" dirty="0" smtClean="0">
                          <a:effectLst/>
                        </a:rPr>
                        <a:t>3.73</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smtClean="0">
                          <a:effectLst/>
                        </a:rPr>
                        <a:t>3.86</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smtClean="0">
                          <a:effectLst/>
                        </a:rPr>
                        <a:t>4.26</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smtClean="0">
                          <a:effectLst/>
                        </a:rPr>
                        <a:t>3.933</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3.8</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smtClean="0">
                          <a:effectLst/>
                        </a:rPr>
                        <a:t>4.06</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smtClean="0">
                          <a:effectLst/>
                        </a:rPr>
                        <a:t>3.86</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smtClean="0">
                          <a:effectLst/>
                        </a:rPr>
                        <a:t>4.13</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smtClean="0">
                          <a:effectLst/>
                        </a:rPr>
                        <a:t>3.73</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smtClean="0">
                          <a:effectLst/>
                        </a:rPr>
                        <a:t>3.86</a:t>
                      </a:r>
                      <a:endParaRPr lang="en-US" sz="1400" b="0" i="0" u="none" strike="noStrike" dirty="0">
                        <a:solidFill>
                          <a:srgbClr val="00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566098832"/>
                  </a:ext>
                </a:extLst>
              </a:tr>
              <a:tr h="198431">
                <a:tc>
                  <a:txBody>
                    <a:bodyPr/>
                    <a:lstStyle/>
                    <a:p>
                      <a:pPr algn="l" fontAlgn="b"/>
                      <a:r>
                        <a:rPr lang="en-US" sz="1400" u="none" strike="noStrike" dirty="0" err="1">
                          <a:effectLst/>
                        </a:rPr>
                        <a:t>Std</a:t>
                      </a:r>
                      <a:r>
                        <a:rPr lang="en-US" sz="1400" u="none" strike="noStrike" dirty="0">
                          <a:effectLst/>
                        </a:rPr>
                        <a:t>/SOS</a:t>
                      </a:r>
                      <a:endParaRPr lang="en-US" sz="1400" b="0" i="0" u="none" strike="noStrike" dirty="0">
                        <a:solidFill>
                          <a:srgbClr val="000000"/>
                        </a:solidFill>
                        <a:effectLst/>
                        <a:latin typeface="Calibri" panose="020F0502020204030204" pitchFamily="34" charset="0"/>
                      </a:endParaRPr>
                    </a:p>
                  </a:txBody>
                  <a:tcPr marL="7618" marR="7618" marT="7618" marB="0" anchor="b"/>
                </a:tc>
                <a:tc gridSpan="2">
                  <a:txBody>
                    <a:bodyPr/>
                    <a:lstStyle/>
                    <a:p>
                      <a:pPr algn="r" fontAlgn="b"/>
                      <a:r>
                        <a:rPr lang="en-US" sz="1400" u="none" strike="noStrike" dirty="0" smtClean="0">
                          <a:effectLst/>
                        </a:rPr>
                        <a:t>1.24</a:t>
                      </a:r>
                      <a:endParaRPr lang="en-US" sz="1400" b="0" i="0" u="none" strike="noStrike" dirty="0">
                        <a:solidFill>
                          <a:srgbClr val="000000"/>
                        </a:solidFill>
                        <a:effectLst/>
                        <a:latin typeface="Calibri" panose="020F0502020204030204" pitchFamily="34" charset="0"/>
                      </a:endParaRPr>
                    </a:p>
                  </a:txBody>
                  <a:tcPr marL="7618" marR="7618" marT="7618" marB="0" anchor="b"/>
                </a:tc>
                <a:tc hMerge="1">
                  <a:txBody>
                    <a:bodyPr/>
                    <a:lstStyle/>
                    <a:p>
                      <a:endParaRPr lang="en-IN"/>
                    </a:p>
                  </a:txBody>
                  <a:tcPr/>
                </a:tc>
                <a:tc>
                  <a:txBody>
                    <a:bodyPr/>
                    <a:lstStyle/>
                    <a:p>
                      <a:pPr algn="r" fontAlgn="b"/>
                      <a:r>
                        <a:rPr lang="en-US" sz="1400" u="none" strike="noStrike" dirty="0" smtClean="0">
                          <a:effectLst/>
                        </a:rPr>
                        <a:t>0.59</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smtClean="0">
                          <a:effectLst/>
                        </a:rPr>
                        <a:t>0.74</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smtClean="0">
                          <a:effectLst/>
                        </a:rPr>
                        <a:t>0.59</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smtClean="0">
                          <a:effectLst/>
                        </a:rPr>
                        <a:t>0.88</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smtClean="0">
                          <a:effectLst/>
                        </a:rPr>
                        <a:t>0.53</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smtClean="0">
                          <a:effectLst/>
                        </a:rPr>
                        <a:t>1.01</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smtClean="0">
                          <a:effectLst/>
                        </a:rPr>
                        <a:t>0.70</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smtClean="0">
                          <a:effectLst/>
                        </a:rPr>
                        <a:t>0.63</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smtClean="0">
                          <a:effectLst/>
                        </a:rPr>
                        <a:t>0.83</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smtClean="0">
                          <a:effectLst/>
                        </a:rPr>
                        <a:t>0.79</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smtClean="0">
                          <a:effectLst/>
                        </a:rPr>
                        <a:t>0.51</a:t>
                      </a:r>
                      <a:endParaRPr lang="en-US" sz="1400" b="0" i="0" u="none" strike="noStrike" dirty="0">
                        <a:solidFill>
                          <a:srgbClr val="00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3209976476"/>
                  </a:ext>
                </a:extLst>
              </a:tr>
              <a:tr h="253171">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gridSpan="2">
                  <a:txBody>
                    <a:bodyPr/>
                    <a:lstStyle/>
                    <a:p>
                      <a:endParaRPr lang="en-IN"/>
                    </a:p>
                  </a:txBody>
                  <a:tcPr marL="7618" marR="7618" marT="7618" marB="0" anchor="b"/>
                </a:tc>
                <a:tc hMerge="1">
                  <a:txBody>
                    <a:bodyPr/>
                    <a:lstStyle/>
                    <a:p>
                      <a:endParaRPr lang="en-IN"/>
                    </a:p>
                  </a:txBody>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4056356251"/>
                  </a:ext>
                </a:extLst>
              </a:tr>
              <a:tr h="198431">
                <a:tc>
                  <a:txBody>
                    <a:bodyPr/>
                    <a:lstStyle/>
                    <a:p>
                      <a:pPr algn="l" fontAlgn="b"/>
                      <a:r>
                        <a:rPr lang="en-US" sz="1400" u="none" strike="noStrike">
                          <a:effectLst/>
                        </a:rPr>
                        <a:t>Std-Err</a:t>
                      </a:r>
                      <a:endParaRPr lang="en-US" sz="1400" b="0" i="0" u="none" strike="noStrike">
                        <a:solidFill>
                          <a:srgbClr val="000000"/>
                        </a:solidFill>
                        <a:effectLst/>
                        <a:latin typeface="Calibri" panose="020F0502020204030204" pitchFamily="34" charset="0"/>
                      </a:endParaRPr>
                    </a:p>
                  </a:txBody>
                  <a:tcPr marL="7618" marR="7618" marT="7618" marB="0" anchor="b"/>
                </a:tc>
                <a:tc gridSpan="2">
                  <a:txBody>
                    <a:bodyPr/>
                    <a:lstStyle/>
                    <a:p>
                      <a:pPr algn="r" fontAlgn="b"/>
                      <a:r>
                        <a:rPr lang="en-US" sz="1400" u="none" strike="noStrike" dirty="0" smtClean="0">
                          <a:effectLst/>
                        </a:rPr>
                        <a:t>0.32</a:t>
                      </a:r>
                      <a:endParaRPr lang="en-US" sz="1400" b="0" i="0" u="none" strike="noStrike" dirty="0">
                        <a:solidFill>
                          <a:srgbClr val="000000"/>
                        </a:solidFill>
                        <a:effectLst/>
                        <a:latin typeface="Calibri" panose="020F0502020204030204" pitchFamily="34" charset="0"/>
                      </a:endParaRPr>
                    </a:p>
                  </a:txBody>
                  <a:tcPr marL="7618" marR="7618" marT="7618" marB="0" anchor="b"/>
                </a:tc>
                <a:tc hMerge="1">
                  <a:txBody>
                    <a:bodyPr/>
                    <a:lstStyle/>
                    <a:p>
                      <a:endParaRPr lang="en-IN"/>
                    </a:p>
                  </a:txBody>
                  <a:tcPr/>
                </a:tc>
                <a:tc>
                  <a:txBody>
                    <a:bodyPr/>
                    <a:lstStyle/>
                    <a:p>
                      <a:pPr algn="r" fontAlgn="b"/>
                      <a:r>
                        <a:rPr lang="en-US" sz="1400" u="none" strike="noStrike" dirty="0" smtClean="0">
                          <a:effectLst/>
                        </a:rPr>
                        <a:t>0.15</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smtClean="0">
                          <a:effectLst/>
                        </a:rPr>
                        <a:t>0.19</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smtClean="0">
                          <a:effectLst/>
                        </a:rPr>
                        <a:t>0.15</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smtClean="0">
                          <a:effectLst/>
                        </a:rPr>
                        <a:t>0.22</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smtClean="0">
                          <a:effectLst/>
                        </a:rPr>
                        <a:t>0.13</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smtClean="0">
                          <a:effectLst/>
                        </a:rPr>
                        <a:t>0.26</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smtClean="0">
                          <a:effectLst/>
                        </a:rPr>
                        <a:t>0.18</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smtClean="0">
                          <a:effectLst/>
                        </a:rPr>
                        <a:t>0.16</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smtClean="0">
                          <a:effectLst/>
                        </a:rPr>
                        <a:t>0.21</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smtClean="0">
                          <a:effectLst/>
                        </a:rPr>
                        <a:t>0.20</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smtClean="0">
                          <a:effectLst/>
                        </a:rPr>
                        <a:t>0.13</a:t>
                      </a:r>
                      <a:endParaRPr lang="en-US" sz="1400" b="0" i="0" u="none" strike="noStrike" dirty="0">
                        <a:solidFill>
                          <a:srgbClr val="00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3704346628"/>
                  </a:ext>
                </a:extLst>
              </a:tr>
              <a:tr h="198431">
                <a:tc>
                  <a:txBody>
                    <a:bodyPr/>
                    <a:lstStyle/>
                    <a:p>
                      <a:pPr algn="l" fontAlgn="b"/>
                      <a:r>
                        <a:rPr lang="en-US" sz="1400" u="none" strike="noStrike" dirty="0">
                          <a:effectLst/>
                        </a:rPr>
                        <a:t>95%CI</a:t>
                      </a:r>
                      <a:endParaRPr lang="en-US" sz="1400" b="0" i="0" u="none" strike="noStrike" dirty="0">
                        <a:solidFill>
                          <a:srgbClr val="000000"/>
                        </a:solidFill>
                        <a:effectLst/>
                        <a:latin typeface="Calibri" panose="020F0502020204030204" pitchFamily="34" charset="0"/>
                      </a:endParaRPr>
                    </a:p>
                  </a:txBody>
                  <a:tcPr marL="7618" marR="7618" marT="7618" marB="0" anchor="b"/>
                </a:tc>
                <a:tc gridSpan="2">
                  <a:txBody>
                    <a:bodyPr/>
                    <a:lstStyle/>
                    <a:p>
                      <a:pPr algn="r" fontAlgn="b"/>
                      <a:r>
                        <a:rPr lang="en-US" sz="1400" u="none" strike="noStrike" dirty="0" smtClean="0">
                          <a:effectLst/>
                        </a:rPr>
                        <a:t>0.82</a:t>
                      </a:r>
                      <a:endParaRPr lang="en-US" sz="1400" b="0" i="0" u="none" strike="noStrike" dirty="0">
                        <a:solidFill>
                          <a:srgbClr val="000000"/>
                        </a:solidFill>
                        <a:effectLst/>
                        <a:latin typeface="Calibri" panose="020F0502020204030204" pitchFamily="34" charset="0"/>
                      </a:endParaRPr>
                    </a:p>
                  </a:txBody>
                  <a:tcPr marL="7618" marR="7618" marT="7618" marB="0" anchor="b"/>
                </a:tc>
                <a:tc hMerge="1">
                  <a:txBody>
                    <a:bodyPr/>
                    <a:lstStyle/>
                    <a:p>
                      <a:endParaRPr lang="en-IN"/>
                    </a:p>
                  </a:txBody>
                  <a:tcPr/>
                </a:tc>
                <a:tc>
                  <a:txBody>
                    <a:bodyPr/>
                    <a:lstStyle/>
                    <a:p>
                      <a:pPr algn="r" fontAlgn="b"/>
                      <a:r>
                        <a:rPr lang="en-US" sz="1400" u="none" strike="noStrike" dirty="0" smtClean="0">
                          <a:effectLst/>
                        </a:rPr>
                        <a:t>0.39</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smtClean="0">
                          <a:effectLst/>
                        </a:rPr>
                        <a:t>0.495</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smtClean="0">
                          <a:effectLst/>
                        </a:rPr>
                        <a:t>0.39</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smtClean="0">
                          <a:effectLst/>
                        </a:rPr>
                        <a:t>0.58</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smtClean="0">
                          <a:effectLst/>
                        </a:rPr>
                        <a:t>0.35</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smtClean="0">
                          <a:effectLst/>
                        </a:rPr>
                        <a:t>0.67</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smtClean="0">
                          <a:effectLst/>
                        </a:rPr>
                        <a:t>0.468</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smtClean="0">
                          <a:effectLst/>
                        </a:rPr>
                        <a:t>0.42</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smtClean="0">
                          <a:effectLst/>
                        </a:rPr>
                        <a:t>0.55</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smtClean="0">
                          <a:effectLst/>
                        </a:rPr>
                        <a:t>0.53</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smtClean="0">
                          <a:effectLst/>
                        </a:rPr>
                        <a:t>0.34</a:t>
                      </a:r>
                      <a:endParaRPr lang="en-US" sz="1400" b="0" i="0" u="none" strike="noStrike" dirty="0">
                        <a:solidFill>
                          <a:srgbClr val="00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2342048164"/>
                  </a:ext>
                </a:extLst>
              </a:tr>
              <a:tr h="253171">
                <a:tc>
                  <a:txBody>
                    <a:bodyPr/>
                    <a:lstStyle/>
                    <a:p>
                      <a:pPr algn="l" fontAlgn="b"/>
                      <a:r>
                        <a:rPr lang="en-US" sz="1400" u="none" strike="noStrike">
                          <a:effectLst/>
                        </a:rPr>
                        <a:t>MOS+CI</a:t>
                      </a:r>
                      <a:endParaRPr lang="en-US" sz="1400" b="0" i="0" u="none" strike="noStrike">
                        <a:solidFill>
                          <a:srgbClr val="000000"/>
                        </a:solidFill>
                        <a:effectLst/>
                        <a:latin typeface="Calibri" panose="020F0502020204030204" pitchFamily="34" charset="0"/>
                      </a:endParaRPr>
                    </a:p>
                  </a:txBody>
                  <a:tcPr marL="7618" marR="7618" marT="7618" marB="0" anchor="b"/>
                </a:tc>
                <a:tc gridSpan="2">
                  <a:txBody>
                    <a:bodyPr/>
                    <a:lstStyle/>
                    <a:p>
                      <a:endParaRPr lang="en-IN"/>
                    </a:p>
                  </a:txBody>
                  <a:tcPr marL="7618" marR="7618" marT="7618" marB="0" anchor="b"/>
                </a:tc>
                <a:tc hMerge="1">
                  <a:txBody>
                    <a:bodyPr/>
                    <a:lstStyle/>
                    <a:p>
                      <a:endParaRPr lang="en-IN"/>
                    </a:p>
                  </a:txBody>
                  <a:tcPr/>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smtClean="0">
                          <a:effectLst/>
                        </a:rPr>
                        <a:t>4.36</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smtClean="0">
                          <a:effectLst/>
                        </a:rPr>
                        <a:t>4.35</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smtClean="0">
                          <a:effectLst/>
                        </a:rPr>
                        <a:t>4.29</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smtClean="0">
                          <a:effectLst/>
                        </a:rPr>
                        <a:t>4.21</a:t>
                      </a:r>
                      <a:endParaRPr lang="en-US" sz="1400" b="0" i="0" u="none" strike="noStrike" dirty="0">
                        <a:solidFill>
                          <a:srgbClr val="00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640206233"/>
                  </a:ext>
                </a:extLst>
              </a:tr>
              <a:tr h="253171">
                <a:tc>
                  <a:txBody>
                    <a:bodyPr/>
                    <a:lstStyle/>
                    <a:p>
                      <a:pPr algn="l" fontAlgn="b"/>
                      <a:r>
                        <a:rPr lang="en-US" sz="1400" u="none" strike="noStrike">
                          <a:effectLst/>
                        </a:rPr>
                        <a:t>MOS-CI</a:t>
                      </a:r>
                      <a:endParaRPr lang="en-US" sz="1400" b="0" i="0" u="none" strike="noStrike">
                        <a:solidFill>
                          <a:srgbClr val="000000"/>
                        </a:solidFill>
                        <a:effectLst/>
                        <a:latin typeface="Calibri" panose="020F0502020204030204" pitchFamily="34" charset="0"/>
                      </a:endParaRPr>
                    </a:p>
                  </a:txBody>
                  <a:tcPr marL="7618" marR="7618" marT="7618" marB="0" anchor="b"/>
                </a:tc>
                <a:tc gridSpan="2">
                  <a:txBody>
                    <a:bodyPr/>
                    <a:lstStyle/>
                    <a:p>
                      <a:endParaRPr lang="en-IN"/>
                    </a:p>
                  </a:txBody>
                  <a:tcPr marL="7618" marR="7618" marT="7618" marB="0" anchor="b"/>
                </a:tc>
                <a:tc hMerge="1">
                  <a:txBody>
                    <a:bodyPr/>
                    <a:lstStyle/>
                    <a:p>
                      <a:endParaRPr lang="en-IN"/>
                    </a:p>
                  </a:txBody>
                  <a:tcPr/>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smtClean="0">
                          <a:effectLst/>
                        </a:rPr>
                        <a:t>3.37</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smtClean="0">
                          <a:effectLst/>
                        </a:rPr>
                        <a:t>3.64</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smtClean="0">
                          <a:effectLst/>
                        </a:rPr>
                        <a:t>3.44</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smtClean="0">
                          <a:effectLst/>
                        </a:rPr>
                        <a:t>3.52</a:t>
                      </a:r>
                      <a:endParaRPr lang="en-US" sz="1400" b="0" i="0" u="none" strike="noStrike" dirty="0">
                        <a:solidFill>
                          <a:srgbClr val="00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2005376469"/>
                  </a:ext>
                </a:extLst>
              </a:tr>
              <a:tr h="253171">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gridSpan="2">
                  <a:txBody>
                    <a:bodyPr/>
                    <a:lstStyle/>
                    <a:p>
                      <a:endParaRPr lang="en-IN"/>
                    </a:p>
                  </a:txBody>
                  <a:tcPr marL="7618" marR="7618" marT="7618" marB="0" anchor="b"/>
                </a:tc>
                <a:tc hMerge="1">
                  <a:txBody>
                    <a:bodyPr/>
                    <a:lstStyle/>
                    <a:p>
                      <a:endParaRPr lang="en-IN"/>
                    </a:p>
                  </a:txBody>
                  <a:tcPr/>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1358073373"/>
                  </a:ext>
                </a:extLst>
              </a:tr>
              <a:tr h="198431">
                <a:tc>
                  <a:txBody>
                    <a:bodyPr/>
                    <a:lstStyle/>
                    <a:p>
                      <a:pPr algn="l" fontAlgn="b"/>
                      <a:r>
                        <a:rPr lang="en-US" sz="1400" u="none" strike="noStrike">
                          <a:effectLst/>
                        </a:rPr>
                        <a:t>Median</a:t>
                      </a:r>
                      <a:endParaRPr lang="en-US" sz="1400" b="0" i="0" u="none" strike="noStrike">
                        <a:solidFill>
                          <a:srgbClr val="000000"/>
                        </a:solidFill>
                        <a:effectLst/>
                        <a:latin typeface="Calibri" panose="020F0502020204030204" pitchFamily="34" charset="0"/>
                      </a:endParaRPr>
                    </a:p>
                  </a:txBody>
                  <a:tcPr marL="7618" marR="7618" marT="7618" marB="0" anchor="b"/>
                </a:tc>
                <a:tc gridSpan="2">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618" marR="7618" marT="7618" marB="0" anchor="b"/>
                </a:tc>
                <a:tc hMerge="1">
                  <a:txBody>
                    <a:bodyPr/>
                    <a:lstStyle/>
                    <a:p>
                      <a:endParaRPr lang="en-IN"/>
                    </a:p>
                  </a:txBody>
                  <a:tcPr/>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4</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4</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4</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4</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4</a:t>
                      </a:r>
                      <a:endParaRPr lang="en-US" sz="1400" b="0" i="0" u="none" strike="noStrike" dirty="0">
                        <a:solidFill>
                          <a:srgbClr val="00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3291882985"/>
                  </a:ext>
                </a:extLst>
              </a:tr>
              <a:tr h="253171">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gridSpan="2">
                  <a:txBody>
                    <a:bodyPr/>
                    <a:lstStyle/>
                    <a:p>
                      <a:endParaRPr lang="en-IN"/>
                    </a:p>
                  </a:txBody>
                  <a:tcPr marL="7618" marR="7618" marT="7618" marB="0" anchor="b"/>
                </a:tc>
                <a:tc hMerge="1">
                  <a:txBody>
                    <a:bodyPr/>
                    <a:lstStyle/>
                    <a:p>
                      <a:endParaRPr lang="en-IN"/>
                    </a:p>
                  </a:txBody>
                  <a:tcPr/>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3486043897"/>
                  </a:ext>
                </a:extLst>
              </a:tr>
              <a:tr h="253171">
                <a:tc>
                  <a:txBody>
                    <a:bodyPr/>
                    <a:lstStyle/>
                    <a:p>
                      <a:pPr algn="l" fontAlgn="b"/>
                      <a:r>
                        <a:rPr lang="en-US" sz="1400" u="none" strike="noStrike" dirty="0">
                          <a:effectLst/>
                        </a:rPr>
                        <a:t>%GOB</a:t>
                      </a:r>
                      <a:endParaRPr lang="en-US" sz="1400" b="0" i="0" u="none" strike="noStrike" dirty="0">
                        <a:solidFill>
                          <a:srgbClr val="000000"/>
                        </a:solidFill>
                        <a:effectLst/>
                        <a:latin typeface="Calibri" panose="020F0502020204030204" pitchFamily="34" charset="0"/>
                      </a:endParaRPr>
                    </a:p>
                  </a:txBody>
                  <a:tcPr marL="7618" marR="7618" marT="7618" marB="0" anchor="b"/>
                </a:tc>
                <a:tc gridSpan="2">
                  <a:txBody>
                    <a:bodyPr/>
                    <a:lstStyle/>
                    <a:p>
                      <a:endParaRPr lang="en-IN"/>
                    </a:p>
                  </a:txBody>
                  <a:tcPr marL="7618" marR="7618" marT="7618" marB="0" anchor="b"/>
                </a:tc>
                <a:tc hMerge="1">
                  <a:txBody>
                    <a:bodyPr/>
                    <a:lstStyle/>
                    <a:p>
                      <a:endParaRPr lang="en-IN"/>
                    </a:p>
                  </a:txBody>
                  <a:tcPr/>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66.67%</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86.67%</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73.33%</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80.00%</a:t>
                      </a:r>
                      <a:endParaRPr lang="en-US" sz="1400" b="0" i="0" u="none" strike="noStrike" dirty="0">
                        <a:solidFill>
                          <a:srgbClr val="00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4259665046"/>
                  </a:ext>
                </a:extLst>
              </a:tr>
              <a:tr h="253171">
                <a:tc>
                  <a:txBody>
                    <a:bodyPr/>
                    <a:lstStyle/>
                    <a:p>
                      <a:pPr algn="l" fontAlgn="b"/>
                      <a:r>
                        <a:rPr lang="en-US" sz="1400" u="none" strike="noStrike" dirty="0">
                          <a:effectLst/>
                        </a:rPr>
                        <a:t>%POW</a:t>
                      </a:r>
                      <a:endParaRPr lang="en-US" sz="1400" b="0" i="0" u="none" strike="noStrike" dirty="0">
                        <a:solidFill>
                          <a:srgbClr val="000000"/>
                        </a:solidFill>
                        <a:effectLst/>
                        <a:latin typeface="Calibri" panose="020F0502020204030204" pitchFamily="34" charset="0"/>
                      </a:endParaRPr>
                    </a:p>
                  </a:txBody>
                  <a:tcPr marL="7618" marR="7618" marT="7618" marB="0" anchor="b"/>
                </a:tc>
                <a:tc gridSpan="2">
                  <a:txBody>
                    <a:bodyPr/>
                    <a:lstStyle/>
                    <a:p>
                      <a:endParaRPr lang="en-IN"/>
                    </a:p>
                  </a:txBody>
                  <a:tcPr marL="7618" marR="7618" marT="7618" marB="0" anchor="b"/>
                </a:tc>
                <a:tc hMerge="1">
                  <a:txBody>
                    <a:bodyPr/>
                    <a:lstStyle/>
                    <a:p>
                      <a:endParaRPr lang="en-IN"/>
                    </a:p>
                  </a:txBody>
                  <a:tcPr/>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830354634"/>
                  </a:ext>
                </a:extLst>
              </a:tr>
              <a:tr h="253171">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gridSpan="2">
                  <a:txBody>
                    <a:bodyPr/>
                    <a:lstStyle/>
                    <a:p>
                      <a:endParaRPr lang="en-IN"/>
                    </a:p>
                  </a:txBody>
                  <a:tcPr marL="7618" marR="7618" marT="7618" marB="0" anchor="b"/>
                </a:tc>
                <a:tc hMerge="1">
                  <a:txBody>
                    <a:bodyPr/>
                    <a:lstStyle/>
                    <a:p>
                      <a:endParaRPr lang="en-IN"/>
                    </a:p>
                  </a:txBody>
                  <a:tcPr/>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1175720845"/>
                  </a:ext>
                </a:extLst>
              </a:tr>
              <a:tr h="198431">
                <a:tc gridSpan="3">
                  <a:txBody>
                    <a:bodyPr/>
                    <a:lstStyle/>
                    <a:p>
                      <a:pPr algn="l" fontAlgn="b"/>
                      <a:r>
                        <a:rPr lang="en-US" sz="1400" u="none" strike="noStrike">
                          <a:effectLst/>
                        </a:rPr>
                        <a:t>MOS+2SOS</a:t>
                      </a:r>
                      <a:endParaRPr lang="en-US" sz="1400" b="0" i="0" u="none" strike="noStrike">
                        <a:solidFill>
                          <a:srgbClr val="FF0000"/>
                        </a:solidFill>
                        <a:effectLst/>
                        <a:latin typeface="Calibri" panose="020F0502020204030204" pitchFamily="34" charset="0"/>
                      </a:endParaRPr>
                    </a:p>
                  </a:txBody>
                  <a:tcPr marL="7618" marR="7618" marT="7618" marB="0" anchor="b"/>
                </a:tc>
                <a:tc hMerge="1">
                  <a:txBody>
                    <a:bodyPr/>
                    <a:lstStyle/>
                    <a:p>
                      <a:endParaRPr lang="en-IN"/>
                    </a:p>
                  </a:txBody>
                  <a:tcPr/>
                </a:tc>
                <a:tc hMerge="1">
                  <a:txBody>
                    <a:bodyPr/>
                    <a:lstStyle/>
                    <a:p>
                      <a:endParaRPr lang="en-IN"/>
                    </a:p>
                  </a:txBody>
                  <a:tcPr/>
                </a:tc>
                <a:tc>
                  <a:txBody>
                    <a:bodyPr/>
                    <a:lstStyle/>
                    <a:p>
                      <a:pPr algn="l" fontAlgn="b"/>
                      <a:endParaRPr lang="en-US" sz="1400" b="0" i="0" u="none" strike="noStrike" dirty="0">
                        <a:solidFill>
                          <a:srgbClr val="FF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smtClean="0">
                          <a:effectLst/>
                        </a:rPr>
                        <a:t>5.35</a:t>
                      </a:r>
                      <a:endParaRPr lang="en-US" sz="1400" b="0" i="0" u="none" strike="noStrike" dirty="0">
                        <a:solidFill>
                          <a:srgbClr val="FF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FF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FF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FF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smtClean="0">
                          <a:effectLst/>
                        </a:rPr>
                        <a:t>5.06</a:t>
                      </a:r>
                      <a:endParaRPr lang="en-US" sz="1400" b="0" i="0" u="none" strike="noStrike" dirty="0">
                        <a:solidFill>
                          <a:srgbClr val="FF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FF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FF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FF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smtClean="0">
                          <a:effectLst/>
                        </a:rPr>
                        <a:t>5.14</a:t>
                      </a:r>
                      <a:endParaRPr lang="en-US" sz="1400" b="0" i="0" u="none" strike="noStrike" dirty="0">
                        <a:solidFill>
                          <a:srgbClr val="FF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FF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FF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FF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smtClean="0">
                          <a:effectLst/>
                        </a:rPr>
                        <a:t>4.89</a:t>
                      </a:r>
                      <a:endParaRPr lang="en-US" sz="1400" b="0" i="0" u="none" strike="noStrike" dirty="0">
                        <a:solidFill>
                          <a:srgbClr val="FF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2445738045"/>
                  </a:ext>
                </a:extLst>
              </a:tr>
              <a:tr h="198431">
                <a:tc gridSpan="3">
                  <a:txBody>
                    <a:bodyPr/>
                    <a:lstStyle/>
                    <a:p>
                      <a:pPr algn="l" fontAlgn="b"/>
                      <a:r>
                        <a:rPr lang="en-US" sz="1400" u="none" strike="noStrike">
                          <a:effectLst/>
                        </a:rPr>
                        <a:t>MOS-2SOS</a:t>
                      </a:r>
                      <a:endParaRPr lang="en-US" sz="1400" b="0" i="0" u="none" strike="noStrike">
                        <a:solidFill>
                          <a:srgbClr val="FF0000"/>
                        </a:solidFill>
                        <a:effectLst/>
                        <a:latin typeface="Calibri" panose="020F0502020204030204" pitchFamily="34" charset="0"/>
                      </a:endParaRPr>
                    </a:p>
                  </a:txBody>
                  <a:tcPr marL="7618" marR="7618" marT="7618" marB="0" anchor="b"/>
                </a:tc>
                <a:tc hMerge="1">
                  <a:txBody>
                    <a:bodyPr/>
                    <a:lstStyle/>
                    <a:p>
                      <a:endParaRPr lang="en-IN"/>
                    </a:p>
                  </a:txBody>
                  <a:tcPr/>
                </a:tc>
                <a:tc hMerge="1">
                  <a:txBody>
                    <a:bodyPr/>
                    <a:lstStyle/>
                    <a:p>
                      <a:endParaRPr lang="en-IN"/>
                    </a:p>
                  </a:txBody>
                  <a:tcPr/>
                </a:tc>
                <a:tc>
                  <a:txBody>
                    <a:bodyPr/>
                    <a:lstStyle/>
                    <a:p>
                      <a:pPr algn="l" fontAlgn="b"/>
                      <a:endParaRPr lang="en-US" sz="1400" b="0" i="0" u="none" strike="noStrike" dirty="0">
                        <a:solidFill>
                          <a:srgbClr val="FF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smtClean="0">
                          <a:effectLst/>
                        </a:rPr>
                        <a:t>2.38</a:t>
                      </a:r>
                      <a:endParaRPr lang="en-US" sz="1400" b="0" i="0" u="none" strike="noStrike" dirty="0">
                        <a:solidFill>
                          <a:srgbClr val="FF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FF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FF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FF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smtClean="0">
                          <a:effectLst/>
                        </a:rPr>
                        <a:t>2.93</a:t>
                      </a:r>
                      <a:endParaRPr lang="en-US" sz="1400" b="0" i="0" u="none" strike="noStrike" dirty="0">
                        <a:solidFill>
                          <a:srgbClr val="FF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FF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FF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FF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smtClean="0">
                          <a:effectLst/>
                        </a:rPr>
                        <a:t>2.58</a:t>
                      </a:r>
                      <a:endParaRPr lang="en-US" sz="1400" b="0" i="0" u="none" strike="noStrike" dirty="0">
                        <a:solidFill>
                          <a:srgbClr val="FF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FF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FF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FF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smtClean="0">
                          <a:effectLst/>
                        </a:rPr>
                        <a:t>2.83</a:t>
                      </a:r>
                      <a:endParaRPr lang="en-US" sz="1400" b="0" i="0" u="none" strike="noStrike" dirty="0">
                        <a:solidFill>
                          <a:srgbClr val="FF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1285388424"/>
                  </a:ext>
                </a:extLst>
              </a:tr>
              <a:tr h="253171">
                <a:tc gridSpan="2">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hMerge="1">
                  <a:txBody>
                    <a:bodyPr/>
                    <a:lstStyle/>
                    <a:p>
                      <a:endParaRPr lang="en-IN"/>
                    </a:p>
                  </a:txBody>
                  <a:tcPr marL="7618" marR="7618" marT="7618" marB="0" anchor="b"/>
                </a:tc>
                <a:tc>
                  <a:txBody>
                    <a:bodyPr/>
                    <a:lstStyle/>
                    <a:p>
                      <a:endParaRPr lang="en-IN"/>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545424385"/>
                  </a:ext>
                </a:extLst>
              </a:tr>
              <a:tr h="253171">
                <a:tc gridSpan="2">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hMerge="1">
                  <a:txBody>
                    <a:bodyPr/>
                    <a:lstStyle/>
                    <a:p>
                      <a:endParaRPr lang="en-IN"/>
                    </a:p>
                  </a:txBody>
                  <a:tcPr marL="7618" marR="7618" marT="7618" marB="0" anchor="b"/>
                </a:tc>
                <a:tc>
                  <a:txBody>
                    <a:bodyPr/>
                    <a:lstStyle/>
                    <a:p>
                      <a:endParaRPr lang="en-IN"/>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784182197"/>
                  </a:ext>
                </a:extLst>
              </a:tr>
              <a:tr h="390021">
                <a:tc gridSpan="2">
                  <a:txBody>
                    <a:bodyPr/>
                    <a:lstStyle/>
                    <a:p>
                      <a:pPr algn="l" fontAlgn="b"/>
                      <a:r>
                        <a:rPr lang="en-US" sz="1400" u="none" strike="noStrike">
                          <a:effectLst/>
                        </a:rPr>
                        <a:t>10%quantile</a:t>
                      </a:r>
                      <a:endParaRPr lang="en-US" sz="1400" b="0" i="0" u="none" strike="noStrike">
                        <a:solidFill>
                          <a:srgbClr val="000000"/>
                        </a:solidFill>
                        <a:effectLst/>
                        <a:latin typeface="Calibri" panose="020F0502020204030204" pitchFamily="34" charset="0"/>
                      </a:endParaRPr>
                    </a:p>
                  </a:txBody>
                  <a:tcPr marL="7618" marR="7618" marT="7618" marB="0" anchor="b"/>
                </a:tc>
                <a:tc hMerge="1">
                  <a:txBody>
                    <a:bodyPr/>
                    <a:lstStyle/>
                    <a:p>
                      <a:pPr algn="r"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2</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3</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3.4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3</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3</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3</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3.4</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3</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3</a:t>
                      </a:r>
                      <a:endParaRPr lang="en-US" sz="1400" b="0" i="0" u="none" strike="noStrike" dirty="0">
                        <a:solidFill>
                          <a:srgbClr val="00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1886164059"/>
                  </a:ext>
                </a:extLst>
              </a:tr>
              <a:tr h="390021">
                <a:tc gridSpan="2">
                  <a:txBody>
                    <a:bodyPr/>
                    <a:lstStyle/>
                    <a:p>
                      <a:pPr algn="l" fontAlgn="b"/>
                      <a:r>
                        <a:rPr lang="en-US" sz="1400" u="none" strike="noStrike">
                          <a:effectLst/>
                        </a:rPr>
                        <a:t>90%quantile</a:t>
                      </a:r>
                      <a:endParaRPr lang="en-US" sz="1400" b="0" i="0" u="none" strike="noStrike">
                        <a:solidFill>
                          <a:srgbClr val="000000"/>
                        </a:solidFill>
                        <a:effectLst/>
                        <a:latin typeface="Calibri" panose="020F0502020204030204" pitchFamily="34" charset="0"/>
                      </a:endParaRPr>
                    </a:p>
                  </a:txBody>
                  <a:tcPr marL="7618" marR="7618" marT="7618" marB="0" anchor="b"/>
                </a:tc>
                <a:tc hMerge="1">
                  <a:txBody>
                    <a:bodyPr/>
                    <a:lstStyle/>
                    <a:p>
                      <a:pPr algn="r"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5</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4</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4.6</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4.6</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5</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5</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4</a:t>
                      </a:r>
                      <a:endParaRPr lang="en-US" sz="1400" b="0" i="0" u="none" strike="noStrike" dirty="0">
                        <a:solidFill>
                          <a:srgbClr val="00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3793098369"/>
                  </a:ext>
                </a:extLst>
              </a:tr>
            </a:tbl>
          </a:graphicData>
        </a:graphic>
      </p:graphicFrame>
    </p:spTree>
    <p:extLst>
      <p:ext uri="{BB962C8B-B14F-4D97-AF65-F5344CB8AC3E}">
        <p14:creationId xmlns:p14="http://schemas.microsoft.com/office/powerpoint/2010/main" val="2694824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07CB4C-401D-4B56-8999-9F36E7449E31}"/>
              </a:ext>
            </a:extLst>
          </p:cNvPr>
          <p:cNvSpPr>
            <a:spLocks noGrp="1"/>
          </p:cNvSpPr>
          <p:nvPr>
            <p:ph type="title"/>
          </p:nvPr>
        </p:nvSpPr>
        <p:spPr>
          <a:xfrm>
            <a:off x="765820" y="0"/>
            <a:ext cx="9751060" cy="1168400"/>
          </a:xfrm>
        </p:spPr>
        <p:txBody>
          <a:bodyPr>
            <a:normAutofit/>
          </a:bodyPr>
          <a:lstStyle/>
          <a:p>
            <a:r>
              <a:rPr lang="en-US" sz="2400" dirty="0"/>
              <a:t>Statistics </a:t>
            </a:r>
            <a:r>
              <a:rPr lang="en-US" sz="2400" dirty="0" smtClean="0"/>
              <a:t>without outliers</a:t>
            </a:r>
            <a:endParaRPr lang="en-US" sz="2400" dirty="0"/>
          </a:p>
        </p:txBody>
      </p:sp>
      <p:graphicFrame>
        <p:nvGraphicFramePr>
          <p:cNvPr id="4" name="Content Placeholder 4">
            <a:extLst>
              <a:ext uri="{FF2B5EF4-FFF2-40B4-BE49-F238E27FC236}">
                <a16:creationId xmlns="" xmlns:a16="http://schemas.microsoft.com/office/drawing/2014/main" id="{56524168-B9DD-4A4E-8B98-203077548A2F}"/>
              </a:ext>
            </a:extLst>
          </p:cNvPr>
          <p:cNvGraphicFramePr>
            <a:graphicFrameLocks noGrp="1"/>
          </p:cNvGraphicFramePr>
          <p:nvPr>
            <p:ph idx="1"/>
            <p:extLst>
              <p:ext uri="{D42A27DB-BD31-4B8C-83A1-F6EECF244321}">
                <p14:modId xmlns:p14="http://schemas.microsoft.com/office/powerpoint/2010/main" val="2738838576"/>
              </p:ext>
            </p:extLst>
          </p:nvPr>
        </p:nvGraphicFramePr>
        <p:xfrm>
          <a:off x="765821" y="1151944"/>
          <a:ext cx="10729189" cy="5144801"/>
        </p:xfrm>
        <a:graphic>
          <a:graphicData uri="http://schemas.openxmlformats.org/drawingml/2006/table">
            <a:tbl>
              <a:tblPr>
                <a:tableStyleId>{5C22544A-7EE6-4342-B048-85BDC9FD1C3A}</a:tableStyleId>
              </a:tblPr>
              <a:tblGrid>
                <a:gridCol w="1129389">
                  <a:extLst>
                    <a:ext uri="{9D8B030D-6E8A-4147-A177-3AD203B41FA5}">
                      <a16:colId xmlns="" xmlns:a16="http://schemas.microsoft.com/office/drawing/2014/main" val="897481156"/>
                    </a:ext>
                  </a:extLst>
                </a:gridCol>
                <a:gridCol w="382760">
                  <a:extLst>
                    <a:ext uri="{9D8B030D-6E8A-4147-A177-3AD203B41FA5}">
                      <a16:colId xmlns="" xmlns:a16="http://schemas.microsoft.com/office/drawing/2014/main" val="3897860975"/>
                    </a:ext>
                  </a:extLst>
                </a:gridCol>
                <a:gridCol w="658360">
                  <a:extLst>
                    <a:ext uri="{9D8B030D-6E8A-4147-A177-3AD203B41FA5}">
                      <a16:colId xmlns="" xmlns:a16="http://schemas.microsoft.com/office/drawing/2014/main" val="3795401922"/>
                    </a:ext>
                  </a:extLst>
                </a:gridCol>
                <a:gridCol w="781815">
                  <a:extLst>
                    <a:ext uri="{9D8B030D-6E8A-4147-A177-3AD203B41FA5}">
                      <a16:colId xmlns="" xmlns:a16="http://schemas.microsoft.com/office/drawing/2014/main" val="1454510145"/>
                    </a:ext>
                  </a:extLst>
                </a:gridCol>
                <a:gridCol w="534905">
                  <a:extLst>
                    <a:ext uri="{9D8B030D-6E8A-4147-A177-3AD203B41FA5}">
                      <a16:colId xmlns="" xmlns:a16="http://schemas.microsoft.com/office/drawing/2014/main" val="2295370307"/>
                    </a:ext>
                  </a:extLst>
                </a:gridCol>
                <a:gridCol w="658360">
                  <a:extLst>
                    <a:ext uri="{9D8B030D-6E8A-4147-A177-3AD203B41FA5}">
                      <a16:colId xmlns="" xmlns:a16="http://schemas.microsoft.com/office/drawing/2014/main" val="4019105271"/>
                    </a:ext>
                  </a:extLst>
                </a:gridCol>
                <a:gridCol w="658360">
                  <a:extLst>
                    <a:ext uri="{9D8B030D-6E8A-4147-A177-3AD203B41FA5}">
                      <a16:colId xmlns="" xmlns:a16="http://schemas.microsoft.com/office/drawing/2014/main" val="637501642"/>
                    </a:ext>
                  </a:extLst>
                </a:gridCol>
                <a:gridCol w="956687">
                  <a:extLst>
                    <a:ext uri="{9D8B030D-6E8A-4147-A177-3AD203B41FA5}">
                      <a16:colId xmlns="" xmlns:a16="http://schemas.microsoft.com/office/drawing/2014/main" val="3888922119"/>
                    </a:ext>
                  </a:extLst>
                </a:gridCol>
                <a:gridCol w="360033">
                  <a:extLst>
                    <a:ext uri="{9D8B030D-6E8A-4147-A177-3AD203B41FA5}">
                      <a16:colId xmlns="" xmlns:a16="http://schemas.microsoft.com/office/drawing/2014/main" val="3011795050"/>
                    </a:ext>
                  </a:extLst>
                </a:gridCol>
                <a:gridCol w="658360">
                  <a:extLst>
                    <a:ext uri="{9D8B030D-6E8A-4147-A177-3AD203B41FA5}">
                      <a16:colId xmlns="" xmlns:a16="http://schemas.microsoft.com/office/drawing/2014/main" val="3215059955"/>
                    </a:ext>
                  </a:extLst>
                </a:gridCol>
                <a:gridCol w="658360">
                  <a:extLst>
                    <a:ext uri="{9D8B030D-6E8A-4147-A177-3AD203B41FA5}">
                      <a16:colId xmlns="" xmlns:a16="http://schemas.microsoft.com/office/drawing/2014/main" val="3519582848"/>
                    </a:ext>
                  </a:extLst>
                </a:gridCol>
                <a:gridCol w="658360">
                  <a:extLst>
                    <a:ext uri="{9D8B030D-6E8A-4147-A177-3AD203B41FA5}">
                      <a16:colId xmlns="" xmlns:a16="http://schemas.microsoft.com/office/drawing/2014/main" val="1498498943"/>
                    </a:ext>
                  </a:extLst>
                </a:gridCol>
                <a:gridCol w="658360">
                  <a:extLst>
                    <a:ext uri="{9D8B030D-6E8A-4147-A177-3AD203B41FA5}">
                      <a16:colId xmlns="" xmlns:a16="http://schemas.microsoft.com/office/drawing/2014/main" val="3599679695"/>
                    </a:ext>
                  </a:extLst>
                </a:gridCol>
                <a:gridCol w="658360">
                  <a:extLst>
                    <a:ext uri="{9D8B030D-6E8A-4147-A177-3AD203B41FA5}">
                      <a16:colId xmlns="" xmlns:a16="http://schemas.microsoft.com/office/drawing/2014/main" val="1881411883"/>
                    </a:ext>
                  </a:extLst>
                </a:gridCol>
                <a:gridCol w="658360">
                  <a:extLst>
                    <a:ext uri="{9D8B030D-6E8A-4147-A177-3AD203B41FA5}">
                      <a16:colId xmlns="" xmlns:a16="http://schemas.microsoft.com/office/drawing/2014/main" val="1270527781"/>
                    </a:ext>
                  </a:extLst>
                </a:gridCol>
                <a:gridCol w="658360">
                  <a:extLst>
                    <a:ext uri="{9D8B030D-6E8A-4147-A177-3AD203B41FA5}">
                      <a16:colId xmlns="" xmlns:a16="http://schemas.microsoft.com/office/drawing/2014/main" val="1997058671"/>
                    </a:ext>
                  </a:extLst>
                </a:gridCol>
              </a:tblGrid>
              <a:tr h="278221">
                <a:tc>
                  <a:txBody>
                    <a:bodyPr/>
                    <a:lstStyle/>
                    <a:p>
                      <a:pPr algn="l" fontAlgn="b"/>
                      <a:r>
                        <a:rPr lang="en-US" sz="1600" u="none" strike="noStrike" dirty="0">
                          <a:effectLst/>
                        </a:rPr>
                        <a:t>Avg/MOS</a:t>
                      </a:r>
                      <a:endParaRPr lang="en-US" sz="1600" b="0" i="0" u="none" strike="noStrike" dirty="0">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dirty="0">
                          <a:effectLst/>
                        </a:rPr>
                        <a:t>3.53</a:t>
                      </a:r>
                      <a:endParaRPr lang="en-US" sz="1600" b="0" i="0" u="none" strike="noStrike" dirty="0">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3.7</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3.87</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4.27</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3.93</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4</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3.8</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4.07</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3.87</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4.13</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3.73</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3.87</a:t>
                      </a:r>
                      <a:endParaRPr lang="en-US" sz="1600" b="0" i="0" u="none" strike="noStrike">
                        <a:solidFill>
                          <a:srgbClr val="000000"/>
                        </a:solidFill>
                        <a:effectLst/>
                        <a:latin typeface="Calibri" panose="020F0502020204030204" pitchFamily="34" charset="0"/>
                      </a:endParaRPr>
                    </a:p>
                  </a:txBody>
                  <a:tcPr marL="7440" marR="7440" marT="7440" marB="0" anchor="b"/>
                </a:tc>
                <a:extLst>
                  <a:ext uri="{0D108BD9-81ED-4DB2-BD59-A6C34878D82A}">
                    <a16:rowId xmlns="" xmlns:a16="http://schemas.microsoft.com/office/drawing/2014/main" val="3460022902"/>
                  </a:ext>
                </a:extLst>
              </a:tr>
              <a:tr h="278221">
                <a:tc>
                  <a:txBody>
                    <a:bodyPr/>
                    <a:lstStyle/>
                    <a:p>
                      <a:pPr algn="l" fontAlgn="b"/>
                      <a:r>
                        <a:rPr lang="en-US" sz="1600" u="none" strike="noStrike">
                          <a:effectLst/>
                        </a:rPr>
                        <a:t>Std/SOS</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1.25</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0.59</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0.74</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0.6</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0.88</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0.53</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1.01</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0.70</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0.64</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0.83</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0.80</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0.52</a:t>
                      </a:r>
                      <a:endParaRPr lang="en-US" sz="1600" b="0" i="0" u="none" strike="noStrike">
                        <a:solidFill>
                          <a:srgbClr val="000000"/>
                        </a:solidFill>
                        <a:effectLst/>
                        <a:latin typeface="Calibri" panose="020F0502020204030204" pitchFamily="34" charset="0"/>
                      </a:endParaRPr>
                    </a:p>
                  </a:txBody>
                  <a:tcPr marL="7440" marR="7440" marT="7440" marB="0" anchor="b"/>
                </a:tc>
                <a:extLst>
                  <a:ext uri="{0D108BD9-81ED-4DB2-BD59-A6C34878D82A}">
                    <a16:rowId xmlns="" xmlns:a16="http://schemas.microsoft.com/office/drawing/2014/main" val="489772669"/>
                  </a:ext>
                </a:extLst>
              </a:tr>
              <a:tr h="278221">
                <a:tc>
                  <a:txBody>
                    <a:bodyPr/>
                    <a:lstStyle/>
                    <a:p>
                      <a:pPr algn="l" fontAlgn="b"/>
                      <a:endParaRPr lang="en-US" sz="1600" b="0" i="0" u="none" strike="noStrike" dirty="0">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extLst>
                  <a:ext uri="{0D108BD9-81ED-4DB2-BD59-A6C34878D82A}">
                    <a16:rowId xmlns="" xmlns:a16="http://schemas.microsoft.com/office/drawing/2014/main" val="2889103745"/>
                  </a:ext>
                </a:extLst>
              </a:tr>
              <a:tr h="453714">
                <a:tc>
                  <a:txBody>
                    <a:bodyPr/>
                    <a:lstStyle/>
                    <a:p>
                      <a:pPr algn="l" fontAlgn="b"/>
                      <a:r>
                        <a:rPr lang="en-US" sz="1600" u="none" strike="noStrike">
                          <a:effectLst/>
                        </a:rPr>
                        <a:t>Std-Err</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0.322</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0.15</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dirty="0">
                          <a:effectLst/>
                        </a:rPr>
                        <a:t>0.19</a:t>
                      </a:r>
                      <a:endParaRPr lang="en-US" sz="1600" b="0" i="0" u="none" strike="noStrike" dirty="0">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0.15</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0.23</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0.14</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0.26</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0.18</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0.17</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0.22</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0.21</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0.13</a:t>
                      </a:r>
                      <a:endParaRPr lang="en-US" sz="1600" b="0" i="0" u="none" strike="noStrike">
                        <a:solidFill>
                          <a:srgbClr val="000000"/>
                        </a:solidFill>
                        <a:effectLst/>
                        <a:latin typeface="Calibri" panose="020F0502020204030204" pitchFamily="34" charset="0"/>
                      </a:endParaRPr>
                    </a:p>
                  </a:txBody>
                  <a:tcPr marL="7440" marR="7440" marT="7440" marB="0" anchor="b"/>
                </a:tc>
                <a:extLst>
                  <a:ext uri="{0D108BD9-81ED-4DB2-BD59-A6C34878D82A}">
                    <a16:rowId xmlns="" xmlns:a16="http://schemas.microsoft.com/office/drawing/2014/main" val="1641174163"/>
                  </a:ext>
                </a:extLst>
              </a:tr>
              <a:tr h="278221">
                <a:tc>
                  <a:txBody>
                    <a:bodyPr/>
                    <a:lstStyle/>
                    <a:p>
                      <a:pPr algn="l" fontAlgn="b"/>
                      <a:r>
                        <a:rPr lang="en-US" sz="1600" u="none" strike="noStrike">
                          <a:effectLst/>
                        </a:rPr>
                        <a:t>95%CI</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0.83</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dirty="0">
                          <a:effectLst/>
                        </a:rPr>
                        <a:t>0.4</a:t>
                      </a:r>
                      <a:endParaRPr lang="en-US" sz="1600" b="0" i="0" u="none" strike="noStrike" dirty="0">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dirty="0">
                          <a:effectLst/>
                        </a:rPr>
                        <a:t>0.50</a:t>
                      </a:r>
                      <a:endParaRPr lang="en-US" sz="1600" b="0" i="0" u="none" strike="noStrike" dirty="0">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0.40</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0.59</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0.36</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0.68</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0.47</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0.43</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0.56</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0.53</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0.3</a:t>
                      </a:r>
                      <a:endParaRPr lang="en-US" sz="1600" b="0" i="0" u="none" strike="noStrike">
                        <a:solidFill>
                          <a:srgbClr val="000000"/>
                        </a:solidFill>
                        <a:effectLst/>
                        <a:latin typeface="Calibri" panose="020F0502020204030204" pitchFamily="34" charset="0"/>
                      </a:endParaRPr>
                    </a:p>
                  </a:txBody>
                  <a:tcPr marL="7440" marR="7440" marT="7440" marB="0" anchor="b"/>
                </a:tc>
                <a:extLst>
                  <a:ext uri="{0D108BD9-81ED-4DB2-BD59-A6C34878D82A}">
                    <a16:rowId xmlns="" xmlns:a16="http://schemas.microsoft.com/office/drawing/2014/main" val="1719937111"/>
                  </a:ext>
                </a:extLst>
              </a:tr>
              <a:tr h="278221">
                <a:tc>
                  <a:txBody>
                    <a:bodyPr/>
                    <a:lstStyle/>
                    <a:p>
                      <a:pPr algn="l" fontAlgn="b"/>
                      <a:r>
                        <a:rPr lang="en-US" sz="1600" u="none" strike="noStrike">
                          <a:effectLst/>
                        </a:rPr>
                        <a:t>MOS+CI</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dirty="0">
                          <a:effectLst/>
                        </a:rPr>
                        <a:t>4.36</a:t>
                      </a:r>
                      <a:endParaRPr lang="en-US" sz="1600" b="0" i="0" u="none" strike="noStrike" dirty="0">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4.36</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4.29</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4.21</a:t>
                      </a:r>
                      <a:endParaRPr lang="en-US" sz="1600" b="0" i="0" u="none" strike="noStrike">
                        <a:solidFill>
                          <a:srgbClr val="000000"/>
                        </a:solidFill>
                        <a:effectLst/>
                        <a:latin typeface="Calibri" panose="020F0502020204030204" pitchFamily="34" charset="0"/>
                      </a:endParaRPr>
                    </a:p>
                  </a:txBody>
                  <a:tcPr marL="7440" marR="7440" marT="7440" marB="0" anchor="b"/>
                </a:tc>
                <a:extLst>
                  <a:ext uri="{0D108BD9-81ED-4DB2-BD59-A6C34878D82A}">
                    <a16:rowId xmlns="" xmlns:a16="http://schemas.microsoft.com/office/drawing/2014/main" val="1394717980"/>
                  </a:ext>
                </a:extLst>
              </a:tr>
              <a:tr h="278221">
                <a:tc>
                  <a:txBody>
                    <a:bodyPr/>
                    <a:lstStyle/>
                    <a:p>
                      <a:pPr algn="l" fontAlgn="b"/>
                      <a:r>
                        <a:rPr lang="en-US" sz="1600" u="none" strike="noStrike">
                          <a:effectLst/>
                        </a:rPr>
                        <a:t>MOS-CI</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dirty="0">
                          <a:effectLst/>
                        </a:rPr>
                        <a:t>3.4</a:t>
                      </a:r>
                      <a:endParaRPr lang="en-US" sz="1600" b="0" i="0" u="none" strike="noStrike" dirty="0">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3.6</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3.44</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3.52</a:t>
                      </a:r>
                      <a:endParaRPr lang="en-US" sz="1600" b="0" i="0" u="none" strike="noStrike">
                        <a:solidFill>
                          <a:srgbClr val="000000"/>
                        </a:solidFill>
                        <a:effectLst/>
                        <a:latin typeface="Calibri" panose="020F0502020204030204" pitchFamily="34" charset="0"/>
                      </a:endParaRPr>
                    </a:p>
                  </a:txBody>
                  <a:tcPr marL="7440" marR="7440" marT="7440" marB="0" anchor="b"/>
                </a:tc>
                <a:extLst>
                  <a:ext uri="{0D108BD9-81ED-4DB2-BD59-A6C34878D82A}">
                    <a16:rowId xmlns="" xmlns:a16="http://schemas.microsoft.com/office/drawing/2014/main" val="3073913941"/>
                  </a:ext>
                </a:extLst>
              </a:tr>
              <a:tr h="278221">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extLst>
                  <a:ext uri="{0D108BD9-81ED-4DB2-BD59-A6C34878D82A}">
                    <a16:rowId xmlns="" xmlns:a16="http://schemas.microsoft.com/office/drawing/2014/main" val="529692864"/>
                  </a:ext>
                </a:extLst>
              </a:tr>
              <a:tr h="278221">
                <a:tc>
                  <a:txBody>
                    <a:bodyPr/>
                    <a:lstStyle/>
                    <a:p>
                      <a:pPr algn="l" fontAlgn="b"/>
                      <a:r>
                        <a:rPr lang="en-US" sz="1600" u="none" strike="noStrike">
                          <a:effectLst/>
                        </a:rPr>
                        <a:t>Median</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4</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4</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dirty="0">
                          <a:effectLst/>
                        </a:rPr>
                        <a:t>4</a:t>
                      </a:r>
                      <a:endParaRPr lang="en-US" sz="1600" b="0" i="0" u="none" strike="noStrike" dirty="0">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dirty="0">
                          <a:effectLst/>
                        </a:rPr>
                        <a:t>4</a:t>
                      </a:r>
                      <a:endParaRPr lang="en-US" sz="1600" b="0" i="0" u="none" strike="noStrike" dirty="0">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dirty="0">
                          <a:effectLst/>
                        </a:rPr>
                        <a:t>4</a:t>
                      </a:r>
                      <a:endParaRPr lang="en-US" sz="1600" b="0" i="0" u="none" strike="noStrike" dirty="0">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4</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4</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4</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4</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4</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4</a:t>
                      </a:r>
                      <a:endParaRPr lang="en-US" sz="1600" b="0" i="0" u="none" strike="noStrike">
                        <a:solidFill>
                          <a:srgbClr val="000000"/>
                        </a:solidFill>
                        <a:effectLst/>
                        <a:latin typeface="Calibri" panose="020F0502020204030204" pitchFamily="34" charset="0"/>
                      </a:endParaRPr>
                    </a:p>
                  </a:txBody>
                  <a:tcPr marL="7440" marR="7440" marT="7440" marB="0" anchor="b"/>
                </a:tc>
                <a:extLst>
                  <a:ext uri="{0D108BD9-81ED-4DB2-BD59-A6C34878D82A}">
                    <a16:rowId xmlns="" xmlns:a16="http://schemas.microsoft.com/office/drawing/2014/main" val="2471796789"/>
                  </a:ext>
                </a:extLst>
              </a:tr>
              <a:tr h="278221">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extLst>
                  <a:ext uri="{0D108BD9-81ED-4DB2-BD59-A6C34878D82A}">
                    <a16:rowId xmlns="" xmlns:a16="http://schemas.microsoft.com/office/drawing/2014/main" val="3027780302"/>
                  </a:ext>
                </a:extLst>
              </a:tr>
              <a:tr h="477097">
                <a:tc>
                  <a:txBody>
                    <a:bodyPr/>
                    <a:lstStyle/>
                    <a:p>
                      <a:pPr algn="l" fontAlgn="b"/>
                      <a:r>
                        <a:rPr lang="en-US" sz="1600" u="none" strike="noStrike" dirty="0">
                          <a:effectLst/>
                        </a:rPr>
                        <a:t>%GOB</a:t>
                      </a:r>
                      <a:endParaRPr lang="en-US" sz="1600" b="0" i="0" u="none" strike="noStrike" dirty="0">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66.67%</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dirty="0">
                          <a:effectLst/>
                        </a:rPr>
                        <a:t>86.67%</a:t>
                      </a:r>
                      <a:endParaRPr lang="en-US" sz="1600" b="0" i="0" u="none" strike="noStrike" dirty="0">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73.33%</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80.00%</a:t>
                      </a:r>
                      <a:endParaRPr lang="en-US" sz="1600" b="0" i="0" u="none" strike="noStrike">
                        <a:solidFill>
                          <a:srgbClr val="000000"/>
                        </a:solidFill>
                        <a:effectLst/>
                        <a:latin typeface="Calibri" panose="020F0502020204030204" pitchFamily="34" charset="0"/>
                      </a:endParaRPr>
                    </a:p>
                  </a:txBody>
                  <a:tcPr marL="7440" marR="7440" marT="7440" marB="0" anchor="b"/>
                </a:tc>
                <a:extLst>
                  <a:ext uri="{0D108BD9-81ED-4DB2-BD59-A6C34878D82A}">
                    <a16:rowId xmlns="" xmlns:a16="http://schemas.microsoft.com/office/drawing/2014/main" val="2055866793"/>
                  </a:ext>
                </a:extLst>
              </a:tr>
              <a:tr h="278221">
                <a:tc>
                  <a:txBody>
                    <a:bodyPr/>
                    <a:lstStyle/>
                    <a:p>
                      <a:pPr algn="l" fontAlgn="b"/>
                      <a:r>
                        <a:rPr lang="en-US" sz="1600" u="none" strike="noStrike" dirty="0">
                          <a:effectLst/>
                        </a:rPr>
                        <a:t>%POW</a:t>
                      </a:r>
                      <a:endParaRPr lang="en-US" sz="1600" b="0" i="0" u="none" strike="noStrike" dirty="0">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7440" marR="7440" marT="7440" marB="0" anchor="b"/>
                </a:tc>
                <a:extLst>
                  <a:ext uri="{0D108BD9-81ED-4DB2-BD59-A6C34878D82A}">
                    <a16:rowId xmlns="" xmlns:a16="http://schemas.microsoft.com/office/drawing/2014/main" val="3565678235"/>
                  </a:ext>
                </a:extLst>
              </a:tr>
              <a:tr h="278221">
                <a:tc>
                  <a:txBody>
                    <a:bodyPr/>
                    <a:lstStyle/>
                    <a:p>
                      <a:pPr algn="l" fontAlgn="b"/>
                      <a:endParaRPr lang="en-US" sz="1600" b="0" i="0" u="none" strike="noStrike" dirty="0">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extLst>
                  <a:ext uri="{0D108BD9-81ED-4DB2-BD59-A6C34878D82A}">
                    <a16:rowId xmlns="" xmlns:a16="http://schemas.microsoft.com/office/drawing/2014/main" val="1867702281"/>
                  </a:ext>
                </a:extLst>
              </a:tr>
              <a:tr h="547065">
                <a:tc>
                  <a:txBody>
                    <a:bodyPr/>
                    <a:lstStyle/>
                    <a:p>
                      <a:pPr algn="l" fontAlgn="b"/>
                      <a:r>
                        <a:rPr lang="en-US" sz="1600" u="none" strike="noStrike">
                          <a:effectLst/>
                        </a:rPr>
                        <a:t>10%quantile</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4</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3.4</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dirty="0">
                          <a:effectLst/>
                        </a:rPr>
                        <a:t>3</a:t>
                      </a:r>
                      <a:endParaRPr lang="en-US" sz="1600" b="0" i="0" u="none" strike="noStrike" dirty="0">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dirty="0">
                          <a:effectLst/>
                        </a:rPr>
                        <a:t>3</a:t>
                      </a:r>
                      <a:endParaRPr lang="en-US" sz="1600" b="0" i="0" u="none" strike="noStrike" dirty="0">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dirty="0">
                          <a:effectLst/>
                        </a:rPr>
                        <a:t>3.4</a:t>
                      </a:r>
                      <a:endParaRPr lang="en-US" sz="1600" b="0" i="0" u="none" strike="noStrike" dirty="0">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7440" marR="7440" marT="7440" marB="0" anchor="b"/>
                </a:tc>
                <a:extLst>
                  <a:ext uri="{0D108BD9-81ED-4DB2-BD59-A6C34878D82A}">
                    <a16:rowId xmlns="" xmlns:a16="http://schemas.microsoft.com/office/drawing/2014/main" val="4072084339"/>
                  </a:ext>
                </a:extLst>
              </a:tr>
              <a:tr h="547065">
                <a:tc>
                  <a:txBody>
                    <a:bodyPr/>
                    <a:lstStyle/>
                    <a:p>
                      <a:pPr algn="l" fontAlgn="b"/>
                      <a:r>
                        <a:rPr lang="en-US" sz="1600" u="none" strike="noStrike">
                          <a:effectLst/>
                        </a:rPr>
                        <a:t>90%quantile</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5</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4</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5</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5</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5</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4.6</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5</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5</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a:effectLst/>
                        </a:rPr>
                        <a:t>4.6</a:t>
                      </a:r>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dirty="0">
                          <a:effectLst/>
                        </a:rPr>
                        <a:t>5</a:t>
                      </a:r>
                      <a:endParaRPr lang="en-US" sz="1600" b="0" i="0" u="none" strike="noStrike" dirty="0">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dirty="0">
                          <a:effectLst/>
                        </a:rPr>
                        <a:t>5</a:t>
                      </a:r>
                      <a:endParaRPr lang="en-US" sz="1600" b="0" i="0" u="none" strike="noStrike" dirty="0">
                        <a:solidFill>
                          <a:srgbClr val="000000"/>
                        </a:solidFill>
                        <a:effectLst/>
                        <a:latin typeface="Calibri" panose="020F0502020204030204" pitchFamily="34" charset="0"/>
                      </a:endParaRPr>
                    </a:p>
                  </a:txBody>
                  <a:tcPr marL="7440" marR="7440" marT="7440" marB="0" anchor="b"/>
                </a:tc>
                <a:tc>
                  <a:txBody>
                    <a:bodyPr/>
                    <a:lstStyle/>
                    <a:p>
                      <a:pPr algn="r" fontAlgn="b"/>
                      <a:r>
                        <a:rPr lang="en-US" sz="1600" u="none" strike="noStrike" dirty="0">
                          <a:effectLst/>
                        </a:rPr>
                        <a:t>4</a:t>
                      </a:r>
                      <a:endParaRPr lang="en-US" sz="1600" b="0" i="0" u="none" strike="noStrike" dirty="0">
                        <a:solidFill>
                          <a:srgbClr val="000000"/>
                        </a:solidFill>
                        <a:effectLst/>
                        <a:latin typeface="Calibri" panose="020F0502020204030204" pitchFamily="34" charset="0"/>
                      </a:endParaRPr>
                    </a:p>
                  </a:txBody>
                  <a:tcPr marL="7440" marR="7440" marT="7440" marB="0" anchor="b"/>
                </a:tc>
                <a:extLst>
                  <a:ext uri="{0D108BD9-81ED-4DB2-BD59-A6C34878D82A}">
                    <a16:rowId xmlns="" xmlns:a16="http://schemas.microsoft.com/office/drawing/2014/main" val="1788783696"/>
                  </a:ext>
                </a:extLst>
              </a:tr>
            </a:tbl>
          </a:graphicData>
        </a:graphic>
      </p:graphicFrame>
    </p:spTree>
    <p:extLst>
      <p:ext uri="{BB962C8B-B14F-4D97-AF65-F5344CB8AC3E}">
        <p14:creationId xmlns:p14="http://schemas.microsoft.com/office/powerpoint/2010/main" val="764820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202" y="188640"/>
            <a:ext cx="9751060" cy="1168400"/>
          </a:xfrm>
        </p:spPr>
        <p:txBody>
          <a:bodyPr>
            <a:normAutofit/>
          </a:bodyPr>
          <a:lstStyle/>
          <a:p>
            <a:r>
              <a:rPr lang="en-US" sz="2000" dirty="0"/>
              <a:t>An Overview of correlation</a:t>
            </a:r>
            <a:endParaRPr lang="en-IN" sz="2000" dirty="0"/>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738202" y="2060848"/>
            <a:ext cx="10709275" cy="3744913"/>
          </a:xfrm>
        </p:spPr>
      </p:pic>
    </p:spTree>
    <p:extLst>
      <p:ext uri="{BB962C8B-B14F-4D97-AF65-F5344CB8AC3E}">
        <p14:creationId xmlns:p14="http://schemas.microsoft.com/office/powerpoint/2010/main" val="246854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3852" y="1988840"/>
            <a:ext cx="9435241" cy="1625599"/>
          </a:xfrm>
        </p:spPr>
        <p:txBody>
          <a:bodyPr/>
          <a:lstStyle/>
          <a:p>
            <a:r>
              <a:rPr lang="en-US" dirty="0" smtClean="0"/>
              <a:t>Thank You</a:t>
            </a:r>
            <a:endParaRPr lang="en-IN" dirty="0"/>
          </a:p>
        </p:txBody>
      </p:sp>
    </p:spTree>
    <p:extLst>
      <p:ext uri="{BB962C8B-B14F-4D97-AF65-F5344CB8AC3E}">
        <p14:creationId xmlns:p14="http://schemas.microsoft.com/office/powerpoint/2010/main" val="750397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9785" y="1844824"/>
            <a:ext cx="9470148" cy="1944215"/>
          </a:xfrm>
        </p:spPr>
        <p:txBody>
          <a:bodyPr>
            <a:normAutofit/>
          </a:bodyPr>
          <a:lstStyle/>
          <a:p>
            <a:pPr algn="just"/>
            <a:r>
              <a:rPr lang="en-US" sz="2000" dirty="0" smtClean="0"/>
              <a:t>Group members of Shiftheads are enthusiast towards automobiles and spend little time everyday on updates of automobile industry. So, why MAPS service strike our minds is , Navigation in System Infotainment is essential part of automobile industry and to make it simple in case of QoE we further decided to do project on MAPS. </a:t>
            </a:r>
            <a:endParaRPr lang="en-IN" sz="2000" dirty="0"/>
          </a:p>
        </p:txBody>
      </p:sp>
      <p:sp>
        <p:nvSpPr>
          <p:cNvPr id="3" name="Subtitle 2"/>
          <p:cNvSpPr>
            <a:spLocks noGrp="1"/>
          </p:cNvSpPr>
          <p:nvPr>
            <p:ph type="subTitle" idx="1"/>
          </p:nvPr>
        </p:nvSpPr>
        <p:spPr>
          <a:xfrm>
            <a:off x="1269876" y="476672"/>
            <a:ext cx="9429931" cy="991077"/>
          </a:xfrm>
        </p:spPr>
        <p:txBody>
          <a:bodyPr/>
          <a:lstStyle/>
          <a:p>
            <a:r>
              <a:rPr lang="en-US" dirty="0" smtClean="0"/>
              <a:t>Motivation behind Maps service </a:t>
            </a:r>
            <a:endParaRPr lang="en-IN" dirty="0"/>
          </a:p>
        </p:txBody>
      </p:sp>
    </p:spTree>
    <p:extLst>
      <p:ext uri="{BB962C8B-B14F-4D97-AF65-F5344CB8AC3E}">
        <p14:creationId xmlns:p14="http://schemas.microsoft.com/office/powerpoint/2010/main" val="175299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74866" y="476672"/>
            <a:ext cx="9751060" cy="5832648"/>
          </a:xfrm>
        </p:spPr>
        <p:txBody>
          <a:bodyPr>
            <a:normAutofit fontScale="25000" lnSpcReduction="20000"/>
          </a:bodyPr>
          <a:lstStyle/>
          <a:p>
            <a:pPr marL="0" indent="0" algn="just">
              <a:buNone/>
            </a:pPr>
            <a:r>
              <a:rPr lang="en-US" sz="7200" dirty="0">
                <a:solidFill>
                  <a:schemeClr val="bg2">
                    <a:lumMod val="10000"/>
                  </a:schemeClr>
                </a:solidFill>
              </a:rPr>
              <a:t>     </a:t>
            </a:r>
            <a:r>
              <a:rPr lang="en-US" sz="8000" dirty="0">
                <a:solidFill>
                  <a:schemeClr val="bg2">
                    <a:lumMod val="10000"/>
                  </a:schemeClr>
                </a:solidFill>
              </a:rPr>
              <a:t>QoE Features                                                                    QoE Factors</a:t>
            </a:r>
          </a:p>
          <a:p>
            <a:pPr marL="0" indent="0" algn="just">
              <a:buNone/>
            </a:pPr>
            <a:endParaRPr lang="en-US" sz="7200" dirty="0">
              <a:solidFill>
                <a:schemeClr val="bg2">
                  <a:lumMod val="10000"/>
                </a:schemeClr>
              </a:solidFill>
              <a:sym typeface="Wingdings" panose="05000000000000000000" pitchFamily="2" charset="2"/>
            </a:endParaRPr>
          </a:p>
          <a:p>
            <a:pPr marL="0" indent="0" algn="just">
              <a:buNone/>
            </a:pPr>
            <a:r>
              <a:rPr lang="en-US" sz="7200" dirty="0">
                <a:solidFill>
                  <a:schemeClr val="bg2">
                    <a:lumMod val="10000"/>
                  </a:schemeClr>
                </a:solidFill>
                <a:sym typeface="Wingdings" panose="05000000000000000000" pitchFamily="2" charset="2"/>
              </a:rPr>
              <a:t> Level of Direct Perception                                           System Influence Factors </a:t>
            </a:r>
          </a:p>
          <a:p>
            <a:pPr marL="0" indent="0" algn="just">
              <a:buNone/>
            </a:pPr>
            <a:r>
              <a:rPr lang="en-US" sz="7200" dirty="0">
                <a:solidFill>
                  <a:schemeClr val="bg2">
                    <a:lumMod val="10000"/>
                  </a:schemeClr>
                </a:solidFill>
              </a:rPr>
              <a:t>     Graphics                                                                            Content-related System IF:</a:t>
            </a:r>
          </a:p>
          <a:p>
            <a:pPr marL="0" indent="0" algn="just">
              <a:buNone/>
            </a:pPr>
            <a:r>
              <a:rPr lang="en-US" sz="7200" dirty="0">
                <a:solidFill>
                  <a:schemeClr val="bg2">
                    <a:lumMod val="10000"/>
                  </a:schemeClr>
                </a:solidFill>
              </a:rPr>
              <a:t>     </a:t>
            </a:r>
            <a:r>
              <a:rPr lang="en-US" sz="7200" dirty="0" smtClean="0">
                <a:solidFill>
                  <a:schemeClr val="bg2">
                    <a:lumMod val="10000"/>
                  </a:schemeClr>
                </a:solidFill>
              </a:rPr>
              <a:t>Synchronism                                                                     2D/3D </a:t>
            </a:r>
            <a:endParaRPr lang="en-US" sz="7200" dirty="0">
              <a:solidFill>
                <a:schemeClr val="bg2">
                  <a:lumMod val="10000"/>
                </a:schemeClr>
              </a:solidFill>
            </a:endParaRPr>
          </a:p>
          <a:p>
            <a:pPr marL="0" indent="0" algn="just">
              <a:buNone/>
            </a:pPr>
            <a:r>
              <a:rPr lang="en-US" sz="7200" dirty="0">
                <a:solidFill>
                  <a:schemeClr val="bg2">
                    <a:lumMod val="10000"/>
                  </a:schemeClr>
                </a:solidFill>
              </a:rPr>
              <a:t>                                                                                                   </a:t>
            </a:r>
          </a:p>
          <a:p>
            <a:pPr marL="0" indent="0" algn="just">
              <a:buNone/>
            </a:pPr>
            <a:r>
              <a:rPr lang="en-US" sz="7200" dirty="0">
                <a:solidFill>
                  <a:schemeClr val="bg2">
                    <a:lumMod val="10000"/>
                  </a:schemeClr>
                </a:solidFill>
              </a:rPr>
              <a:t>                                                                                                 Network-related System IF:</a:t>
            </a:r>
          </a:p>
          <a:p>
            <a:pPr algn="just">
              <a:buFont typeface="Wingdings" panose="05000000000000000000" pitchFamily="2" charset="2"/>
              <a:buChar char="à"/>
            </a:pPr>
            <a:r>
              <a:rPr lang="en-US" sz="7200" dirty="0">
                <a:solidFill>
                  <a:schemeClr val="bg2">
                    <a:lumMod val="10000"/>
                  </a:schemeClr>
                </a:solidFill>
                <a:sym typeface="Wingdings" panose="05000000000000000000" pitchFamily="2" charset="2"/>
              </a:rPr>
              <a:t>Level</a:t>
            </a:r>
            <a:r>
              <a:rPr lang="en-US" sz="7200" dirty="0">
                <a:solidFill>
                  <a:schemeClr val="bg2">
                    <a:lumMod val="10000"/>
                  </a:schemeClr>
                </a:solidFill>
              </a:rPr>
              <a:t> of usage situation                                                     </a:t>
            </a:r>
            <a:r>
              <a:rPr lang="en-US" sz="7200" dirty="0" smtClean="0">
                <a:solidFill>
                  <a:schemeClr val="bg2">
                    <a:lumMod val="10000"/>
                  </a:schemeClr>
                </a:solidFill>
              </a:rPr>
              <a:t>Data usage , jitter </a:t>
            </a:r>
            <a:endParaRPr lang="en-US" sz="7200" dirty="0">
              <a:solidFill>
                <a:schemeClr val="bg2">
                  <a:lumMod val="10000"/>
                </a:schemeClr>
              </a:solidFill>
            </a:endParaRPr>
          </a:p>
          <a:p>
            <a:pPr marL="0" indent="0" algn="just">
              <a:buNone/>
            </a:pPr>
            <a:r>
              <a:rPr lang="en-US" sz="7200" dirty="0">
                <a:solidFill>
                  <a:schemeClr val="bg2">
                    <a:lumMod val="10000"/>
                  </a:schemeClr>
                </a:solidFill>
              </a:rPr>
              <a:t>    Stability during a usage instance                                     </a:t>
            </a:r>
          </a:p>
          <a:p>
            <a:pPr marL="0" indent="0" algn="just">
              <a:buNone/>
            </a:pPr>
            <a:r>
              <a:rPr lang="en-US" sz="7200" dirty="0">
                <a:solidFill>
                  <a:schemeClr val="bg2">
                    <a:lumMod val="10000"/>
                  </a:schemeClr>
                </a:solidFill>
              </a:rPr>
              <a:t>                                                                                                 Device-related System IF: </a:t>
            </a:r>
          </a:p>
          <a:p>
            <a:pPr marL="0" indent="0">
              <a:buNone/>
            </a:pPr>
            <a:r>
              <a:rPr lang="en-US" sz="7200" dirty="0">
                <a:solidFill>
                  <a:schemeClr val="bg2">
                    <a:lumMod val="10000"/>
                  </a:schemeClr>
                </a:solidFill>
              </a:rPr>
              <a:t>                                                                                                 Device capabilities</a:t>
            </a:r>
          </a:p>
          <a:p>
            <a:pPr>
              <a:buFont typeface="Wingdings" panose="05000000000000000000" pitchFamily="2" charset="2"/>
              <a:buChar char="à"/>
            </a:pPr>
            <a:r>
              <a:rPr lang="en-US" sz="7200" dirty="0">
                <a:solidFill>
                  <a:schemeClr val="bg2">
                    <a:lumMod val="10000"/>
                  </a:schemeClr>
                </a:solidFill>
                <a:sym typeface="Wingdings" panose="05000000000000000000" pitchFamily="2" charset="2"/>
              </a:rPr>
              <a:t>Level of Service </a:t>
            </a:r>
          </a:p>
          <a:p>
            <a:pPr marL="0" indent="0">
              <a:buNone/>
            </a:pPr>
            <a:r>
              <a:rPr lang="en-US" sz="7200" dirty="0">
                <a:solidFill>
                  <a:schemeClr val="bg2">
                    <a:lumMod val="10000"/>
                  </a:schemeClr>
                </a:solidFill>
              </a:rPr>
              <a:t>    Usage of a service beyond a particular instance       </a:t>
            </a:r>
            <a:r>
              <a:rPr lang="en-US" sz="7200" dirty="0">
                <a:solidFill>
                  <a:schemeClr val="bg2">
                    <a:lumMod val="10000"/>
                  </a:schemeClr>
                </a:solidFill>
                <a:sym typeface="Wingdings" panose="05000000000000000000" pitchFamily="2" charset="2"/>
              </a:rPr>
              <a:t>  Context Influence Factors</a:t>
            </a:r>
            <a:endParaRPr lang="en-US" sz="7200" dirty="0">
              <a:solidFill>
                <a:schemeClr val="bg2">
                  <a:lumMod val="10000"/>
                </a:schemeClr>
              </a:solidFill>
            </a:endParaRPr>
          </a:p>
          <a:p>
            <a:pPr marL="0" indent="0">
              <a:buNone/>
            </a:pPr>
            <a:r>
              <a:rPr lang="en-US" sz="7200" dirty="0">
                <a:solidFill>
                  <a:schemeClr val="bg2">
                    <a:lumMod val="10000"/>
                  </a:schemeClr>
                </a:solidFill>
              </a:rPr>
              <a:t>    Joy and ease of use                                                            Physical context, Temporal Context</a:t>
            </a:r>
          </a:p>
          <a:p>
            <a:pPr marL="0" indent="0">
              <a:buNone/>
            </a:pPr>
            <a:r>
              <a:rPr lang="en-US" sz="7200" dirty="0">
                <a:solidFill>
                  <a:schemeClr val="bg2">
                    <a:lumMod val="10000"/>
                  </a:schemeClr>
                </a:solidFill>
              </a:rPr>
              <a:t>                                                                                                         </a:t>
            </a:r>
          </a:p>
          <a:p>
            <a:pPr marL="0" indent="0">
              <a:buNone/>
            </a:pPr>
            <a:r>
              <a:rPr lang="en-US" sz="1600" dirty="0">
                <a:solidFill>
                  <a:schemeClr val="bg2">
                    <a:lumMod val="10000"/>
                  </a:schemeClr>
                </a:solidFill>
              </a:rPr>
              <a:t> </a:t>
            </a:r>
          </a:p>
          <a:p>
            <a:pPr algn="just"/>
            <a:endParaRPr lang="en-US" sz="1600" dirty="0">
              <a:solidFill>
                <a:schemeClr val="bg2">
                  <a:lumMod val="10000"/>
                </a:schemeClr>
              </a:solidFill>
            </a:endParaRPr>
          </a:p>
          <a:p>
            <a:pPr marL="0" indent="0">
              <a:buNone/>
            </a:pPr>
            <a:r>
              <a:rPr lang="en-US" sz="1600" dirty="0">
                <a:solidFill>
                  <a:schemeClr val="bg2">
                    <a:lumMod val="10000"/>
                  </a:schemeClr>
                </a:solidFill>
              </a:rPr>
              <a:t> </a:t>
            </a:r>
            <a:r>
              <a:rPr lang="en-US" dirty="0">
                <a:solidFill>
                  <a:schemeClr val="bg2">
                    <a:lumMod val="10000"/>
                  </a:schemeClr>
                </a:solidFill>
              </a:rPr>
              <a:t>   </a:t>
            </a:r>
            <a:endParaRPr lang="en-IN" dirty="0">
              <a:solidFill>
                <a:schemeClr val="bg2">
                  <a:lumMod val="10000"/>
                </a:schemeClr>
              </a:solidFill>
            </a:endParaRPr>
          </a:p>
        </p:txBody>
      </p:sp>
      <p:cxnSp>
        <p:nvCxnSpPr>
          <p:cNvPr id="7" name="Straight Connector 6"/>
          <p:cNvCxnSpPr/>
          <p:nvPr/>
        </p:nvCxnSpPr>
        <p:spPr>
          <a:xfrm flipV="1">
            <a:off x="6094412" y="260648"/>
            <a:ext cx="0" cy="63367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4871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620688"/>
            <a:ext cx="9751060" cy="648072"/>
          </a:xfrm>
        </p:spPr>
        <p:txBody>
          <a:bodyPr>
            <a:noAutofit/>
          </a:bodyPr>
          <a:lstStyle/>
          <a:p>
            <a:r>
              <a:rPr lang="en-US" sz="2000" b="1" dirty="0" smtClean="0"/>
              <a:t>Establishment of connections between QoE features, factors and obtained statistics</a:t>
            </a:r>
            <a:endParaRPr lang="en-IN" sz="2000" b="1" dirty="0"/>
          </a:p>
        </p:txBody>
      </p:sp>
      <p:sp>
        <p:nvSpPr>
          <p:cNvPr id="3" name="Content Placeholder 2"/>
          <p:cNvSpPr>
            <a:spLocks noGrp="1"/>
          </p:cNvSpPr>
          <p:nvPr>
            <p:ph idx="1"/>
          </p:nvPr>
        </p:nvSpPr>
        <p:spPr>
          <a:xfrm>
            <a:off x="1218883" y="1916832"/>
            <a:ext cx="9751060" cy="4267200"/>
          </a:xfrm>
        </p:spPr>
        <p:txBody>
          <a:bodyPr>
            <a:normAutofit/>
          </a:bodyPr>
          <a:lstStyle/>
          <a:p>
            <a:r>
              <a:rPr lang="en-US" sz="1800" dirty="0" smtClean="0"/>
              <a:t>Relation between QoE features and factors (mentioned in previous slide) is they are directly proportional to each other. </a:t>
            </a:r>
          </a:p>
          <a:p>
            <a:pPr marL="0" indent="0" algn="just">
              <a:buNone/>
            </a:pPr>
            <a:r>
              <a:rPr lang="en-US" sz="1800" dirty="0" smtClean="0"/>
              <a:t>Ex: Consider one QoE feature Graphics and one QoE factor Data usage. Data usage depends on Graphics design in MAPS of both the devices. Further details will be discussed in bonus section under QoE modelling efforts.</a:t>
            </a:r>
          </a:p>
          <a:p>
            <a:pPr algn="just"/>
            <a:r>
              <a:rPr lang="en-US" sz="1800" dirty="0" smtClean="0"/>
              <a:t>Establishing relation between QoE features/factors and obtained statistics is , to do more experiments and to obtain more better statistics. For ex: if more experiments are conducted and more user ratings are obtained there is a chance of getting non-overlapping in MOS of different conditions and this avoids unclear relation .</a:t>
            </a:r>
          </a:p>
          <a:p>
            <a:pPr algn="just"/>
            <a:r>
              <a:rPr lang="en-US" sz="1800" dirty="0" smtClean="0"/>
              <a:t>Another relation is more the %GoB more better the service and less the %PoW also defines that service is running better. </a:t>
            </a:r>
          </a:p>
          <a:p>
            <a:pPr marL="0" indent="0" algn="just">
              <a:buNone/>
            </a:pPr>
            <a:endParaRPr lang="en-IN" sz="1800" dirty="0"/>
          </a:p>
        </p:txBody>
      </p:sp>
    </p:spTree>
    <p:extLst>
      <p:ext uri="{BB962C8B-B14F-4D97-AF65-F5344CB8AC3E}">
        <p14:creationId xmlns:p14="http://schemas.microsoft.com/office/powerpoint/2010/main" val="895777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3892" y="404664"/>
            <a:ext cx="9751060" cy="1168400"/>
          </a:xfrm>
        </p:spPr>
        <p:txBody>
          <a:bodyPr>
            <a:normAutofit/>
          </a:bodyPr>
          <a:lstStyle/>
          <a:p>
            <a:r>
              <a:rPr lang="en-US" sz="2000" dirty="0"/>
              <a:t>                                                    </a:t>
            </a:r>
            <a:r>
              <a:rPr lang="en-US" sz="2000" b="1" dirty="0"/>
              <a:t>Experimental Setup</a:t>
            </a:r>
            <a:r>
              <a:rPr lang="en-US" sz="2000" dirty="0"/>
              <a:t/>
            </a:r>
            <a:br>
              <a:rPr lang="en-US" sz="2000" dirty="0"/>
            </a:br>
            <a:r>
              <a:rPr lang="en-US" sz="2000" dirty="0"/>
              <a:t/>
            </a:r>
            <a:br>
              <a:rPr lang="en-US" sz="2000" dirty="0"/>
            </a:br>
            <a:r>
              <a:rPr lang="en-US" sz="2000" dirty="0"/>
              <a:t>Experimental Design                                                                        Procedure</a:t>
            </a:r>
            <a:endParaRPr lang="en-IN" sz="2000" dirty="0"/>
          </a:p>
        </p:txBody>
      </p:sp>
      <p:sp>
        <p:nvSpPr>
          <p:cNvPr id="3" name="Content Placeholder 2"/>
          <p:cNvSpPr>
            <a:spLocks noGrp="1"/>
          </p:cNvSpPr>
          <p:nvPr>
            <p:ph sz="half" idx="1"/>
          </p:nvPr>
        </p:nvSpPr>
        <p:spPr>
          <a:xfrm>
            <a:off x="1439783" y="1844824"/>
            <a:ext cx="4773956" cy="4267200"/>
          </a:xfrm>
        </p:spPr>
        <p:txBody>
          <a:bodyPr>
            <a:normAutofit/>
          </a:bodyPr>
          <a:lstStyle/>
          <a:p>
            <a:pPr marL="0" indent="0" algn="just">
              <a:buNone/>
            </a:pPr>
            <a:r>
              <a:rPr lang="en-US" sz="1800" dirty="0"/>
              <a:t>To analyze the navigation service provided by both Android mobile(LG G7) and iPad devices, users travel in a same local bus of some finite distance and experimental  set-up for a user is :</a:t>
            </a:r>
          </a:p>
          <a:p>
            <a:pPr marL="0" indent="0" algn="just">
              <a:buNone/>
            </a:pPr>
            <a:r>
              <a:rPr lang="en-US" sz="1800" dirty="0"/>
              <a:t>Devices : iPad, LG G7 </a:t>
            </a:r>
          </a:p>
          <a:p>
            <a:pPr marL="0" indent="0" algn="just">
              <a:buNone/>
            </a:pPr>
            <a:r>
              <a:rPr lang="en-US" sz="1800" dirty="0"/>
              <a:t>Network connectivities : Wi-Fi facility            provided by local bus (Blekingetrafiken), Cellular data 4G (Halon)</a:t>
            </a:r>
          </a:p>
          <a:p>
            <a:pPr marL="0" indent="0" algn="just">
              <a:buNone/>
            </a:pPr>
            <a:endParaRPr lang="en-US" sz="1800" dirty="0"/>
          </a:p>
        </p:txBody>
      </p:sp>
      <p:sp>
        <p:nvSpPr>
          <p:cNvPr id="4" name="Content Placeholder 3"/>
          <p:cNvSpPr>
            <a:spLocks noGrp="1"/>
          </p:cNvSpPr>
          <p:nvPr>
            <p:ph sz="half" idx="2"/>
          </p:nvPr>
        </p:nvSpPr>
        <p:spPr>
          <a:xfrm>
            <a:off x="6814492" y="1844824"/>
            <a:ext cx="4773956" cy="4267200"/>
          </a:xfrm>
        </p:spPr>
        <p:txBody>
          <a:bodyPr>
            <a:normAutofit/>
          </a:bodyPr>
          <a:lstStyle/>
          <a:p>
            <a:pPr marL="0" indent="0" algn="just">
              <a:buNone/>
            </a:pPr>
            <a:r>
              <a:rPr lang="en-US" sz="1800" dirty="0"/>
              <a:t>Users will travel in a local bus and they determine set of variations of use conditions i.e; navigation service during </a:t>
            </a:r>
          </a:p>
          <a:p>
            <a:pPr marL="0" indent="0" algn="just">
              <a:buNone/>
            </a:pPr>
            <a:r>
              <a:rPr lang="en-US" sz="1800" dirty="0" smtClean="0"/>
              <a:t>Network </a:t>
            </a:r>
            <a:r>
              <a:rPr lang="en-US" sz="1800" dirty="0"/>
              <a:t>connectivity (cellular data/Wi-Fi)</a:t>
            </a:r>
          </a:p>
          <a:p>
            <a:pPr marL="0" indent="0" algn="just">
              <a:buNone/>
            </a:pPr>
            <a:endParaRPr lang="en-US" sz="1800" dirty="0"/>
          </a:p>
          <a:p>
            <a:pPr marL="0" indent="0" algn="just">
              <a:buNone/>
            </a:pPr>
            <a:r>
              <a:rPr lang="en-US" sz="1800" dirty="0"/>
              <a:t>This proposed procedure checks whether these choices work out, checks for sufficient differences , whether observed defined QoE Factors and Features.</a:t>
            </a:r>
          </a:p>
        </p:txBody>
      </p:sp>
      <p:cxnSp>
        <p:nvCxnSpPr>
          <p:cNvPr id="8" name="Straight Connector 7"/>
          <p:cNvCxnSpPr/>
          <p:nvPr/>
        </p:nvCxnSpPr>
        <p:spPr>
          <a:xfrm>
            <a:off x="6670476" y="1098811"/>
            <a:ext cx="0" cy="568863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6488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a:t>Questionnaire</a:t>
            </a:r>
            <a:r>
              <a:rPr lang="en-US" sz="2000" dirty="0"/>
              <a:t> </a:t>
            </a:r>
            <a:endParaRPr lang="en-IN" sz="2000" dirty="0"/>
          </a:p>
        </p:txBody>
      </p:sp>
      <p:sp>
        <p:nvSpPr>
          <p:cNvPr id="3" name="Content Placeholder 2"/>
          <p:cNvSpPr>
            <a:spLocks noGrp="1"/>
          </p:cNvSpPr>
          <p:nvPr>
            <p:ph sz="half" idx="1"/>
          </p:nvPr>
        </p:nvSpPr>
        <p:spPr>
          <a:xfrm>
            <a:off x="1218882" y="1803400"/>
            <a:ext cx="10420145" cy="4577928"/>
          </a:xfrm>
        </p:spPr>
        <p:txBody>
          <a:bodyPr>
            <a:normAutofit/>
          </a:bodyPr>
          <a:lstStyle/>
          <a:p>
            <a:pPr algn="just"/>
            <a:r>
              <a:rPr lang="en-US" sz="1800" dirty="0"/>
              <a:t>Quantitative questions are asked each  for service provided by Android device and ipad </a:t>
            </a:r>
          </a:p>
          <a:p>
            <a:pPr algn="just"/>
            <a:r>
              <a:rPr lang="en-US" sz="1800" dirty="0"/>
              <a:t>Total 5 options are provided on a scale to (5) excellent to (1) bad, </a:t>
            </a:r>
            <a:r>
              <a:rPr lang="en-US" sz="1800" dirty="0" err="1"/>
              <a:t>i.e</a:t>
            </a:r>
            <a:r>
              <a:rPr lang="en-US" sz="1800" dirty="0"/>
              <a:t>; ACR scale to evaluate the question </a:t>
            </a:r>
          </a:p>
          <a:p>
            <a:pPr algn="just"/>
            <a:r>
              <a:rPr lang="en-US" sz="1800" dirty="0"/>
              <a:t>Maximum three quantitative questions </a:t>
            </a:r>
          </a:p>
          <a:p>
            <a:pPr marL="0" indent="0" algn="just">
              <a:buNone/>
            </a:pPr>
            <a:r>
              <a:rPr lang="en-US" sz="1800" dirty="0"/>
              <a:t>     1) How would you evaluate location accuracy ?</a:t>
            </a:r>
          </a:p>
          <a:p>
            <a:pPr marL="0" indent="0" algn="just">
              <a:buNone/>
            </a:pPr>
            <a:r>
              <a:rPr lang="en-US" sz="1800" dirty="0"/>
              <a:t>    2) How would you evaluate  navigation service ?</a:t>
            </a:r>
          </a:p>
          <a:p>
            <a:pPr marL="0" indent="0" algn="just">
              <a:buNone/>
            </a:pPr>
            <a:r>
              <a:rPr lang="en-US" sz="1800" dirty="0"/>
              <a:t>    3) How would you evaluate overall experience ?</a:t>
            </a:r>
            <a:endParaRPr lang="en-IN" sz="1800" dirty="0"/>
          </a:p>
        </p:txBody>
      </p:sp>
    </p:spTree>
    <p:extLst>
      <p:ext uri="{BB962C8B-B14F-4D97-AF65-F5344CB8AC3E}">
        <p14:creationId xmlns:p14="http://schemas.microsoft.com/office/powerpoint/2010/main" val="768883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431800"/>
            <a:ext cx="9556049" cy="548928"/>
          </a:xfrm>
        </p:spPr>
        <p:txBody>
          <a:bodyPr>
            <a:normAutofit/>
          </a:bodyPr>
          <a:lstStyle/>
          <a:p>
            <a:r>
              <a:rPr lang="en-US" sz="2000" b="1" dirty="0"/>
              <a:t>Description of the Experiment</a:t>
            </a:r>
            <a:r>
              <a:rPr lang="en-US" sz="2000" dirty="0"/>
              <a:t>: </a:t>
            </a:r>
            <a:endParaRPr lang="en-IN" sz="2000" dirty="0"/>
          </a:p>
        </p:txBody>
      </p:sp>
      <p:sp>
        <p:nvSpPr>
          <p:cNvPr id="3" name="Content Placeholder 2"/>
          <p:cNvSpPr>
            <a:spLocks noGrp="1"/>
          </p:cNvSpPr>
          <p:nvPr>
            <p:ph idx="1"/>
          </p:nvPr>
        </p:nvSpPr>
        <p:spPr/>
        <p:txBody>
          <a:bodyPr>
            <a:normAutofit/>
          </a:bodyPr>
          <a:lstStyle/>
          <a:p>
            <a:r>
              <a:rPr lang="en-US" sz="1800" dirty="0"/>
              <a:t>The user experiences MAPS application on two devices, iPad and Android mobile under Mobile data &amp; Wi-Fi network connectivity  while travelling in a local bus and gives feedback.</a:t>
            </a:r>
          </a:p>
          <a:p>
            <a:endParaRPr lang="en-US" sz="1800" dirty="0"/>
          </a:p>
          <a:p>
            <a:r>
              <a:rPr lang="en-US" sz="1800" dirty="0"/>
              <a:t>To obtain raw data (obtained from user ratings)  and to conclude its required summary statistics .</a:t>
            </a:r>
          </a:p>
          <a:p>
            <a:endParaRPr lang="en-US" sz="1800" dirty="0"/>
          </a:p>
          <a:p>
            <a:r>
              <a:rPr lang="en-US" sz="1800" dirty="0"/>
              <a:t>One of the important task is also to check whether we can conclude defined QoE Factors and Features.</a:t>
            </a:r>
          </a:p>
          <a:p>
            <a:pPr marL="0" indent="0">
              <a:buNone/>
            </a:pPr>
            <a:endParaRPr lang="en-US" sz="1800" dirty="0"/>
          </a:p>
          <a:p>
            <a:endParaRPr lang="en-US" sz="1800" dirty="0"/>
          </a:p>
          <a:p>
            <a:endParaRPr lang="en-IN" sz="1800" dirty="0"/>
          </a:p>
        </p:txBody>
      </p:sp>
    </p:spTree>
    <p:extLst>
      <p:ext uri="{BB962C8B-B14F-4D97-AF65-F5344CB8AC3E}">
        <p14:creationId xmlns:p14="http://schemas.microsoft.com/office/powerpoint/2010/main" val="1087864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924B3B-BD91-456C-9B2F-9C575E9CE7F9}"/>
              </a:ext>
            </a:extLst>
          </p:cNvPr>
          <p:cNvSpPr>
            <a:spLocks noGrp="1"/>
          </p:cNvSpPr>
          <p:nvPr>
            <p:ph type="title"/>
          </p:nvPr>
        </p:nvSpPr>
        <p:spPr>
          <a:xfrm>
            <a:off x="621804" y="18298"/>
            <a:ext cx="9751060" cy="1168400"/>
          </a:xfrm>
        </p:spPr>
        <p:txBody>
          <a:bodyPr/>
          <a:lstStyle/>
          <a:p>
            <a:r>
              <a:rPr lang="en-US" dirty="0"/>
              <a:t>RAW RESULTS:</a:t>
            </a:r>
          </a:p>
        </p:txBody>
      </p:sp>
      <p:graphicFrame>
        <p:nvGraphicFramePr>
          <p:cNvPr id="10" name="Content Placeholder 9">
            <a:extLst>
              <a:ext uri="{FF2B5EF4-FFF2-40B4-BE49-F238E27FC236}">
                <a16:creationId xmlns="" xmlns:a16="http://schemas.microsoft.com/office/drawing/2014/main" id="{15DC9602-83DB-48E7-B32F-EC2253B3A200}"/>
              </a:ext>
            </a:extLst>
          </p:cNvPr>
          <p:cNvGraphicFramePr>
            <a:graphicFrameLocks noGrp="1"/>
          </p:cNvGraphicFramePr>
          <p:nvPr>
            <p:ph idx="1"/>
            <p:extLst>
              <p:ext uri="{D42A27DB-BD31-4B8C-83A1-F6EECF244321}">
                <p14:modId xmlns:p14="http://schemas.microsoft.com/office/powerpoint/2010/main" val="373350286"/>
              </p:ext>
            </p:extLst>
          </p:nvPr>
        </p:nvGraphicFramePr>
        <p:xfrm>
          <a:off x="405780" y="1340768"/>
          <a:ext cx="11305256" cy="4925712"/>
        </p:xfrm>
        <a:graphic>
          <a:graphicData uri="http://schemas.openxmlformats.org/drawingml/2006/table">
            <a:tbl>
              <a:tblPr>
                <a:tableStyleId>{5C22544A-7EE6-4342-B048-85BDC9FD1C3A}</a:tableStyleId>
              </a:tblPr>
              <a:tblGrid>
                <a:gridCol w="720080">
                  <a:extLst>
                    <a:ext uri="{9D8B030D-6E8A-4147-A177-3AD203B41FA5}">
                      <a16:colId xmlns="" xmlns:a16="http://schemas.microsoft.com/office/drawing/2014/main" val="3817020144"/>
                    </a:ext>
                  </a:extLst>
                </a:gridCol>
                <a:gridCol w="720080">
                  <a:extLst>
                    <a:ext uri="{9D8B030D-6E8A-4147-A177-3AD203B41FA5}">
                      <a16:colId xmlns="" xmlns:a16="http://schemas.microsoft.com/office/drawing/2014/main" val="7762461"/>
                    </a:ext>
                  </a:extLst>
                </a:gridCol>
                <a:gridCol w="720080">
                  <a:extLst>
                    <a:ext uri="{9D8B030D-6E8A-4147-A177-3AD203B41FA5}">
                      <a16:colId xmlns="" xmlns:a16="http://schemas.microsoft.com/office/drawing/2014/main" val="3199588734"/>
                    </a:ext>
                  </a:extLst>
                </a:gridCol>
                <a:gridCol w="144016">
                  <a:extLst>
                    <a:ext uri="{9D8B030D-6E8A-4147-A177-3AD203B41FA5}">
                      <a16:colId xmlns="" xmlns:a16="http://schemas.microsoft.com/office/drawing/2014/main" val="463224097"/>
                    </a:ext>
                  </a:extLst>
                </a:gridCol>
                <a:gridCol w="648072"/>
                <a:gridCol w="513057">
                  <a:extLst>
                    <a:ext uri="{9D8B030D-6E8A-4147-A177-3AD203B41FA5}">
                      <a16:colId xmlns="" xmlns:a16="http://schemas.microsoft.com/office/drawing/2014/main" val="93555947"/>
                    </a:ext>
                  </a:extLst>
                </a:gridCol>
                <a:gridCol w="783087">
                  <a:extLst>
                    <a:ext uri="{9D8B030D-6E8A-4147-A177-3AD203B41FA5}">
                      <a16:colId xmlns="" xmlns:a16="http://schemas.microsoft.com/office/drawing/2014/main" val="1829825704"/>
                    </a:ext>
                  </a:extLst>
                </a:gridCol>
                <a:gridCol w="864096">
                  <a:extLst>
                    <a:ext uri="{9D8B030D-6E8A-4147-A177-3AD203B41FA5}">
                      <a16:colId xmlns="" xmlns:a16="http://schemas.microsoft.com/office/drawing/2014/main" val="604410826"/>
                    </a:ext>
                  </a:extLst>
                </a:gridCol>
                <a:gridCol w="576064">
                  <a:extLst>
                    <a:ext uri="{9D8B030D-6E8A-4147-A177-3AD203B41FA5}">
                      <a16:colId xmlns="" xmlns:a16="http://schemas.microsoft.com/office/drawing/2014/main" val="2755160540"/>
                    </a:ext>
                  </a:extLst>
                </a:gridCol>
                <a:gridCol w="549061">
                  <a:extLst>
                    <a:ext uri="{9D8B030D-6E8A-4147-A177-3AD203B41FA5}">
                      <a16:colId xmlns="" xmlns:a16="http://schemas.microsoft.com/office/drawing/2014/main" val="3882045055"/>
                    </a:ext>
                  </a:extLst>
                </a:gridCol>
                <a:gridCol w="747083">
                  <a:extLst>
                    <a:ext uri="{9D8B030D-6E8A-4147-A177-3AD203B41FA5}">
                      <a16:colId xmlns="" xmlns:a16="http://schemas.microsoft.com/office/drawing/2014/main" val="3788092994"/>
                    </a:ext>
                  </a:extLst>
                </a:gridCol>
                <a:gridCol w="639071">
                  <a:extLst>
                    <a:ext uri="{9D8B030D-6E8A-4147-A177-3AD203B41FA5}">
                      <a16:colId xmlns="" xmlns:a16="http://schemas.microsoft.com/office/drawing/2014/main" val="3575530237"/>
                    </a:ext>
                  </a:extLst>
                </a:gridCol>
                <a:gridCol w="297033">
                  <a:extLst>
                    <a:ext uri="{9D8B030D-6E8A-4147-A177-3AD203B41FA5}">
                      <a16:colId xmlns="" xmlns:a16="http://schemas.microsoft.com/office/drawing/2014/main" val="3817123400"/>
                    </a:ext>
                  </a:extLst>
                </a:gridCol>
                <a:gridCol w="648072">
                  <a:extLst>
                    <a:ext uri="{9D8B030D-6E8A-4147-A177-3AD203B41FA5}">
                      <a16:colId xmlns="" xmlns:a16="http://schemas.microsoft.com/office/drawing/2014/main" val="41999991"/>
                    </a:ext>
                  </a:extLst>
                </a:gridCol>
                <a:gridCol w="441049">
                  <a:extLst>
                    <a:ext uri="{9D8B030D-6E8A-4147-A177-3AD203B41FA5}">
                      <a16:colId xmlns="" xmlns:a16="http://schemas.microsoft.com/office/drawing/2014/main" val="4207596024"/>
                    </a:ext>
                  </a:extLst>
                </a:gridCol>
                <a:gridCol w="783087">
                  <a:extLst>
                    <a:ext uri="{9D8B030D-6E8A-4147-A177-3AD203B41FA5}">
                      <a16:colId xmlns="" xmlns:a16="http://schemas.microsoft.com/office/drawing/2014/main" val="1157853095"/>
                    </a:ext>
                  </a:extLst>
                </a:gridCol>
                <a:gridCol w="864096">
                  <a:extLst>
                    <a:ext uri="{9D8B030D-6E8A-4147-A177-3AD203B41FA5}">
                      <a16:colId xmlns="" xmlns:a16="http://schemas.microsoft.com/office/drawing/2014/main" val="2915816726"/>
                    </a:ext>
                  </a:extLst>
                </a:gridCol>
                <a:gridCol w="648072">
                  <a:extLst>
                    <a:ext uri="{9D8B030D-6E8A-4147-A177-3AD203B41FA5}">
                      <a16:colId xmlns="" xmlns:a16="http://schemas.microsoft.com/office/drawing/2014/main" val="3474231780"/>
                    </a:ext>
                  </a:extLst>
                </a:gridCol>
              </a:tblGrid>
              <a:tr h="384795">
                <a:tc>
                  <a:txBody>
                    <a:bodyPr/>
                    <a:lstStyle/>
                    <a:p>
                      <a:pPr algn="l" fontAlgn="b"/>
                      <a:endParaRPr lang="en-US" sz="11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18" marR="7618" marT="7618" marB="0" anchor="b"/>
                </a:tc>
                <a:tc gridSpan="2">
                  <a:txBody>
                    <a:bodyPr/>
                    <a:lstStyle/>
                    <a:p>
                      <a:pPr algn="l" fontAlgn="b"/>
                      <a:endParaRPr lang="en-US" sz="1100" b="0" i="0" u="none" strike="noStrike">
                        <a:solidFill>
                          <a:srgbClr val="000000"/>
                        </a:solidFill>
                        <a:effectLst/>
                        <a:latin typeface="Calibri" panose="020F0502020204030204" pitchFamily="34" charset="0"/>
                      </a:endParaRPr>
                    </a:p>
                  </a:txBody>
                  <a:tcPr marL="7618" marR="7618" marT="7618" marB="0" anchor="b"/>
                </a:tc>
                <a:tc hMerge="1">
                  <a:txBody>
                    <a:bodyPr/>
                    <a:lstStyle/>
                    <a:p>
                      <a:endParaRPr lang="en-IN"/>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18" marR="7618" marT="7618" marB="0" anchor="b"/>
                </a:tc>
                <a:tc gridSpan="2">
                  <a:txBody>
                    <a:bodyPr/>
                    <a:lstStyle/>
                    <a:p>
                      <a:pPr algn="l" fontAlgn="b"/>
                      <a:endParaRPr lang="en-US" sz="1100" b="0" i="0" u="none" strike="noStrike">
                        <a:solidFill>
                          <a:srgbClr val="000000"/>
                        </a:solidFill>
                        <a:effectLst/>
                        <a:latin typeface="Calibri" panose="020F0502020204030204" pitchFamily="34" charset="0"/>
                      </a:endParaRPr>
                    </a:p>
                  </a:txBody>
                  <a:tcPr marL="7618" marR="7618" marT="7618" marB="0" anchor="b"/>
                </a:tc>
                <a:tc hMerge="1">
                  <a:txBody>
                    <a:bodyPr/>
                    <a:lstStyle/>
                    <a:p>
                      <a:pPr algn="l" fontAlgn="b"/>
                      <a:endParaRPr lang="en-US" sz="11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4137252903"/>
                  </a:ext>
                </a:extLst>
              </a:tr>
              <a:tr h="384795">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r>
                        <a:rPr lang="en-US" sz="1400" u="none" strike="noStrike" dirty="0">
                          <a:effectLst/>
                        </a:rPr>
                        <a:t>Android</a:t>
                      </a:r>
                      <a:endParaRPr lang="en-US" sz="1400" b="0" i="0" u="none" strike="noStrike" dirty="0">
                        <a:solidFill>
                          <a:srgbClr val="000000"/>
                        </a:solidFill>
                        <a:effectLst/>
                        <a:latin typeface="Calibri" panose="020F0502020204030204" pitchFamily="34" charset="0"/>
                      </a:endParaRPr>
                    </a:p>
                  </a:txBody>
                  <a:tcPr marL="7618" marR="7618" marT="7618" marB="0" anchor="b"/>
                </a:tc>
                <a:tc gridSpan="2">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hMerge="1">
                  <a:txBody>
                    <a:bodyPr/>
                    <a:lstStyle/>
                    <a:p>
                      <a:endParaRPr lang="en-IN"/>
                    </a:p>
                  </a:txBody>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r>
                        <a:rPr lang="en-US" sz="1400" u="none" strike="noStrike" dirty="0">
                          <a:effectLst/>
                        </a:rPr>
                        <a:t>Android</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r>
                        <a:rPr lang="en-US" sz="1400" u="none" strike="noStrike" dirty="0">
                          <a:effectLst/>
                        </a:rPr>
                        <a:t>IOS</a:t>
                      </a:r>
                      <a:endParaRPr lang="en-US" sz="1400" b="0" i="0" u="none" strike="noStrike" dirty="0">
                        <a:solidFill>
                          <a:srgbClr val="000000"/>
                        </a:solidFill>
                        <a:effectLst/>
                        <a:latin typeface="Calibri" panose="020F0502020204030204" pitchFamily="34" charset="0"/>
                      </a:endParaRPr>
                    </a:p>
                  </a:txBody>
                  <a:tcPr marL="7618" marR="7618" marT="7618" marB="0" anchor="b"/>
                </a:tc>
                <a:tc gridSpan="2">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hMerge="1">
                  <a:txBody>
                    <a:bodyPr/>
                    <a:lstStyle/>
                    <a:p>
                      <a:pPr algn="l" fontAlgn="b"/>
                      <a:endParaRPr lang="en-US" sz="11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r>
                        <a:rPr lang="en-US" sz="1400" u="none" strike="noStrike" dirty="0">
                          <a:effectLst/>
                        </a:rPr>
                        <a:t>IOS</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1350230325"/>
                  </a:ext>
                </a:extLst>
              </a:tr>
              <a:tr h="384795">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gridSpan="3">
                  <a:txBody>
                    <a:bodyPr/>
                    <a:lstStyle/>
                    <a:p>
                      <a:pPr algn="l" fontAlgn="b"/>
                      <a:r>
                        <a:rPr lang="en-US" sz="1400" u="none" strike="noStrike" dirty="0">
                          <a:effectLst/>
                        </a:rPr>
                        <a:t>Mobile Data 4G</a:t>
                      </a:r>
                      <a:endParaRPr lang="en-US" sz="1400" b="0" i="0" u="none" strike="noStrike" dirty="0">
                        <a:solidFill>
                          <a:srgbClr val="000000"/>
                        </a:solidFill>
                        <a:effectLst/>
                        <a:latin typeface="Calibri" panose="020F0502020204030204" pitchFamily="34" charset="0"/>
                      </a:endParaRPr>
                    </a:p>
                  </a:txBody>
                  <a:tcPr marL="7618" marR="7618" marT="7618" marB="0" anchor="b"/>
                </a:tc>
                <a:tc hMerge="1">
                  <a:txBody>
                    <a:bodyPr/>
                    <a:lstStyle/>
                    <a:p>
                      <a:endParaRPr lang="en-US"/>
                    </a:p>
                  </a:txBody>
                  <a:tcPr/>
                </a:tc>
                <a:tc hMerge="1">
                  <a:txBody>
                    <a:bodyPr/>
                    <a:lstStyle/>
                    <a:p>
                      <a:endParaRPr lang="en-IN"/>
                    </a:p>
                  </a:txBody>
                  <a:tcPr/>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r>
                        <a:rPr lang="en-US" sz="1400" u="none" strike="noStrike">
                          <a:effectLst/>
                        </a:rPr>
                        <a:t>Wi-Fi</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gridSpan="3">
                  <a:txBody>
                    <a:bodyPr/>
                    <a:lstStyle/>
                    <a:p>
                      <a:pPr algn="l" fontAlgn="b"/>
                      <a:r>
                        <a:rPr lang="en-US" sz="1400" u="none" strike="noStrike" dirty="0">
                          <a:effectLst/>
                        </a:rPr>
                        <a:t>Mobile Data 4G</a:t>
                      </a:r>
                      <a:endParaRPr lang="en-US" sz="1400" b="0" i="0" u="none" strike="noStrike" dirty="0">
                        <a:solidFill>
                          <a:srgbClr val="000000"/>
                        </a:solidFill>
                        <a:effectLst/>
                        <a:latin typeface="Calibri" panose="020F0502020204030204" pitchFamily="34" charset="0"/>
                      </a:endParaRPr>
                    </a:p>
                  </a:txBody>
                  <a:tcPr marL="7618" marR="7618" marT="7618" marB="0" anchor="b"/>
                </a:tc>
                <a:tc hMerge="1">
                  <a:txBody>
                    <a:bodyPr/>
                    <a:lstStyle/>
                    <a:p>
                      <a:endParaRPr lang="en-US"/>
                    </a:p>
                  </a:txBody>
                  <a:tcPr/>
                </a:tc>
                <a:tc hMerge="1">
                  <a:txBody>
                    <a:bodyPr/>
                    <a:lstStyle/>
                    <a:p>
                      <a:pPr algn="l" fontAlgn="b"/>
                      <a:endParaRPr lang="en-US" sz="11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r>
                        <a:rPr lang="en-US" sz="1400" u="none" strike="noStrike" dirty="0" err="1">
                          <a:effectLst/>
                        </a:rPr>
                        <a:t>Wifi</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2925529168"/>
                  </a:ext>
                </a:extLst>
              </a:tr>
              <a:tr h="721721">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r>
                        <a:rPr lang="en-US" sz="1400" u="none" strike="noStrike">
                          <a:effectLst/>
                        </a:rPr>
                        <a:t>Accuracy</a:t>
                      </a:r>
                      <a:endParaRPr lang="en-US" sz="1400" b="0" i="0" u="none" strike="noStrike">
                        <a:solidFill>
                          <a:srgbClr val="000000"/>
                        </a:solidFill>
                        <a:effectLst/>
                        <a:latin typeface="Calibri" panose="020F0502020204030204" pitchFamily="34" charset="0"/>
                      </a:endParaRPr>
                    </a:p>
                  </a:txBody>
                  <a:tcPr marL="7618" marR="7618" marT="7618" marB="0" anchor="b"/>
                </a:tc>
                <a:tc gridSpan="2">
                  <a:txBody>
                    <a:bodyPr/>
                    <a:lstStyle/>
                    <a:p>
                      <a:pPr algn="l" fontAlgn="b"/>
                      <a:r>
                        <a:rPr lang="en-US" sz="1400" u="none" strike="noStrike" dirty="0">
                          <a:effectLst/>
                        </a:rPr>
                        <a:t>Navigation</a:t>
                      </a:r>
                      <a:endParaRPr lang="en-US" sz="1400" b="0" i="0" u="none" strike="noStrike" dirty="0">
                        <a:solidFill>
                          <a:srgbClr val="000000"/>
                        </a:solidFill>
                        <a:effectLst/>
                        <a:latin typeface="Calibri" panose="020F0502020204030204" pitchFamily="34" charset="0"/>
                      </a:endParaRPr>
                    </a:p>
                  </a:txBody>
                  <a:tcPr marL="7618" marR="7618" marT="7618" marB="0" anchor="b"/>
                </a:tc>
                <a:tc hMerge="1">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100" b="0" i="0" u="none" strike="noStrike" dirty="0">
                        <a:solidFill>
                          <a:srgbClr val="000000"/>
                        </a:solidFill>
                        <a:effectLst/>
                        <a:latin typeface="Calibri" panose="020F0502020204030204" pitchFamily="34" charset="0"/>
                      </a:endParaRPr>
                    </a:p>
                    <a:p>
                      <a:pPr algn="l" fontAlgn="b"/>
                      <a:r>
                        <a:rPr lang="en-US" sz="1400" u="none" strike="noStrike" dirty="0">
                          <a:effectLst/>
                        </a:rPr>
                        <a:t>Overall</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r>
                        <a:rPr lang="en-US" sz="1400" u="none" strike="noStrike">
                          <a:effectLst/>
                        </a:rPr>
                        <a:t>Accuracy</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r>
                        <a:rPr lang="en-US" sz="1400" u="none" strike="noStrike">
                          <a:effectLst/>
                        </a:rPr>
                        <a:t>Navigation</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r>
                        <a:rPr lang="en-US" sz="1400" u="none" strike="noStrike">
                          <a:effectLst/>
                        </a:rPr>
                        <a:t>Overall</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r>
                        <a:rPr lang="en-US" sz="1400" u="none" strike="noStrike" dirty="0">
                          <a:effectLst/>
                        </a:rPr>
                        <a:t>Accuracy</a:t>
                      </a:r>
                      <a:endParaRPr lang="en-US" sz="1400" b="0" i="0" u="none" strike="noStrike" dirty="0">
                        <a:solidFill>
                          <a:srgbClr val="000000"/>
                        </a:solidFill>
                        <a:effectLst/>
                        <a:latin typeface="Calibri" panose="020F0502020204030204" pitchFamily="34" charset="0"/>
                      </a:endParaRPr>
                    </a:p>
                  </a:txBody>
                  <a:tcPr marL="7618" marR="7618" marT="7618" marB="0" anchor="b"/>
                </a:tc>
                <a:tc gridSpan="2">
                  <a:txBody>
                    <a:bodyPr/>
                    <a:lstStyle/>
                    <a:p>
                      <a:pPr algn="l" fontAlgn="b"/>
                      <a:r>
                        <a:rPr lang="en-US" sz="1400" u="none" strike="noStrike">
                          <a:effectLst/>
                        </a:rPr>
                        <a:t>Navigation</a:t>
                      </a:r>
                      <a:endParaRPr lang="en-US" sz="1400" b="0" i="0" u="none" strike="noStrike">
                        <a:solidFill>
                          <a:srgbClr val="000000"/>
                        </a:solidFill>
                        <a:effectLst/>
                        <a:latin typeface="Calibri" panose="020F0502020204030204" pitchFamily="34" charset="0"/>
                      </a:endParaRPr>
                    </a:p>
                  </a:txBody>
                  <a:tcPr marL="7618" marR="7618" marT="7618" marB="0" anchor="b"/>
                </a:tc>
                <a:tc hMerge="1">
                  <a:txBody>
                    <a:bodyPr/>
                    <a:lstStyle/>
                    <a:p>
                      <a:pPr algn="l" fontAlgn="b"/>
                      <a:r>
                        <a:rPr lang="en-US" sz="1100" u="none" strike="noStrike">
                          <a:effectLst/>
                        </a:rPr>
                        <a:t>Overall</a:t>
                      </a:r>
                      <a:endParaRPr lang="en-US" sz="11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r>
                        <a:rPr lang="en-US" sz="1400" u="none" strike="noStrike">
                          <a:effectLst/>
                        </a:rPr>
                        <a:t>Overall</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r>
                        <a:rPr lang="en-US" sz="1400" u="none" strike="noStrike" dirty="0">
                          <a:effectLst/>
                        </a:rPr>
                        <a:t>Accuracy</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r>
                        <a:rPr lang="en-US" sz="1400" u="none" strike="noStrike" dirty="0">
                          <a:effectLst/>
                        </a:rPr>
                        <a:t>Navigation</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r>
                        <a:rPr lang="en-US" sz="1400" u="none" strike="noStrike" dirty="0">
                          <a:effectLst/>
                        </a:rPr>
                        <a:t>Overall</a:t>
                      </a:r>
                      <a:endParaRPr lang="en-US" sz="1400" b="0" i="0" u="none" strike="noStrike" dirty="0">
                        <a:solidFill>
                          <a:srgbClr val="00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2426643087"/>
                  </a:ext>
                </a:extLst>
              </a:tr>
              <a:tr h="721721">
                <a:tc>
                  <a:txBody>
                    <a:bodyPr/>
                    <a:lstStyle/>
                    <a:p>
                      <a:pPr algn="l" fontAlgn="b"/>
                      <a:r>
                        <a:rPr lang="en-US" sz="1400" u="none" strike="noStrike">
                          <a:effectLst/>
                        </a:rPr>
                        <a:t>Number of users</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15</a:t>
                      </a:r>
                      <a:endParaRPr lang="en-US" sz="1400" b="0" i="0" u="none" strike="noStrike">
                        <a:solidFill>
                          <a:srgbClr val="000000"/>
                        </a:solidFill>
                        <a:effectLst/>
                        <a:latin typeface="Calibri" panose="020F0502020204030204" pitchFamily="34" charset="0"/>
                      </a:endParaRPr>
                    </a:p>
                  </a:txBody>
                  <a:tcPr marL="7618" marR="7618" marT="7618" marB="0" anchor="b"/>
                </a:tc>
                <a:tc gridSpan="2">
                  <a:txBody>
                    <a:bodyPr/>
                    <a:lstStyle/>
                    <a:p>
                      <a:pPr algn="r" fontAlgn="b"/>
                      <a:r>
                        <a:rPr lang="en-US" sz="1400" u="none" strike="noStrike">
                          <a:effectLst/>
                        </a:rPr>
                        <a:t>15</a:t>
                      </a:r>
                      <a:endParaRPr lang="en-US" sz="1400" b="0" i="0" u="none" strike="noStrike">
                        <a:solidFill>
                          <a:srgbClr val="000000"/>
                        </a:solidFill>
                        <a:effectLst/>
                        <a:latin typeface="Calibri" panose="020F0502020204030204" pitchFamily="34" charset="0"/>
                      </a:endParaRPr>
                    </a:p>
                  </a:txBody>
                  <a:tcPr marL="7618" marR="7618" marT="7618" marB="0" anchor="b"/>
                </a:tc>
                <a:tc hMerge="1">
                  <a:txBody>
                    <a:bodyPr/>
                    <a:lstStyle/>
                    <a:p>
                      <a:pPr algn="r"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endParaRPr lang="en-US" sz="1100" b="0" i="0" u="none" strike="noStrike" dirty="0">
                        <a:solidFill>
                          <a:srgbClr val="000000"/>
                        </a:solidFill>
                        <a:effectLst/>
                        <a:latin typeface="Calibri" panose="020F0502020204030204" pitchFamily="34" charset="0"/>
                      </a:endParaRPr>
                    </a:p>
                    <a:p>
                      <a:pPr algn="r" fontAlgn="b"/>
                      <a:r>
                        <a:rPr lang="en-US" sz="1400" u="none" strike="noStrike" dirty="0">
                          <a:effectLst/>
                        </a:rPr>
                        <a:t>15</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15</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15</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15</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15</a:t>
                      </a:r>
                      <a:endParaRPr lang="en-US" sz="1400" b="0" i="0" u="none" strike="noStrike">
                        <a:solidFill>
                          <a:srgbClr val="000000"/>
                        </a:solidFill>
                        <a:effectLst/>
                        <a:latin typeface="Calibri" panose="020F0502020204030204" pitchFamily="34" charset="0"/>
                      </a:endParaRPr>
                    </a:p>
                  </a:txBody>
                  <a:tcPr marL="7618" marR="7618" marT="7618" marB="0" anchor="b"/>
                </a:tc>
                <a:tc gridSpan="2">
                  <a:txBody>
                    <a:bodyPr/>
                    <a:lstStyle/>
                    <a:p>
                      <a:pPr algn="r" fontAlgn="b"/>
                      <a:r>
                        <a:rPr lang="en-US" sz="1400" u="none" strike="noStrike">
                          <a:effectLst/>
                        </a:rPr>
                        <a:t>15</a:t>
                      </a:r>
                      <a:endParaRPr lang="en-US" sz="1400" b="0" i="0" u="none" strike="noStrike">
                        <a:solidFill>
                          <a:srgbClr val="000000"/>
                        </a:solidFill>
                        <a:effectLst/>
                        <a:latin typeface="Calibri" panose="020F0502020204030204" pitchFamily="34" charset="0"/>
                      </a:endParaRPr>
                    </a:p>
                  </a:txBody>
                  <a:tcPr marL="7618" marR="7618" marT="7618" marB="0" anchor="b"/>
                </a:tc>
                <a:tc hMerge="1">
                  <a:txBody>
                    <a:bodyPr/>
                    <a:lstStyle/>
                    <a:p>
                      <a:pPr algn="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15</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15</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15</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15</a:t>
                      </a:r>
                      <a:endParaRPr lang="en-US" sz="1400" b="0" i="0" u="none" strike="noStrike">
                        <a:solidFill>
                          <a:srgbClr val="00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1263051513"/>
                  </a:ext>
                </a:extLst>
              </a:tr>
              <a:tr h="384795">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gridSpan="2">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hMerge="1">
                  <a:txBody>
                    <a:bodyPr/>
                    <a:lstStyle/>
                    <a:p>
                      <a:pPr algn="l" fontAlgn="b"/>
                      <a:endParaRPr lang="en-US" sz="1100" b="0" i="0" u="none" strike="noStrike">
                        <a:solidFill>
                          <a:srgbClr val="000000"/>
                        </a:solidFill>
                        <a:effectLst/>
                        <a:latin typeface="Calibri" panose="020F0502020204030204" pitchFamily="34" charset="0"/>
                      </a:endParaRPr>
                    </a:p>
                  </a:txBody>
                  <a:tcPr marL="7618" marR="7618" marT="7618" marB="0" anchor="b"/>
                </a:tc>
                <a:tc>
                  <a:txBody>
                    <a:bodyPr/>
                    <a:lstStyle/>
                    <a:p>
                      <a:endParaRPr lang="en-IN" dirty="0"/>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gridSpan="2">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hMerge="1">
                  <a:txBody>
                    <a:bodyPr/>
                    <a:lstStyle/>
                    <a:p>
                      <a:pPr algn="l" fontAlgn="b"/>
                      <a:endParaRPr lang="en-US" sz="11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3618430703"/>
                  </a:ext>
                </a:extLst>
              </a:tr>
              <a:tr h="384795">
                <a:tc>
                  <a:txBody>
                    <a:bodyPr/>
                    <a:lstStyle/>
                    <a:p>
                      <a:pPr algn="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7618" marR="7618" marT="7618" marB="0" anchor="b"/>
                </a:tc>
                <a:tc gridSpan="2">
                  <a:txBody>
                    <a:bodyPr/>
                    <a:lstStyle/>
                    <a:p>
                      <a:pPr algn="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7618" marR="7618" marT="7618" marB="0" anchor="b"/>
                </a:tc>
                <a:tc hMerge="1">
                  <a:txBody>
                    <a:bodyPr/>
                    <a:lstStyle/>
                    <a:p>
                      <a:pPr algn="r"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endParaRPr lang="en-US" sz="1100" b="0" i="0" u="none" strike="noStrike" dirty="0">
                        <a:solidFill>
                          <a:srgbClr val="000000"/>
                        </a:solidFill>
                        <a:effectLst/>
                        <a:latin typeface="Calibri" panose="020F0502020204030204" pitchFamily="34" charset="0"/>
                      </a:endParaRPr>
                    </a:p>
                    <a:p>
                      <a:pPr algn="r" fontAlgn="b"/>
                      <a:r>
                        <a:rPr lang="en-US" sz="1400" u="none" strike="noStrike" dirty="0">
                          <a:effectLst/>
                        </a:rPr>
                        <a:t>3</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5</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4</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2</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7618" marR="7618" marT="7618" marB="0" anchor="b"/>
                </a:tc>
                <a:tc gridSpan="2">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hMerge="1">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2</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1791997605"/>
                  </a:ext>
                </a:extLst>
              </a:tr>
              <a:tr h="384795">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2</a:t>
                      </a:r>
                      <a:endParaRPr lang="en-US" sz="1400" b="0" i="0" u="none" strike="noStrike">
                        <a:solidFill>
                          <a:srgbClr val="000000"/>
                        </a:solidFill>
                        <a:effectLst/>
                        <a:latin typeface="Calibri" panose="020F0502020204030204" pitchFamily="34" charset="0"/>
                      </a:endParaRPr>
                    </a:p>
                  </a:txBody>
                  <a:tcPr marL="7618" marR="7618" marT="7618" marB="0" anchor="b"/>
                </a:tc>
                <a:tc gridSpan="2">
                  <a:txBody>
                    <a:bodyPr/>
                    <a:lstStyle/>
                    <a:p>
                      <a:pPr algn="r" fontAlgn="b"/>
                      <a:r>
                        <a:rPr lang="en-US" sz="1400" u="none" strike="noStrike">
                          <a:effectLst/>
                        </a:rPr>
                        <a:t>9</a:t>
                      </a:r>
                      <a:endParaRPr lang="en-US" sz="1400" b="0" i="0" u="none" strike="noStrike">
                        <a:solidFill>
                          <a:srgbClr val="000000"/>
                        </a:solidFill>
                        <a:effectLst/>
                        <a:latin typeface="Calibri" panose="020F0502020204030204" pitchFamily="34" charset="0"/>
                      </a:endParaRPr>
                    </a:p>
                  </a:txBody>
                  <a:tcPr marL="7618" marR="7618" marT="7618" marB="0" anchor="b"/>
                </a:tc>
                <a:tc hMerge="1">
                  <a:txBody>
                    <a:bodyPr/>
                    <a:lstStyle/>
                    <a:p>
                      <a:pPr algn="r"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endParaRPr lang="en-US" sz="1100" b="0" i="0" u="none" strike="noStrike" dirty="0">
                        <a:solidFill>
                          <a:srgbClr val="000000"/>
                        </a:solidFill>
                        <a:effectLst/>
                        <a:latin typeface="Calibri" panose="020F0502020204030204" pitchFamily="34" charset="0"/>
                      </a:endParaRPr>
                    </a:p>
                    <a:p>
                      <a:pPr algn="r" fontAlgn="b"/>
                      <a:r>
                        <a:rPr lang="en-US" sz="1400" u="none" strike="noStrike" dirty="0">
                          <a:effectLst/>
                        </a:rPr>
                        <a:t>7</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9</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7</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11</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618" marR="7618" marT="7618" marB="0" anchor="b"/>
                </a:tc>
                <a:tc gridSpan="2">
                  <a:txBody>
                    <a:bodyPr/>
                    <a:lstStyle/>
                    <a:p>
                      <a:pPr algn="r" fontAlgn="b"/>
                      <a:r>
                        <a:rPr lang="en-US" sz="1400" u="none" strike="noStrike">
                          <a:effectLst/>
                        </a:rPr>
                        <a:t>8</a:t>
                      </a:r>
                      <a:endParaRPr lang="en-US" sz="1400" b="0" i="0" u="none" strike="noStrike">
                        <a:solidFill>
                          <a:srgbClr val="000000"/>
                        </a:solidFill>
                        <a:effectLst/>
                        <a:latin typeface="Calibri" panose="020F0502020204030204" pitchFamily="34" charset="0"/>
                      </a:endParaRPr>
                    </a:p>
                  </a:txBody>
                  <a:tcPr marL="7618" marR="7618" marT="7618" marB="0" anchor="b"/>
                </a:tc>
                <a:tc hMerge="1">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9</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8</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11</a:t>
                      </a:r>
                      <a:endParaRPr lang="en-US" sz="1400" b="0" i="0" u="none" strike="noStrike">
                        <a:solidFill>
                          <a:srgbClr val="00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1340102885"/>
                  </a:ext>
                </a:extLst>
              </a:tr>
              <a:tr h="384795">
                <a:tc>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gridSpan="2">
                  <a:txBody>
                    <a:bodyPr/>
                    <a:lstStyle/>
                    <a:p>
                      <a:pPr algn="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7618" marR="7618" marT="7618" marB="0" anchor="b"/>
                </a:tc>
                <a:tc hMerge="1">
                  <a:txBody>
                    <a:bodyPr/>
                    <a:lstStyle/>
                    <a:p>
                      <a:pPr algn="r"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endParaRPr lang="en-US" sz="1100" b="0" i="0" u="none" strike="noStrike" dirty="0">
                        <a:solidFill>
                          <a:srgbClr val="000000"/>
                        </a:solidFill>
                        <a:effectLst/>
                        <a:latin typeface="Calibri" panose="020F0502020204030204" pitchFamily="34" charset="0"/>
                      </a:endParaRPr>
                    </a:p>
                    <a:p>
                      <a:pPr algn="r" fontAlgn="b"/>
                      <a:r>
                        <a:rPr lang="en-US" sz="1400" u="none" strike="noStrike" dirty="0">
                          <a:effectLst/>
                        </a:rPr>
                        <a:t>5</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3</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2</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6</a:t>
                      </a:r>
                      <a:endParaRPr lang="en-US" sz="1400" b="0" i="0" u="none" strike="noStrike">
                        <a:solidFill>
                          <a:srgbClr val="000000"/>
                        </a:solidFill>
                        <a:effectLst/>
                        <a:latin typeface="Calibri" panose="020F0502020204030204" pitchFamily="34" charset="0"/>
                      </a:endParaRPr>
                    </a:p>
                  </a:txBody>
                  <a:tcPr marL="7618" marR="7618" marT="7618" marB="0" anchor="b"/>
                </a:tc>
                <a:tc gridSpan="2">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618" marR="7618" marT="7618" marB="0" anchor="b"/>
                </a:tc>
                <a:tc hMerge="1">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7</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1334327759"/>
                  </a:ext>
                </a:extLst>
              </a:tr>
              <a:tr h="384795">
                <a:tc>
                  <a:txBody>
                    <a:bodyPr/>
                    <a:lstStyle/>
                    <a:p>
                      <a:pPr algn="r" fontAlgn="b"/>
                      <a:r>
                        <a:rPr lang="en-US" sz="1400" u="none" strike="noStrike">
                          <a:effectLst/>
                        </a:rPr>
                        <a:t>2</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18" marR="7618" marT="7618" marB="0" anchor="b"/>
                </a:tc>
                <a:tc gridSpan="2">
                  <a:txBody>
                    <a:bodyPr/>
                    <a:lstStyle/>
                    <a:p>
                      <a:pPr algn="r" fontAlgn="b"/>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7618" marR="7618" marT="7618" marB="0" anchor="b"/>
                </a:tc>
                <a:tc hMerge="1">
                  <a:txBody>
                    <a:bodyPr/>
                    <a:lstStyle/>
                    <a:p>
                      <a:pPr algn="r"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endParaRPr lang="en-US" sz="1100" b="0" i="0" u="none" strike="noStrike" dirty="0">
                        <a:solidFill>
                          <a:srgbClr val="000000"/>
                        </a:solidFill>
                        <a:effectLst/>
                        <a:latin typeface="Calibri" panose="020F0502020204030204" pitchFamily="34" charset="0"/>
                      </a:endParaRPr>
                    </a:p>
                    <a:p>
                      <a:pPr algn="r" fontAlgn="b"/>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7618" marR="7618" marT="7618" marB="0" anchor="b"/>
                </a:tc>
                <a:tc gridSpan="2">
                  <a:txBody>
                    <a:bodyPr/>
                    <a:lstStyle/>
                    <a:p>
                      <a:pPr algn="r" fontAlgn="b"/>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7618" marR="7618" marT="7618" marB="0" anchor="b"/>
                </a:tc>
                <a:tc hMerge="1">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3908023180"/>
                  </a:ext>
                </a:extLst>
              </a:tr>
              <a:tr h="384795">
                <a:tc>
                  <a:txBody>
                    <a:bodyPr/>
                    <a:lstStyle/>
                    <a:p>
                      <a:pPr algn="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7618" marR="7618" marT="7618" marB="0" anchor="b"/>
                </a:tc>
                <a:tc gridSpan="2">
                  <a:txBody>
                    <a:bodyPr/>
                    <a:lstStyle/>
                    <a:p>
                      <a:pPr algn="r" fontAlgn="b"/>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7618" marR="7618" marT="7618" marB="0" anchor="b"/>
                </a:tc>
                <a:tc hMerge="1">
                  <a:txBody>
                    <a:bodyPr/>
                    <a:lstStyle/>
                    <a:p>
                      <a:pPr algn="r"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endParaRPr lang="en-US" sz="1100" b="0" i="0" u="none" strike="noStrike" dirty="0">
                        <a:solidFill>
                          <a:srgbClr val="000000"/>
                        </a:solidFill>
                        <a:effectLst/>
                        <a:latin typeface="Calibri" panose="020F0502020204030204" pitchFamily="34" charset="0"/>
                      </a:endParaRPr>
                    </a:p>
                    <a:p>
                      <a:pPr algn="r" fontAlgn="b"/>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7618" marR="7618" marT="7618" marB="0" anchor="b"/>
                </a:tc>
                <a:tc gridSpan="2">
                  <a:txBody>
                    <a:bodyPr/>
                    <a:lstStyle/>
                    <a:p>
                      <a:pPr algn="r" fontAlgn="b"/>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7618" marR="7618" marT="7618" marB="0" anchor="b"/>
                </a:tc>
                <a:tc hMerge="1">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7618" marR="7618" marT="7618" marB="0" anchor="b"/>
                </a:tc>
                <a:tc>
                  <a:txBody>
                    <a:bodyPr/>
                    <a:lstStyle/>
                    <a:p>
                      <a:pPr algn="r" fontAlgn="b"/>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7618" marR="7618" marT="7618" marB="0" anchor="b"/>
                </a:tc>
                <a:extLst>
                  <a:ext uri="{0D108BD9-81ED-4DB2-BD59-A6C34878D82A}">
                    <a16:rowId xmlns="" xmlns:a16="http://schemas.microsoft.com/office/drawing/2014/main" val="2398339882"/>
                  </a:ext>
                </a:extLst>
              </a:tr>
            </a:tbl>
          </a:graphicData>
        </a:graphic>
      </p:graphicFrame>
    </p:spTree>
    <p:extLst>
      <p:ext uri="{BB962C8B-B14F-4D97-AF65-F5344CB8AC3E}">
        <p14:creationId xmlns:p14="http://schemas.microsoft.com/office/powerpoint/2010/main" val="724638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TF02801059.potx" id="{C5FD5170-17AC-4815-968A-FDC1AAB6E99D}" vid="{74C691A5-1550-4555-B870-169F3443F41D}"/>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003AC8-209A-4321-A17C-1B7A20643390}">
  <ds:schemaRefs>
    <ds:schemaRef ds:uri="http://schemas.microsoft.com/sharepoint/v3/contenttype/forms"/>
  </ds:schemaRefs>
</ds:datastoreItem>
</file>

<file path=customXml/itemProps2.xml><?xml version="1.0" encoding="utf-8"?>
<ds:datastoreItem xmlns:ds="http://schemas.openxmlformats.org/officeDocument/2006/customXml" ds:itemID="{4ED80E12-3BE9-4746-820E-FFB249F467F2}">
  <ds:schemaRefs>
    <ds:schemaRef ds:uri="http://purl.org/dc/dcmitype/"/>
    <ds:schemaRef ds:uri="http://schemas.microsoft.com/office/2006/metadata/properties"/>
    <ds:schemaRef ds:uri="http://www.w3.org/XML/1998/namespace"/>
    <ds:schemaRef ds:uri="http://purl.org/dc/elements/1.1/"/>
    <ds:schemaRef ds:uri="http://schemas.microsoft.com/office/2006/documentManagement/types"/>
    <ds:schemaRef ds:uri="http://schemas.microsoft.com/office/infopath/2007/PartnerControls"/>
    <ds:schemaRef ds:uri="http://purl.org/dc/terms/"/>
    <ds:schemaRef ds:uri="http://schemas.openxmlformats.org/package/2006/metadata/core-properties"/>
    <ds:schemaRef ds:uri="4873beb7-5857-4685-be1f-d57550cc96cc"/>
  </ds:schemaRefs>
</ds:datastoreItem>
</file>

<file path=customXml/itemProps3.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Classic book education presentation (widescreen)</Template>
  <TotalTime>1358</TotalTime>
  <Words>2175</Words>
  <Application>Microsoft Office PowerPoint</Application>
  <PresentationFormat>Custom</PresentationFormat>
  <Paragraphs>892</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Constantia</vt:lpstr>
      <vt:lpstr>Wingdings</vt:lpstr>
      <vt:lpstr>Books Classic 16x9</vt:lpstr>
      <vt:lpstr> GROUP MEMBERS: “IVATURI VENKATA HARISH KUMAR”                               SHANMUKHA RAJU                                        V SAI TEJA </vt:lpstr>
      <vt:lpstr>Application / Service: MAPS  User Devices : Android Mobile, iPad  Network connectivities : Broadband (Wi-Fi), 4G LTE  Reason behind studying this particular case:    Maps in both Android and iOS fulfil the requirement of user  but what most matters is how user experienced the quality  provided by both in good/bad conditions.</vt:lpstr>
      <vt:lpstr>Group members of Shiftheads are enthusiast towards automobiles and spend little time everyday on updates of automobile industry. So, why MAPS service strike our minds is , Navigation in System Infotainment is essential part of automobile industry and to make it simple in case of QoE we further decided to do project on MAPS. </vt:lpstr>
      <vt:lpstr>PowerPoint Presentation</vt:lpstr>
      <vt:lpstr>Establishment of connections between QoE features, factors and obtained statistics</vt:lpstr>
      <vt:lpstr>                                                    Experimental Setup  Experimental Design                                                                        Procedure</vt:lpstr>
      <vt:lpstr>Questionnaire </vt:lpstr>
      <vt:lpstr>Description of the Experiment: </vt:lpstr>
      <vt:lpstr>RAW RESULTS:</vt:lpstr>
      <vt:lpstr>STATISTICS OF RAW DATA:</vt:lpstr>
      <vt:lpstr>Summary statistics of raw data</vt:lpstr>
      <vt:lpstr>MOS (Overall) and 95% CI , including error bars</vt:lpstr>
      <vt:lpstr>Conclusion from MOS </vt:lpstr>
      <vt:lpstr>PowerPoint Presentation</vt:lpstr>
      <vt:lpstr>PowerPoint Presentation</vt:lpstr>
      <vt:lpstr>PowerPoint Presentation</vt:lpstr>
      <vt:lpstr>Conclusion of correlation:</vt:lpstr>
      <vt:lpstr>Take Away Message</vt:lpstr>
      <vt:lpstr>PowerPoint Presentation</vt:lpstr>
      <vt:lpstr>Bonus Section </vt:lpstr>
      <vt:lpstr>(i) Statistics Of %GoB and %PoW</vt:lpstr>
      <vt:lpstr>PowerPoint Presentation</vt:lpstr>
      <vt:lpstr>(iii)QoE modelling effort:   QoE factor ‘jitter’ observed   (to be seen in slide show) </vt:lpstr>
      <vt:lpstr>APPENDIX</vt:lpstr>
      <vt:lpstr>User Ratings:</vt:lpstr>
      <vt:lpstr>Statistics with outliers:</vt:lpstr>
      <vt:lpstr>Statistics without outliers</vt:lpstr>
      <vt:lpstr>An Overview of correlation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 Service: MAPS User Devices : Android Mobile, iPad Network connectivities :</dc:title>
  <dc:creator>Venkata Harish Kumar Ivaturi</dc:creator>
  <cp:lastModifiedBy>harish kumar</cp:lastModifiedBy>
  <cp:revision>138</cp:revision>
  <dcterms:created xsi:type="dcterms:W3CDTF">2019-04-11T08:16:44Z</dcterms:created>
  <dcterms:modified xsi:type="dcterms:W3CDTF">2019-07-25T04:26:30Z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