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chart84.xml" ContentType="application/vnd.openxmlformats-officedocument.drawingml.chart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chart89.xml" ContentType="application/vnd.openxmlformats-officedocument.drawingml.chart+xml"/>
  <Override PartName="/ppt/charts/chart9.xml" ContentType="application/vnd.openxmlformats-officedocument.drawingml.chart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39.xml" ContentType="application/vnd.ms-office.chartcolorstyle+xml"/>
  <Override PartName="/ppt/charts/colors4.xml" ContentType="application/vnd.ms-office.chartcolorstyle+xml"/>
  <Override PartName="/ppt/charts/colors40.xml" ContentType="application/vnd.ms-office.chartcolorstyle+xml"/>
  <Override PartName="/ppt/charts/colors41.xml" ContentType="application/vnd.ms-office.chartcolorstyle+xml"/>
  <Override PartName="/ppt/charts/colors42.xml" ContentType="application/vnd.ms-office.chartcolorstyle+xml"/>
  <Override PartName="/ppt/charts/colors43.xml" ContentType="application/vnd.ms-office.chartcolorstyle+xml"/>
  <Override PartName="/ppt/charts/colors44.xml" ContentType="application/vnd.ms-office.chartcolorstyle+xml"/>
  <Override PartName="/ppt/charts/colors45.xml" ContentType="application/vnd.ms-office.chartcolorstyle+xml"/>
  <Override PartName="/ppt/charts/colors46.xml" ContentType="application/vnd.ms-office.chartcolorstyle+xml"/>
  <Override PartName="/ppt/charts/colors47.xml" ContentType="application/vnd.ms-office.chartcolorstyle+xml"/>
  <Override PartName="/ppt/charts/colors48.xml" ContentType="application/vnd.ms-office.chartcolorstyle+xml"/>
  <Override PartName="/ppt/charts/colors49.xml" ContentType="application/vnd.ms-office.chartcolorstyle+xml"/>
  <Override PartName="/ppt/charts/colors5.xml" ContentType="application/vnd.ms-office.chartcolorstyle+xml"/>
  <Override PartName="/ppt/charts/colors50.xml" ContentType="application/vnd.ms-office.chartcolorstyle+xml"/>
  <Override PartName="/ppt/charts/colors51.xml" ContentType="application/vnd.ms-office.chartcolorstyle+xml"/>
  <Override PartName="/ppt/charts/colors52.xml" ContentType="application/vnd.ms-office.chartcolorstyle+xml"/>
  <Override PartName="/ppt/charts/colors53.xml" ContentType="application/vnd.ms-office.chartcolorstyle+xml"/>
  <Override PartName="/ppt/charts/colors54.xml" ContentType="application/vnd.ms-office.chartcolorstyle+xml"/>
  <Override PartName="/ppt/charts/colors55.xml" ContentType="application/vnd.ms-office.chartcolorstyle+xml"/>
  <Override PartName="/ppt/charts/colors56.xml" ContentType="application/vnd.ms-office.chartcolorstyle+xml"/>
  <Override PartName="/ppt/charts/colors57.xml" ContentType="application/vnd.ms-office.chartcolorstyle+xml"/>
  <Override PartName="/ppt/charts/colors58.xml" ContentType="application/vnd.ms-office.chartcolorstyle+xml"/>
  <Override PartName="/ppt/charts/colors59.xml" ContentType="application/vnd.ms-office.chartcolorstyle+xml"/>
  <Override PartName="/ppt/charts/colors6.xml" ContentType="application/vnd.ms-office.chartcolorstyle+xml"/>
  <Override PartName="/ppt/charts/colors60.xml" ContentType="application/vnd.ms-office.chartcolorstyle+xml"/>
  <Override PartName="/ppt/charts/colors61.xml" ContentType="application/vnd.ms-office.chartcolorstyle+xml"/>
  <Override PartName="/ppt/charts/colors62.xml" ContentType="application/vnd.ms-office.chartcolorstyle+xml"/>
  <Override PartName="/ppt/charts/colors63.xml" ContentType="application/vnd.ms-office.chartcolorstyle+xml"/>
  <Override PartName="/ppt/charts/colors64.xml" ContentType="application/vnd.ms-office.chartcolorstyle+xml"/>
  <Override PartName="/ppt/charts/colors65.xml" ContentType="application/vnd.ms-office.chartcolorstyle+xml"/>
  <Override PartName="/ppt/charts/colors66.xml" ContentType="application/vnd.ms-office.chartcolorstyle+xml"/>
  <Override PartName="/ppt/charts/colors67.xml" ContentType="application/vnd.ms-office.chartcolorstyle+xml"/>
  <Override PartName="/ppt/charts/colors68.xml" ContentType="application/vnd.ms-office.chartcolorstyle+xml"/>
  <Override PartName="/ppt/charts/colors69.xml" ContentType="application/vnd.ms-office.chartcolorstyle+xml"/>
  <Override PartName="/ppt/charts/colors7.xml" ContentType="application/vnd.ms-office.chartcolorstyle+xml"/>
  <Override PartName="/ppt/charts/colors70.xml" ContentType="application/vnd.ms-office.chartcolorstyle+xml"/>
  <Override PartName="/ppt/charts/colors71.xml" ContentType="application/vnd.ms-office.chartcolorstyle+xml"/>
  <Override PartName="/ppt/charts/colors72.xml" ContentType="application/vnd.ms-office.chartcolorstyle+xml"/>
  <Override PartName="/ppt/charts/colors73.xml" ContentType="application/vnd.ms-office.chartcolorstyle+xml"/>
  <Override PartName="/ppt/charts/colors74.xml" ContentType="application/vnd.ms-office.chartcolorstyle+xml"/>
  <Override PartName="/ppt/charts/colors75.xml" ContentType="application/vnd.ms-office.chartcolorstyle+xml"/>
  <Override PartName="/ppt/charts/colors76.xml" ContentType="application/vnd.ms-office.chartcolorstyle+xml"/>
  <Override PartName="/ppt/charts/colors77.xml" ContentType="application/vnd.ms-office.chartcolorstyle+xml"/>
  <Override PartName="/ppt/charts/colors78.xml" ContentType="application/vnd.ms-office.chartcolorstyle+xml"/>
  <Override PartName="/ppt/charts/colors79.xml" ContentType="application/vnd.ms-office.chartcolorstyle+xml"/>
  <Override PartName="/ppt/charts/colors8.xml" ContentType="application/vnd.ms-office.chartcolorstyle+xml"/>
  <Override PartName="/ppt/charts/colors80.xml" ContentType="application/vnd.ms-office.chartcolorstyle+xml"/>
  <Override PartName="/ppt/charts/colors81.xml" ContentType="application/vnd.ms-office.chartcolorstyle+xml"/>
  <Override PartName="/ppt/charts/colors82.xml" ContentType="application/vnd.ms-office.chartcolorstyle+xml"/>
  <Override PartName="/ppt/charts/colors83.xml" ContentType="application/vnd.ms-office.chartcolorstyle+xml"/>
  <Override PartName="/ppt/charts/colors84.xml" ContentType="application/vnd.ms-office.chartcolorstyle+xml"/>
  <Override PartName="/ppt/charts/colors85.xml" ContentType="application/vnd.ms-office.chartcolorstyle+xml"/>
  <Override PartName="/ppt/charts/colors86.xml" ContentType="application/vnd.ms-office.chartcolorstyle+xml"/>
  <Override PartName="/ppt/charts/colors87.xml" ContentType="application/vnd.ms-office.chartcolorstyle+xml"/>
  <Override PartName="/ppt/charts/colors88.xml" ContentType="application/vnd.ms-office.chartcolorstyle+xml"/>
  <Override PartName="/ppt/charts/colors89.xml" ContentType="application/vnd.ms-office.chartcolorstyle+xml"/>
  <Override PartName="/ppt/charts/colors9.xml" ContentType="application/vnd.ms-office.chartcolorstyle+xml"/>
  <Override PartName="/ppt/charts/colors90.xml" ContentType="application/vnd.ms-office.chartcolorstyle+xml"/>
  <Override PartName="/ppt/charts/colors91.xml" ContentType="application/vnd.ms-office.chartcolorstyle+xml"/>
  <Override PartName="/ppt/charts/colors92.xml" ContentType="application/vnd.ms-office.chartcolorstyle+xml"/>
  <Override PartName="/ppt/charts/colors93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39.xml" ContentType="application/vnd.ms-office.chartstyle+xml"/>
  <Override PartName="/ppt/charts/style4.xml" ContentType="application/vnd.ms-office.chartstyle+xml"/>
  <Override PartName="/ppt/charts/style40.xml" ContentType="application/vnd.ms-office.chartstyle+xml"/>
  <Override PartName="/ppt/charts/style41.xml" ContentType="application/vnd.ms-office.chartstyle+xml"/>
  <Override PartName="/ppt/charts/style42.xml" ContentType="application/vnd.ms-office.chartstyle+xml"/>
  <Override PartName="/ppt/charts/style43.xml" ContentType="application/vnd.ms-office.chartstyle+xml"/>
  <Override PartName="/ppt/charts/style44.xml" ContentType="application/vnd.ms-office.chartstyle+xml"/>
  <Override PartName="/ppt/charts/style45.xml" ContentType="application/vnd.ms-office.chartstyle+xml"/>
  <Override PartName="/ppt/charts/style46.xml" ContentType="application/vnd.ms-office.chartstyle+xml"/>
  <Override PartName="/ppt/charts/style47.xml" ContentType="application/vnd.ms-office.chartstyle+xml"/>
  <Override PartName="/ppt/charts/style48.xml" ContentType="application/vnd.ms-office.chartstyle+xml"/>
  <Override PartName="/ppt/charts/style49.xml" ContentType="application/vnd.ms-office.chartstyle+xml"/>
  <Override PartName="/ppt/charts/style5.xml" ContentType="application/vnd.ms-office.chartstyle+xml"/>
  <Override PartName="/ppt/charts/style50.xml" ContentType="application/vnd.ms-office.chartstyle+xml"/>
  <Override PartName="/ppt/charts/style51.xml" ContentType="application/vnd.ms-office.chartstyle+xml"/>
  <Override PartName="/ppt/charts/style52.xml" ContentType="application/vnd.ms-office.chartstyle+xml"/>
  <Override PartName="/ppt/charts/style53.xml" ContentType="application/vnd.ms-office.chartstyle+xml"/>
  <Override PartName="/ppt/charts/style54.xml" ContentType="application/vnd.ms-office.chartstyle+xml"/>
  <Override PartName="/ppt/charts/style55.xml" ContentType="application/vnd.ms-office.chartstyle+xml"/>
  <Override PartName="/ppt/charts/style56.xml" ContentType="application/vnd.ms-office.chartstyle+xml"/>
  <Override PartName="/ppt/charts/style57.xml" ContentType="application/vnd.ms-office.chartstyle+xml"/>
  <Override PartName="/ppt/charts/style58.xml" ContentType="application/vnd.ms-office.chartstyle+xml"/>
  <Override PartName="/ppt/charts/style59.xml" ContentType="application/vnd.ms-office.chartstyle+xml"/>
  <Override PartName="/ppt/charts/style6.xml" ContentType="application/vnd.ms-office.chartstyle+xml"/>
  <Override PartName="/ppt/charts/style60.xml" ContentType="application/vnd.ms-office.chartstyle+xml"/>
  <Override PartName="/ppt/charts/style61.xml" ContentType="application/vnd.ms-office.chartstyle+xml"/>
  <Override PartName="/ppt/charts/style62.xml" ContentType="application/vnd.ms-office.chartstyle+xml"/>
  <Override PartName="/ppt/charts/style63.xml" ContentType="application/vnd.ms-office.chartstyle+xml"/>
  <Override PartName="/ppt/charts/style64.xml" ContentType="application/vnd.ms-office.chartstyle+xml"/>
  <Override PartName="/ppt/charts/style65.xml" ContentType="application/vnd.ms-office.chartstyle+xml"/>
  <Override PartName="/ppt/charts/style66.xml" ContentType="application/vnd.ms-office.chartstyle+xml"/>
  <Override PartName="/ppt/charts/style67.xml" ContentType="application/vnd.ms-office.chartstyle+xml"/>
  <Override PartName="/ppt/charts/style68.xml" ContentType="application/vnd.ms-office.chartstyle+xml"/>
  <Override PartName="/ppt/charts/style69.xml" ContentType="application/vnd.ms-office.chartstyle+xml"/>
  <Override PartName="/ppt/charts/style7.xml" ContentType="application/vnd.ms-office.chartstyle+xml"/>
  <Override PartName="/ppt/charts/style70.xml" ContentType="application/vnd.ms-office.chartstyle+xml"/>
  <Override PartName="/ppt/charts/style71.xml" ContentType="application/vnd.ms-office.chartstyle+xml"/>
  <Override PartName="/ppt/charts/style72.xml" ContentType="application/vnd.ms-office.chartstyle+xml"/>
  <Override PartName="/ppt/charts/style73.xml" ContentType="application/vnd.ms-office.chartstyle+xml"/>
  <Override PartName="/ppt/charts/style74.xml" ContentType="application/vnd.ms-office.chartstyle+xml"/>
  <Override PartName="/ppt/charts/style75.xml" ContentType="application/vnd.ms-office.chartstyle+xml"/>
  <Override PartName="/ppt/charts/style76.xml" ContentType="application/vnd.ms-office.chartstyle+xml"/>
  <Override PartName="/ppt/charts/style77.xml" ContentType="application/vnd.ms-office.chartstyle+xml"/>
  <Override PartName="/ppt/charts/style78.xml" ContentType="application/vnd.ms-office.chartstyle+xml"/>
  <Override PartName="/ppt/charts/style79.xml" ContentType="application/vnd.ms-office.chartstyle+xml"/>
  <Override PartName="/ppt/charts/style8.xml" ContentType="application/vnd.ms-office.chartstyle+xml"/>
  <Override PartName="/ppt/charts/style80.xml" ContentType="application/vnd.ms-office.chartstyle+xml"/>
  <Override PartName="/ppt/charts/style81.xml" ContentType="application/vnd.ms-office.chartstyle+xml"/>
  <Override PartName="/ppt/charts/style82.xml" ContentType="application/vnd.ms-office.chartstyle+xml"/>
  <Override PartName="/ppt/charts/style83.xml" ContentType="application/vnd.ms-office.chartstyle+xml"/>
  <Override PartName="/ppt/charts/style84.xml" ContentType="application/vnd.ms-office.chartstyle+xml"/>
  <Override PartName="/ppt/charts/style85.xml" ContentType="application/vnd.ms-office.chartstyle+xml"/>
  <Override PartName="/ppt/charts/style86.xml" ContentType="application/vnd.ms-office.chartstyle+xml"/>
  <Override PartName="/ppt/charts/style87.xml" ContentType="application/vnd.ms-office.chartstyle+xml"/>
  <Override PartName="/ppt/charts/style88.xml" ContentType="application/vnd.ms-office.chartstyle+xml"/>
  <Override PartName="/ppt/charts/style89.xml" ContentType="application/vnd.ms-office.chartstyle+xml"/>
  <Override PartName="/ppt/charts/style9.xml" ContentType="application/vnd.ms-office.chartstyle+xml"/>
  <Override PartName="/ppt/charts/style90.xml" ContentType="application/vnd.ms-office.chartstyle+xml"/>
  <Override PartName="/ppt/charts/style91.xml" ContentType="application/vnd.ms-office.chartstyle+xml"/>
  <Override PartName="/ppt/charts/style92.xml" ContentType="application/vnd.ms-office.chartstyle+xml"/>
  <Override PartName="/ppt/charts/style93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8"/>
  </p:notesMasterIdLst>
  <p:handoutMasterIdLst>
    <p:handoutMasterId r:id="rId50"/>
  </p:handoutMasterIdLst>
  <p:sldIdLst>
    <p:sldId id="256" r:id="rId4"/>
    <p:sldId id="1478" r:id="rId5"/>
    <p:sldId id="1418" r:id="rId6"/>
    <p:sldId id="1522" r:id="rId7"/>
    <p:sldId id="272" r:id="rId9"/>
    <p:sldId id="281" r:id="rId10"/>
    <p:sldId id="1435" r:id="rId11"/>
    <p:sldId id="1436" r:id="rId12"/>
    <p:sldId id="1437" r:id="rId13"/>
    <p:sldId id="1409" r:id="rId14"/>
    <p:sldId id="1285" r:id="rId15"/>
    <p:sldId id="1286" r:id="rId16"/>
    <p:sldId id="1287" r:id="rId17"/>
    <p:sldId id="1288" r:id="rId18"/>
    <p:sldId id="1289" r:id="rId19"/>
    <p:sldId id="1410" r:id="rId20"/>
    <p:sldId id="1290" r:id="rId21"/>
    <p:sldId id="1291" r:id="rId22"/>
    <p:sldId id="1292" r:id="rId23"/>
    <p:sldId id="1293" r:id="rId24"/>
    <p:sldId id="1353" r:id="rId25"/>
    <p:sldId id="1354" r:id="rId26"/>
    <p:sldId id="610" r:id="rId27"/>
    <p:sldId id="632" r:id="rId28"/>
    <p:sldId id="633" r:id="rId29"/>
    <p:sldId id="611" r:id="rId30"/>
    <p:sldId id="1411" r:id="rId31"/>
    <p:sldId id="1412" r:id="rId32"/>
    <p:sldId id="1413" r:id="rId33"/>
    <p:sldId id="1414" r:id="rId34"/>
    <p:sldId id="1415" r:id="rId35"/>
    <p:sldId id="1416" r:id="rId36"/>
    <p:sldId id="1431" r:id="rId37"/>
    <p:sldId id="1432" r:id="rId38"/>
    <p:sldId id="1420" r:id="rId39"/>
    <p:sldId id="1523" r:id="rId40"/>
    <p:sldId id="1524" r:id="rId41"/>
    <p:sldId id="1422" r:id="rId42"/>
    <p:sldId id="1434" r:id="rId43"/>
    <p:sldId id="1424" r:id="rId44"/>
    <p:sldId id="1433" r:id="rId45"/>
    <p:sldId id="1426" r:id="rId46"/>
    <p:sldId id="1429" r:id="rId47"/>
    <p:sldId id="1476" r:id="rId48"/>
    <p:sldId id="259" r:id="rId49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同柱 刘" initials="" lastIdx="2" clrIdx="0"/>
  <p:cmAuthor id="1" name="幸全" initials="幸全" lastIdx="1" clrIdx="0"/>
  <p:cmAuthor id="2" name="01380943" initials="sfkj" lastIdx="1" clrIdx="1"/>
  <p:cmAuthor id="3" name="Author" initials="A" lastIdx="0" clrIdx="2"/>
  <p:cmAuthor id="4" name="XuRong" initials="X" lastIdx="1" clrIdx="1"/>
  <p:cmAuthor id="5" name="作者" initials="A" lastIdx="0" clrIdx="2"/>
  <p:cmAuthor id="6" name="ming qiu" initials="m" lastIdx="17" clrIdx="1"/>
  <p:cmAuthor id="7" name="Microsoft Office 用户" initials="Office [7]" lastIdx="1" clrIdx="6"/>
  <p:cmAuthor id="8" name="姜伟光" initials="姜" lastIdx="1" clrIdx="0"/>
  <p:cmAuthor id="10" name="杨 付" initials="杨" lastIdx="1" clrIdx="9"/>
  <p:cmAuthor id="11" name="未知" initials="未" lastIdx="1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7" name="Administrator" initials="A" lastIdx="1" clrIdx="16"/>
  <p:cmAuthor id="16" name="gbt36" initials="g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51"/>
    <a:srgbClr val="BF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14"/>
      </p:cViewPr>
      <p:guideLst>
        <p:guide orient="horz" pos="2000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01413750/Downloads/&#20840;&#32593;&#20214;&#37327;&#36235;&#21183;%2020230504104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user\01413750\Downloads\&#32593;&#28857;&#25928;&#26524;%20202305051400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user\01423410\desktop\temp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user\01423410\desktop\temp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D:\user\01423410\desktop\temp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D:\user\01423410\desktop\temp.xlsx" TargetMode="External"/></Relationships>
</file>

<file path=ppt/charts/_rels/chart15.xml.rels><?xml version="1.0" encoding="UTF-8" standalone="yes"?>
<Relationships xmlns="http://schemas.openxmlformats.org/package/2006/relationships"><Relationship Id="rId4" Type="http://schemas.microsoft.com/office/2011/relationships/chartColorStyle" Target="colors15.xml"/><Relationship Id="rId3" Type="http://schemas.microsoft.com/office/2011/relationships/chartStyle" Target="style15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16.xml.rels><?xml version="1.0" encoding="UTF-8" standalone="yes"?>
<Relationships xmlns="http://schemas.openxmlformats.org/package/2006/relationships"><Relationship Id="rId4" Type="http://schemas.microsoft.com/office/2011/relationships/chartColorStyle" Target="colors16.xml"/><Relationship Id="rId3" Type="http://schemas.microsoft.com/office/2011/relationships/chartStyle" Target="style16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17.xml.rels><?xml version="1.0" encoding="UTF-8" standalone="yes"?>
<Relationships xmlns="http://schemas.openxmlformats.org/package/2006/relationships"><Relationship Id="rId4" Type="http://schemas.microsoft.com/office/2011/relationships/chartColorStyle" Target="colors17.xml"/><Relationship Id="rId3" Type="http://schemas.microsoft.com/office/2011/relationships/chartStyle" Target="style17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18.xml.rels><?xml version="1.0" encoding="UTF-8" standalone="yes"?>
<Relationships xmlns="http://schemas.openxmlformats.org/package/2006/relationships"><Relationship Id="rId4" Type="http://schemas.microsoft.com/office/2011/relationships/chartColorStyle" Target="colors18.xml"/><Relationship Id="rId3" Type="http://schemas.microsoft.com/office/2011/relationships/chartStyle" Target="style18.xml"/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19.xml.rels><?xml version="1.0" encoding="UTF-8" standalone="yes"?>
<Relationships xmlns="http://schemas.openxmlformats.org/package/2006/relationships"><Relationship Id="rId4" Type="http://schemas.microsoft.com/office/2011/relationships/chartColorStyle" Target="colors19.xml"/><Relationship Id="rId3" Type="http://schemas.microsoft.com/office/2011/relationships/chartStyle" Target="style19.xml"/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01413750/Downloads/&#20840;&#32593;&#20214;&#37327;&#36235;&#21183;%20202305041042.xlsx" TargetMode="External"/></Relationships>
</file>

<file path=ppt/charts/_rels/chart20.xml.rels><?xml version="1.0" encoding="UTF-8" standalone="yes"?>
<Relationships xmlns="http://schemas.openxmlformats.org/package/2006/relationships"><Relationship Id="rId4" Type="http://schemas.microsoft.com/office/2011/relationships/chartColorStyle" Target="colors20.xml"/><Relationship Id="rId3" Type="http://schemas.microsoft.com/office/2011/relationships/chartStyle" Target="style20.xml"/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_rels/chart21.xml.rels><?xml version="1.0" encoding="UTF-8" standalone="yes"?>
<Relationships xmlns="http://schemas.openxmlformats.org/package/2006/relationships"><Relationship Id="rId4" Type="http://schemas.microsoft.com/office/2011/relationships/chartColorStyle" Target="colors21.xml"/><Relationship Id="rId3" Type="http://schemas.microsoft.com/office/2011/relationships/chartStyle" Target="style21.xml"/><Relationship Id="rId2" Type="http://schemas.openxmlformats.org/officeDocument/2006/relationships/themeOverride" Target="../theme/themeOverride7.xml"/><Relationship Id="rId1" Type="http://schemas.openxmlformats.org/officeDocument/2006/relationships/package" Target="../embeddings/Workbook7.xlsx"/></Relationships>
</file>

<file path=ppt/charts/_rels/chart22.xml.rels><?xml version="1.0" encoding="UTF-8" standalone="yes"?>
<Relationships xmlns="http://schemas.openxmlformats.org/package/2006/relationships"><Relationship Id="rId4" Type="http://schemas.microsoft.com/office/2011/relationships/chartColorStyle" Target="colors22.xml"/><Relationship Id="rId3" Type="http://schemas.microsoft.com/office/2011/relationships/chartStyle" Target="style22.xml"/><Relationship Id="rId2" Type="http://schemas.openxmlformats.org/officeDocument/2006/relationships/themeOverride" Target="../theme/themeOverride8.xml"/><Relationship Id="rId1" Type="http://schemas.openxmlformats.org/officeDocument/2006/relationships/package" Target="../embeddings/Workbook8.xlsx"/></Relationships>
</file>

<file path=ppt/charts/_rels/chart23.xml.rels><?xml version="1.0" encoding="UTF-8" standalone="yes"?>
<Relationships xmlns="http://schemas.openxmlformats.org/package/2006/relationships"><Relationship Id="rId4" Type="http://schemas.microsoft.com/office/2011/relationships/chartColorStyle" Target="colors23.xml"/><Relationship Id="rId3" Type="http://schemas.microsoft.com/office/2011/relationships/chartStyle" Target="style23.xml"/><Relationship Id="rId2" Type="http://schemas.openxmlformats.org/officeDocument/2006/relationships/themeOverride" Target="../theme/themeOverride9.xml"/><Relationship Id="rId1" Type="http://schemas.openxmlformats.org/officeDocument/2006/relationships/package" Target="../embeddings/Workbook9.xlsx"/></Relationships>
</file>

<file path=ppt/charts/_rels/chart24.xml.rels><?xml version="1.0" encoding="UTF-8" standalone="yes"?>
<Relationships xmlns="http://schemas.openxmlformats.org/package/2006/relationships"><Relationship Id="rId4" Type="http://schemas.microsoft.com/office/2011/relationships/chartColorStyle" Target="colors24.xml"/><Relationship Id="rId3" Type="http://schemas.microsoft.com/office/2011/relationships/chartStyle" Target="style24.xml"/><Relationship Id="rId2" Type="http://schemas.openxmlformats.org/officeDocument/2006/relationships/themeOverride" Target="../theme/themeOverride10.xml"/><Relationship Id="rId1" Type="http://schemas.openxmlformats.org/officeDocument/2006/relationships/package" Target="../embeddings/Workbook10.xlsx"/></Relationships>
</file>

<file path=ppt/charts/_rels/chart25.xml.rels><?xml version="1.0" encoding="UTF-8" standalone="yes"?>
<Relationships xmlns="http://schemas.openxmlformats.org/package/2006/relationships"><Relationship Id="rId4" Type="http://schemas.microsoft.com/office/2011/relationships/chartColorStyle" Target="colors25.xml"/><Relationship Id="rId3" Type="http://schemas.microsoft.com/office/2011/relationships/chartStyle" Target="style25.xml"/><Relationship Id="rId2" Type="http://schemas.openxmlformats.org/officeDocument/2006/relationships/themeOverride" Target="../theme/themeOverride11.xml"/><Relationship Id="rId1" Type="http://schemas.openxmlformats.org/officeDocument/2006/relationships/package" Target="../embeddings/Workbook11.xlsx"/></Relationships>
</file>

<file path=ppt/charts/_rels/chart26.xml.rels><?xml version="1.0" encoding="UTF-8" standalone="yes"?>
<Relationships xmlns="http://schemas.openxmlformats.org/package/2006/relationships"><Relationship Id="rId4" Type="http://schemas.microsoft.com/office/2011/relationships/chartColorStyle" Target="colors26.xml"/><Relationship Id="rId3" Type="http://schemas.microsoft.com/office/2011/relationships/chartStyle" Target="style26.xml"/><Relationship Id="rId2" Type="http://schemas.openxmlformats.org/officeDocument/2006/relationships/themeOverride" Target="../theme/themeOverride12.xml"/><Relationship Id="rId1" Type="http://schemas.openxmlformats.org/officeDocument/2006/relationships/package" Target="../embeddings/Workbook12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13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14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15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01413750/Desktop/&#25720;&#24213;&#25968;&#25454;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16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17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18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19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20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21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22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23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24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microsoft.com/office/2011/relationships/chartStyle" Target="style39.xml"/><Relationship Id="rId1" Type="http://schemas.openxmlformats.org/officeDocument/2006/relationships/package" Target="../embeddings/Workbook25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Users/01413750/Desktop/&#25720;&#24213;&#25968;&#25454;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package" Target="../embeddings/Workbook26.xlsx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package" Target="../embeddings/Workbook27.xlsx"/></Relationships>
</file>

<file path=ppt/charts/_rels/chart42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package" Target="../embeddings/Workbook28.xlsx"/></Relationships>
</file>

<file path=ppt/charts/_rels/chart43.xml.rels><?xml version="1.0" encoding="UTF-8" standalone="yes"?>
<Relationships xmlns="http://schemas.openxmlformats.org/package/2006/relationships"><Relationship Id="rId4" Type="http://schemas.microsoft.com/office/2011/relationships/chartColorStyle" Target="colors43.xml"/><Relationship Id="rId3" Type="http://schemas.microsoft.com/office/2011/relationships/chartStyle" Target="style43.xml"/><Relationship Id="rId2" Type="http://schemas.openxmlformats.org/officeDocument/2006/relationships/themeOverride" Target="../theme/themeOverride13.xml"/><Relationship Id="rId1" Type="http://schemas.openxmlformats.org/officeDocument/2006/relationships/package" Target="../embeddings/Workbook29.xlsx"/></Relationships>
</file>

<file path=ppt/charts/_rels/chart44.xml.rels><?xml version="1.0" encoding="UTF-8" standalone="yes"?>
<Relationships xmlns="http://schemas.openxmlformats.org/package/2006/relationships"><Relationship Id="rId4" Type="http://schemas.microsoft.com/office/2011/relationships/chartColorStyle" Target="colors44.xml"/><Relationship Id="rId3" Type="http://schemas.microsoft.com/office/2011/relationships/chartStyle" Target="style44.xml"/><Relationship Id="rId2" Type="http://schemas.openxmlformats.org/officeDocument/2006/relationships/themeOverride" Target="../theme/themeOverride14.xml"/><Relationship Id="rId1" Type="http://schemas.openxmlformats.org/officeDocument/2006/relationships/package" Target="../embeddings/Workbook30.xlsx"/></Relationships>
</file>

<file path=ppt/charts/_rels/chart45.xml.rels><?xml version="1.0" encoding="UTF-8" standalone="yes"?>
<Relationships xmlns="http://schemas.openxmlformats.org/package/2006/relationships"><Relationship Id="rId4" Type="http://schemas.microsoft.com/office/2011/relationships/chartColorStyle" Target="colors45.xml"/><Relationship Id="rId3" Type="http://schemas.microsoft.com/office/2011/relationships/chartStyle" Target="style45.xml"/><Relationship Id="rId2" Type="http://schemas.openxmlformats.org/officeDocument/2006/relationships/themeOverride" Target="../theme/themeOverride15.xml"/><Relationship Id="rId1" Type="http://schemas.openxmlformats.org/officeDocument/2006/relationships/package" Target="../embeddings/Workbook31.xlsx"/></Relationships>
</file>

<file path=ppt/charts/_rels/chart46.xml.rels><?xml version="1.0" encoding="UTF-8" standalone="yes"?>
<Relationships xmlns="http://schemas.openxmlformats.org/package/2006/relationships"><Relationship Id="rId4" Type="http://schemas.microsoft.com/office/2011/relationships/chartColorStyle" Target="colors46.xml"/><Relationship Id="rId3" Type="http://schemas.microsoft.com/office/2011/relationships/chartStyle" Target="style46.xml"/><Relationship Id="rId2" Type="http://schemas.openxmlformats.org/officeDocument/2006/relationships/themeOverride" Target="../theme/themeOverride16.xml"/><Relationship Id="rId1" Type="http://schemas.openxmlformats.org/officeDocument/2006/relationships/package" Target="../embeddings/Workbook32.xlsx"/></Relationships>
</file>

<file path=ppt/charts/_rels/chart47.xml.rels><?xml version="1.0" encoding="UTF-8" standalone="yes"?>
<Relationships xmlns="http://schemas.openxmlformats.org/package/2006/relationships"><Relationship Id="rId4" Type="http://schemas.microsoft.com/office/2011/relationships/chartColorStyle" Target="colors47.xml"/><Relationship Id="rId3" Type="http://schemas.microsoft.com/office/2011/relationships/chartStyle" Target="style47.xml"/><Relationship Id="rId2" Type="http://schemas.openxmlformats.org/officeDocument/2006/relationships/themeOverride" Target="../theme/themeOverride17.xml"/><Relationship Id="rId1" Type="http://schemas.openxmlformats.org/officeDocument/2006/relationships/package" Target="../embeddings/Workbook33.xlsx"/></Relationships>
</file>

<file path=ppt/charts/_rels/chart48.xml.rels><?xml version="1.0" encoding="UTF-8" standalone="yes"?>
<Relationships xmlns="http://schemas.openxmlformats.org/package/2006/relationships"><Relationship Id="rId4" Type="http://schemas.microsoft.com/office/2011/relationships/chartColorStyle" Target="colors48.xml"/><Relationship Id="rId3" Type="http://schemas.microsoft.com/office/2011/relationships/chartStyle" Target="style48.xml"/><Relationship Id="rId2" Type="http://schemas.openxmlformats.org/officeDocument/2006/relationships/themeOverride" Target="../theme/themeOverride18.xml"/><Relationship Id="rId1" Type="http://schemas.openxmlformats.org/officeDocument/2006/relationships/package" Target="../embeddings/Workbook34.xlsx"/></Relationships>
</file>

<file path=ppt/charts/_rels/chart49.xml.rels><?xml version="1.0" encoding="UTF-8" standalone="yes"?>
<Relationships xmlns="http://schemas.openxmlformats.org/package/2006/relationships"><Relationship Id="rId4" Type="http://schemas.microsoft.com/office/2011/relationships/chartColorStyle" Target="colors49.xml"/><Relationship Id="rId3" Type="http://schemas.microsoft.com/office/2011/relationships/chartStyle" Target="style49.xml"/><Relationship Id="rId2" Type="http://schemas.openxmlformats.org/officeDocument/2006/relationships/themeOverride" Target="../theme/themeOverride19.xml"/><Relationship Id="rId1" Type="http://schemas.openxmlformats.org/officeDocument/2006/relationships/package" Target="../embeddings/Workbook35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user\01413750\Downloads\&#32593;&#28857;&#25928;&#26524;%20202305051400.xlsx" TargetMode="External"/></Relationships>
</file>

<file path=ppt/charts/_rels/chart50.xml.rels><?xml version="1.0" encoding="UTF-8" standalone="yes"?>
<Relationships xmlns="http://schemas.openxmlformats.org/package/2006/relationships"><Relationship Id="rId4" Type="http://schemas.microsoft.com/office/2011/relationships/chartColorStyle" Target="colors50.xml"/><Relationship Id="rId3" Type="http://schemas.microsoft.com/office/2011/relationships/chartStyle" Target="style50.xml"/><Relationship Id="rId2" Type="http://schemas.openxmlformats.org/officeDocument/2006/relationships/themeOverride" Target="../theme/themeOverride20.xml"/><Relationship Id="rId1" Type="http://schemas.openxmlformats.org/officeDocument/2006/relationships/package" Target="../embeddings/Workbook36.xlsx"/></Relationships>
</file>

<file path=ppt/charts/_rels/chart51.xml.rels><?xml version="1.0" encoding="UTF-8" standalone="yes"?>
<Relationships xmlns="http://schemas.openxmlformats.org/package/2006/relationships"><Relationship Id="rId4" Type="http://schemas.microsoft.com/office/2011/relationships/chartColorStyle" Target="colors51.xml"/><Relationship Id="rId3" Type="http://schemas.microsoft.com/office/2011/relationships/chartStyle" Target="style51.xml"/><Relationship Id="rId2" Type="http://schemas.openxmlformats.org/officeDocument/2006/relationships/themeOverride" Target="../theme/themeOverride21.xml"/><Relationship Id="rId1" Type="http://schemas.openxmlformats.org/officeDocument/2006/relationships/package" Target="../embeddings/Workbook37.xlsx"/></Relationships>
</file>

<file path=ppt/charts/_rels/chart52.xml.rels><?xml version="1.0" encoding="UTF-8" standalone="yes"?>
<Relationships xmlns="http://schemas.openxmlformats.org/package/2006/relationships"><Relationship Id="rId4" Type="http://schemas.microsoft.com/office/2011/relationships/chartColorStyle" Target="colors52.xml"/><Relationship Id="rId3" Type="http://schemas.microsoft.com/office/2011/relationships/chartStyle" Target="style52.xml"/><Relationship Id="rId2" Type="http://schemas.openxmlformats.org/officeDocument/2006/relationships/themeOverride" Target="../theme/themeOverride22.xml"/><Relationship Id="rId1" Type="http://schemas.openxmlformats.org/officeDocument/2006/relationships/package" Target="../embeddings/Workbook38.xlsx"/></Relationships>
</file>

<file path=ppt/charts/_rels/chart53.xml.rels><?xml version="1.0" encoding="UTF-8" standalone="yes"?>
<Relationships xmlns="http://schemas.openxmlformats.org/package/2006/relationships"><Relationship Id="rId4" Type="http://schemas.microsoft.com/office/2011/relationships/chartColorStyle" Target="colors53.xml"/><Relationship Id="rId3" Type="http://schemas.microsoft.com/office/2011/relationships/chartStyle" Target="style53.xml"/><Relationship Id="rId2" Type="http://schemas.openxmlformats.org/officeDocument/2006/relationships/themeOverride" Target="../theme/themeOverride23.xml"/><Relationship Id="rId1" Type="http://schemas.openxmlformats.org/officeDocument/2006/relationships/package" Target="../embeddings/Workbook39.xlsx"/></Relationships>
</file>

<file path=ppt/charts/_rels/chart54.xml.rels><?xml version="1.0" encoding="UTF-8" standalone="yes"?>
<Relationships xmlns="http://schemas.openxmlformats.org/package/2006/relationships"><Relationship Id="rId4" Type="http://schemas.microsoft.com/office/2011/relationships/chartColorStyle" Target="colors54.xml"/><Relationship Id="rId3" Type="http://schemas.microsoft.com/office/2011/relationships/chartStyle" Target="style54.xml"/><Relationship Id="rId2" Type="http://schemas.openxmlformats.org/officeDocument/2006/relationships/themeOverride" Target="../theme/themeOverride24.xml"/><Relationship Id="rId1" Type="http://schemas.openxmlformats.org/officeDocument/2006/relationships/package" Target="../embeddings/Workbook40.xlsx"/></Relationships>
</file>

<file path=ppt/charts/_rels/chart55.xml.rels><?xml version="1.0" encoding="UTF-8" standalone="yes"?>
<Relationships xmlns="http://schemas.openxmlformats.org/package/2006/relationships"><Relationship Id="rId4" Type="http://schemas.microsoft.com/office/2011/relationships/chartColorStyle" Target="colors55.xml"/><Relationship Id="rId3" Type="http://schemas.microsoft.com/office/2011/relationships/chartStyle" Target="style55.xml"/><Relationship Id="rId2" Type="http://schemas.openxmlformats.org/officeDocument/2006/relationships/themeOverride" Target="../theme/themeOverride25.xml"/><Relationship Id="rId1" Type="http://schemas.openxmlformats.org/officeDocument/2006/relationships/package" Target="../embeddings/Workbook41.xlsx"/></Relationships>
</file>

<file path=ppt/charts/_rels/chart56.xml.rels><?xml version="1.0" encoding="UTF-8" standalone="yes"?>
<Relationships xmlns="http://schemas.openxmlformats.org/package/2006/relationships"><Relationship Id="rId4" Type="http://schemas.microsoft.com/office/2011/relationships/chartColorStyle" Target="colors56.xml"/><Relationship Id="rId3" Type="http://schemas.microsoft.com/office/2011/relationships/chartStyle" Target="style56.xml"/><Relationship Id="rId2" Type="http://schemas.openxmlformats.org/officeDocument/2006/relationships/themeOverride" Target="../theme/themeOverride26.xml"/><Relationship Id="rId1" Type="http://schemas.openxmlformats.org/officeDocument/2006/relationships/package" Target="../embeddings/Workbook42.xlsx"/></Relationships>
</file>

<file path=ppt/charts/_rels/chart57.xml.rels><?xml version="1.0" encoding="UTF-8" standalone="yes"?>
<Relationships xmlns="http://schemas.openxmlformats.org/package/2006/relationships"><Relationship Id="rId4" Type="http://schemas.microsoft.com/office/2011/relationships/chartColorStyle" Target="colors57.xml"/><Relationship Id="rId3" Type="http://schemas.microsoft.com/office/2011/relationships/chartStyle" Target="style57.xml"/><Relationship Id="rId2" Type="http://schemas.openxmlformats.org/officeDocument/2006/relationships/themeOverride" Target="../theme/themeOverride27.xml"/><Relationship Id="rId1" Type="http://schemas.openxmlformats.org/officeDocument/2006/relationships/package" Target="../embeddings/Workbook43.xlsx"/></Relationships>
</file>

<file path=ppt/charts/_rels/chart58.xml.rels><?xml version="1.0" encoding="UTF-8" standalone="yes"?>
<Relationships xmlns="http://schemas.openxmlformats.org/package/2006/relationships"><Relationship Id="rId4" Type="http://schemas.microsoft.com/office/2011/relationships/chartColorStyle" Target="colors58.xml"/><Relationship Id="rId3" Type="http://schemas.microsoft.com/office/2011/relationships/chartStyle" Target="style58.xml"/><Relationship Id="rId2" Type="http://schemas.openxmlformats.org/officeDocument/2006/relationships/themeOverride" Target="../theme/themeOverride28.xml"/><Relationship Id="rId1" Type="http://schemas.openxmlformats.org/officeDocument/2006/relationships/package" Target="../embeddings/Workbook44.xlsx"/></Relationships>
</file>

<file path=ppt/charts/_rels/chart59.xml.rels><?xml version="1.0" encoding="UTF-8" standalone="yes"?>
<Relationships xmlns="http://schemas.openxmlformats.org/package/2006/relationships"><Relationship Id="rId4" Type="http://schemas.microsoft.com/office/2011/relationships/chartColorStyle" Target="colors59.xml"/><Relationship Id="rId3" Type="http://schemas.microsoft.com/office/2011/relationships/chartStyle" Target="style59.xml"/><Relationship Id="rId2" Type="http://schemas.openxmlformats.org/officeDocument/2006/relationships/themeOverride" Target="../theme/themeOverride29.xml"/><Relationship Id="rId1" Type="http://schemas.openxmlformats.org/officeDocument/2006/relationships/package" Target="../embeddings/Workbook4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/Users/01413750/Desktop/&#25720;&#24213;&#25968;&#25454;.xlsx" TargetMode="External"/></Relationships>
</file>

<file path=ppt/charts/_rels/chart60.xml.rels><?xml version="1.0" encoding="UTF-8" standalone="yes"?>
<Relationships xmlns="http://schemas.openxmlformats.org/package/2006/relationships"><Relationship Id="rId4" Type="http://schemas.microsoft.com/office/2011/relationships/chartColorStyle" Target="colors60.xml"/><Relationship Id="rId3" Type="http://schemas.microsoft.com/office/2011/relationships/chartStyle" Target="style60.xml"/><Relationship Id="rId2" Type="http://schemas.openxmlformats.org/officeDocument/2006/relationships/themeOverride" Target="../theme/themeOverride30.xml"/><Relationship Id="rId1" Type="http://schemas.openxmlformats.org/officeDocument/2006/relationships/package" Target="../embeddings/Workbook46.xlsx"/></Relationships>
</file>

<file path=ppt/charts/_rels/chart61.xml.rels><?xml version="1.0" encoding="UTF-8" standalone="yes"?>
<Relationships xmlns="http://schemas.openxmlformats.org/package/2006/relationships"><Relationship Id="rId4" Type="http://schemas.microsoft.com/office/2011/relationships/chartColorStyle" Target="colors61.xml"/><Relationship Id="rId3" Type="http://schemas.microsoft.com/office/2011/relationships/chartStyle" Target="style61.xml"/><Relationship Id="rId2" Type="http://schemas.openxmlformats.org/officeDocument/2006/relationships/themeOverride" Target="../theme/themeOverride31.xml"/><Relationship Id="rId1" Type="http://schemas.openxmlformats.org/officeDocument/2006/relationships/package" Target="../embeddings/Workbook47.xlsx"/></Relationships>
</file>

<file path=ppt/charts/_rels/chart62.xml.rels><?xml version="1.0" encoding="UTF-8" standalone="yes"?>
<Relationships xmlns="http://schemas.openxmlformats.org/package/2006/relationships"><Relationship Id="rId4" Type="http://schemas.microsoft.com/office/2011/relationships/chartColorStyle" Target="colors62.xml"/><Relationship Id="rId3" Type="http://schemas.microsoft.com/office/2011/relationships/chartStyle" Target="style62.xml"/><Relationship Id="rId2" Type="http://schemas.openxmlformats.org/officeDocument/2006/relationships/themeOverride" Target="../theme/themeOverride32.xml"/><Relationship Id="rId1" Type="http://schemas.openxmlformats.org/officeDocument/2006/relationships/package" Target="../embeddings/Workbook48.xlsx"/></Relationships>
</file>

<file path=ppt/charts/_rels/chart63.xml.rels><?xml version="1.0" encoding="UTF-8" standalone="yes"?>
<Relationships xmlns="http://schemas.openxmlformats.org/package/2006/relationships"><Relationship Id="rId4" Type="http://schemas.microsoft.com/office/2011/relationships/chartColorStyle" Target="colors63.xml"/><Relationship Id="rId3" Type="http://schemas.microsoft.com/office/2011/relationships/chartStyle" Target="style63.xml"/><Relationship Id="rId2" Type="http://schemas.openxmlformats.org/officeDocument/2006/relationships/themeOverride" Target="../theme/themeOverride33.xml"/><Relationship Id="rId1" Type="http://schemas.openxmlformats.org/officeDocument/2006/relationships/package" Target="../embeddings/Workbook49.xlsx"/></Relationships>
</file>

<file path=ppt/charts/_rels/chart64.xml.rels><?xml version="1.0" encoding="UTF-8" standalone="yes"?>
<Relationships xmlns="http://schemas.openxmlformats.org/package/2006/relationships"><Relationship Id="rId4" Type="http://schemas.microsoft.com/office/2011/relationships/chartColorStyle" Target="colors64.xml"/><Relationship Id="rId3" Type="http://schemas.microsoft.com/office/2011/relationships/chartStyle" Target="style64.xml"/><Relationship Id="rId2" Type="http://schemas.openxmlformats.org/officeDocument/2006/relationships/themeOverride" Target="../theme/themeOverride34.xml"/><Relationship Id="rId1" Type="http://schemas.openxmlformats.org/officeDocument/2006/relationships/package" Target="../embeddings/Workbook50.xlsx"/></Relationships>
</file>

<file path=ppt/charts/_rels/chart65.xml.rels><?xml version="1.0" encoding="UTF-8" standalone="yes"?>
<Relationships xmlns="http://schemas.openxmlformats.org/package/2006/relationships"><Relationship Id="rId4" Type="http://schemas.microsoft.com/office/2011/relationships/chartColorStyle" Target="colors65.xml"/><Relationship Id="rId3" Type="http://schemas.microsoft.com/office/2011/relationships/chartStyle" Target="style65.xml"/><Relationship Id="rId2" Type="http://schemas.openxmlformats.org/officeDocument/2006/relationships/themeOverride" Target="../theme/themeOverride35.xml"/><Relationship Id="rId1" Type="http://schemas.openxmlformats.org/officeDocument/2006/relationships/package" Target="../embeddings/Workbook51.xlsx"/></Relationships>
</file>

<file path=ppt/charts/_rels/chart66.xml.rels><?xml version="1.0" encoding="UTF-8" standalone="yes"?>
<Relationships xmlns="http://schemas.openxmlformats.org/package/2006/relationships"><Relationship Id="rId4" Type="http://schemas.microsoft.com/office/2011/relationships/chartColorStyle" Target="colors66.xml"/><Relationship Id="rId3" Type="http://schemas.microsoft.com/office/2011/relationships/chartStyle" Target="style66.xml"/><Relationship Id="rId2" Type="http://schemas.openxmlformats.org/officeDocument/2006/relationships/themeOverride" Target="../theme/themeOverride36.xml"/><Relationship Id="rId1" Type="http://schemas.openxmlformats.org/officeDocument/2006/relationships/package" Target="../embeddings/Workbook52.xlsx"/></Relationships>
</file>

<file path=ppt/charts/_rels/chart67.xml.rels><?xml version="1.0" encoding="UTF-8" standalone="yes"?>
<Relationships xmlns="http://schemas.openxmlformats.org/package/2006/relationships"><Relationship Id="rId4" Type="http://schemas.microsoft.com/office/2011/relationships/chartColorStyle" Target="colors67.xml"/><Relationship Id="rId3" Type="http://schemas.microsoft.com/office/2011/relationships/chartStyle" Target="style67.xml"/><Relationship Id="rId2" Type="http://schemas.openxmlformats.org/officeDocument/2006/relationships/themeOverride" Target="../theme/themeOverride37.xml"/><Relationship Id="rId1" Type="http://schemas.openxmlformats.org/officeDocument/2006/relationships/package" Target="../embeddings/Workbook53.xlsx"/></Relationships>
</file>

<file path=ppt/charts/_rels/chart68.xml.rels><?xml version="1.0" encoding="UTF-8" standalone="yes"?>
<Relationships xmlns="http://schemas.openxmlformats.org/package/2006/relationships"><Relationship Id="rId4" Type="http://schemas.microsoft.com/office/2011/relationships/chartColorStyle" Target="colors68.xml"/><Relationship Id="rId3" Type="http://schemas.microsoft.com/office/2011/relationships/chartStyle" Target="style68.xml"/><Relationship Id="rId2" Type="http://schemas.openxmlformats.org/officeDocument/2006/relationships/themeOverride" Target="../theme/themeOverride38.xml"/><Relationship Id="rId1" Type="http://schemas.openxmlformats.org/officeDocument/2006/relationships/package" Target="../embeddings/Workbook54.xlsx"/></Relationships>
</file>

<file path=ppt/charts/_rels/chart69.xml.rels><?xml version="1.0" encoding="UTF-8" standalone="yes"?>
<Relationships xmlns="http://schemas.openxmlformats.org/package/2006/relationships"><Relationship Id="rId4" Type="http://schemas.microsoft.com/office/2011/relationships/chartColorStyle" Target="colors69.xml"/><Relationship Id="rId3" Type="http://schemas.microsoft.com/office/2011/relationships/chartStyle" Target="style69.xml"/><Relationship Id="rId2" Type="http://schemas.openxmlformats.org/officeDocument/2006/relationships/themeOverride" Target="../theme/themeOverride39.xml"/><Relationship Id="rId1" Type="http://schemas.openxmlformats.org/officeDocument/2006/relationships/package" Target="../embeddings/Workbook55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/Users/01413750/Desktop/&#25720;&#24213;&#25968;&#25454;.xlsx" TargetMode="External"/></Relationships>
</file>

<file path=ppt/charts/_rels/chart70.xml.rels><?xml version="1.0" encoding="UTF-8" standalone="yes"?>
<Relationships xmlns="http://schemas.openxmlformats.org/package/2006/relationships"><Relationship Id="rId4" Type="http://schemas.microsoft.com/office/2011/relationships/chartColorStyle" Target="colors70.xml"/><Relationship Id="rId3" Type="http://schemas.microsoft.com/office/2011/relationships/chartStyle" Target="style70.xml"/><Relationship Id="rId2" Type="http://schemas.openxmlformats.org/officeDocument/2006/relationships/themeOverride" Target="../theme/themeOverride40.xml"/><Relationship Id="rId1" Type="http://schemas.openxmlformats.org/officeDocument/2006/relationships/package" Target="../embeddings/Workbook56.xlsx"/></Relationships>
</file>

<file path=ppt/charts/_rels/chart71.xml.rels><?xml version="1.0" encoding="UTF-8" standalone="yes"?>
<Relationships xmlns="http://schemas.openxmlformats.org/package/2006/relationships"><Relationship Id="rId3" Type="http://schemas.microsoft.com/office/2011/relationships/chartColorStyle" Target="colors71.xml"/><Relationship Id="rId2" Type="http://schemas.microsoft.com/office/2011/relationships/chartStyle" Target="style71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2.xml.rels><?xml version="1.0" encoding="UTF-8" standalone="yes"?>
<Relationships xmlns="http://schemas.openxmlformats.org/package/2006/relationships"><Relationship Id="rId3" Type="http://schemas.microsoft.com/office/2011/relationships/chartColorStyle" Target="colors72.xml"/><Relationship Id="rId2" Type="http://schemas.microsoft.com/office/2011/relationships/chartStyle" Target="style72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3.xml.rels><?xml version="1.0" encoding="UTF-8" standalone="yes"?>
<Relationships xmlns="http://schemas.openxmlformats.org/package/2006/relationships"><Relationship Id="rId3" Type="http://schemas.microsoft.com/office/2011/relationships/chartColorStyle" Target="colors73.xml"/><Relationship Id="rId2" Type="http://schemas.microsoft.com/office/2011/relationships/chartStyle" Target="style73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4.xml.rels><?xml version="1.0" encoding="UTF-8" standalone="yes"?>
<Relationships xmlns="http://schemas.openxmlformats.org/package/2006/relationships"><Relationship Id="rId3" Type="http://schemas.microsoft.com/office/2011/relationships/chartColorStyle" Target="colors74.xml"/><Relationship Id="rId2" Type="http://schemas.microsoft.com/office/2011/relationships/chartStyle" Target="style74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5.xml.rels><?xml version="1.0" encoding="UTF-8" standalone="yes"?>
<Relationships xmlns="http://schemas.openxmlformats.org/package/2006/relationships"><Relationship Id="rId3" Type="http://schemas.microsoft.com/office/2011/relationships/chartColorStyle" Target="colors75.xml"/><Relationship Id="rId2" Type="http://schemas.microsoft.com/office/2011/relationships/chartStyle" Target="style75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6.xml.rels><?xml version="1.0" encoding="UTF-8" standalone="yes"?>
<Relationships xmlns="http://schemas.openxmlformats.org/package/2006/relationships"><Relationship Id="rId3" Type="http://schemas.microsoft.com/office/2011/relationships/chartColorStyle" Target="colors76.xml"/><Relationship Id="rId2" Type="http://schemas.microsoft.com/office/2011/relationships/chartStyle" Target="style76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7.xml.rels><?xml version="1.0" encoding="UTF-8" standalone="yes"?>
<Relationships xmlns="http://schemas.openxmlformats.org/package/2006/relationships"><Relationship Id="rId3" Type="http://schemas.microsoft.com/office/2011/relationships/chartColorStyle" Target="colors77.xml"/><Relationship Id="rId2" Type="http://schemas.microsoft.com/office/2011/relationships/chartStyle" Target="style77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8.xml.rels><?xml version="1.0" encoding="UTF-8" standalone="yes"?>
<Relationships xmlns="http://schemas.openxmlformats.org/package/2006/relationships"><Relationship Id="rId3" Type="http://schemas.microsoft.com/office/2011/relationships/chartColorStyle" Target="colors78.xml"/><Relationship Id="rId2" Type="http://schemas.microsoft.com/office/2011/relationships/chartStyle" Target="style78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79.xml.rels><?xml version="1.0" encoding="UTF-8" standalone="yes"?>
<Relationships xmlns="http://schemas.openxmlformats.org/package/2006/relationships"><Relationship Id="rId3" Type="http://schemas.microsoft.com/office/2011/relationships/chartColorStyle" Target="colors79.xml"/><Relationship Id="rId2" Type="http://schemas.microsoft.com/office/2011/relationships/chartStyle" Target="style79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/Users/01413750/Desktop/&#25720;&#24213;&#25968;&#25454;.xlsx" TargetMode="External"/></Relationships>
</file>

<file path=ppt/charts/_rels/chart80.xml.rels><?xml version="1.0" encoding="UTF-8" standalone="yes"?>
<Relationships xmlns="http://schemas.openxmlformats.org/package/2006/relationships"><Relationship Id="rId3" Type="http://schemas.microsoft.com/office/2011/relationships/chartColorStyle" Target="colors80.xml"/><Relationship Id="rId2" Type="http://schemas.microsoft.com/office/2011/relationships/chartStyle" Target="style80.xml"/><Relationship Id="rId1" Type="http://schemas.openxmlformats.org/officeDocument/2006/relationships/oleObject" Target="file:///E:\E\2022&#22823;&#32593;&#39044;&#27979;\&#20013;&#36716;&#21040;&#20214;&#39044;&#27979;0509\2023\51\51&#22797;&#30424;&#25968;&#25454;.xlsx" TargetMode="External"/></Relationships>
</file>

<file path=ppt/charts/_rels/chart81.xml.rels><?xml version="1.0" encoding="UTF-8" standalone="yes"?>
<Relationships xmlns="http://schemas.openxmlformats.org/package/2006/relationships"><Relationship Id="rId3" Type="http://schemas.microsoft.com/office/2011/relationships/chartColorStyle" Target="colors81.xml"/><Relationship Id="rId2" Type="http://schemas.microsoft.com/office/2011/relationships/chartStyle" Target="style81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2.xml.rels><?xml version="1.0" encoding="UTF-8" standalone="yes"?>
<Relationships xmlns="http://schemas.openxmlformats.org/package/2006/relationships"><Relationship Id="rId3" Type="http://schemas.microsoft.com/office/2011/relationships/chartColorStyle" Target="colors82.xml"/><Relationship Id="rId2" Type="http://schemas.microsoft.com/office/2011/relationships/chartStyle" Target="style82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3.xml.rels><?xml version="1.0" encoding="UTF-8" standalone="yes"?>
<Relationships xmlns="http://schemas.openxmlformats.org/package/2006/relationships"><Relationship Id="rId3" Type="http://schemas.microsoft.com/office/2011/relationships/chartColorStyle" Target="colors83.xml"/><Relationship Id="rId2" Type="http://schemas.microsoft.com/office/2011/relationships/chartStyle" Target="style83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4.xml.rels><?xml version="1.0" encoding="UTF-8" standalone="yes"?>
<Relationships xmlns="http://schemas.openxmlformats.org/package/2006/relationships"><Relationship Id="rId3" Type="http://schemas.microsoft.com/office/2011/relationships/chartColorStyle" Target="colors84.xml"/><Relationship Id="rId2" Type="http://schemas.microsoft.com/office/2011/relationships/chartStyle" Target="style84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5.xml.rels><?xml version="1.0" encoding="UTF-8" standalone="yes"?>
<Relationships xmlns="http://schemas.openxmlformats.org/package/2006/relationships"><Relationship Id="rId3" Type="http://schemas.microsoft.com/office/2011/relationships/chartColorStyle" Target="colors85.xml"/><Relationship Id="rId2" Type="http://schemas.microsoft.com/office/2011/relationships/chartStyle" Target="style85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6.xml.rels><?xml version="1.0" encoding="UTF-8" standalone="yes"?>
<Relationships xmlns="http://schemas.openxmlformats.org/package/2006/relationships"><Relationship Id="rId3" Type="http://schemas.microsoft.com/office/2011/relationships/chartColorStyle" Target="colors86.xml"/><Relationship Id="rId2" Type="http://schemas.microsoft.com/office/2011/relationships/chartStyle" Target="style86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87.xml.rels><?xml version="1.0" encoding="UTF-8" standalone="yes"?>
<Relationships xmlns="http://schemas.openxmlformats.org/package/2006/relationships"><Relationship Id="rId3" Type="http://schemas.microsoft.com/office/2011/relationships/chartColorStyle" Target="colors87.xml"/><Relationship Id="rId2" Type="http://schemas.microsoft.com/office/2011/relationships/chartStyle" Target="style87.xml"/><Relationship Id="rId1" Type="http://schemas.openxmlformats.org/officeDocument/2006/relationships/oleObject" Target="/Users/01376027/Downloads/&#33322;&#31354;&#24635;&#37327;-&#36235;&#21183;&#21644;&#25351;&#26631;%20202305041011.csv" TargetMode="External"/></Relationships>
</file>

<file path=ppt/charts/_rels/chart88.xml.rels><?xml version="1.0" encoding="UTF-8" standalone="yes"?>
<Relationships xmlns="http://schemas.openxmlformats.org/package/2006/relationships"><Relationship Id="rId3" Type="http://schemas.microsoft.com/office/2011/relationships/chartColorStyle" Target="colors88.xml"/><Relationship Id="rId2" Type="http://schemas.microsoft.com/office/2011/relationships/chartStyle" Target="style88.xml"/><Relationship Id="rId1" Type="http://schemas.openxmlformats.org/officeDocument/2006/relationships/oleObject" Target="/Users/01376027/Downloads/&#33322;&#31354;&#24635;&#37327;-&#36235;&#21183;&#21644;&#25351;&#26631;%20202305041011.csv" TargetMode="External"/></Relationships>
</file>

<file path=ppt/charts/_rels/chart89.xml.rels><?xml version="1.0" encoding="UTF-8" standalone="yes"?>
<Relationships xmlns="http://schemas.openxmlformats.org/package/2006/relationships"><Relationship Id="rId3" Type="http://schemas.microsoft.com/office/2011/relationships/chartColorStyle" Target="colors89.xml"/><Relationship Id="rId2" Type="http://schemas.microsoft.com/office/2011/relationships/chartStyle" Target="style89.xml"/><Relationship Id="rId1" Type="http://schemas.openxmlformats.org/officeDocument/2006/relationships/oleObject" Target="/Users/01376027/Downloads/&#33322;&#31354;&#24635;&#37327;-&#36235;&#21183;&#21644;&#25351;&#26631;%20202305041011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/Users/01413750/Desktop/&#25720;&#24213;&#25968;&#25454;.xlsx" TargetMode="External"/></Relationships>
</file>

<file path=ppt/charts/_rels/chart90.xml.rels><?xml version="1.0" encoding="UTF-8" standalone="yes"?>
<Relationships xmlns="http://schemas.openxmlformats.org/package/2006/relationships"><Relationship Id="rId3" Type="http://schemas.microsoft.com/office/2011/relationships/chartColorStyle" Target="colors90.xml"/><Relationship Id="rId2" Type="http://schemas.microsoft.com/office/2011/relationships/chartStyle" Target="style90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91.xml.rels><?xml version="1.0" encoding="UTF-8" standalone="yes"?>
<Relationships xmlns="http://schemas.openxmlformats.org/package/2006/relationships"><Relationship Id="rId3" Type="http://schemas.microsoft.com/office/2011/relationships/chartColorStyle" Target="colors91.xml"/><Relationship Id="rId2" Type="http://schemas.microsoft.com/office/2011/relationships/chartStyle" Target="style91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92.xml.rels><?xml version="1.0" encoding="UTF-8" standalone="yes"?>
<Relationships xmlns="http://schemas.openxmlformats.org/package/2006/relationships"><Relationship Id="rId3" Type="http://schemas.microsoft.com/office/2011/relationships/chartColorStyle" Target="colors92.xml"/><Relationship Id="rId2" Type="http://schemas.microsoft.com/office/2011/relationships/chartStyle" Target="style92.xml"/><Relationship Id="rId1" Type="http://schemas.openxmlformats.org/officeDocument/2006/relationships/oleObject" Target="file:///D:\&#22797;&#30424;&#26448;&#26009;\&#28165;&#26126;&#22797;&#30424;.xlsx" TargetMode="External"/></Relationships>
</file>

<file path=ppt/charts/_rels/chart93.xml.rels><?xml version="1.0" encoding="UTF-8" standalone="yes"?>
<Relationships xmlns="http://schemas.openxmlformats.org/package/2006/relationships"><Relationship Id="rId4" Type="http://schemas.microsoft.com/office/2011/relationships/chartColorStyle" Target="colors93.xml"/><Relationship Id="rId3" Type="http://schemas.microsoft.com/office/2011/relationships/chartStyle" Target="style93.xml"/><Relationship Id="rId2" Type="http://schemas.openxmlformats.org/officeDocument/2006/relationships/image" Target="../media/image5.png"/><Relationship Id="rId1" Type="http://schemas.openxmlformats.org/officeDocument/2006/relationships/package" Target="../embeddings/Workbook5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>
                <a:solidFill>
                  <a:schemeClr val="tx1"/>
                </a:solidFill>
                <a:latin typeface="+mn-ea"/>
                <a:cs typeface="+mn-ea"/>
              </a:rPr>
              <a:t>22-23</a:t>
            </a:r>
            <a:r>
              <a:rPr lang="zh-CN" altLang="en-US" b="0">
                <a:solidFill>
                  <a:schemeClr val="tx1"/>
                </a:solidFill>
                <a:latin typeface="+mn-ea"/>
                <a:cs typeface="+mn-ea"/>
              </a:rPr>
              <a:t>五一劳动节收件趋势对比</a:t>
            </a:r>
            <a:endParaRPr lang="zh-CN" altLang="en-US" b="0">
              <a:solidFill>
                <a:schemeClr val="tx1"/>
              </a:solidFill>
              <a:latin typeface="+mn-ea"/>
              <a:cs typeface="+mn-ea"/>
            </a:endParaRPr>
          </a:p>
        </c:rich>
      </c:tx>
      <c:layout>
        <c:manualLayout>
          <c:xMode val="edge"/>
          <c:yMode val="edge"/>
          <c:x val="0.317762611311891"/>
          <c:y val="0.02505142014591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'全网件量趋势 202305041042.xlsx'!$B$1</c:f>
              <c:strCache>
                <c:ptCount val="1"/>
                <c:pt idx="0">
                  <c:v>预测值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202305041042.xlsx'!$A$2:$A$6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202305041042.xlsx'!$B$2:$B$6</c:f>
              <c:numCache>
                <c:formatCode>#,##0</c:formatCode>
                <c:ptCount val="5"/>
                <c:pt idx="0">
                  <c:v>23509452</c:v>
                </c:pt>
                <c:pt idx="1">
                  <c:v>21056871</c:v>
                </c:pt>
                <c:pt idx="2">
                  <c:v>20062387</c:v>
                </c:pt>
                <c:pt idx="3">
                  <c:v>22436904</c:v>
                </c:pt>
                <c:pt idx="4">
                  <c:v>24471688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'全网件量趋势 202305041042.xlsx'!$C$1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202305041042.xlsx'!$A$2:$A$6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202305041042.xlsx'!$C$2:$C$6</c:f>
              <c:numCache>
                <c:formatCode>#,##0</c:formatCode>
                <c:ptCount val="5"/>
                <c:pt idx="0">
                  <c:v>24499746</c:v>
                </c:pt>
                <c:pt idx="1">
                  <c:v>20665734</c:v>
                </c:pt>
                <c:pt idx="2">
                  <c:v>17345084</c:v>
                </c:pt>
                <c:pt idx="3">
                  <c:v>20626648</c:v>
                </c:pt>
                <c:pt idx="4">
                  <c:v>24186469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'全网件量趋势 202305041042.xlsx'!$D$1</c:f>
              <c:strCache>
                <c:ptCount val="1"/>
                <c:pt idx="0">
                  <c:v>去年同期实际值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202305041042.xlsx'!$A$2:$A$6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202305041042.xlsx'!$D$2:$D$6</c:f>
              <c:numCache>
                <c:formatCode>#,##0</c:formatCode>
                <c:ptCount val="5"/>
                <c:pt idx="0">
                  <c:v>25983022</c:v>
                </c:pt>
                <c:pt idx="1">
                  <c:v>24258580</c:v>
                </c:pt>
                <c:pt idx="2">
                  <c:v>19010351</c:v>
                </c:pt>
                <c:pt idx="3">
                  <c:v>20635616</c:v>
                </c:pt>
                <c:pt idx="4">
                  <c:v>22142872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89701092"/>
        <c:axId val="908282003"/>
      </c:lineChart>
      <c:catAx>
        <c:axId val="2897010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8282003"/>
        <c:crosses val="autoZero"/>
        <c:auto val="1"/>
        <c:lblAlgn val="ctr"/>
        <c:lblOffset val="100"/>
        <c:noMultiLvlLbl val="0"/>
      </c:catAx>
      <c:valAx>
        <c:axId val="90828200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97010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 sz="960"/>
              <a:t>网点派件</a:t>
            </a:r>
            <a:r>
              <a:rPr lang="en-US" altLang="zh-CN" sz="960"/>
              <a:t>(0426</a:t>
            </a:r>
            <a:r>
              <a:rPr altLang="en-US" sz="960"/>
              <a:t>版本</a:t>
            </a:r>
            <a:r>
              <a:rPr lang="en-US" altLang="zh-CN" sz="960"/>
              <a:t>)</a:t>
            </a:r>
            <a:endParaRPr lang="en-US" altLang="zh-CN" sz="960"/>
          </a:p>
        </c:rich>
      </c:tx>
      <c:layout>
        <c:manualLayout>
          <c:xMode val="edge"/>
          <c:yMode val="edge"/>
          <c:x val="0.414444444444444"/>
          <c:y val="0.034722222222222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'[网点效果 202305051400 (1).xlsx]网点效果 202305051400'!$B$1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'[网点效果 202305051400 (1).xlsx]网点效果 202305051400'!$A$2:$A$6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'[网点效果 202305051400 (1).xlsx]网点效果 202305051400'!$B$2:$B$6</c:f>
              <c:numCache>
                <c:formatCode>0.00%</c:formatCode>
                <c:ptCount val="5"/>
                <c:pt idx="0">
                  <c:v>0.83270845849313</c:v>
                </c:pt>
                <c:pt idx="1">
                  <c:v>0.793142978718324</c:v>
                </c:pt>
                <c:pt idx="2">
                  <c:v>0.790452538185449</c:v>
                </c:pt>
                <c:pt idx="3">
                  <c:v>0.787830548038262</c:v>
                </c:pt>
                <c:pt idx="4">
                  <c:v>0.804938181978815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'[网点效果 202305051400 (1).xlsx]网点效果 202305051400'!$C$1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'[网点效果 202305051400 (1).xlsx]网点效果 202305051400'!$A$2:$A$6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'[网点效果 202305051400 (1).xlsx]网点效果 202305051400'!$C$2:$C$6</c:f>
              <c:numCache>
                <c:formatCode>0.00%</c:formatCode>
                <c:ptCount val="5"/>
                <c:pt idx="0">
                  <c:v>0.711149270207286</c:v>
                </c:pt>
                <c:pt idx="1">
                  <c:v>0.627611431405368</c:v>
                </c:pt>
                <c:pt idx="2">
                  <c:v>0.526671209962208</c:v>
                </c:pt>
                <c:pt idx="3">
                  <c:v>0.622754861885297</c:v>
                </c:pt>
                <c:pt idx="4">
                  <c:v>0.654089219330855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660038961"/>
        <c:axId val="132928971"/>
      </c:lineChart>
      <c:dateAx>
        <c:axId val="66003896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928971"/>
        <c:crosses val="autoZero"/>
        <c:auto val="1"/>
        <c:lblOffset val="100"/>
        <c:baseTimeUnit val="days"/>
      </c:dateAx>
      <c:valAx>
        <c:axId val="1329289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003896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200" dirty="0"/>
              <a:t>收件</a:t>
            </a:r>
            <a:r>
              <a:rPr lang="en-US" sz="1200" dirty="0"/>
              <a:t>T+10D AOI</a:t>
            </a:r>
            <a:r>
              <a:rPr lang="zh-CN" sz="1200" dirty="0"/>
              <a:t>区域</a:t>
            </a:r>
            <a:endParaRPr lang="zh-CN" sz="1200" dirty="0"/>
          </a:p>
        </c:rich>
      </c:tx>
      <c:layout>
        <c:manualLayout>
          <c:xMode val="edge"/>
          <c:yMode val="edge"/>
          <c:x val="0.33323600174978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094925634296"/>
          <c:y val="0.180393700787402"/>
          <c:w val="0.867238407699038"/>
          <c:h val="0.6063035870516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 精度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Sheet1!$B$3:$B$7</c:f>
              <c:numCache>
                <c:formatCode>0.00%</c:formatCode>
                <c:ptCount val="5"/>
                <c:pt idx="0">
                  <c:v>0.539993296166972</c:v>
                </c:pt>
                <c:pt idx="1">
                  <c:v>0.452805105599351</c:v>
                </c:pt>
                <c:pt idx="2">
                  <c:v>0.29477050187514</c:v>
                </c:pt>
                <c:pt idx="3">
                  <c:v>0.460334559211276</c:v>
                </c:pt>
                <c:pt idx="4">
                  <c:v>0.555656025856839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 达标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Sheet1!$C$3:$C$7</c:f>
              <c:numCache>
                <c:formatCode>0.00%</c:formatCode>
                <c:ptCount val="5"/>
                <c:pt idx="0">
                  <c:v>0.337681401565782</c:v>
                </c:pt>
                <c:pt idx="1">
                  <c:v>0.293785892918716</c:v>
                </c:pt>
                <c:pt idx="2">
                  <c:v>0.245618692521961</c:v>
                </c:pt>
                <c:pt idx="3">
                  <c:v>0.305364713340465</c:v>
                </c:pt>
                <c:pt idx="4">
                  <c:v>0.353029738745949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27454191"/>
        <c:axId val="1627455151"/>
      </c:lineChart>
      <c:dateAx>
        <c:axId val="16274541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5151"/>
        <c:crosses val="autoZero"/>
        <c:auto val="1"/>
        <c:lblOffset val="100"/>
        <c:baseTimeUnit val="days"/>
      </c:dateAx>
      <c:valAx>
        <c:axId val="162745515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200" dirty="0"/>
              <a:t>派件</a:t>
            </a:r>
            <a:r>
              <a:rPr lang="en-US" sz="1200" dirty="0"/>
              <a:t>T+10D AOI</a:t>
            </a:r>
            <a:r>
              <a:rPr lang="zh-CN" sz="1200" dirty="0"/>
              <a:t>区域</a:t>
            </a:r>
            <a:endParaRPr lang="zh-CN" sz="1200" dirty="0"/>
          </a:p>
        </c:rich>
      </c:tx>
      <c:layout>
        <c:manualLayout>
          <c:xMode val="edge"/>
          <c:yMode val="edge"/>
          <c:x val="0.33045822397200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094925634296"/>
          <c:y val="0.180393700787402"/>
          <c:w val="0.867238407699038"/>
          <c:h val="0.606303587051619"/>
        </c:manualLayout>
      </c:layout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 精度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Sheet1!$D$3:$D$7</c:f>
              <c:numCache>
                <c:formatCode>0.00%</c:formatCode>
                <c:ptCount val="5"/>
                <c:pt idx="0">
                  <c:v>0.74884708590484</c:v>
                </c:pt>
                <c:pt idx="1">
                  <c:v>0.696261412720575</c:v>
                </c:pt>
                <c:pt idx="2">
                  <c:v>0.697519719129619</c:v>
                </c:pt>
                <c:pt idx="3">
                  <c:v>0.624314611248336</c:v>
                </c:pt>
                <c:pt idx="4">
                  <c:v>0.630761280673613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 达标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Sheet1!$E$3:$E$7</c:f>
              <c:numCache>
                <c:formatCode>0.00%</c:formatCode>
                <c:ptCount val="5"/>
                <c:pt idx="0">
                  <c:v>0.536889681074543</c:v>
                </c:pt>
                <c:pt idx="1">
                  <c:v>0.463489949380235</c:v>
                </c:pt>
                <c:pt idx="2">
                  <c:v>0.456256043625065</c:v>
                </c:pt>
                <c:pt idx="3">
                  <c:v>0.39326501660366</c:v>
                </c:pt>
                <c:pt idx="4">
                  <c:v>0.379910691290618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27454191"/>
        <c:axId val="1627455151"/>
      </c:lineChart>
      <c:dateAx>
        <c:axId val="16274541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5151"/>
        <c:crosses val="autoZero"/>
        <c:auto val="1"/>
        <c:lblOffset val="100"/>
        <c:baseTimeUnit val="days"/>
      </c:dateAx>
      <c:valAx>
        <c:axId val="162745515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200"/>
              <a:t>收件</a:t>
            </a:r>
            <a:r>
              <a:rPr lang="en-US" sz="1200"/>
              <a:t>T+10D AOI</a:t>
            </a:r>
            <a:r>
              <a:rPr lang="zh-CN" sz="1200"/>
              <a:t>区域</a:t>
            </a:r>
            <a:endParaRPr lang="zh-CN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"/>
          <c:y val="0.180393700787402"/>
          <c:w val="0.986682852143482"/>
          <c:h val="0.6063035870516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Sheet1!$B$23:$B$27</c:f>
              <c:numCache>
                <c:formatCode>_ * #,##0_ ;_ * \-#,##0_ ;_ * "-"??_ ;_ @_ </c:formatCode>
                <c:ptCount val="5"/>
                <c:pt idx="0">
                  <c:v>15409095</c:v>
                </c:pt>
                <c:pt idx="1">
                  <c:v>12504859</c:v>
                </c:pt>
                <c:pt idx="2">
                  <c:v>10472286</c:v>
                </c:pt>
                <c:pt idx="3">
                  <c:v>12544207</c:v>
                </c:pt>
                <c:pt idx="4">
                  <c:v>15225063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预测值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Sheet1!$C$23:$C$27</c:f>
              <c:numCache>
                <c:formatCode>_ * #,##0_ ;_ * \-#,##0_ ;_ * "-"??_ ;_ @_ </c:formatCode>
                <c:ptCount val="5"/>
                <c:pt idx="0">
                  <c:v>16428094</c:v>
                </c:pt>
                <c:pt idx="1">
                  <c:v>15104238</c:v>
                </c:pt>
                <c:pt idx="2">
                  <c:v>14549205</c:v>
                </c:pt>
                <c:pt idx="3">
                  <c:v>15565638</c:v>
                </c:pt>
                <c:pt idx="4">
                  <c:v>17424336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27454191"/>
        <c:axId val="1627455151"/>
      </c:lineChart>
      <c:dateAx>
        <c:axId val="16274541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5151"/>
        <c:crosses val="autoZero"/>
        <c:auto val="1"/>
        <c:lblOffset val="100"/>
        <c:baseTimeUnit val="days"/>
      </c:dateAx>
      <c:valAx>
        <c:axId val="1627455151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200" dirty="0"/>
              <a:t>派件</a:t>
            </a:r>
            <a:r>
              <a:rPr lang="en-US" sz="1200" dirty="0"/>
              <a:t>T+10D AOI</a:t>
            </a:r>
            <a:r>
              <a:rPr lang="zh-CN" sz="1200" dirty="0"/>
              <a:t>区域</a:t>
            </a:r>
            <a:endParaRPr lang="zh-CN" sz="1200" dirty="0"/>
          </a:p>
        </c:rich>
      </c:tx>
      <c:layout>
        <c:manualLayout>
          <c:xMode val="edge"/>
          <c:yMode val="edge"/>
          <c:x val="0.343555555555556"/>
          <c:y val="0.02314814814814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"/>
          <c:y val="0.180393700787402"/>
          <c:w val="1"/>
          <c:h val="0.606303587051619"/>
        </c:manualLayout>
      </c:layout>
      <c:lineChart>
        <c:grouping val="standard"/>
        <c:varyColors val="0"/>
        <c:ser>
          <c:idx val="0"/>
          <c:order val="0"/>
          <c:tx>
            <c:strRef>
              <c:f>Sheet1!$D$22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Sheet1!$D$23:$D$27</c:f>
              <c:numCache>
                <c:formatCode>_ * #,##0_ ;_ * \-#,##0_ ;_ * "-"??_ ;_ @_ </c:formatCode>
                <c:ptCount val="5"/>
                <c:pt idx="0">
                  <c:v>25403237</c:v>
                </c:pt>
                <c:pt idx="1">
                  <c:v>21481403</c:v>
                </c:pt>
                <c:pt idx="2">
                  <c:v>19086669</c:v>
                </c:pt>
                <c:pt idx="3">
                  <c:v>17102885</c:v>
                </c:pt>
                <c:pt idx="4">
                  <c:v>17282811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Sheet1!$E$22</c:f>
              <c:strCache>
                <c:ptCount val="1"/>
                <c:pt idx="0">
                  <c:v>预测值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Sheet1!$E$23:$E$27</c:f>
              <c:numCache>
                <c:formatCode>_ * #,##0_ ;_ * \-#,##0_ ;_ * "-"??_ ;_ @_ </c:formatCode>
                <c:ptCount val="5"/>
                <c:pt idx="0">
                  <c:v>26673124</c:v>
                </c:pt>
                <c:pt idx="1">
                  <c:v>24039462</c:v>
                </c:pt>
                <c:pt idx="2">
                  <c:v>19439126</c:v>
                </c:pt>
                <c:pt idx="3">
                  <c:v>20388529</c:v>
                </c:pt>
                <c:pt idx="4">
                  <c:v>21338090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27454191"/>
        <c:axId val="1627455151"/>
      </c:lineChart>
      <c:dateAx>
        <c:axId val="16274541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5151"/>
        <c:crosses val="autoZero"/>
        <c:auto val="1"/>
        <c:lblOffset val="100"/>
        <c:baseTimeUnit val="days"/>
      </c:dateAx>
      <c:valAx>
        <c:axId val="1627455151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745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927014441572"/>
          <c:y val="0.881870094674044"/>
          <c:w val="0.291445017800967"/>
          <c:h val="0.1047271591349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全网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5472722722723"/>
          <c:y val="0.010668808268914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82662514512099"/>
          <c:w val="0.91552873600344"/>
          <c:h val="0.5606097517947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0.959579417680493</c:v>
                </c:pt>
                <c:pt idx="1">
                  <c:v>0.981073161979149</c:v>
                </c:pt>
                <c:pt idx="2">
                  <c:v>0.843338723525352</c:v>
                </c:pt>
                <c:pt idx="3">
                  <c:v>0.912237024648891</c:v>
                </c:pt>
                <c:pt idx="4">
                  <c:v>0.988207497340765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0.959579417680493</c:v>
                </c:pt>
                <c:pt idx="1">
                  <c:v>0.981073161979149</c:v>
                </c:pt>
                <c:pt idx="2">
                  <c:v>0.843338723525352</c:v>
                </c:pt>
                <c:pt idx="3">
                  <c:v>0.912237024648891</c:v>
                </c:pt>
                <c:pt idx="4">
                  <c:v>0.988207497340765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7835085085085"/>
          <c:y val="0.128221854087666"/>
          <c:w val="0.553995995995996"/>
          <c:h val="0.0915799187892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业务区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0.923401660788323</c:v>
                </c:pt>
                <c:pt idx="1">
                  <c:v>0.92146941394931</c:v>
                </c:pt>
                <c:pt idx="2">
                  <c:v>0.803681705354138</c:v>
                </c:pt>
                <c:pt idx="3">
                  <c:v>0.883081573670308</c:v>
                </c:pt>
                <c:pt idx="4">
                  <c:v>0.939775787100318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0.923401850228977</c:v>
                </c:pt>
                <c:pt idx="1">
                  <c:v>0.921470725288707</c:v>
                </c:pt>
                <c:pt idx="2">
                  <c:v>0.803683071569824</c:v>
                </c:pt>
                <c:pt idx="3">
                  <c:v>0.883082330468716</c:v>
                </c:pt>
                <c:pt idx="4">
                  <c:v>0.939776275775348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业务区</a:t>
            </a:r>
            <a:r>
              <a:rPr lang="en-US" altLang="zh-CN" sz="1200" dirty="0"/>
              <a:t>-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82059339239572"/>
          <c:w val="0.91552873600344"/>
          <c:h val="0.5612130860095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0.688888888888889</c:v>
                </c:pt>
                <c:pt idx="1">
                  <c:v>0.577777777777778</c:v>
                </c:pt>
                <c:pt idx="2">
                  <c:v>0.2</c:v>
                </c:pt>
                <c:pt idx="3">
                  <c:v>0.4</c:v>
                </c:pt>
                <c:pt idx="4">
                  <c:v>0.755555555555556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0.688888888888889</c:v>
                </c:pt>
                <c:pt idx="1">
                  <c:v>0.577777777777778</c:v>
                </c:pt>
                <c:pt idx="2">
                  <c:v>0.2</c:v>
                </c:pt>
                <c:pt idx="3">
                  <c:v>0.4</c:v>
                </c:pt>
                <c:pt idx="4">
                  <c:v>0.755555555555556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326051051051"/>
          <c:y val="0.144147748246585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网点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387616725"/>
          <c:w val="0.91552873600344"/>
          <c:h val="0.6139536966211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0.791302815572684</c:v>
                </c:pt>
                <c:pt idx="1">
                  <c:v>0.770973102928238</c:v>
                </c:pt>
                <c:pt idx="2">
                  <c:v>0.657063946709774</c:v>
                </c:pt>
                <c:pt idx="3">
                  <c:v>0.74925613673655</c:v>
                </c:pt>
                <c:pt idx="4">
                  <c:v>0.798298365752031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BF974D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0.776474060633421</c:v>
                </c:pt>
                <c:pt idx="1">
                  <c:v>0.70563925283329</c:v>
                </c:pt>
                <c:pt idx="2">
                  <c:v>0.592611393712399</c:v>
                </c:pt>
                <c:pt idx="3">
                  <c:v>0.688445809241296</c:v>
                </c:pt>
                <c:pt idx="4">
                  <c:v>0.775365650133975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6904154154154"/>
          <c:y val="0.108987598983013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网点</a:t>
            </a:r>
            <a:r>
              <a:rPr lang="en-US" altLang="zh-CN" sz="1200" dirty="0"/>
              <a:t>-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6714714714715"/>
          <c:y val="0.259090992986342"/>
          <c:w val="0.838325325325325"/>
          <c:h val="0.6143992248062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0.655291124083221</c:v>
                </c:pt>
                <c:pt idx="1">
                  <c:v>0.595554554329053</c:v>
                </c:pt>
                <c:pt idx="2">
                  <c:v>0.480153072709537</c:v>
                </c:pt>
                <c:pt idx="3">
                  <c:v>0.580766059515778</c:v>
                </c:pt>
                <c:pt idx="4">
                  <c:v>0.686994306263111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BF974D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0.612787302537995</c:v>
                </c:pt>
                <c:pt idx="1">
                  <c:v>0.469285070591769</c:v>
                </c:pt>
                <c:pt idx="2">
                  <c:v>0.370628845865226</c:v>
                </c:pt>
                <c:pt idx="3">
                  <c:v>0.464232153569286</c:v>
                </c:pt>
                <c:pt idx="4">
                  <c:v>0.613954882710035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76816640"/>
        <c:axId val="776817056"/>
      </c:lineChart>
      <c:dateAx>
        <c:axId val="77681664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817056"/>
        <c:crosses val="autoZero"/>
        <c:auto val="1"/>
        <c:lblOffset val="100"/>
        <c:baseTimeUnit val="days"/>
      </c:dateAx>
      <c:valAx>
        <c:axId val="776817056"/>
        <c:scaling>
          <c:orientation val="minMax"/>
          <c:max val="1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81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5442692692693"/>
          <c:y val="0.161650978220746"/>
          <c:w val="0.356401651651652"/>
          <c:h val="0.0915799187892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>
                <a:solidFill>
                  <a:schemeClr val="tx1"/>
                </a:solidFill>
                <a:latin typeface="+mn-ea"/>
                <a:cs typeface="+mn-ea"/>
              </a:rPr>
              <a:t>22-23</a:t>
            </a:r>
            <a:r>
              <a:rPr lang="zh-CN" altLang="en-US" b="0">
                <a:solidFill>
                  <a:schemeClr val="tx1"/>
                </a:solidFill>
                <a:latin typeface="+mn-ea"/>
                <a:cs typeface="+mn-ea"/>
              </a:rPr>
              <a:t>五一劳动节派件趋势对比</a:t>
            </a:r>
            <a:endParaRPr lang="zh-CN" altLang="en-US" b="0">
              <a:solidFill>
                <a:schemeClr val="tx1"/>
              </a:solidFill>
              <a:latin typeface="+mn-ea"/>
              <a:cs typeface="+mn-ea"/>
            </a:endParaRPr>
          </a:p>
        </c:rich>
      </c:tx>
      <c:layout>
        <c:manualLayout>
          <c:xMode val="edge"/>
          <c:yMode val="edge"/>
          <c:x val="0.258412424503883"/>
          <c:y val="0.02738163148887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'全网件量趋势 202305041042.xlsx'!$B$27</c:f>
              <c:strCache>
                <c:ptCount val="1"/>
                <c:pt idx="0">
                  <c:v>预测值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202305041042.xlsx'!$A$28:$A$32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202305041042.xlsx'!$B$28:$B$32</c:f>
              <c:numCache>
                <c:formatCode>#,##0</c:formatCode>
                <c:ptCount val="5"/>
                <c:pt idx="0">
                  <c:v>27293011</c:v>
                </c:pt>
                <c:pt idx="1">
                  <c:v>24514858</c:v>
                </c:pt>
                <c:pt idx="2">
                  <c:v>19759229</c:v>
                </c:pt>
                <c:pt idx="3">
                  <c:v>20376113</c:v>
                </c:pt>
                <c:pt idx="4">
                  <c:v>21309501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'全网件量趋势 202305041042.xlsx'!$C$27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202305041042.xlsx'!$A$28:$A$32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202305041042.xlsx'!$C$28:$C$32</c:f>
              <c:numCache>
                <c:formatCode>#,##0</c:formatCode>
                <c:ptCount val="5"/>
                <c:pt idx="0">
                  <c:v>28247231</c:v>
                </c:pt>
                <c:pt idx="1">
                  <c:v>24117822</c:v>
                </c:pt>
                <c:pt idx="2">
                  <c:v>21897336</c:v>
                </c:pt>
                <c:pt idx="3">
                  <c:v>20062110</c:v>
                </c:pt>
                <c:pt idx="4">
                  <c:v>19768754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'全网件量趋势 202305041042.xlsx'!$D$27</c:f>
              <c:strCache>
                <c:ptCount val="1"/>
                <c:pt idx="0">
                  <c:v>去年同期实际值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'全网件量趋势 202305041042.xlsx'!$A$28:$A$32</c:f>
              <c:strCache>
                <c:ptCount val="5"/>
                <c:pt idx="0">
                  <c:v>2023-04-29</c:v>
                </c:pt>
                <c:pt idx="1">
                  <c:v>2023-04-30</c:v>
                </c:pt>
                <c:pt idx="2">
                  <c:v>2023-05-01</c:v>
                </c:pt>
                <c:pt idx="3">
                  <c:v>2023-05-02</c:v>
                </c:pt>
                <c:pt idx="4">
                  <c:v>2023-05-03</c:v>
                </c:pt>
              </c:strCache>
            </c:strRef>
          </c:cat>
          <c:val>
            <c:numRef>
              <c:f>'全网件量趋势 202305041042.xlsx'!$D$28:$D$32</c:f>
              <c:numCache>
                <c:formatCode>#,##0</c:formatCode>
                <c:ptCount val="5"/>
                <c:pt idx="0">
                  <c:v>28078150</c:v>
                </c:pt>
                <c:pt idx="1">
                  <c:v>24134875</c:v>
                </c:pt>
                <c:pt idx="2">
                  <c:v>20244872</c:v>
                </c:pt>
                <c:pt idx="3">
                  <c:v>21485394</c:v>
                </c:pt>
                <c:pt idx="4">
                  <c:v>21278898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6460124"/>
        <c:axId val="952484880"/>
      </c:lineChart>
      <c:catAx>
        <c:axId val="5464601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2484880"/>
        <c:crosses val="autoZero"/>
        <c:auto val="1"/>
        <c:lblAlgn val="ctr"/>
        <c:lblOffset val="100"/>
        <c:noMultiLvlLbl val="0"/>
      </c:catAx>
      <c:valAx>
        <c:axId val="95248488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64601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全网</a:t>
            </a:r>
            <a:r>
              <a:rPr lang="en-US" altLang="zh-CN" sz="1200" dirty="0"/>
              <a:t>-</a:t>
            </a:r>
            <a:r>
              <a:rPr lang="zh-CN" altLang="en-US" sz="1200" dirty="0"/>
              <a:t>件量趋势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1476134259259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4713163100683"/>
          <c:y val="0.247291099600044"/>
          <c:w val="0.825286793430656"/>
          <c:h val="0.6357571982281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23509452</c:v>
                </c:pt>
                <c:pt idx="1">
                  <c:v>21056871</c:v>
                </c:pt>
                <c:pt idx="2">
                  <c:v>20062387</c:v>
                </c:pt>
                <c:pt idx="3">
                  <c:v>22436904</c:v>
                </c:pt>
                <c:pt idx="4">
                  <c:v>24471688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实际值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24499746</c:v>
                </c:pt>
                <c:pt idx="1">
                  <c:v>20665734</c:v>
                </c:pt>
                <c:pt idx="2">
                  <c:v>17345084</c:v>
                </c:pt>
                <c:pt idx="3">
                  <c:v>20626648</c:v>
                </c:pt>
                <c:pt idx="4">
                  <c:v>24186469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1076000"/>
        <c:axId val="2051081824"/>
      </c:lineChart>
      <c:dateAx>
        <c:axId val="205107600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81824"/>
        <c:crosses val="autoZero"/>
        <c:auto val="1"/>
        <c:lblOffset val="100"/>
        <c:baseTimeUnit val="days"/>
      </c:dateAx>
      <c:valAx>
        <c:axId val="2051081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全网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5472722722723"/>
          <c:y val="0.010668808268914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82662514512099"/>
          <c:w val="0.91552873600344"/>
          <c:h val="0.5606097517947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0.0586056056056057"/>
                  <c:y val="0.03598076590282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0.973747090467027</c:v>
                </c:pt>
                <c:pt idx="1">
                  <c:v>0.978570826171617</c:v>
                </c:pt>
                <c:pt idx="2">
                  <c:v>0.911569014605247</c:v>
                </c:pt>
                <c:pt idx="3">
                  <c:v>0.986691978062128</c:v>
                </c:pt>
                <c:pt idx="4">
                  <c:v>0.99736462905047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0.0744964964964965"/>
                  <c:y val="-0.07865557894666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rgbClr val="BF974D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0.971280264603635</c:v>
                </c:pt>
                <c:pt idx="1">
                  <c:v>0.973443704825419</c:v>
                </c:pt>
                <c:pt idx="2">
                  <c:v>0.918876341852726</c:v>
                </c:pt>
                <c:pt idx="3">
                  <c:v>0.98336924680405</c:v>
                </c:pt>
                <c:pt idx="4">
                  <c:v>0.994674677018086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7835085085085"/>
          <c:y val="0.128221854087666"/>
          <c:w val="0.553995995995996"/>
          <c:h val="0.0915799187892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业务区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0.951948858351658</c:v>
                </c:pt>
                <c:pt idx="1">
                  <c:v>0.959681596028094</c:v>
                </c:pt>
                <c:pt idx="2">
                  <c:v>0.915038088395686</c:v>
                </c:pt>
                <c:pt idx="3">
                  <c:v>0.966166019728444</c:v>
                </c:pt>
                <c:pt idx="4">
                  <c:v>0.978155949442782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0.95163686728634</c:v>
                </c:pt>
                <c:pt idx="1">
                  <c:v>0.93688548196193</c:v>
                </c:pt>
                <c:pt idx="2">
                  <c:v>0.917409122074731</c:v>
                </c:pt>
                <c:pt idx="3">
                  <c:v>0.945120005237661</c:v>
                </c:pt>
                <c:pt idx="4">
                  <c:v>0.945302242520135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业务区</a:t>
            </a:r>
            <a:r>
              <a:rPr lang="en-US" altLang="zh-CN" sz="1200" dirty="0"/>
              <a:t>-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82059339239572"/>
          <c:w val="0.91552873600344"/>
          <c:h val="0.5612130860095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0.777777777777778</c:v>
                </c:pt>
                <c:pt idx="1">
                  <c:v>0.911111111111111</c:v>
                </c:pt>
                <c:pt idx="2">
                  <c:v>0.622222222222222</c:v>
                </c:pt>
                <c:pt idx="3">
                  <c:v>0.955555555555556</c:v>
                </c:pt>
                <c:pt idx="4">
                  <c:v>0.977777777777778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0.755555555555556</c:v>
                </c:pt>
                <c:pt idx="1">
                  <c:v>0.8</c:v>
                </c:pt>
                <c:pt idx="2">
                  <c:v>0.555555555555556</c:v>
                </c:pt>
                <c:pt idx="3">
                  <c:v>0.911111111111111</c:v>
                </c:pt>
                <c:pt idx="4">
                  <c:v>0.822222222222222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326051051051"/>
          <c:y val="0.144147748246585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网点</a:t>
            </a:r>
            <a:r>
              <a:rPr lang="en-US" altLang="zh-CN" sz="1200" dirty="0"/>
              <a:t>-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2865078078810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0.889013417940327</c:v>
                </c:pt>
                <c:pt idx="1">
                  <c:v>0.900773196695805</c:v>
                </c:pt>
                <c:pt idx="2">
                  <c:v>0.853324658315471</c:v>
                </c:pt>
                <c:pt idx="3">
                  <c:v>0.889475646042648</c:v>
                </c:pt>
                <c:pt idx="4">
                  <c:v>0.905477596423609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0.872778993230744</c:v>
                </c:pt>
                <c:pt idx="1">
                  <c:v>0.83785597086628</c:v>
                </c:pt>
                <c:pt idx="2">
                  <c:v>0.860008877745723</c:v>
                </c:pt>
                <c:pt idx="3">
                  <c:v>0.824808804404561</c:v>
                </c:pt>
                <c:pt idx="4">
                  <c:v>0.853309844207262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6904154154154"/>
          <c:y val="0.108987598983013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网点</a:t>
            </a:r>
            <a:r>
              <a:rPr lang="en-US" altLang="zh-CN" sz="1200" dirty="0"/>
              <a:t>-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T+0D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0.828173849077423</c:v>
                </c:pt>
                <c:pt idx="1">
                  <c:v>0.845653386207324</c:v>
                </c:pt>
                <c:pt idx="2">
                  <c:v>0.737014796013124</c:v>
                </c:pt>
                <c:pt idx="3">
                  <c:v>0.834086267714586</c:v>
                </c:pt>
                <c:pt idx="4">
                  <c:v>0.860609061648923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</c:v>
                </c:pt>
              </c:strCache>
            </c:strRef>
          </c:tx>
          <c:spPr>
            <a:ln w="22225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0.780223148602256</c:v>
                </c:pt>
                <c:pt idx="1">
                  <c:v>0.711010595452011</c:v>
                </c:pt>
                <c:pt idx="2">
                  <c:v>0.736643347984894</c:v>
                </c:pt>
                <c:pt idx="3">
                  <c:v>0.702951915341296</c:v>
                </c:pt>
                <c:pt idx="4">
                  <c:v>0.735949492448626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76816640"/>
        <c:axId val="776817056"/>
      </c:lineChart>
      <c:dateAx>
        <c:axId val="77681664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817056"/>
        <c:crosses val="autoZero"/>
        <c:auto val="1"/>
        <c:lblOffset val="100"/>
        <c:baseTimeUnit val="days"/>
      </c:dateAx>
      <c:valAx>
        <c:axId val="776817056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81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全网</a:t>
            </a:r>
            <a:r>
              <a:rPr lang="en-US" altLang="zh-CN" sz="1200" dirty="0"/>
              <a:t>-</a:t>
            </a:r>
            <a:r>
              <a:rPr lang="zh-CN" altLang="en-US" sz="1200" dirty="0"/>
              <a:t>件量趋势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41476134259259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4713163100683"/>
          <c:y val="0.247291099600044"/>
          <c:w val="0.825286793430656"/>
          <c:h val="0.6357571982281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27435978</c:v>
                </c:pt>
                <c:pt idx="1">
                  <c:v>24758302</c:v>
                </c:pt>
                <c:pt idx="2">
                  <c:v>20120944</c:v>
                </c:pt>
                <c:pt idx="3">
                  <c:v>20395758</c:v>
                </c:pt>
                <c:pt idx="4">
                  <c:v>19874029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实际值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28247231</c:v>
                </c:pt>
                <c:pt idx="1">
                  <c:v>24117822</c:v>
                </c:pt>
                <c:pt idx="2">
                  <c:v>21897336</c:v>
                </c:pt>
                <c:pt idx="3">
                  <c:v>20062110</c:v>
                </c:pt>
                <c:pt idx="4">
                  <c:v>19768754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1076000"/>
        <c:axId val="2051081824"/>
      </c:lineChart>
      <c:dateAx>
        <c:axId val="205107600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81824"/>
        <c:crosses val="autoZero"/>
        <c:auto val="1"/>
        <c:lblOffset val="100"/>
        <c:baseTimeUnit val="days"/>
      </c:dateAx>
      <c:valAx>
        <c:axId val="2051081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【</a:t>
            </a:r>
            <a:r>
              <a:rPr lang="zh-CN" sz="1100"/>
              <a:t>模型</a:t>
            </a:r>
            <a:r>
              <a:rPr lang="en-US" sz="1100"/>
              <a:t>】</a:t>
            </a:r>
            <a:r>
              <a:rPr lang="zh-CN" sz="1100"/>
              <a:t>业务区全天到件预测精度</a:t>
            </a:r>
            <a:endParaRPr lang="zh-CN" sz="11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T+1D_16H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0.952493931294457</c:v>
                </c:pt>
                <c:pt idx="1">
                  <c:v>0.94135944363075</c:v>
                </c:pt>
                <c:pt idx="2">
                  <c:v>0.930708545228001</c:v>
                </c:pt>
                <c:pt idx="3">
                  <c:v>0.916263976160002</c:v>
                </c:pt>
                <c:pt idx="4">
                  <c:v>0.940600762403405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T+1D_18H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0.95680081803499</c:v>
                </c:pt>
                <c:pt idx="1">
                  <c:v>0.942484790084973</c:v>
                </c:pt>
                <c:pt idx="2">
                  <c:v>0.892381124754381</c:v>
                </c:pt>
                <c:pt idx="3">
                  <c:v>0.943750035155865</c:v>
                </c:pt>
                <c:pt idx="4">
                  <c:v>0.950444193733434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T+1D_20H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cap="none" spc="0" baseline="0">
                    <a:ln w="0"/>
                    <a:solidFill>
                      <a:schemeClr val="accent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0.956611720071615</c:v>
                </c:pt>
                <c:pt idx="1">
                  <c:v>0.946508701644535</c:v>
                </c:pt>
                <c:pt idx="2">
                  <c:v>0.893458105441256</c:v>
                </c:pt>
                <c:pt idx="3">
                  <c:v>0.943540520694177</c:v>
                </c:pt>
                <c:pt idx="4">
                  <c:v>0.946579460980816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.3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【PIS】</a:t>
            </a:r>
            <a:r>
              <a:rPr lang="zh-CN" sz="1100"/>
              <a:t>业务区全天到件预测精度</a:t>
            </a:r>
            <a:endParaRPr lang="zh-CN" sz="11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T+1D_16H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0.658539577401798</c:v>
                </c:pt>
                <c:pt idx="1">
                  <c:v>0.503907846897561</c:v>
                </c:pt>
                <c:pt idx="2">
                  <c:v>0.411792164129711</c:v>
                </c:pt>
                <c:pt idx="3">
                  <c:v>0.313493711347756</c:v>
                </c:pt>
                <c:pt idx="4">
                  <c:v>0.365141077125181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T+1D_18H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0.772170695958807</c:v>
                </c:pt>
                <c:pt idx="1">
                  <c:v>0.675606097041121</c:v>
                </c:pt>
                <c:pt idx="2">
                  <c:v>0.628256310276296</c:v>
                </c:pt>
                <c:pt idx="3">
                  <c:v>0.578287749005734</c:v>
                </c:pt>
                <c:pt idx="4">
                  <c:v>0.623150635689981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T+1D_20H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0.852515617604199</c:v>
                </c:pt>
                <c:pt idx="1">
                  <c:v>0.81840194129837</c:v>
                </c:pt>
                <c:pt idx="2">
                  <c:v>0.810702913471591</c:v>
                </c:pt>
                <c:pt idx="3">
                  <c:v>0.813290256742489</c:v>
                </c:pt>
                <c:pt idx="4">
                  <c:v>0.847404281228493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.3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【</a:t>
            </a:r>
            <a:r>
              <a:rPr lang="zh-CN" sz="1100" dirty="0"/>
              <a:t>模型</a:t>
            </a:r>
            <a:r>
              <a:rPr lang="en-US" sz="1100" dirty="0"/>
              <a:t>】</a:t>
            </a:r>
            <a:r>
              <a:rPr lang="zh-CN" sz="1100" dirty="0"/>
              <a:t>网点全天到件预测精度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T+1D_16H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0.903434603794836</c:v>
                </c:pt>
                <c:pt idx="1">
                  <c:v>0.869243789454089</c:v>
                </c:pt>
                <c:pt idx="2">
                  <c:v>0.848965506943045</c:v>
                </c:pt>
                <c:pt idx="3">
                  <c:v>0.843385643886354</c:v>
                </c:pt>
                <c:pt idx="4">
                  <c:v>0.857902977437192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T+1D_18H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0.903483122225117</c:v>
                </c:pt>
                <c:pt idx="1">
                  <c:v>0.869689771736944</c:v>
                </c:pt>
                <c:pt idx="2">
                  <c:v>0.822820433157277</c:v>
                </c:pt>
                <c:pt idx="3">
                  <c:v>0.837151403575547</c:v>
                </c:pt>
                <c:pt idx="4">
                  <c:v>0.858521215744986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T+1D_20H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0.896605446729365</c:v>
                </c:pt>
                <c:pt idx="1">
                  <c:v>0.855179324238053</c:v>
                </c:pt>
                <c:pt idx="2">
                  <c:v>0.820436163922268</c:v>
                </c:pt>
                <c:pt idx="3">
                  <c:v>0.836289461110192</c:v>
                </c:pt>
                <c:pt idx="4">
                  <c:v>0.844506972548046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.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全网收件</a:t>
            </a:r>
            <a:r>
              <a:rPr lang="en-US" altLang="zh-CN" sz="960"/>
              <a:t>(</a:t>
            </a:r>
            <a:r>
              <a:rPr lang="zh-CN" altLang="en-US" sz="960"/>
              <a:t>摸底</a:t>
            </a:r>
            <a:r>
              <a:rPr lang="en-US" altLang="zh-CN" sz="960"/>
              <a:t>)</a:t>
            </a:r>
            <a:endParaRPr lang="en-US"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[摸底数据.xlsx]Sheet1!$B$2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[摸底数据.xlsx]Sheet1!$B$3:$B$7</c:f>
              <c:numCache>
                <c:formatCode>0.00%</c:formatCode>
                <c:ptCount val="5"/>
                <c:pt idx="0">
                  <c:v>0.959579417680493</c:v>
                </c:pt>
                <c:pt idx="1">
                  <c:v>0.981073161979149</c:v>
                </c:pt>
                <c:pt idx="2">
                  <c:v>0.843338723525352</c:v>
                </c:pt>
                <c:pt idx="3">
                  <c:v>0.912237024648891</c:v>
                </c:pt>
                <c:pt idx="4">
                  <c:v>0.988207497340765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342482421"/>
        <c:axId val="588355656"/>
      </c:lineChart>
      <c:dateAx>
        <c:axId val="342482421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8355656"/>
        <c:crosses val="autoZero"/>
        <c:auto val="1"/>
        <c:lblOffset val="100"/>
        <c:baseTimeUnit val="days"/>
      </c:dateAx>
      <c:valAx>
        <c:axId val="58835565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24824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【PIS】</a:t>
            </a:r>
            <a:r>
              <a:rPr lang="zh-CN" sz="1100" dirty="0"/>
              <a:t>网点全天到件预测精度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T+1D_16H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0.610145456903018</c:v>
                </c:pt>
                <c:pt idx="1">
                  <c:v>0.458031475395321</c:v>
                </c:pt>
                <c:pt idx="2">
                  <c:v>0.359095099614233</c:v>
                </c:pt>
                <c:pt idx="3">
                  <c:v>0.260577546354349</c:v>
                </c:pt>
                <c:pt idx="4">
                  <c:v>0.308748777145873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T+1D_18H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0.720659021629261</c:v>
                </c:pt>
                <c:pt idx="1">
                  <c:v>0.625697808209824</c:v>
                </c:pt>
                <c:pt idx="2">
                  <c:v>0.567126795261126</c:v>
                </c:pt>
                <c:pt idx="3">
                  <c:v>0.509857475796002</c:v>
                </c:pt>
                <c:pt idx="4">
                  <c:v>0.552548635222623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T+1D_20H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0.800418368867978</c:v>
                </c:pt>
                <c:pt idx="1">
                  <c:v>0.762602792308874</c:v>
                </c:pt>
                <c:pt idx="2">
                  <c:v>0.738549177244973</c:v>
                </c:pt>
                <c:pt idx="3">
                  <c:v>0.720648497515926</c:v>
                </c:pt>
                <c:pt idx="4">
                  <c:v>0.754215846792613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.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AOI</a:t>
            </a:r>
            <a:r>
              <a:rPr lang="zh-CN" altLang="en-US" sz="1200" dirty="0"/>
              <a:t>到件班次</a:t>
            </a:r>
            <a:r>
              <a:rPr lang="en-US" altLang="zh-CN" sz="1200" dirty="0"/>
              <a:t>—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744319435253"/>
          <c:y val="0.203952991452991"/>
          <c:w val="0.868247297595411"/>
          <c:h val="0.5883455998733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T+1D_18H(AOI)</c:v>
                </c:pt>
              </c:strCache>
            </c:strRef>
          </c:tx>
          <c:spPr>
            <a:ln w="19050" cap="rnd">
              <a:solidFill>
                <a:schemeClr val="accent1"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0.698703177031807</c:v>
                </c:pt>
                <c:pt idx="1">
                  <c:v>0.648955574206122</c:v>
                </c:pt>
                <c:pt idx="2">
                  <c:v>0.652428204548522</c:v>
                </c:pt>
                <c:pt idx="3">
                  <c:v>0.631075222855504</c:v>
                </c:pt>
                <c:pt idx="4">
                  <c:v>0.63771957426815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T+1D_20H(AOI)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0.809784092995073</c:v>
                </c:pt>
                <c:pt idx="1">
                  <c:v>0.769675643143714</c:v>
                </c:pt>
                <c:pt idx="2">
                  <c:v>0.760267676826031</c:v>
                </c:pt>
                <c:pt idx="3">
                  <c:v>0.748485811389866</c:v>
                </c:pt>
                <c:pt idx="4">
                  <c:v>0.755171850484024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95295"/>
        <c:axId val="1709588639"/>
      </c:lineChart>
      <c:catAx>
        <c:axId val="170959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88639"/>
        <c:crosses val="autoZero"/>
        <c:auto val="1"/>
        <c:lblAlgn val="ctr"/>
        <c:lblOffset val="100"/>
        <c:noMultiLvlLbl val="1"/>
      </c:catAx>
      <c:valAx>
        <c:axId val="170958863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9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AOI</a:t>
            </a:r>
            <a:r>
              <a:rPr lang="zh-CN" altLang="en-US" sz="1200" dirty="0"/>
              <a:t>到件班次</a:t>
            </a:r>
            <a:r>
              <a:rPr lang="en-US" altLang="zh-CN" sz="1200" dirty="0"/>
              <a:t>—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744319435253"/>
          <c:y val="0.203952991452991"/>
          <c:w val="0.868247297595411"/>
          <c:h val="0.5883455998733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T+1D_18H(AOI)</c:v>
                </c:pt>
              </c:strCache>
            </c:strRef>
          </c:tx>
          <c:spPr>
            <a:ln w="19050" cap="rnd">
              <a:solidFill>
                <a:schemeClr val="accent1"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0.309505915683124</c:v>
                </c:pt>
                <c:pt idx="1">
                  <c:v>0.280053802282485</c:v>
                </c:pt>
                <c:pt idx="2">
                  <c:v>0.28215374793135</c:v>
                </c:pt>
                <c:pt idx="3">
                  <c:v>0.270103960004554</c:v>
                </c:pt>
                <c:pt idx="4">
                  <c:v>0.270601697970899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T+1D_20H(AOI)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0.523498210590876</c:v>
                </c:pt>
                <c:pt idx="1">
                  <c:v>0.475264315822581</c:v>
                </c:pt>
                <c:pt idx="2">
                  <c:v>0.46931658078585</c:v>
                </c:pt>
                <c:pt idx="3">
                  <c:v>0.447115125287276</c:v>
                </c:pt>
                <c:pt idx="4">
                  <c:v>0.448316586512752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95295"/>
        <c:axId val="1709588639"/>
      </c:lineChart>
      <c:catAx>
        <c:axId val="170959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88639"/>
        <c:crosses val="autoZero"/>
        <c:auto val="1"/>
        <c:lblAlgn val="ctr"/>
        <c:lblOffset val="100"/>
        <c:noMultiLvlLbl val="1"/>
      </c:catAx>
      <c:valAx>
        <c:axId val="170958863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9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AOI</a:t>
            </a:r>
            <a:r>
              <a:rPr lang="zh-CN" altLang="en-US" sz="1200" dirty="0"/>
              <a:t>到件</a:t>
            </a:r>
            <a:r>
              <a:rPr lang="en-US" altLang="zh-CN" sz="1200" dirty="0"/>
              <a:t>01D</a:t>
            </a:r>
            <a:r>
              <a:rPr lang="zh-CN" altLang="en-US" sz="1200" dirty="0"/>
              <a:t>班次</a:t>
            </a:r>
            <a:r>
              <a:rPr lang="en-US" altLang="zh-CN" sz="1200" dirty="0"/>
              <a:t>—</a:t>
            </a:r>
            <a:r>
              <a:rPr lang="zh-CN" altLang="en-US" sz="1200" dirty="0"/>
              <a:t>准确率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744319435253"/>
          <c:y val="0.203952991452991"/>
          <c:w val="0.868247297595411"/>
          <c:h val="0.5883455998733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T+1D_18H(AOI)</c:v>
                </c:pt>
              </c:strCache>
            </c:strRef>
          </c:tx>
          <c:spPr>
            <a:ln w="19050" cap="rnd">
              <a:solidFill>
                <a:schemeClr val="accent1"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0.640614622170198</c:v>
                </c:pt>
                <c:pt idx="1">
                  <c:v>0.566249337555655</c:v>
                </c:pt>
                <c:pt idx="2">
                  <c:v>0.587342924446896</c:v>
                </c:pt>
                <c:pt idx="3">
                  <c:v>0.56948206489403</c:v>
                </c:pt>
                <c:pt idx="4">
                  <c:v>0.564975899606658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T+1D_20H(AOI)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0.792482013919902</c:v>
                </c:pt>
                <c:pt idx="1">
                  <c:v>0.728345771083847</c:v>
                </c:pt>
                <c:pt idx="2">
                  <c:v>0.749391803784321</c:v>
                </c:pt>
                <c:pt idx="3">
                  <c:v>0.748286841308891</c:v>
                </c:pt>
                <c:pt idx="4">
                  <c:v>0.752661536644183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95295"/>
        <c:axId val="1709588639"/>
      </c:lineChart>
      <c:catAx>
        <c:axId val="170959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88639"/>
        <c:crosses val="autoZero"/>
        <c:auto val="1"/>
        <c:lblAlgn val="ctr"/>
        <c:lblOffset val="100"/>
        <c:noMultiLvlLbl val="1"/>
      </c:catAx>
      <c:valAx>
        <c:axId val="170958863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9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AOI</a:t>
            </a:r>
            <a:r>
              <a:rPr lang="zh-CN" altLang="en-US" sz="1200" dirty="0"/>
              <a:t>到件</a:t>
            </a:r>
            <a:r>
              <a:rPr lang="en-US" altLang="zh-CN" sz="1200" dirty="0"/>
              <a:t>01D</a:t>
            </a:r>
            <a:r>
              <a:rPr lang="zh-CN" altLang="en-US" sz="1200" dirty="0"/>
              <a:t>班次</a:t>
            </a:r>
            <a:r>
              <a:rPr lang="en-US" altLang="zh-CN" sz="1200" dirty="0"/>
              <a:t>—</a:t>
            </a:r>
            <a:r>
              <a:rPr lang="zh-CN" altLang="en-US" sz="1200" dirty="0"/>
              <a:t>达标率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744319435253"/>
          <c:y val="0.203952991452991"/>
          <c:w val="0.868247297595411"/>
          <c:h val="0.5883455998733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T+1D_18H(AOI)</c:v>
                </c:pt>
              </c:strCache>
            </c:strRef>
          </c:tx>
          <c:spPr>
            <a:ln w="19050" cap="rnd">
              <a:solidFill>
                <a:schemeClr val="accent1"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0.278685990460086</c:v>
                </c:pt>
                <c:pt idx="1">
                  <c:v>0.244677654074135</c:v>
                </c:pt>
                <c:pt idx="2">
                  <c:v>0.251449804053318</c:v>
                </c:pt>
                <c:pt idx="3">
                  <c:v>0.244492577831687</c:v>
                </c:pt>
                <c:pt idx="4">
                  <c:v>0.242390002866924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T+1D_20H(AOI)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0.531665525264299</c:v>
                </c:pt>
                <c:pt idx="1">
                  <c:v>0.442155418199047</c:v>
                </c:pt>
                <c:pt idx="2">
                  <c:v>0.487393383483878</c:v>
                </c:pt>
                <c:pt idx="3">
                  <c:v>0.463317255476294</c:v>
                </c:pt>
                <c:pt idx="4">
                  <c:v>0.465155269785353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95295"/>
        <c:axId val="1709588639"/>
      </c:lineChart>
      <c:catAx>
        <c:axId val="170959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88639"/>
        <c:crosses val="autoZero"/>
        <c:auto val="1"/>
        <c:lblAlgn val="ctr"/>
        <c:lblOffset val="100"/>
        <c:noMultiLvlLbl val="1"/>
      </c:catAx>
      <c:valAx>
        <c:axId val="170958863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959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/>
              <a:t>【</a:t>
            </a:r>
            <a:r>
              <a:rPr lang="zh-CN" altLang="en-US" sz="1100" dirty="0" smtClean="0"/>
              <a:t>预研</a:t>
            </a:r>
            <a:r>
              <a:rPr lang="en-US" sz="1100" dirty="0" smtClean="0"/>
              <a:t>】</a:t>
            </a:r>
            <a:r>
              <a:rPr lang="zh-CN" sz="1100" dirty="0"/>
              <a:t>业务区全天到件预测精度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T+2D_16H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0.889733767651424</c:v>
                </c:pt>
                <c:pt idx="1">
                  <c:v>0.862805955999978</c:v>
                </c:pt>
                <c:pt idx="2">
                  <c:v>0.712067428461738</c:v>
                </c:pt>
                <c:pt idx="3">
                  <c:v>0.379577471532124</c:v>
                </c:pt>
                <c:pt idx="4">
                  <c:v>0.365922636228278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T+3D_16H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0.865337314792708</c:v>
                </c:pt>
                <c:pt idx="1">
                  <c:v>0.848783581163267</c:v>
                </c:pt>
                <c:pt idx="2">
                  <c:v>0.717109188387073</c:v>
                </c:pt>
                <c:pt idx="3">
                  <c:v>0.326503654839038</c:v>
                </c:pt>
                <c:pt idx="4">
                  <c:v>0.197508047385205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/>
              <a:t>【</a:t>
            </a:r>
            <a:r>
              <a:rPr lang="zh-CN" altLang="en-US" sz="1100" dirty="0" smtClean="0"/>
              <a:t>预研</a:t>
            </a:r>
            <a:r>
              <a:rPr lang="en-US" sz="1100" dirty="0" smtClean="0"/>
              <a:t>】</a:t>
            </a:r>
            <a:r>
              <a:rPr lang="zh-CN" sz="1100" dirty="0"/>
              <a:t>业务区全天到件</a:t>
            </a:r>
            <a:r>
              <a:rPr lang="zh-CN" sz="1100" dirty="0" smtClean="0"/>
              <a:t>预测</a:t>
            </a:r>
            <a:r>
              <a:rPr lang="zh-CN" altLang="en-US" sz="1100" dirty="0" smtClean="0"/>
              <a:t>达标率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T+2D_16H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0.533333333333333</c:v>
                </c:pt>
                <c:pt idx="1">
                  <c:v>0.355555555555556</c:v>
                </c:pt>
                <c:pt idx="2">
                  <c:v>0.0444444444444444</c:v>
                </c:pt>
                <c:pt idx="3">
                  <c:v>0.0222222222222222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T+3D_16H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0.0540968932744848"/>
                  <c:y val="0.02339439564200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540533375079536"/>
                  <c:y val="0.014402645270946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75832819922366"/>
                      <c:h val="0.056644929100267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0.377777777777778</c:v>
                </c:pt>
                <c:pt idx="1">
                  <c:v>0.4</c:v>
                </c:pt>
                <c:pt idx="2">
                  <c:v>0.0444444444444444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/>
              <a:t>【</a:t>
            </a:r>
            <a:r>
              <a:rPr lang="zh-CN" altLang="en-US" sz="1100" dirty="0" smtClean="0"/>
              <a:t>预研</a:t>
            </a:r>
            <a:r>
              <a:rPr lang="en-US" sz="1100" dirty="0" smtClean="0"/>
              <a:t>】</a:t>
            </a:r>
            <a:r>
              <a:rPr lang="zh-CN" altLang="en-US" sz="1100" dirty="0" smtClean="0"/>
              <a:t>网点</a:t>
            </a:r>
            <a:r>
              <a:rPr lang="zh-CN" sz="1100" dirty="0" smtClean="0"/>
              <a:t>全</a:t>
            </a:r>
            <a:r>
              <a:rPr lang="zh-CN" sz="1100" dirty="0"/>
              <a:t>天到件预测精度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T+2D_16H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0.837814544213063</c:v>
                </c:pt>
                <c:pt idx="1">
                  <c:v>0.787701714036314</c:v>
                </c:pt>
                <c:pt idx="2">
                  <c:v>0.645991577578092</c:v>
                </c:pt>
                <c:pt idx="3">
                  <c:v>0.352704772459461</c:v>
                </c:pt>
                <c:pt idx="4">
                  <c:v>0.337716231033809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T+3D_16H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0.813636390243655</c:v>
                </c:pt>
                <c:pt idx="1">
                  <c:v>0.783808153207519</c:v>
                </c:pt>
                <c:pt idx="2">
                  <c:v>0.633089820702333</c:v>
                </c:pt>
                <c:pt idx="3">
                  <c:v>0.300788310052376</c:v>
                </c:pt>
                <c:pt idx="4">
                  <c:v>0.176142043280005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/>
              <a:t>【</a:t>
            </a:r>
            <a:r>
              <a:rPr lang="zh-CN" altLang="en-US" sz="1100" dirty="0" smtClean="0"/>
              <a:t>预研</a:t>
            </a:r>
            <a:r>
              <a:rPr lang="en-US" sz="1100" dirty="0" smtClean="0"/>
              <a:t>】</a:t>
            </a:r>
            <a:r>
              <a:rPr lang="zh-CN" altLang="en-US" sz="1100" dirty="0" smtClean="0"/>
              <a:t>网点</a:t>
            </a:r>
            <a:r>
              <a:rPr lang="zh-CN" sz="1100" dirty="0" smtClean="0"/>
              <a:t>全</a:t>
            </a:r>
            <a:r>
              <a:rPr lang="zh-CN" sz="1100" dirty="0"/>
              <a:t>天到件</a:t>
            </a:r>
            <a:r>
              <a:rPr lang="zh-CN" sz="1100" dirty="0" smtClean="0"/>
              <a:t>预测</a:t>
            </a:r>
            <a:r>
              <a:rPr lang="zh-CN" altLang="en-US" sz="1100" dirty="0" smtClean="0"/>
              <a:t>达标率</a:t>
            </a:r>
            <a:endParaRPr lang="zh-CN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T+2D_16H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0.641045803027325</c:v>
                </c:pt>
                <c:pt idx="1">
                  <c:v>0.535286023196383</c:v>
                </c:pt>
                <c:pt idx="2">
                  <c:v>0.377694777537514</c:v>
                </c:pt>
                <c:pt idx="3">
                  <c:v>0.164995740777144</c:v>
                </c:pt>
                <c:pt idx="4">
                  <c:v>0.0969792280977655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T+3D_16H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0.0540968932744848"/>
                  <c:y val="0.02339439564200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540533375079536"/>
                  <c:y val="0.014402645270946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75832819922366"/>
                      <c:h val="0.056644929100267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0.581220103531879</c:v>
                </c:pt>
                <c:pt idx="1">
                  <c:v>0.534368652119782</c:v>
                </c:pt>
                <c:pt idx="2">
                  <c:v>0.372321604088854</c:v>
                </c:pt>
                <c:pt idx="3">
                  <c:v>0.15090754210078</c:v>
                </c:pt>
                <c:pt idx="4">
                  <c:v>0.0682786187012647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0707680"/>
        <c:axId val="2070720576"/>
      </c:lineChart>
      <c:catAx>
        <c:axId val="2070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20576"/>
        <c:crosses val="autoZero"/>
        <c:auto val="1"/>
        <c:lblAlgn val="ctr"/>
        <c:lblOffset val="100"/>
        <c:noMultiLvlLbl val="0"/>
      </c:catAx>
      <c:valAx>
        <c:axId val="2070720576"/>
        <c:scaling>
          <c:orientation val="minMax"/>
          <c:max val="1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0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【</a:t>
            </a:r>
            <a:r>
              <a:rPr lang="zh-CN" altLang="en-US" sz="1200" dirty="0"/>
              <a:t>收件</a:t>
            </a:r>
            <a:r>
              <a:rPr lang="en-US" altLang="zh-CN" sz="1200" dirty="0"/>
              <a:t>】</a:t>
            </a:r>
            <a:r>
              <a:rPr lang="zh-CN" altLang="en-US" sz="1200" dirty="0"/>
              <a:t>时点均值预测趋势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0.95688430473291</c:v>
                </c:pt>
                <c:pt idx="1">
                  <c:v>0.940173258009618</c:v>
                </c:pt>
                <c:pt idx="2">
                  <c:v>0.887330532044691</c:v>
                </c:pt>
                <c:pt idx="3">
                  <c:v>0.93439243160101</c:v>
                </c:pt>
                <c:pt idx="4">
                  <c:v>0.957344720332991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0.870833333333333</c:v>
                </c:pt>
                <c:pt idx="1">
                  <c:v>0.815277777777778</c:v>
                </c:pt>
                <c:pt idx="2">
                  <c:v>0.597222222222222</c:v>
                </c:pt>
                <c:pt idx="3">
                  <c:v>0.777777777777778</c:v>
                </c:pt>
                <c:pt idx="4">
                  <c:v>0.891666666666667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263679"/>
        <c:axId val="1784271583"/>
      </c:lineChart>
      <c:catAx>
        <c:axId val="178426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71583"/>
        <c:crosses val="autoZero"/>
        <c:auto val="1"/>
        <c:lblAlgn val="ctr"/>
        <c:lblOffset val="100"/>
        <c:noMultiLvlLbl val="1"/>
      </c:catAx>
      <c:valAx>
        <c:axId val="1784271583"/>
        <c:scaling>
          <c:orientation val="minMax"/>
          <c:max val="1"/>
          <c:min val="0.4"/>
        </c:scaling>
        <c:delete val="1"/>
        <c:axPos val="l"/>
        <c:numFmt formatCode="0.0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6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业务区收件</a:t>
            </a:r>
            <a:r>
              <a:rPr lang="en-US" altLang="zh-CN" sz="960"/>
              <a:t>(</a:t>
            </a:r>
            <a:r>
              <a:rPr lang="zh-CN" altLang="en-US" sz="960"/>
              <a:t>摸底</a:t>
            </a:r>
            <a:r>
              <a:rPr lang="en-US" altLang="zh-CN" sz="960"/>
              <a:t>)</a:t>
            </a:r>
            <a:endParaRPr lang="en-US"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[摸底数据.xlsx]Sheet1!$C$2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[摸底数据.xlsx]Sheet1!$C$3:$C$7</c:f>
              <c:numCache>
                <c:formatCode>0.00%</c:formatCode>
                <c:ptCount val="5"/>
                <c:pt idx="0">
                  <c:v>0.923401850228977</c:v>
                </c:pt>
                <c:pt idx="1">
                  <c:v>0.921470725288707</c:v>
                </c:pt>
                <c:pt idx="2">
                  <c:v>0.803683071569824</c:v>
                </c:pt>
                <c:pt idx="3">
                  <c:v>0.883082330468716</c:v>
                </c:pt>
                <c:pt idx="4">
                  <c:v>0.939776275775348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[摸底数据.xlsx]Sheet1!$D$2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[摸底数据.xlsx]Sheet1!$D$3:$D$7</c:f>
              <c:numCache>
                <c:formatCode>0.00%</c:formatCode>
                <c:ptCount val="5"/>
                <c:pt idx="0">
                  <c:v>0.688888888888889</c:v>
                </c:pt>
                <c:pt idx="1">
                  <c:v>0.577777777777778</c:v>
                </c:pt>
                <c:pt idx="2">
                  <c:v>0.2</c:v>
                </c:pt>
                <c:pt idx="3">
                  <c:v>0.4</c:v>
                </c:pt>
                <c:pt idx="4">
                  <c:v>0.755555555555556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29719884"/>
        <c:axId val="303623176"/>
      </c:lineChart>
      <c:dateAx>
        <c:axId val="829719884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3623176"/>
        <c:crosses val="autoZero"/>
        <c:auto val="1"/>
        <c:lblOffset val="100"/>
        <c:baseTimeUnit val="days"/>
      </c:dateAx>
      <c:valAx>
        <c:axId val="30362317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97198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【</a:t>
            </a:r>
            <a:r>
              <a:rPr lang="zh-CN" altLang="en-US" sz="1200" dirty="0"/>
              <a:t>派件</a:t>
            </a:r>
            <a:r>
              <a:rPr lang="en-US" altLang="zh-CN" sz="1200" dirty="0"/>
              <a:t>】</a:t>
            </a:r>
            <a:r>
              <a:rPr lang="zh-CN" altLang="en-US" sz="1200" dirty="0"/>
              <a:t>时点均值预测趋势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0.977993373461439</c:v>
                </c:pt>
                <c:pt idx="1">
                  <c:v>0.972164697082795</c:v>
                </c:pt>
                <c:pt idx="2">
                  <c:v>0.967833233489124</c:v>
                </c:pt>
                <c:pt idx="3">
                  <c:v>0.964243767534523</c:v>
                </c:pt>
                <c:pt idx="4">
                  <c:v>0.971472516890593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0.972222222222222</c:v>
                </c:pt>
                <c:pt idx="1">
                  <c:v>0.951388888888889</c:v>
                </c:pt>
                <c:pt idx="2">
                  <c:v>0.938888888888889</c:v>
                </c:pt>
                <c:pt idx="3">
                  <c:v>0.929292929292929</c:v>
                </c:pt>
                <c:pt idx="4">
                  <c:v>0.963888888888889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263679"/>
        <c:axId val="1784271583"/>
      </c:lineChart>
      <c:catAx>
        <c:axId val="178426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71583"/>
        <c:crosses val="autoZero"/>
        <c:auto val="1"/>
        <c:lblAlgn val="ctr"/>
        <c:lblOffset val="100"/>
        <c:noMultiLvlLbl val="1"/>
      </c:catAx>
      <c:valAx>
        <c:axId val="1784271583"/>
        <c:scaling>
          <c:orientation val="minMax"/>
          <c:max val="1"/>
          <c:min val="0.4"/>
        </c:scaling>
        <c:delete val="1"/>
        <c:axPos val="l"/>
        <c:numFmt formatCode="0.0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6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【</a:t>
            </a:r>
            <a:r>
              <a:rPr lang="zh-CN" altLang="en-US" sz="1200" dirty="0"/>
              <a:t>收件</a:t>
            </a:r>
            <a:r>
              <a:rPr lang="en-US" altLang="zh-CN" sz="1200" dirty="0"/>
              <a:t>】</a:t>
            </a:r>
            <a:r>
              <a:rPr lang="zh-CN" altLang="en-US" sz="1200" dirty="0"/>
              <a:t>各时点预测分布表现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Sheet1!$B$2:$B$17</c:f>
              <c:numCache>
                <c:formatCode>0.00%</c:formatCode>
                <c:ptCount val="16"/>
                <c:pt idx="0">
                  <c:v>0.847637518953125</c:v>
                </c:pt>
                <c:pt idx="1">
                  <c:v>0.900182110778967</c:v>
                </c:pt>
                <c:pt idx="2">
                  <c:v>0.910513481004415</c:v>
                </c:pt>
                <c:pt idx="3">
                  <c:v>0.920694346817393</c:v>
                </c:pt>
                <c:pt idx="4">
                  <c:v>0.929200672341018</c:v>
                </c:pt>
                <c:pt idx="5">
                  <c:v>0.921389453744752</c:v>
                </c:pt>
                <c:pt idx="6">
                  <c:v>0.931155129283521</c:v>
                </c:pt>
                <c:pt idx="7">
                  <c:v>0.943126003479593</c:v>
                </c:pt>
                <c:pt idx="8">
                  <c:v>0.948415651838668</c:v>
                </c:pt>
                <c:pt idx="9">
                  <c:v>0.950787718386868</c:v>
                </c:pt>
                <c:pt idx="10">
                  <c:v>0.960105501088479</c:v>
                </c:pt>
                <c:pt idx="11">
                  <c:v>0.967748805072794</c:v>
                </c:pt>
                <c:pt idx="12">
                  <c:v>0.973131795622045</c:v>
                </c:pt>
                <c:pt idx="13">
                  <c:v>0.977627001033196</c:v>
                </c:pt>
                <c:pt idx="14">
                  <c:v>0.9821951762002</c:v>
                </c:pt>
                <c:pt idx="15">
                  <c:v>0.984865157074932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Sheet1!$C$2:$C$17</c:f>
              <c:numCache>
                <c:formatCode>0.00%</c:formatCode>
                <c:ptCount val="16"/>
                <c:pt idx="0">
                  <c:v>0.386666666666667</c:v>
                </c:pt>
                <c:pt idx="1">
                  <c:v>0.551111111111111</c:v>
                </c:pt>
                <c:pt idx="2">
                  <c:v>0.622222222222222</c:v>
                </c:pt>
                <c:pt idx="3">
                  <c:v>0.662222222222222</c:v>
                </c:pt>
                <c:pt idx="4">
                  <c:v>0.746666666666667</c:v>
                </c:pt>
                <c:pt idx="5">
                  <c:v>0.653333333333333</c:v>
                </c:pt>
                <c:pt idx="6">
                  <c:v>0.751111111111111</c:v>
                </c:pt>
                <c:pt idx="7">
                  <c:v>0.848888888888889</c:v>
                </c:pt>
                <c:pt idx="8">
                  <c:v>0.888888888888889</c:v>
                </c:pt>
                <c:pt idx="9">
                  <c:v>0.897777777777778</c:v>
                </c:pt>
                <c:pt idx="10">
                  <c:v>0.938888888888889</c:v>
                </c:pt>
                <c:pt idx="11">
                  <c:v>0.961111111111111</c:v>
                </c:pt>
                <c:pt idx="12">
                  <c:v>0.983333333333333</c:v>
                </c:pt>
                <c:pt idx="13">
                  <c:v>0.983333333333333</c:v>
                </c:pt>
                <c:pt idx="14">
                  <c:v>0.983333333333333</c:v>
                </c:pt>
                <c:pt idx="15">
                  <c:v>0.982222222222222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263679"/>
        <c:axId val="1784271583"/>
      </c:lineChart>
      <c:catAx>
        <c:axId val="178426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71583"/>
        <c:crosses val="autoZero"/>
        <c:auto val="1"/>
        <c:lblAlgn val="ctr"/>
        <c:lblOffset val="100"/>
        <c:noMultiLvlLbl val="0"/>
      </c:catAx>
      <c:valAx>
        <c:axId val="1784271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6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【</a:t>
            </a:r>
            <a:r>
              <a:rPr lang="zh-CN" altLang="en-US" sz="1200" dirty="0"/>
              <a:t>收件</a:t>
            </a:r>
            <a:r>
              <a:rPr lang="en-US" altLang="zh-CN" sz="1200" dirty="0"/>
              <a:t>】</a:t>
            </a:r>
            <a:r>
              <a:rPr lang="zh-CN" altLang="en-US" sz="1200" dirty="0"/>
              <a:t>各时点预测分布表现</a:t>
            </a:r>
            <a:endParaRPr lang="zh-CN" alt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Sheet1!$B$2:$B$17</c:f>
              <c:numCache>
                <c:formatCode>0.00%</c:formatCode>
                <c:ptCount val="16"/>
                <c:pt idx="0">
                  <c:v>0.933666135263459</c:v>
                </c:pt>
                <c:pt idx="1">
                  <c:v>0.9503798348589</c:v>
                </c:pt>
                <c:pt idx="2">
                  <c:v>0.959231438962552</c:v>
                </c:pt>
                <c:pt idx="3">
                  <c:v>0.962240802654301</c:v>
                </c:pt>
                <c:pt idx="4">
                  <c:v>0.961417341929499</c:v>
                </c:pt>
                <c:pt idx="5">
                  <c:v>0.962153271885075</c:v>
                </c:pt>
                <c:pt idx="6">
                  <c:v>0.965233680421559</c:v>
                </c:pt>
                <c:pt idx="7">
                  <c:v>0.971402749419413</c:v>
                </c:pt>
                <c:pt idx="8">
                  <c:v>0.977496290775622</c:v>
                </c:pt>
                <c:pt idx="9">
                  <c:v>0.978435891429823</c:v>
                </c:pt>
                <c:pt idx="10">
                  <c:v>0.980267131053856</c:v>
                </c:pt>
                <c:pt idx="11">
                  <c:v>0.985566550499121</c:v>
                </c:pt>
                <c:pt idx="12">
                  <c:v>0.992637319369893</c:v>
                </c:pt>
                <c:pt idx="13">
                  <c:v>0.993645830638335</c:v>
                </c:pt>
                <c:pt idx="14">
                  <c:v>0.994557125254671</c:v>
                </c:pt>
                <c:pt idx="15">
                  <c:v>0.994165942947241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Sheet1!$C$2:$C$17</c:f>
              <c:numCache>
                <c:formatCode>0.00%</c:formatCode>
                <c:ptCount val="16"/>
                <c:pt idx="0">
                  <c:v>0.746666666666667</c:v>
                </c:pt>
                <c:pt idx="1">
                  <c:v>0.871111111111111</c:v>
                </c:pt>
                <c:pt idx="2">
                  <c:v>0.924444444444444</c:v>
                </c:pt>
                <c:pt idx="3">
                  <c:v>0.942222222222222</c:v>
                </c:pt>
                <c:pt idx="4">
                  <c:v>0.928888888888889</c:v>
                </c:pt>
                <c:pt idx="5">
                  <c:v>0.933333333333333</c:v>
                </c:pt>
                <c:pt idx="6">
                  <c:v>0.96</c:v>
                </c:pt>
                <c:pt idx="7">
                  <c:v>0.982222222222222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263679"/>
        <c:axId val="1784271583"/>
      </c:lineChart>
      <c:catAx>
        <c:axId val="178426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71583"/>
        <c:crosses val="autoZero"/>
        <c:auto val="1"/>
        <c:lblAlgn val="ctr"/>
        <c:lblOffset val="100"/>
        <c:noMultiLvlLbl val="0"/>
      </c:catAx>
      <c:valAx>
        <c:axId val="1784271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426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1D</a:t>
            </a:r>
            <a:r>
              <a:rPr lang="zh-CN" altLang="en-US" dirty="0"/>
              <a:t>全网预测件量趋势对比</a:t>
            </a:r>
            <a:endParaRPr lang="zh-CN" altLang="en-US" dirty="0"/>
          </a:p>
        </c:rich>
      </c:tx>
      <c:layout>
        <c:manualLayout>
          <c:xMode val="edge"/>
          <c:yMode val="edge"/>
          <c:x val="0.373140922938387"/>
          <c:y val="0.01137858067449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4713163100683"/>
          <c:y val="0.247291099600044"/>
          <c:w val="0.825286793430656"/>
          <c:h val="0.5478557938006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27436809.6587395</c:v>
                </c:pt>
                <c:pt idx="1">
                  <c:v>23741189.5975335</c:v>
                </c:pt>
                <c:pt idx="2">
                  <c:v>22716561.7589895</c:v>
                </c:pt>
                <c:pt idx="3">
                  <c:v>20396617.1550881</c:v>
                </c:pt>
                <c:pt idx="4">
                  <c:v>19209638.5016536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27435978</c:v>
                </c:pt>
                <c:pt idx="1">
                  <c:v>24758302</c:v>
                </c:pt>
                <c:pt idx="2">
                  <c:v>20120944</c:v>
                </c:pt>
                <c:pt idx="3">
                  <c:v>20395758</c:v>
                </c:pt>
                <c:pt idx="4">
                  <c:v>19874029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实际值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28247231</c:v>
                </c:pt>
                <c:pt idx="1">
                  <c:v>24117822</c:v>
                </c:pt>
                <c:pt idx="2">
                  <c:v>21897336</c:v>
                </c:pt>
                <c:pt idx="3">
                  <c:v>20062110</c:v>
                </c:pt>
                <c:pt idx="4">
                  <c:v>19768754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1076000"/>
        <c:axId val="2051081824"/>
      </c:lineChart>
      <c:dateAx>
        <c:axId val="205107600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81824"/>
        <c:crosses val="autoZero"/>
        <c:auto val="1"/>
        <c:lblOffset val="100"/>
        <c:baseTimeUnit val="days"/>
      </c:dateAx>
      <c:valAx>
        <c:axId val="2051081824"/>
        <c:scaling>
          <c:orientation val="minMax"/>
          <c:min val="1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080329914577"/>
          <c:y val="0.126571848318137"/>
          <c:w val="0.849327717861718"/>
          <c:h val="0.121186187645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0D</a:t>
            </a:r>
            <a:r>
              <a:rPr lang="zh-CN" altLang="en-US" dirty="0"/>
              <a:t>全网预测件量趋势对比</a:t>
            </a:r>
            <a:endParaRPr lang="zh-CN" altLang="en-US" dirty="0"/>
          </a:p>
        </c:rich>
      </c:tx>
      <c:layout>
        <c:manualLayout>
          <c:xMode val="edge"/>
          <c:yMode val="edge"/>
          <c:x val="0.384848033600611"/>
          <c:y val="0.011378467211800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4713163100683"/>
          <c:y val="0.247291099600044"/>
          <c:w val="0.825286793430656"/>
          <c:h val="0.5478557938006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29606678</c:v>
                </c:pt>
                <c:pt idx="1">
                  <c:v>24634647</c:v>
                </c:pt>
                <c:pt idx="2">
                  <c:v>22421306</c:v>
                </c:pt>
                <c:pt idx="3">
                  <c:v>19795123</c:v>
                </c:pt>
                <c:pt idx="4">
                  <c:v>19716656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27505659</c:v>
                </c:pt>
                <c:pt idx="1">
                  <c:v>24634647</c:v>
                </c:pt>
                <c:pt idx="2">
                  <c:v>19960933</c:v>
                </c:pt>
                <c:pt idx="3">
                  <c:v>19795123</c:v>
                </c:pt>
                <c:pt idx="4">
                  <c:v>19716656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实际值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28247231</c:v>
                </c:pt>
                <c:pt idx="1">
                  <c:v>24117822</c:v>
                </c:pt>
                <c:pt idx="2">
                  <c:v>21897336</c:v>
                </c:pt>
                <c:pt idx="3">
                  <c:v>20062110</c:v>
                </c:pt>
                <c:pt idx="4">
                  <c:v>19768754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1076000"/>
        <c:axId val="2051081824"/>
      </c:lineChart>
      <c:dateAx>
        <c:axId val="205107600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81824"/>
        <c:crosses val="autoZero"/>
        <c:auto val="1"/>
        <c:lblOffset val="100"/>
        <c:baseTimeUnit val="days"/>
      </c:dateAx>
      <c:valAx>
        <c:axId val="2051081824"/>
        <c:scaling>
          <c:orientation val="minMax"/>
          <c:min val="1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10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080329914577"/>
          <c:y val="0.126571848318137"/>
          <c:w val="0.849327717861718"/>
          <c:h val="0.121186187645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1D</a:t>
            </a:r>
            <a:r>
              <a:rPr lang="zh-CN" altLang="en-US" dirty="0"/>
              <a:t>全网修改前后准确率对比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33166723940435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0.971309741122917</c:v>
                </c:pt>
                <c:pt idx="1">
                  <c:v>0.984383647807564</c:v>
                </c:pt>
                <c:pt idx="2">
                  <c:v>0.962587880142611</c:v>
                </c:pt>
                <c:pt idx="3">
                  <c:v>0.983326422041942</c:v>
                </c:pt>
                <c:pt idx="4">
                  <c:v>0.971717210991329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0.971309741122917</c:v>
                </c:pt>
                <c:pt idx="1">
                  <c:v>0.973443704825419</c:v>
                </c:pt>
                <c:pt idx="2">
                  <c:v>0.918876341852726</c:v>
                </c:pt>
                <c:pt idx="3">
                  <c:v>0.983326422041942</c:v>
                </c:pt>
                <c:pt idx="4">
                  <c:v>0.994674677018086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0D</a:t>
            </a:r>
            <a:r>
              <a:rPr lang="zh-CN" altLang="en-US" dirty="0"/>
              <a:t>全网修改前后准确率对比</a:t>
            </a:r>
            <a:endParaRPr lang="en-US" altLang="zh-CN" dirty="0"/>
          </a:p>
        </c:rich>
      </c:tx>
      <c:layout>
        <c:manualLayout>
          <c:xMode val="edge"/>
          <c:yMode val="edge"/>
          <c:x val="0.3146951126384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0.951873220742132</c:v>
                </c:pt>
                <c:pt idx="1">
                  <c:v>0.97854554004407</c:v>
                </c:pt>
                <c:pt idx="2">
                  <c:v>0.976071516037669</c:v>
                </c:pt>
                <c:pt idx="3">
                  <c:v>0.986720987000024</c:v>
                </c:pt>
                <c:pt idx="4">
                  <c:v>0.99739407546965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0.973747090467027</c:v>
                </c:pt>
                <c:pt idx="1">
                  <c:v>0.97854554004407</c:v>
                </c:pt>
                <c:pt idx="2">
                  <c:v>0.911569014605247</c:v>
                </c:pt>
                <c:pt idx="3">
                  <c:v>0.986720987000024</c:v>
                </c:pt>
                <c:pt idx="4">
                  <c:v>0.99739407546965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1D</a:t>
            </a:r>
            <a:r>
              <a:rPr lang="zh-CN" altLang="en-US" dirty="0"/>
              <a:t>网点修改前后准确率对比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738414399619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0.872778993230744</c:v>
                </c:pt>
                <c:pt idx="1">
                  <c:v>0.843646152921211</c:v>
                </c:pt>
                <c:pt idx="2">
                  <c:v>0.865566060364009</c:v>
                </c:pt>
                <c:pt idx="3">
                  <c:v>0.824808804404561</c:v>
                </c:pt>
                <c:pt idx="4">
                  <c:v>0.852755988280753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0.872778993230744</c:v>
                </c:pt>
                <c:pt idx="1">
                  <c:v>0.83785597086628</c:v>
                </c:pt>
                <c:pt idx="2">
                  <c:v>0.860008877745723</c:v>
                </c:pt>
                <c:pt idx="3">
                  <c:v>0.824808804404561</c:v>
                </c:pt>
                <c:pt idx="4">
                  <c:v>0.853309844207262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派件</a:t>
            </a: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Ｄ网点修改前后达标率对比</a:t>
            </a:r>
            <a:endParaRPr lang="zh-CN" altLang="en-US" sz="105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73841439961947"/>
          <c:y val="0.0244934673801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0.780223148602256</c:v>
                </c:pt>
                <c:pt idx="1">
                  <c:v>0.702273994671293</c:v>
                </c:pt>
                <c:pt idx="2">
                  <c:v>0.772673806723209</c:v>
                </c:pt>
                <c:pt idx="3">
                  <c:v>0.702951915341296</c:v>
                </c:pt>
                <c:pt idx="4">
                  <c:v>0.729326565981678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0.780223148602256</c:v>
                </c:pt>
                <c:pt idx="1">
                  <c:v>0.711010595452011</c:v>
                </c:pt>
                <c:pt idx="2">
                  <c:v>0.736643347984894</c:v>
                </c:pt>
                <c:pt idx="3">
                  <c:v>0.702951915341296</c:v>
                </c:pt>
                <c:pt idx="4">
                  <c:v>0.735949492448626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1D</a:t>
            </a:r>
            <a:r>
              <a:rPr lang="zh-CN" altLang="en-US" dirty="0"/>
              <a:t>业务区修改前后准确率对比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0.951642292503415</c:v>
                </c:pt>
                <c:pt idx="1">
                  <c:v>0.948763144357209</c:v>
                </c:pt>
                <c:pt idx="2">
                  <c:v>0.931592792751016</c:v>
                </c:pt>
                <c:pt idx="3">
                  <c:v>0.945104456656419</c:v>
                </c:pt>
                <c:pt idx="4">
                  <c:v>0.952958319599099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0.951642292503415</c:v>
                </c:pt>
                <c:pt idx="1">
                  <c:v>0.93688548196193</c:v>
                </c:pt>
                <c:pt idx="2">
                  <c:v>0.917409122074731</c:v>
                </c:pt>
                <c:pt idx="3">
                  <c:v>0.945104456656419</c:v>
                </c:pt>
                <c:pt idx="4">
                  <c:v>0.945302242520135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 sz="960"/>
              <a:t>网点收件</a:t>
            </a:r>
            <a:r>
              <a:rPr lang="en-US" altLang="zh-CN" sz="960"/>
              <a:t>(0426</a:t>
            </a:r>
            <a:r>
              <a:rPr altLang="en-US" sz="960"/>
              <a:t>版本</a:t>
            </a:r>
            <a:r>
              <a:rPr lang="en-US" altLang="zh-CN" sz="960"/>
              <a:t>)</a:t>
            </a:r>
            <a:endParaRPr lang="en-US"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'网点效果 202305051400.xlsx'!$B$1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'网点效果 202305051400.xlsx'!$A$2:$A$6</c:f>
              <c:numCache>
                <c:formatCode>yyyy/mm/dd</c:formatCode>
                <c:ptCount val="5"/>
                <c:pt idx="0" c:formatCode="yyyy/mm/dd">
                  <c:v>45045</c:v>
                </c:pt>
                <c:pt idx="1" c:formatCode="yyyy/mm/dd">
                  <c:v>45046</c:v>
                </c:pt>
                <c:pt idx="2" c:formatCode="yyyy/mm/dd">
                  <c:v>45047</c:v>
                </c:pt>
                <c:pt idx="3" c:formatCode="yyyy/mm/dd">
                  <c:v>45048</c:v>
                </c:pt>
                <c:pt idx="4" c:formatCode="yyyy/mm/dd">
                  <c:v>45049</c:v>
                </c:pt>
              </c:numCache>
            </c:numRef>
          </c:cat>
          <c:val>
            <c:numRef>
              <c:f>'网点效果 202305051400.xlsx'!$B$2:$B$6</c:f>
              <c:numCache>
                <c:formatCode>0.00%</c:formatCode>
                <c:ptCount val="5"/>
                <c:pt idx="0">
                  <c:v>0.752147013154087</c:v>
                </c:pt>
                <c:pt idx="1">
                  <c:v>0.685953080681172</c:v>
                </c:pt>
                <c:pt idx="2">
                  <c:v>0.577799519180716</c:v>
                </c:pt>
                <c:pt idx="3">
                  <c:v>0.670642435841986</c:v>
                </c:pt>
                <c:pt idx="4">
                  <c:v>0.745116252494758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'网点效果 202305051400.xlsx'!$C$1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'网点效果 202305051400.xlsx'!$A$2:$A$6</c:f>
              <c:numCache>
                <c:formatCode>yyyy/mm/dd</c:formatCode>
                <c:ptCount val="5"/>
                <c:pt idx="0" c:formatCode="yyyy/mm/dd">
                  <c:v>45045</c:v>
                </c:pt>
                <c:pt idx="1" c:formatCode="yyyy/mm/dd">
                  <c:v>45046</c:v>
                </c:pt>
                <c:pt idx="2" c:formatCode="yyyy/mm/dd">
                  <c:v>45047</c:v>
                </c:pt>
                <c:pt idx="3" c:formatCode="yyyy/mm/dd">
                  <c:v>45048</c:v>
                </c:pt>
                <c:pt idx="4" c:formatCode="yyyy/mm/dd">
                  <c:v>45049</c:v>
                </c:pt>
              </c:numCache>
            </c:numRef>
          </c:cat>
          <c:val>
            <c:numRef>
              <c:f>'网点效果 202305051400.xlsx'!$C$2:$C$6</c:f>
              <c:numCache>
                <c:formatCode>0.00%</c:formatCode>
                <c:ptCount val="5"/>
                <c:pt idx="0">
                  <c:v>0.564647750243318</c:v>
                </c:pt>
                <c:pt idx="1">
                  <c:v>0.455719972958762</c:v>
                </c:pt>
                <c:pt idx="2">
                  <c:v>0.358006155694017</c:v>
                </c:pt>
                <c:pt idx="3">
                  <c:v>0.439051834070962</c:v>
                </c:pt>
                <c:pt idx="4">
                  <c:v>0.576291519832046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95786546"/>
        <c:axId val="455937405"/>
      </c:lineChart>
      <c:dateAx>
        <c:axId val="19578654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5937405"/>
        <c:crosses val="autoZero"/>
        <c:auto val="1"/>
        <c:lblOffset val="100"/>
        <c:baseTimeUnit val="days"/>
      </c:dateAx>
      <c:valAx>
        <c:axId val="45593740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7865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1D</a:t>
            </a:r>
            <a:r>
              <a:rPr lang="zh-CN" altLang="en-US" dirty="0"/>
              <a:t>业务区修改前后达标率对比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0.755555555555555</c:v>
                </c:pt>
                <c:pt idx="1">
                  <c:v>0.888888888888889</c:v>
                </c:pt>
                <c:pt idx="2">
                  <c:v>0.8</c:v>
                </c:pt>
                <c:pt idx="3">
                  <c:v>0.911111111111111</c:v>
                </c:pt>
                <c:pt idx="4">
                  <c:v>0.8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0.755555555555556</c:v>
                </c:pt>
                <c:pt idx="1">
                  <c:v>0.8</c:v>
                </c:pt>
                <c:pt idx="2">
                  <c:v>0.555555555555556</c:v>
                </c:pt>
                <c:pt idx="3">
                  <c:v>0.911111111111111</c:v>
                </c:pt>
                <c:pt idx="4">
                  <c:v>0.822222222222222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0D</a:t>
            </a:r>
            <a:r>
              <a:rPr lang="zh-CN" altLang="en-US" dirty="0"/>
              <a:t>业务区修改前后准确率对比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0.939672068347788</c:v>
                </c:pt>
                <c:pt idx="1">
                  <c:v>0.959672251373776</c:v>
                </c:pt>
                <c:pt idx="2">
                  <c:v>0.962901487167991</c:v>
                </c:pt>
                <c:pt idx="3">
                  <c:v>0.966158375688906</c:v>
                </c:pt>
                <c:pt idx="4">
                  <c:v>0.978159988707088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0.951948858351658</c:v>
                </c:pt>
                <c:pt idx="1">
                  <c:v>0.959672251373776</c:v>
                </c:pt>
                <c:pt idx="2">
                  <c:v>0.915038088395686</c:v>
                </c:pt>
                <c:pt idx="3">
                  <c:v>0.966158375688906</c:v>
                </c:pt>
                <c:pt idx="4">
                  <c:v>0.978159988707088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派件</a:t>
            </a:r>
            <a:r>
              <a:rPr lang="en-US" altLang="zh-CN" dirty="0"/>
              <a:t>0D</a:t>
            </a:r>
            <a:r>
              <a:rPr lang="zh-CN" altLang="en-US" dirty="0"/>
              <a:t>业务区修改前后达标率对比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0.866666666666666</c:v>
                </c:pt>
                <c:pt idx="1">
                  <c:v>0.911111111111111</c:v>
                </c:pt>
                <c:pt idx="2">
                  <c:v>0.977777777777777</c:v>
                </c:pt>
                <c:pt idx="3">
                  <c:v>0.955555555555555</c:v>
                </c:pt>
                <c:pt idx="4">
                  <c:v>0.977777777777777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0.777777777777778</c:v>
                </c:pt>
                <c:pt idx="1">
                  <c:v>0.911111111111111</c:v>
                </c:pt>
                <c:pt idx="2">
                  <c:v>0.622222222222222</c:v>
                </c:pt>
                <c:pt idx="3">
                  <c:v>0.955555555555556</c:v>
                </c:pt>
                <c:pt idx="4">
                  <c:v>0.977777777777778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dateAx>
        <c:axId val="2056759920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Offset val="100"/>
        <c:baseTimeUnit val="days"/>
      </c:dateAx>
      <c:valAx>
        <c:axId val="2056761168"/>
        <c:scaling>
          <c:orientation val="minMax"/>
          <c:max val="1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T+1D_20H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738414399619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0.941760361700259</c:v>
                </c:pt>
                <c:pt idx="1">
                  <c:v>0.917269934352668</c:v>
                </c:pt>
                <c:pt idx="2">
                  <c:v>0.942651918709235</c:v>
                </c:pt>
                <c:pt idx="3">
                  <c:v>0.803371750503475</c:v>
                </c:pt>
                <c:pt idx="4">
                  <c:v>0.812413195463625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0.956611720071615</c:v>
                </c:pt>
                <c:pt idx="1">
                  <c:v>0.946508701644535</c:v>
                </c:pt>
                <c:pt idx="2">
                  <c:v>0.893458105441256</c:v>
                </c:pt>
                <c:pt idx="3">
                  <c:v>0.943540520694177</c:v>
                </c:pt>
                <c:pt idx="4">
                  <c:v>0.946579460980816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T+1D_20H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修改前后达标率对比</a:t>
            </a:r>
            <a:endParaRPr lang="zh-CN" altLang="en-US" sz="105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73841439961947"/>
          <c:y val="0.0244934673801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0.844444444444444</c:v>
                </c:pt>
                <c:pt idx="1">
                  <c:v>0.666666666666667</c:v>
                </c:pt>
                <c:pt idx="2">
                  <c:v>0.8</c:v>
                </c:pt>
                <c:pt idx="3">
                  <c:v>0.2</c:v>
                </c:pt>
                <c:pt idx="4">
                  <c:v>0.133333333333333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0.933333333333333</c:v>
                </c:pt>
                <c:pt idx="1">
                  <c:v>0.866666666666667</c:v>
                </c:pt>
                <c:pt idx="2">
                  <c:v>0.377777777777778</c:v>
                </c:pt>
                <c:pt idx="3">
                  <c:v>0.844444444444444</c:v>
                </c:pt>
                <c:pt idx="4">
                  <c:v>0.866666666666667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0.927240596196865</c:v>
                </c:pt>
                <c:pt idx="1">
                  <c:v>0.917833902797305</c:v>
                </c:pt>
                <c:pt idx="2">
                  <c:v>0.914351991892997</c:v>
                </c:pt>
                <c:pt idx="3">
                  <c:v>0.624640953507099</c:v>
                </c:pt>
                <c:pt idx="4">
                  <c:v>0.640596753873538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0.95680081803499</c:v>
                </c:pt>
                <c:pt idx="1">
                  <c:v>0.942484790084973</c:v>
                </c:pt>
                <c:pt idx="2">
                  <c:v>0.892381124754381</c:v>
                </c:pt>
                <c:pt idx="3">
                  <c:v>0.943750035155865</c:v>
                </c:pt>
                <c:pt idx="4">
                  <c:v>0.950444193733434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0.666666666666667</c:v>
                </c:pt>
                <c:pt idx="1">
                  <c:v>0.644444444444444</c:v>
                </c:pt>
                <c:pt idx="2">
                  <c:v>0.688888888888889</c:v>
                </c:pt>
                <c:pt idx="3">
                  <c:v>0.0888888888888889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0.977777777777778</c:v>
                </c:pt>
                <c:pt idx="1">
                  <c:v>0.866666666666667</c:v>
                </c:pt>
                <c:pt idx="2">
                  <c:v>0.4</c:v>
                </c:pt>
                <c:pt idx="3">
                  <c:v>0.844444444444444</c:v>
                </c:pt>
                <c:pt idx="4">
                  <c:v>0.888888888888889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0.95284088198861</c:v>
                </c:pt>
                <c:pt idx="1">
                  <c:v>0.909355145440415</c:v>
                </c:pt>
                <c:pt idx="2">
                  <c:v>0.95342518402576</c:v>
                </c:pt>
                <c:pt idx="3">
                  <c:v>0.919145220428872</c:v>
                </c:pt>
                <c:pt idx="4">
                  <c:v>0.941043420324361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0.952493931294457</c:v>
                </c:pt>
                <c:pt idx="1">
                  <c:v>0.94135944363075</c:v>
                </c:pt>
                <c:pt idx="2">
                  <c:v>0.930708545228001</c:v>
                </c:pt>
                <c:pt idx="3">
                  <c:v>0.916263976160002</c:v>
                </c:pt>
                <c:pt idx="4">
                  <c:v>0.940600762403405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0.933333333333333</c:v>
                </c:pt>
                <c:pt idx="1">
                  <c:v>0.622222222222222</c:v>
                </c:pt>
                <c:pt idx="2">
                  <c:v>0.933333333333333</c:v>
                </c:pt>
                <c:pt idx="3">
                  <c:v>0.711111111111111</c:v>
                </c:pt>
                <c:pt idx="4">
                  <c:v>0.911111111111111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0.933333333333333</c:v>
                </c:pt>
                <c:pt idx="1">
                  <c:v>0.8</c:v>
                </c:pt>
                <c:pt idx="2">
                  <c:v>0.8</c:v>
                </c:pt>
                <c:pt idx="3">
                  <c:v>0.688888888888889</c:v>
                </c:pt>
                <c:pt idx="4">
                  <c:v>0.911111111111111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T+1D_20H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738414399619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0.936742818352642</c:v>
                </c:pt>
                <c:pt idx="1">
                  <c:v>0.877617726794324</c:v>
                </c:pt>
                <c:pt idx="2">
                  <c:v>0.941555804403968</c:v>
                </c:pt>
                <c:pt idx="3">
                  <c:v>0.862164610692593</c:v>
                </c:pt>
                <c:pt idx="4">
                  <c:v>0.819440415024139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0.931523752990889</c:v>
                </c:pt>
                <c:pt idx="1">
                  <c:v>0.890653766070125</c:v>
                </c:pt>
                <c:pt idx="2">
                  <c:v>0.886488812722026</c:v>
                </c:pt>
                <c:pt idx="3">
                  <c:v>0.921141992636703</c:v>
                </c:pt>
                <c:pt idx="4">
                  <c:v>0.939254458815018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网点收件</a:t>
            </a:r>
            <a:r>
              <a:rPr lang="en-US" altLang="zh-CN" sz="960"/>
              <a:t>(</a:t>
            </a:r>
            <a:r>
              <a:rPr altLang="zh-CN" sz="960"/>
              <a:t>T+2D</a:t>
            </a:r>
            <a:r>
              <a:rPr lang="en-US" altLang="zh-CN" sz="960"/>
              <a:t>)</a:t>
            </a:r>
            <a:endParaRPr lang="en-US"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"准确率"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[摸底数据.xlsx]Sheet1!$E$3:$E$7</c:f>
              <c:numCache>
                <c:formatCode>0.00%</c:formatCode>
                <c:ptCount val="5"/>
                <c:pt idx="0">
                  <c:v>0.776474060633421</c:v>
                </c:pt>
                <c:pt idx="1">
                  <c:v>0.70563925283329</c:v>
                </c:pt>
                <c:pt idx="2">
                  <c:v>0.592611393712399</c:v>
                </c:pt>
                <c:pt idx="3">
                  <c:v>0.688445809241296</c:v>
                </c:pt>
                <c:pt idx="4">
                  <c:v>0.775365650133975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"达标率"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[摸底数据.xlsx]Sheet1!$A$3:$A$7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[摸底数据.xlsx]Sheet1!$F$3:$F$7</c:f>
              <c:numCache>
                <c:formatCode>0.00%</c:formatCode>
                <c:ptCount val="5"/>
                <c:pt idx="0">
                  <c:v>0.612787302537995</c:v>
                </c:pt>
                <c:pt idx="1">
                  <c:v>0.469285070591769</c:v>
                </c:pt>
                <c:pt idx="2">
                  <c:v>0.370628845865226</c:v>
                </c:pt>
                <c:pt idx="3">
                  <c:v>0.464232153569286</c:v>
                </c:pt>
                <c:pt idx="4">
                  <c:v>0.613954882710035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3072188"/>
        <c:axId val="741526960"/>
      </c:lineChart>
      <c:dateAx>
        <c:axId val="713072188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1526960"/>
        <c:crosses val="autoZero"/>
        <c:auto val="1"/>
        <c:lblOffset val="100"/>
        <c:baseTimeUnit val="days"/>
      </c:dateAx>
      <c:valAx>
        <c:axId val="74152696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30721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T+1D_20H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修改前后达标率对比</a:t>
            </a:r>
            <a:endParaRPr lang="zh-CN" altLang="en-US" sz="105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73841439961947"/>
          <c:y val="0.0244934673801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0.822222222222222</c:v>
                </c:pt>
                <c:pt idx="1">
                  <c:v>0.577777777777778</c:v>
                </c:pt>
                <c:pt idx="2">
                  <c:v>0.8</c:v>
                </c:pt>
                <c:pt idx="3">
                  <c:v>0.355555555555556</c:v>
                </c:pt>
                <c:pt idx="4">
                  <c:v>0.177777777777778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0.733333333333333</c:v>
                </c:pt>
                <c:pt idx="1">
                  <c:v>0.488888888888889</c:v>
                </c:pt>
                <c:pt idx="2">
                  <c:v>0.466666666666667</c:v>
                </c:pt>
                <c:pt idx="3">
                  <c:v>0.644444444444444</c:v>
                </c:pt>
                <c:pt idx="4">
                  <c:v>0.777777777777778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0.946991648393463</c:v>
                </c:pt>
                <c:pt idx="1">
                  <c:v>0.898826912618549</c:v>
                </c:pt>
                <c:pt idx="2">
                  <c:v>0.903670253854842</c:v>
                </c:pt>
                <c:pt idx="3">
                  <c:v>0.656959270229956</c:v>
                </c:pt>
                <c:pt idx="4">
                  <c:v>0.614305764716304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0.930316040497639</c:v>
                </c:pt>
                <c:pt idx="1">
                  <c:v>0.903998817714723</c:v>
                </c:pt>
                <c:pt idx="2">
                  <c:v>0.87651518633286</c:v>
                </c:pt>
                <c:pt idx="3">
                  <c:v>0.906290704154567</c:v>
                </c:pt>
                <c:pt idx="4">
                  <c:v>0.939049142933073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0.844444444444444</c:v>
                </c:pt>
                <c:pt idx="1">
                  <c:v>0.555555555555556</c:v>
                </c:pt>
                <c:pt idx="2">
                  <c:v>0.577777777777778</c:v>
                </c:pt>
                <c:pt idx="3">
                  <c:v>0.133333333333333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0.822222222222222</c:v>
                </c:pt>
                <c:pt idx="1">
                  <c:v>0.555555555555556</c:v>
                </c:pt>
                <c:pt idx="2">
                  <c:v>0.377777777777778</c:v>
                </c:pt>
                <c:pt idx="3">
                  <c:v>0.555555555555556</c:v>
                </c:pt>
                <c:pt idx="4">
                  <c:v>0.755555555555556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0.901660761758818</c:v>
                </c:pt>
                <c:pt idx="1">
                  <c:v>0.835582528616485</c:v>
                </c:pt>
                <c:pt idx="2">
                  <c:v>0.838825444697463</c:v>
                </c:pt>
                <c:pt idx="3">
                  <c:v>0.85097243705421</c:v>
                </c:pt>
                <c:pt idx="4">
                  <c:v>0.855770749847938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0.903434603794836</c:v>
                </c:pt>
                <c:pt idx="1">
                  <c:v>0.869243789454089</c:v>
                </c:pt>
                <c:pt idx="2">
                  <c:v>0.848965506943045</c:v>
                </c:pt>
                <c:pt idx="3">
                  <c:v>0.843385643886354</c:v>
                </c:pt>
                <c:pt idx="4">
                  <c:v>0.857902977437192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0.511111111111111</c:v>
                </c:pt>
                <c:pt idx="1">
                  <c:v>0.666666666666667</c:v>
                </c:pt>
                <c:pt idx="2">
                  <c:v>0.888888888888889</c:v>
                </c:pt>
                <c:pt idx="3">
                  <c:v>0.555555555555556</c:v>
                </c:pt>
                <c:pt idx="4">
                  <c:v>0.755555555555556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0.511111111111111</c:v>
                </c:pt>
                <c:pt idx="1">
                  <c:v>0.666666666666667</c:v>
                </c:pt>
                <c:pt idx="2">
                  <c:v>0.777777777777778</c:v>
                </c:pt>
                <c:pt idx="3">
                  <c:v>0.577777777777778</c:v>
                </c:pt>
                <c:pt idx="4">
                  <c:v>0.755555555555556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T+1D_20H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738414399619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0.88887128376924</c:v>
                </c:pt>
                <c:pt idx="1">
                  <c:v>0.84989488300726</c:v>
                </c:pt>
                <c:pt idx="2">
                  <c:v>0.840709960629304</c:v>
                </c:pt>
                <c:pt idx="3">
                  <c:v>0.771742309448147</c:v>
                </c:pt>
                <c:pt idx="4">
                  <c:v>0.791834212659119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0.896605446729365</c:v>
                </c:pt>
                <c:pt idx="1">
                  <c:v>0.855179324238053</c:v>
                </c:pt>
                <c:pt idx="2">
                  <c:v>0.820436163922268</c:v>
                </c:pt>
                <c:pt idx="3">
                  <c:v>0.836289461110192</c:v>
                </c:pt>
                <c:pt idx="4">
                  <c:v>0.844506972548046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T+1D_20H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修改前后达标率对比</a:t>
            </a:r>
            <a:endParaRPr lang="zh-CN" altLang="en-US" sz="105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73841439961947"/>
          <c:y val="0.0244934673801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0.787120701281187</c:v>
                </c:pt>
                <c:pt idx="1">
                  <c:v>0.725974473956537</c:v>
                </c:pt>
                <c:pt idx="2">
                  <c:v>0.689223928298478</c:v>
                </c:pt>
                <c:pt idx="3">
                  <c:v>0.489170920126914</c:v>
                </c:pt>
                <c:pt idx="4">
                  <c:v>0.473209366391185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0.825</c:v>
                </c:pt>
                <c:pt idx="1">
                  <c:v>0.71968286797656</c:v>
                </c:pt>
                <c:pt idx="2">
                  <c:v>0.654420445864296</c:v>
                </c:pt>
                <c:pt idx="3">
                  <c:v>0.680915609487038</c:v>
                </c:pt>
                <c:pt idx="4">
                  <c:v>0.701067125645439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0.879353321358096</c:v>
                </c:pt>
                <c:pt idx="1">
                  <c:v>0.855275133245234</c:v>
                </c:pt>
                <c:pt idx="2">
                  <c:v>0.82239300551023</c:v>
                </c:pt>
                <c:pt idx="3">
                  <c:v>0.610180748601075</c:v>
                </c:pt>
                <c:pt idx="4">
                  <c:v>0.635751006996949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0.903483122225117</c:v>
                </c:pt>
                <c:pt idx="1">
                  <c:v>0.869689771736944</c:v>
                </c:pt>
                <c:pt idx="2">
                  <c:v>0.822820433157277</c:v>
                </c:pt>
                <c:pt idx="3">
                  <c:v>0.837151403575547</c:v>
                </c:pt>
                <c:pt idx="4">
                  <c:v>0.858521215744986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T+1D_18H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0.779785584249208</c:v>
                </c:pt>
                <c:pt idx="1">
                  <c:v>0.729561917902725</c:v>
                </c:pt>
                <c:pt idx="2">
                  <c:v>0.662405335927187</c:v>
                </c:pt>
                <c:pt idx="3">
                  <c:v>0.3281142226514</c:v>
                </c:pt>
                <c:pt idx="4">
                  <c:v>0.248484848484848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0.850673854447439</c:v>
                </c:pt>
                <c:pt idx="1">
                  <c:v>0.743812478455705</c:v>
                </c:pt>
                <c:pt idx="2">
                  <c:v>0.645114244044725</c:v>
                </c:pt>
                <c:pt idx="3">
                  <c:v>0.696980143408715</c:v>
                </c:pt>
                <c:pt idx="4">
                  <c:v>0.738519793459553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1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修改前后准确率对比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80424836601307"/>
          <c:y val="0.00978579133918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0.901660761758818</c:v>
                </c:pt>
                <c:pt idx="1">
                  <c:v>0.835582528616485</c:v>
                </c:pt>
                <c:pt idx="2">
                  <c:v>0.838825444697463</c:v>
                </c:pt>
                <c:pt idx="3">
                  <c:v>0.85097243705421</c:v>
                </c:pt>
                <c:pt idx="4">
                  <c:v>0.855770749847938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0.903434603794836</c:v>
                </c:pt>
                <c:pt idx="1">
                  <c:v>0.869243789454089</c:v>
                </c:pt>
                <c:pt idx="2">
                  <c:v>0.848965506943045</c:v>
                </c:pt>
                <c:pt idx="3">
                  <c:v>0.843385643886354</c:v>
                </c:pt>
                <c:pt idx="4">
                  <c:v>0.857902977437192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765941197125"/>
          <c:y val="0.10898739425778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网点派件</a:t>
            </a:r>
            <a:r>
              <a:rPr altLang="zh-CN" sz="960"/>
              <a:t>(T+2D)</a:t>
            </a:r>
            <a:endParaRPr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[摸底数据.xlsx]Sheet1!$E$14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[摸底数据.xlsx]Sheet1!$A$15:$A$19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[摸底数据.xlsx]Sheet1!$E$15:$E$19</c:f>
              <c:numCache>
                <c:formatCode>0.00%</c:formatCode>
                <c:ptCount val="5"/>
                <c:pt idx="0">
                  <c:v>0.837264871469433</c:v>
                </c:pt>
                <c:pt idx="1">
                  <c:v>0.798630661297509</c:v>
                </c:pt>
                <c:pt idx="2">
                  <c:v>0.796114980733081</c:v>
                </c:pt>
                <c:pt idx="3">
                  <c:v>0.796463407223511</c:v>
                </c:pt>
                <c:pt idx="4">
                  <c:v>0.812373249848434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[摸底数据.xlsx]Sheet1!$F$14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[摸底数据.xlsx]Sheet1!$A$15:$A$19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[摸底数据.xlsx]Sheet1!$F$15:$F$19</c:f>
              <c:numCache>
                <c:formatCode>0.00%</c:formatCode>
                <c:ptCount val="5"/>
                <c:pt idx="0">
                  <c:v>0.714382091383011</c:v>
                </c:pt>
                <c:pt idx="1">
                  <c:v>0.633800198314328</c:v>
                </c:pt>
                <c:pt idx="2">
                  <c:v>0.532606676162755</c:v>
                </c:pt>
                <c:pt idx="3">
                  <c:v>0.638744427934621</c:v>
                </c:pt>
                <c:pt idx="4">
                  <c:v>0.669019753545111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607536573"/>
        <c:axId val="828418036"/>
      </c:lineChart>
      <c:dateAx>
        <c:axId val="607536573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418036"/>
        <c:crosses val="autoZero"/>
        <c:auto val="1"/>
        <c:lblOffset val="100"/>
        <c:baseTimeUnit val="days"/>
      </c:dateAx>
      <c:valAx>
        <c:axId val="82841803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75365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T+1D_16H</a:t>
            </a:r>
            <a:r>
              <a:rPr lang="zh-CN" altLang="en-US" dirty="0"/>
              <a:t>修改前后达标率对比</a:t>
            </a:r>
            <a:endParaRPr lang="zh-CN" altLang="en-US" dirty="0"/>
          </a:p>
        </c:rich>
      </c:tx>
      <c:layout>
        <c:manualLayout>
          <c:xMode val="edge"/>
          <c:yMode val="edge"/>
          <c:x val="0.25335121012101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4712639965604"/>
          <c:y val="0.229318583972312"/>
          <c:w val="0.91552873600344"/>
          <c:h val="0.613953726476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修改前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0.832285115303983</c:v>
                </c:pt>
                <c:pt idx="1">
                  <c:v>0.650353773584906</c:v>
                </c:pt>
                <c:pt idx="2">
                  <c:v>0.677410901467505</c:v>
                </c:pt>
                <c:pt idx="3">
                  <c:v>0.696933962264151</c:v>
                </c:pt>
                <c:pt idx="4">
                  <c:v>0.725694444444444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修改后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4月29日</c:v>
                </c:pt>
                <c:pt idx="1">
                  <c:v>4月30日</c:v>
                </c:pt>
                <c:pt idx="2">
                  <c:v>5月1日</c:v>
                </c:pt>
                <c:pt idx="3">
                  <c:v>5月2日</c:v>
                </c:pt>
                <c:pt idx="4">
                  <c:v>5月3日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0.854030354131535</c:v>
                </c:pt>
                <c:pt idx="1">
                  <c:v>0.754037267080745</c:v>
                </c:pt>
                <c:pt idx="2">
                  <c:v>0.724624582869855</c:v>
                </c:pt>
                <c:pt idx="3">
                  <c:v>0.68741804127269</c:v>
                </c:pt>
                <c:pt idx="4">
                  <c:v>0.757477601654032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56759920"/>
        <c:axId val="2056761168"/>
      </c:lineChart>
      <c:catAx>
        <c:axId val="20567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61168"/>
        <c:crosses val="autoZero"/>
        <c:auto val="1"/>
        <c:lblAlgn val="ctr"/>
        <c:lblOffset val="100"/>
        <c:noMultiLvlLbl val="0"/>
      </c:catAx>
      <c:valAx>
        <c:axId val="2056761168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75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780253025303"/>
          <c:y val="0.0991878858024691"/>
          <c:w val="0.549212136679818"/>
          <c:h val="0.077093706759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cap="none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96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实际业务趋势</a:t>
            </a:r>
            <a:endParaRPr lang="zh-CN" altLang="en-US" sz="96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86645675125023"/>
          <c:y val="0.03427592116538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[51复盘数据.xlsx]准确率!$L$58</c:f>
              <c:strCache>
                <c:ptCount val="1"/>
                <c:pt idx="0">
                  <c:v>实际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[51复盘数据.xlsx]准确率!$L$59:$L$63</c:f>
              <c:numCache>
                <c:formatCode>#,##0_ </c:formatCode>
                <c:ptCount val="5"/>
                <c:pt idx="0">
                  <c:v>67730631</c:v>
                </c:pt>
                <c:pt idx="1">
                  <c:v>60009081</c:v>
                </c:pt>
                <c:pt idx="2">
                  <c:v>51033308</c:v>
                </c:pt>
                <c:pt idx="3">
                  <c:v>49046214</c:v>
                </c:pt>
                <c:pt idx="4">
                  <c:v>54238782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[51复盘数据.xlsx]准确率!$M$58</c:f>
              <c:strCache>
                <c:ptCount val="1"/>
                <c:pt idx="0">
                  <c:v>T+0D</c:v>
                </c:pt>
              </c:strCache>
            </c:strRef>
          </c:tx>
          <c:spPr>
            <a:ln w="25400" cap="rnd" cmpd="sng" algn="ctr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[51复盘数据.xlsx]准确率!$M$59:$M$63</c:f>
              <c:numCache>
                <c:formatCode>#,##0_ </c:formatCode>
                <c:ptCount val="5"/>
                <c:pt idx="0">
                  <c:v>71303920</c:v>
                </c:pt>
                <c:pt idx="1">
                  <c:v>60939494</c:v>
                </c:pt>
                <c:pt idx="2">
                  <c:v>51679405</c:v>
                </c:pt>
                <c:pt idx="3">
                  <c:v>48663637</c:v>
                </c:pt>
                <c:pt idx="4">
                  <c:v>54849531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[51复盘数据.xlsx]准确率!$N$58</c:f>
              <c:strCache>
                <c:ptCount val="1"/>
                <c:pt idx="0">
                  <c:v>T+1D</c:v>
                </c:pt>
              </c:strCache>
            </c:strRef>
          </c:tx>
          <c:spPr>
            <a:ln w="25400" cap="rnd" cmpd="sng" algn="ctr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[51复盘数据.xlsx]准确率!$N$59:$N$63</c:f>
              <c:numCache>
                <c:formatCode>#,##0_ </c:formatCode>
                <c:ptCount val="5"/>
                <c:pt idx="0">
                  <c:v>72917447</c:v>
                </c:pt>
                <c:pt idx="1">
                  <c:v>58704591</c:v>
                </c:pt>
                <c:pt idx="2">
                  <c:v>52243463</c:v>
                </c:pt>
                <c:pt idx="3">
                  <c:v>52710010</c:v>
                </c:pt>
                <c:pt idx="4">
                  <c:v>57132350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[51复盘数据.xlsx]准确率!$O$58</c:f>
              <c:strCache>
                <c:ptCount val="1"/>
                <c:pt idx="0">
                  <c:v>T+10D</c:v>
                </c:pt>
              </c:strCache>
            </c:strRef>
          </c:tx>
          <c:spPr>
            <a:ln w="28575" cap="rnd" cmpd="sng" algn="ctr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[51复盘数据.xlsx]准确率!$O$59:$O$63</c:f>
              <c:numCache>
                <c:formatCode>#,##0_ </c:formatCode>
                <c:ptCount val="5"/>
                <c:pt idx="0">
                  <c:v>65953503</c:v>
                </c:pt>
                <c:pt idx="1">
                  <c:v>56384154</c:v>
                </c:pt>
                <c:pt idx="2">
                  <c:v>52155716</c:v>
                </c:pt>
                <c:pt idx="3">
                  <c:v>52801172</c:v>
                </c:pt>
                <c:pt idx="4">
                  <c:v>55678670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597927979"/>
        <c:axId val="278208668"/>
      </c:lineChart>
      <c:dateAx>
        <c:axId val="597927979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278208668"/>
        <c:crosses val="autoZero"/>
        <c:auto val="1"/>
        <c:lblOffset val="100"/>
        <c:baseTimeUnit val="days"/>
      </c:dateAx>
      <c:valAx>
        <c:axId val="278208668"/>
        <c:scaling>
          <c:orientation val="minMax"/>
          <c:min val="45000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97927979"/>
        <c:crosses val="autoZero"/>
        <c:crossBetween val="between"/>
        <c:majorUnit val="10000000"/>
        <c:minorUnit val="2000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T+0D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[51复盘数据.xlsx]准确率!$A$48:$A$52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[51复盘数据.xlsx]准确率!$C$48:$C$54</c:f>
              <c:numCache>
                <c:formatCode>0.00%</c:formatCode>
                <c:ptCount val="7"/>
                <c:pt idx="0">
                  <c:v>0.588235294117647</c:v>
                </c:pt>
                <c:pt idx="1">
                  <c:v>0.53781512605042</c:v>
                </c:pt>
                <c:pt idx="2">
                  <c:v>0.525210084033613</c:v>
                </c:pt>
                <c:pt idx="3">
                  <c:v>0.579831932773109</c:v>
                </c:pt>
                <c:pt idx="4">
                  <c:v>0.50314465408805</c:v>
                </c:pt>
                <c:pt idx="5">
                  <c:v>0.546847418212568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[51复盘数据.xlsx]准确率!$A$48:$A$52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[51复盘数据.xlsx]准确率!$D$48:$D$52</c:f>
              <c:numCache>
                <c:formatCode>0.00%</c:formatCode>
                <c:ptCount val="5"/>
                <c:pt idx="0">
                  <c:v>0.813025210084033</c:v>
                </c:pt>
                <c:pt idx="1">
                  <c:v>0.798319327731092</c:v>
                </c:pt>
                <c:pt idx="2">
                  <c:v>0.785714285714285</c:v>
                </c:pt>
                <c:pt idx="3">
                  <c:v>0.771008403361344</c:v>
                </c:pt>
                <c:pt idx="4">
                  <c:v>0.737945492662473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[51复盘数据.xlsx]准确率!$A$48:$A$54</c:f>
              <c:numCache>
                <c:formatCode>m/d</c:formatCode>
                <c:ptCount val="7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[51复盘数据.xlsx]准确率!$B$48:$B$54</c:f>
              <c:numCache>
                <c:formatCode>0.00%</c:formatCode>
                <c:ptCount val="7"/>
                <c:pt idx="0">
                  <c:v>0.896041216148252</c:v>
                </c:pt>
                <c:pt idx="1">
                  <c:v>0.884099488414552</c:v>
                </c:pt>
                <c:pt idx="2">
                  <c:v>0.911815020636872</c:v>
                </c:pt>
                <c:pt idx="3">
                  <c:v>0.895061216999404</c:v>
                </c:pt>
                <c:pt idx="4">
                  <c:v>0.896235240281086</c:v>
                </c:pt>
                <c:pt idx="5">
                  <c:v>0.896650436496033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T+1D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[51复盘数据.xlsx]准确率!$C$60:$C$64</c:f>
              <c:numCache>
                <c:formatCode>0.00%</c:formatCode>
                <c:ptCount val="5"/>
                <c:pt idx="0">
                  <c:v>0.527310924369747</c:v>
                </c:pt>
                <c:pt idx="1">
                  <c:v>0.464285714285714</c:v>
                </c:pt>
                <c:pt idx="2">
                  <c:v>0.428571428571428</c:v>
                </c:pt>
                <c:pt idx="3">
                  <c:v>0.455882352941176</c:v>
                </c:pt>
                <c:pt idx="4">
                  <c:v>0.415966386554621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[51复盘数据.xlsx]准确率!$D$60:$D$64</c:f>
              <c:numCache>
                <c:formatCode>0.00%</c:formatCode>
                <c:ptCount val="5"/>
                <c:pt idx="0">
                  <c:v>0.752100840336134</c:v>
                </c:pt>
                <c:pt idx="1">
                  <c:v>0.733193277310924</c:v>
                </c:pt>
                <c:pt idx="2">
                  <c:v>0.695378151260504</c:v>
                </c:pt>
                <c:pt idx="3">
                  <c:v>0.699579831932773</c:v>
                </c:pt>
                <c:pt idx="4">
                  <c:v>0.659663865546218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[51复盘数据.xlsx]准确率!$B$60:$B$64</c:f>
              <c:numCache>
                <c:formatCode>0.00%</c:formatCode>
                <c:ptCount val="5"/>
                <c:pt idx="0">
                  <c:v>0.870718791129228</c:v>
                </c:pt>
                <c:pt idx="1">
                  <c:v>0.876468463549291</c:v>
                </c:pt>
                <c:pt idx="2">
                  <c:v>0.867020579516309</c:v>
                </c:pt>
                <c:pt idx="3">
                  <c:v>0.850841858877183</c:v>
                </c:pt>
                <c:pt idx="4">
                  <c:v>0.86848842300799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T+10D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[51复盘数据.xlsx]准确率!$C$74:$C$78</c:f>
              <c:numCache>
                <c:formatCode>0.00%</c:formatCode>
                <c:ptCount val="5"/>
                <c:pt idx="0">
                  <c:v>0.436058700209643</c:v>
                </c:pt>
                <c:pt idx="1">
                  <c:v>0.30398322851153</c:v>
                </c:pt>
                <c:pt idx="2">
                  <c:v>0.30607966457023</c:v>
                </c:pt>
                <c:pt idx="3">
                  <c:v>0.285115303983228</c:v>
                </c:pt>
                <c:pt idx="4">
                  <c:v>0.350104821802935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[51复盘数据.xlsx]准确率!$D$74:$D$78</c:f>
              <c:numCache>
                <c:formatCode>0.00%</c:formatCode>
                <c:ptCount val="5"/>
                <c:pt idx="0">
                  <c:v>0.70859538784067</c:v>
                </c:pt>
                <c:pt idx="1">
                  <c:v>0.526205450733752</c:v>
                </c:pt>
                <c:pt idx="2">
                  <c:v>0.542976939203354</c:v>
                </c:pt>
                <c:pt idx="3">
                  <c:v>0.570230607966457</c:v>
                </c:pt>
                <c:pt idx="4">
                  <c:v>0.616352201257861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[51复盘数据.xlsx]准确率!$B$74:$B$78</c:f>
              <c:numCache>
                <c:formatCode>0.00%</c:formatCode>
                <c:ptCount val="5"/>
                <c:pt idx="0">
                  <c:v>0.866671821422236</c:v>
                </c:pt>
                <c:pt idx="1">
                  <c:v>0.782593521742317</c:v>
                </c:pt>
                <c:pt idx="2">
                  <c:v>0.791756266301497</c:v>
                </c:pt>
                <c:pt idx="3">
                  <c:v>0.772856606229267</c:v>
                </c:pt>
                <c:pt idx="4">
                  <c:v>0.806757970715197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实际业务趋势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[51复盘数据.xlsx]准确率!$L$58</c:f>
              <c:strCache>
                <c:ptCount val="1"/>
                <c:pt idx="0">
                  <c:v>实际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[51复盘数据.xlsx]准确率!$L$59:$L$63</c:f>
              <c:numCache>
                <c:formatCode>#,##0_ </c:formatCode>
                <c:ptCount val="5"/>
                <c:pt idx="0">
                  <c:v>67730631</c:v>
                </c:pt>
                <c:pt idx="1">
                  <c:v>60009081</c:v>
                </c:pt>
                <c:pt idx="2">
                  <c:v>51033308</c:v>
                </c:pt>
                <c:pt idx="3">
                  <c:v>49046214</c:v>
                </c:pt>
                <c:pt idx="4">
                  <c:v>54238782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[51复盘数据.xlsx]准确率!$M$58</c:f>
              <c:strCache>
                <c:ptCount val="1"/>
                <c:pt idx="0">
                  <c:v>T+0D</c:v>
                </c:pt>
              </c:strCache>
            </c:strRef>
          </c:tx>
          <c:spPr>
            <a:ln w="25400" cap="rnd" cmpd="sng" algn="ctr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[51复盘数据.xlsx]准确率!$M$59:$M$63</c:f>
              <c:numCache>
                <c:formatCode>#,##0_ </c:formatCode>
                <c:ptCount val="5"/>
                <c:pt idx="0">
                  <c:v>71303920</c:v>
                </c:pt>
                <c:pt idx="1">
                  <c:v>60939494</c:v>
                </c:pt>
                <c:pt idx="2">
                  <c:v>56173265</c:v>
                </c:pt>
                <c:pt idx="3">
                  <c:v>48663637</c:v>
                </c:pt>
                <c:pt idx="4">
                  <c:v>51558561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[51复盘数据.xlsx]准确率!$N$58</c:f>
              <c:strCache>
                <c:ptCount val="1"/>
                <c:pt idx="0">
                  <c:v>T+1D</c:v>
                </c:pt>
              </c:strCache>
            </c:strRef>
          </c:tx>
          <c:spPr>
            <a:ln w="25400" cap="rnd" cmpd="sng" algn="ctr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[51复盘数据.xlsx]准确率!$N$59:$N$63</c:f>
              <c:numCache>
                <c:formatCode>#,##0_ </c:formatCode>
                <c:ptCount val="5"/>
                <c:pt idx="0">
                  <c:v>72917447</c:v>
                </c:pt>
                <c:pt idx="1">
                  <c:v>65960201</c:v>
                </c:pt>
                <c:pt idx="2">
                  <c:v>62194596</c:v>
                </c:pt>
                <c:pt idx="3">
                  <c:v>56495177</c:v>
                </c:pt>
                <c:pt idx="4">
                  <c:v>60779087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[51复盘数据.xlsx]准确率!$O$58</c:f>
              <c:strCache>
                <c:ptCount val="1"/>
                <c:pt idx="0">
                  <c:v>T+10D</c:v>
                </c:pt>
              </c:strCache>
            </c:strRef>
          </c:tx>
          <c:spPr>
            <a:ln w="28575" cap="rnd" cmpd="sng" algn="ctr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[51复盘数据.xlsx]准确率!$K$59:$K$63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[51复盘数据.xlsx]准确率!$O$59:$O$63</c:f>
              <c:numCache>
                <c:formatCode>#,##0_ </c:formatCode>
                <c:ptCount val="5"/>
                <c:pt idx="0">
                  <c:v>65953503</c:v>
                </c:pt>
                <c:pt idx="1">
                  <c:v>56384154</c:v>
                </c:pt>
                <c:pt idx="2">
                  <c:v>52155716</c:v>
                </c:pt>
                <c:pt idx="3">
                  <c:v>52801172</c:v>
                </c:pt>
                <c:pt idx="4">
                  <c:v>55678670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597927979"/>
        <c:axId val="278208668"/>
      </c:lineChart>
      <c:dateAx>
        <c:axId val="597927979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278208668"/>
        <c:crosses val="autoZero"/>
        <c:auto val="1"/>
        <c:lblOffset val="100"/>
        <c:baseTimeUnit val="days"/>
      </c:dateAx>
      <c:valAx>
        <c:axId val="278208668"/>
        <c:scaling>
          <c:orientation val="minMax"/>
          <c:min val="45000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97927979"/>
        <c:crosses val="autoZero"/>
        <c:crossBetween val="between"/>
        <c:majorUnit val="10000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6350" cap="flat" cmpd="sng" algn="ctr">
      <a:solidFill>
        <a:schemeClr val="bg1">
          <a:lumMod val="95000"/>
        </a:schemeClr>
      </a:solidFill>
      <a:prstDash val="solid"/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T+10D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[51复盘数据.xlsx]准确率!$T$76:$T$80</c:f>
              <c:numCache>
                <c:formatCode>0.00%</c:formatCode>
                <c:ptCount val="5"/>
                <c:pt idx="0">
                  <c:v>0.247379454926624</c:v>
                </c:pt>
                <c:pt idx="1">
                  <c:v>0.167714884696016</c:v>
                </c:pt>
                <c:pt idx="2">
                  <c:v>0.20754716981132</c:v>
                </c:pt>
                <c:pt idx="3">
                  <c:v>0.146750524109014</c:v>
                </c:pt>
                <c:pt idx="4">
                  <c:v>0.159329140461215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[51复盘数据.xlsx]准确率!$U$76:$U$80</c:f>
              <c:numCache>
                <c:formatCode>0.00%</c:formatCode>
                <c:ptCount val="5"/>
                <c:pt idx="0">
                  <c:v>0.488469601677148</c:v>
                </c:pt>
                <c:pt idx="1">
                  <c:v>0.358490566037735</c:v>
                </c:pt>
                <c:pt idx="2">
                  <c:v>0.362683438155136</c:v>
                </c:pt>
                <c:pt idx="3">
                  <c:v>0.316561844863731</c:v>
                </c:pt>
                <c:pt idx="4">
                  <c:v>0.293501048218029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[51复盘数据.xlsx]准确率!$A$74:$A$78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[51复盘数据.xlsx]准确率!$S$76:$S$80</c:f>
              <c:numCache>
                <c:formatCode>0.00%</c:formatCode>
                <c:ptCount val="5"/>
                <c:pt idx="0">
                  <c:v>0.784028195144448</c:v>
                </c:pt>
                <c:pt idx="1">
                  <c:v>0.688773114381296</c:v>
                </c:pt>
                <c:pt idx="2">
                  <c:v>0.624852132729457</c:v>
                </c:pt>
                <c:pt idx="3">
                  <c:v>0.592013681950868</c:v>
                </c:pt>
                <c:pt idx="4">
                  <c:v>0.672221509262502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T+0D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[51复盘数据.xlsx]准确率!$A$48:$A$52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[51复盘数据.xlsx]准确率!$T$50:$T$54</c:f>
              <c:numCache>
                <c:formatCode>0.00%</c:formatCode>
                <c:ptCount val="5"/>
                <c:pt idx="0">
                  <c:v>0.588235294117647</c:v>
                </c:pt>
                <c:pt idx="1">
                  <c:v>0.53781512605042</c:v>
                </c:pt>
                <c:pt idx="2">
                  <c:v>0.45798319327731</c:v>
                </c:pt>
                <c:pt idx="3">
                  <c:v>0.579831932773109</c:v>
                </c:pt>
                <c:pt idx="4">
                  <c:v>0.524109014675052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[51复盘数据.xlsx]准确率!$A$48:$A$52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[51复盘数据.xlsx]准确率!$U$50:$U$54</c:f>
              <c:numCache>
                <c:formatCode>0.00%</c:formatCode>
                <c:ptCount val="5"/>
                <c:pt idx="0">
                  <c:v>0.813025210084033</c:v>
                </c:pt>
                <c:pt idx="1">
                  <c:v>0.798319327731092</c:v>
                </c:pt>
                <c:pt idx="2">
                  <c:v>0.728991596638655</c:v>
                </c:pt>
                <c:pt idx="3">
                  <c:v>0.771008403361344</c:v>
                </c:pt>
                <c:pt idx="4">
                  <c:v>0.769392033542976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[51复盘数据.xlsx]准确率!$A$48:$A$52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[51复盘数据.xlsx]准确率!$S$50:$S$54</c:f>
              <c:numCache>
                <c:formatCode>0.00%</c:formatCode>
                <c:ptCount val="5"/>
                <c:pt idx="0">
                  <c:v>0.896041216148252</c:v>
                </c:pt>
                <c:pt idx="1">
                  <c:v>0.884099488414552</c:v>
                </c:pt>
                <c:pt idx="2">
                  <c:v>0.868340768185657</c:v>
                </c:pt>
                <c:pt idx="3">
                  <c:v>0.895061216999404</c:v>
                </c:pt>
                <c:pt idx="4">
                  <c:v>0.889997668824869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T+1D</a:t>
            </a: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预测趋势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[51复盘数据.xlsx]准确率!$C$47</c:f>
              <c:strCache>
                <c:ptCount val="1"/>
                <c:pt idx="0">
                  <c:v>90%达标率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[51复盘数据.xlsx]准确率!$T$62:$T$66</c:f>
              <c:numCache>
                <c:formatCode>0.00%</c:formatCode>
                <c:ptCount val="5"/>
                <c:pt idx="0">
                  <c:v>0.527310924369747</c:v>
                </c:pt>
                <c:pt idx="1">
                  <c:v>0.443277310924369</c:v>
                </c:pt>
                <c:pt idx="2">
                  <c:v>0.277310924369747</c:v>
                </c:pt>
                <c:pt idx="3">
                  <c:v>0.38235294117647</c:v>
                </c:pt>
                <c:pt idx="4">
                  <c:v>0.342436974789915</c:v>
                </c:pt>
              </c:numCache>
            </c:numRef>
          </c:val>
        </c:ser>
        <c:ser>
          <c:idx val="2"/>
          <c:order val="2"/>
          <c:tx>
            <c:strRef>
              <c:f>[51复盘数据.xlsx]准确率!$D$47</c:f>
              <c:strCache>
                <c:ptCount val="1"/>
                <c:pt idx="0">
                  <c:v>80%达标率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[51复盘数据.xlsx]准确率!$U$62:$U$66</c:f>
              <c:numCache>
                <c:formatCode>0.00%</c:formatCode>
                <c:ptCount val="5"/>
                <c:pt idx="0">
                  <c:v>0.752100840336134</c:v>
                </c:pt>
                <c:pt idx="1">
                  <c:v>0.710084033613445</c:v>
                </c:pt>
                <c:pt idx="2">
                  <c:v>0.483193277310924</c:v>
                </c:pt>
                <c:pt idx="3">
                  <c:v>0.609243697478991</c:v>
                </c:pt>
                <c:pt idx="4">
                  <c:v>0.558823529411764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563442"/>
        <c:axId val="932477888"/>
      </c:barChart>
      <c:lineChart>
        <c:grouping val="standard"/>
        <c:varyColors val="0"/>
        <c:ser>
          <c:idx val="0"/>
          <c:order val="0"/>
          <c:tx>
            <c:strRef>
              <c:f>[51复盘数据.xlsx]准确率!$B$47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[51复盘数据.xlsx]准确率!$A$60:$A$64</c:f>
              <c:numCache>
                <c:formatCode>m/d</c:formatCode>
                <c:ptCount val="5"/>
                <c:pt idx="0" c:formatCode="m/d">
                  <c:v>45045</c:v>
                </c:pt>
                <c:pt idx="1" c:formatCode="m/d">
                  <c:v>45046</c:v>
                </c:pt>
                <c:pt idx="2" c:formatCode="m/d">
                  <c:v>45047</c:v>
                </c:pt>
                <c:pt idx="3" c:formatCode="m/d">
                  <c:v>45048</c:v>
                </c:pt>
                <c:pt idx="4" c:formatCode="m/d">
                  <c:v>45049</c:v>
                </c:pt>
              </c:numCache>
            </c:numRef>
          </c:cat>
          <c:val>
            <c:numRef>
              <c:f>[51复盘数据.xlsx]准确率!$S$62:$S$66</c:f>
              <c:numCache>
                <c:formatCode>0.00%</c:formatCode>
                <c:ptCount val="5"/>
                <c:pt idx="0">
                  <c:v>0.870718791129228</c:v>
                </c:pt>
                <c:pt idx="1">
                  <c:v>0.848243603385754</c:v>
                </c:pt>
                <c:pt idx="2">
                  <c:v>0.755724998944573</c:v>
                </c:pt>
                <c:pt idx="3">
                  <c:v>0.802353136206099</c:v>
                </c:pt>
                <c:pt idx="4">
                  <c:v>0.838355537211294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51563442"/>
        <c:axId val="932477888"/>
      </c:lineChart>
      <c:dateAx>
        <c:axId val="751563442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32477888"/>
        <c:crosses val="autoZero"/>
        <c:auto val="1"/>
        <c:lblOffset val="100"/>
        <c:baseTimeUnit val="days"/>
      </c:dateAx>
      <c:valAx>
        <c:axId val="932477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5156344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班次预测表现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[51复盘数据.xlsx]准确率!$C$153</c:f>
              <c:strCache>
                <c:ptCount val="1"/>
                <c:pt idx="0">
                  <c:v>准确率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[51复盘数据.xlsx]准确率!$A$154:$B$168</c:f>
              <c:multiLvlStrCache>
                <c:ptCount val="15"/>
                <c:lvl>
                  <c:pt idx="0">
                    <c:v>4/29</c:v>
                  </c:pt>
                  <c:pt idx="1">
                    <c:v>4/30</c:v>
                  </c:pt>
                  <c:pt idx="2">
                    <c:v>5/1</c:v>
                  </c:pt>
                  <c:pt idx="3">
                    <c:v>5/2</c:v>
                  </c:pt>
                  <c:pt idx="4">
                    <c:v>5/3</c:v>
                  </c:pt>
                  <c:pt idx="5">
                    <c:v>4/29</c:v>
                  </c:pt>
                  <c:pt idx="6">
                    <c:v>4/30</c:v>
                  </c:pt>
                  <c:pt idx="7">
                    <c:v>5/1</c:v>
                  </c:pt>
                  <c:pt idx="8">
                    <c:v>5/2</c:v>
                  </c:pt>
                  <c:pt idx="9">
                    <c:v>5/3</c:v>
                  </c:pt>
                  <c:pt idx="10">
                    <c:v>4/29</c:v>
                  </c:pt>
                  <c:pt idx="11">
                    <c:v>4/30</c:v>
                  </c:pt>
                  <c:pt idx="12">
                    <c:v>5/1</c:v>
                  </c:pt>
                  <c:pt idx="13">
                    <c:v>5/2</c:v>
                  </c:pt>
                  <c:pt idx="14">
                    <c:v>5/3</c:v>
                  </c:pt>
                </c:lvl>
                <c:lvl>
                  <c:pt idx="0">
                    <c:v>T+1H</c:v>
                  </c:pt>
                  <c:pt idx="5">
                    <c:v>T+3H</c:v>
                  </c:pt>
                  <c:pt idx="10">
                    <c:v>T+6H</c:v>
                  </c:pt>
                </c:lvl>
              </c:multiLvlStrCache>
            </c:multiLvlStrRef>
          </c:cat>
          <c:val>
            <c:numRef>
              <c:f>[51复盘数据.xlsx]准确率!$C$154:$C$168</c:f>
              <c:numCache>
                <c:formatCode>0.00%</c:formatCode>
                <c:ptCount val="15"/>
                <c:pt idx="0">
                  <c:v>0.857042738017607</c:v>
                </c:pt>
                <c:pt idx="1">
                  <c:v>0.85194707045421</c:v>
                </c:pt>
                <c:pt idx="2">
                  <c:v>0.84753134778136</c:v>
                </c:pt>
                <c:pt idx="3">
                  <c:v>0.866501928874146</c:v>
                </c:pt>
                <c:pt idx="4">
                  <c:v>0.855826700307833</c:v>
                </c:pt>
                <c:pt idx="5">
                  <c:v>0.838338304479247</c:v>
                </c:pt>
                <c:pt idx="6">
                  <c:v>0.825375315619388</c:v>
                </c:pt>
                <c:pt idx="7">
                  <c:v>0.813064672185978</c:v>
                </c:pt>
                <c:pt idx="8">
                  <c:v>0.831643577959618</c:v>
                </c:pt>
                <c:pt idx="9">
                  <c:v>0.826523779692186</c:v>
                </c:pt>
                <c:pt idx="10">
                  <c:v>0.803912429066039</c:v>
                </c:pt>
                <c:pt idx="11">
                  <c:v>0.770103132198219</c:v>
                </c:pt>
                <c:pt idx="12">
                  <c:v>0.763342211985774</c:v>
                </c:pt>
                <c:pt idx="13">
                  <c:v>0.767949287317129</c:v>
                </c:pt>
                <c:pt idx="14">
                  <c:v>0.798834775647248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[51复盘数据.xlsx]准确率!$D$153</c:f>
              <c:strCache>
                <c:ptCount val="1"/>
                <c:pt idx="0">
                  <c:v>90%达标率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[51复盘数据.xlsx]准确率!$A$154:$B$168</c:f>
              <c:multiLvlStrCache>
                <c:ptCount val="15"/>
                <c:lvl>
                  <c:pt idx="0">
                    <c:v>4/29</c:v>
                  </c:pt>
                  <c:pt idx="1">
                    <c:v>4/30</c:v>
                  </c:pt>
                  <c:pt idx="2">
                    <c:v>5/1</c:v>
                  </c:pt>
                  <c:pt idx="3">
                    <c:v>5/2</c:v>
                  </c:pt>
                  <c:pt idx="4">
                    <c:v>5/3</c:v>
                  </c:pt>
                  <c:pt idx="5">
                    <c:v>4/29</c:v>
                  </c:pt>
                  <c:pt idx="6">
                    <c:v>4/30</c:v>
                  </c:pt>
                  <c:pt idx="7">
                    <c:v>5/1</c:v>
                  </c:pt>
                  <c:pt idx="8">
                    <c:v>5/2</c:v>
                  </c:pt>
                  <c:pt idx="9">
                    <c:v>5/3</c:v>
                  </c:pt>
                  <c:pt idx="10">
                    <c:v>4/29</c:v>
                  </c:pt>
                  <c:pt idx="11">
                    <c:v>4/30</c:v>
                  </c:pt>
                  <c:pt idx="12">
                    <c:v>5/1</c:v>
                  </c:pt>
                  <c:pt idx="13">
                    <c:v>5/2</c:v>
                  </c:pt>
                  <c:pt idx="14">
                    <c:v>5/3</c:v>
                  </c:pt>
                </c:lvl>
                <c:lvl>
                  <c:pt idx="0">
                    <c:v>T+1H</c:v>
                  </c:pt>
                  <c:pt idx="5">
                    <c:v>T+3H</c:v>
                  </c:pt>
                  <c:pt idx="10">
                    <c:v>T+6H</c:v>
                  </c:pt>
                </c:lvl>
              </c:multiLvlStrCache>
            </c:multiLvlStrRef>
          </c:cat>
          <c:val>
            <c:numRef>
              <c:f>[51复盘数据.xlsx]准确率!$D$154:$D$168</c:f>
              <c:numCache>
                <c:formatCode>0.00%</c:formatCode>
                <c:ptCount val="15"/>
                <c:pt idx="0">
                  <c:v>0.429951690821256</c:v>
                </c:pt>
                <c:pt idx="1">
                  <c:v>0.381033503691084</c:v>
                </c:pt>
                <c:pt idx="2">
                  <c:v>0.357263039820527</c:v>
                </c:pt>
                <c:pt idx="3">
                  <c:v>0.397435897435897</c:v>
                </c:pt>
                <c:pt idx="4">
                  <c:v>0.399556048834628</c:v>
                </c:pt>
                <c:pt idx="5">
                  <c:v>0.369296833064949</c:v>
                </c:pt>
                <c:pt idx="6">
                  <c:v>0.328222600795002</c:v>
                </c:pt>
                <c:pt idx="7">
                  <c:v>0.320807627593942</c:v>
                </c:pt>
                <c:pt idx="8">
                  <c:v>0.333890746934225</c:v>
                </c:pt>
                <c:pt idx="9">
                  <c:v>0.353137146029983</c:v>
                </c:pt>
                <c:pt idx="10">
                  <c:v>0.302737520128824</c:v>
                </c:pt>
                <c:pt idx="11">
                  <c:v>0.236229415105053</c:v>
                </c:pt>
                <c:pt idx="12">
                  <c:v>0.245092540661805</c:v>
                </c:pt>
                <c:pt idx="13">
                  <c:v>0.25473801560758</c:v>
                </c:pt>
                <c:pt idx="14">
                  <c:v>0.263187118267629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[51复盘数据.xlsx]准确率!$E$153</c:f>
              <c:strCache>
                <c:ptCount val="1"/>
                <c:pt idx="0">
                  <c:v>80%达标率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[51复盘数据.xlsx]准确率!$A$154:$B$168</c:f>
              <c:multiLvlStrCache>
                <c:ptCount val="15"/>
                <c:lvl>
                  <c:pt idx="0">
                    <c:v>4/29</c:v>
                  </c:pt>
                  <c:pt idx="1">
                    <c:v>4/30</c:v>
                  </c:pt>
                  <c:pt idx="2">
                    <c:v>5/1</c:v>
                  </c:pt>
                  <c:pt idx="3">
                    <c:v>5/2</c:v>
                  </c:pt>
                  <c:pt idx="4">
                    <c:v>5/3</c:v>
                  </c:pt>
                  <c:pt idx="5">
                    <c:v>4/29</c:v>
                  </c:pt>
                  <c:pt idx="6">
                    <c:v>4/30</c:v>
                  </c:pt>
                  <c:pt idx="7">
                    <c:v>5/1</c:v>
                  </c:pt>
                  <c:pt idx="8">
                    <c:v>5/2</c:v>
                  </c:pt>
                  <c:pt idx="9">
                    <c:v>5/3</c:v>
                  </c:pt>
                  <c:pt idx="10">
                    <c:v>4/29</c:v>
                  </c:pt>
                  <c:pt idx="11">
                    <c:v>4/30</c:v>
                  </c:pt>
                  <c:pt idx="12">
                    <c:v>5/1</c:v>
                  </c:pt>
                  <c:pt idx="13">
                    <c:v>5/2</c:v>
                  </c:pt>
                  <c:pt idx="14">
                    <c:v>5/3</c:v>
                  </c:pt>
                </c:lvl>
                <c:lvl>
                  <c:pt idx="0">
                    <c:v>T+1H</c:v>
                  </c:pt>
                  <c:pt idx="5">
                    <c:v>T+3H</c:v>
                  </c:pt>
                  <c:pt idx="10">
                    <c:v>T+6H</c:v>
                  </c:pt>
                </c:lvl>
              </c:multiLvlStrCache>
            </c:multiLvlStrRef>
          </c:cat>
          <c:val>
            <c:numRef>
              <c:f>[51复盘数据.xlsx]准确率!$E$154:$E$168</c:f>
              <c:numCache>
                <c:formatCode>0.00%</c:formatCode>
                <c:ptCount val="15"/>
                <c:pt idx="0">
                  <c:v>0.629629629629629</c:v>
                </c:pt>
                <c:pt idx="1">
                  <c:v>0.612152186257808</c:v>
                </c:pt>
                <c:pt idx="2">
                  <c:v>0.585530005608525</c:v>
                </c:pt>
                <c:pt idx="3">
                  <c:v>0.608695652173913</c:v>
                </c:pt>
                <c:pt idx="4">
                  <c:v>0.628745837957824</c:v>
                </c:pt>
                <c:pt idx="5">
                  <c:v>0.596349973161567</c:v>
                </c:pt>
                <c:pt idx="6">
                  <c:v>0.564452015900056</c:v>
                </c:pt>
                <c:pt idx="7">
                  <c:v>0.533370723499719</c:v>
                </c:pt>
                <c:pt idx="8">
                  <c:v>0.540691192865105</c:v>
                </c:pt>
                <c:pt idx="9">
                  <c:v>0.563575791227096</c:v>
                </c:pt>
                <c:pt idx="10">
                  <c:v>0.506172839506172</c:v>
                </c:pt>
                <c:pt idx="11">
                  <c:v>0.431005110732538</c:v>
                </c:pt>
                <c:pt idx="12">
                  <c:v>0.4385866517106</c:v>
                </c:pt>
                <c:pt idx="13">
                  <c:v>0.459308807134894</c:v>
                </c:pt>
                <c:pt idx="14">
                  <c:v>0.497501388117712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447849748"/>
        <c:axId val="764731729"/>
      </c:lineChart>
      <c:catAx>
        <c:axId val="4478497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64731729"/>
        <c:crosses val="autoZero"/>
        <c:auto val="1"/>
        <c:lblAlgn val="ctr"/>
        <c:lblOffset val="100"/>
        <c:noMultiLvlLbl val="0"/>
      </c:catAx>
      <c:valAx>
        <c:axId val="764731729"/>
        <c:scaling>
          <c:orientation val="minMax"/>
          <c:max val="1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447849748"/>
        <c:crosses val="autoZero"/>
        <c:crossBetween val="between"/>
        <c:majorUnit val="0.2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全网派件</a:t>
            </a:r>
            <a:r>
              <a:rPr altLang="zh-CN" sz="960"/>
              <a:t>(</a:t>
            </a:r>
            <a:r>
              <a:rPr lang="zh-CN" altLang="en-US" sz="960"/>
              <a:t>摸底</a:t>
            </a:r>
            <a:r>
              <a:rPr altLang="zh-CN" sz="960"/>
              <a:t>)</a:t>
            </a:r>
            <a:endParaRPr altLang="zh-CN" sz="960"/>
          </a:p>
        </c:rich>
      </c:tx>
      <c:layout>
        <c:manualLayout>
          <c:xMode val="edge"/>
          <c:yMode val="edge"/>
          <c:x val="0.450663871418588"/>
          <c:y val="0.02795248078266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[摸底数据.xlsx]Sheet1!$B$14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[摸底数据.xlsx]Sheet1!$A$15:$A$19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[摸底数据.xlsx]Sheet1!$B$15:$B$19</c:f>
              <c:numCache>
                <c:formatCode>0.00%</c:formatCode>
                <c:ptCount val="5"/>
                <c:pt idx="0">
                  <c:v>0.966218989748057</c:v>
                </c:pt>
                <c:pt idx="1">
                  <c:v>0.983537651119575</c:v>
                </c:pt>
                <c:pt idx="2">
                  <c:v>0.902357665790944</c:v>
                </c:pt>
                <c:pt idx="3">
                  <c:v>0.984348455870295</c:v>
                </c:pt>
                <c:pt idx="4">
                  <c:v>0.922061501701119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684958872"/>
        <c:axId val="837028761"/>
      </c:lineChart>
      <c:dateAx>
        <c:axId val="6849588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7028761"/>
        <c:crosses val="autoZero"/>
        <c:auto val="1"/>
        <c:lblOffset val="100"/>
        <c:baseTimeUnit val="days"/>
      </c:dateAx>
      <c:valAx>
        <c:axId val="83702876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495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9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96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班次开始时间点业务量趋势</a:t>
            </a:r>
            <a:endParaRPr lang="zh-CN" altLang="en-US" sz="96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[51复盘数据.xlsx]Sheet4!$H$1</c:f>
              <c:strCache>
                <c:ptCount val="1"/>
                <c:pt idx="0">
                  <c:v>T+1H</c:v>
                </c:pt>
              </c:strCache>
            </c:strRef>
          </c:tx>
          <c:spPr>
            <a:ln w="1587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[51复盘数据.xlsx]Sheet4!$F$2:$G$121</c:f>
              <c:multiLvlStrCache>
                <c:ptCount val="120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</c:v>
                  </c:pt>
                  <c:pt idx="49">
                    <c:v>1</c:v>
                  </c:pt>
                  <c:pt idx="50">
                    <c:v>2</c:v>
                  </c:pt>
                  <c:pt idx="51">
                    <c:v>3</c:v>
                  </c:pt>
                  <c:pt idx="52">
                    <c:v>4</c:v>
                  </c:pt>
                  <c:pt idx="53">
                    <c:v>5</c:v>
                  </c:pt>
                  <c:pt idx="54">
                    <c:v>6</c:v>
                  </c:pt>
                  <c:pt idx="55">
                    <c:v>7</c:v>
                  </c:pt>
                  <c:pt idx="56">
                    <c:v>8</c:v>
                  </c:pt>
                  <c:pt idx="57">
                    <c:v>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</c:v>
                  </c:pt>
                  <c:pt idx="73">
                    <c:v>1</c:v>
                  </c:pt>
                  <c:pt idx="74">
                    <c:v>2</c:v>
                  </c:pt>
                  <c:pt idx="75">
                    <c:v>3</c:v>
                  </c:pt>
                  <c:pt idx="76">
                    <c:v>4</c:v>
                  </c:pt>
                  <c:pt idx="77">
                    <c:v>5</c:v>
                  </c:pt>
                  <c:pt idx="78">
                    <c:v>6</c:v>
                  </c:pt>
                  <c:pt idx="79">
                    <c:v>7</c:v>
                  </c:pt>
                  <c:pt idx="80">
                    <c:v>8</c:v>
                  </c:pt>
                  <c:pt idx="81">
                    <c:v>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</c:v>
                  </c:pt>
                  <c:pt idx="97">
                    <c:v>1</c:v>
                  </c:pt>
                  <c:pt idx="98">
                    <c:v>2</c:v>
                  </c:pt>
                  <c:pt idx="99">
                    <c:v>3</c:v>
                  </c:pt>
                  <c:pt idx="100">
                    <c:v>4</c:v>
                  </c:pt>
                  <c:pt idx="101">
                    <c:v>5</c:v>
                  </c:pt>
                  <c:pt idx="102">
                    <c:v>6</c:v>
                  </c:pt>
                  <c:pt idx="103">
                    <c:v>7</c:v>
                  </c:pt>
                  <c:pt idx="104">
                    <c:v>8</c:v>
                  </c:pt>
                  <c:pt idx="105">
                    <c:v>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</c:lvl>
                <c:lvl>
                  <c:pt idx="0">
                    <c:v>45045</c:v>
                  </c:pt>
                  <c:pt idx="24">
                    <c:v>45046</c:v>
                  </c:pt>
                  <c:pt idx="48">
                    <c:v>45047</c:v>
                  </c:pt>
                  <c:pt idx="72">
                    <c:v>45048</c:v>
                  </c:pt>
                  <c:pt idx="96">
                    <c:v>45049</c:v>
                  </c:pt>
                </c:lvl>
              </c:multiLvlStrCache>
            </c:multiLvlStrRef>
          </c:cat>
          <c:val>
            <c:numRef>
              <c:f>[51复盘数据.xlsx]Sheet4!$H$2:$H$121</c:f>
              <c:numCache>
                <c:formatCode>#,##0_ </c:formatCode>
                <c:ptCount val="120"/>
                <c:pt idx="0">
                  <c:v>3145873</c:v>
                </c:pt>
                <c:pt idx="1">
                  <c:v>4980722</c:v>
                </c:pt>
                <c:pt idx="2">
                  <c:v>4827602</c:v>
                </c:pt>
                <c:pt idx="3">
                  <c:v>3102304</c:v>
                </c:pt>
                <c:pt idx="4">
                  <c:v>1132522</c:v>
                </c:pt>
                <c:pt idx="5">
                  <c:v>595320</c:v>
                </c:pt>
                <c:pt idx="6">
                  <c:v>1486444</c:v>
                </c:pt>
                <c:pt idx="7">
                  <c:v>2399055</c:v>
                </c:pt>
                <c:pt idx="8">
                  <c:v>2009833</c:v>
                </c:pt>
                <c:pt idx="9">
                  <c:v>3262961</c:v>
                </c:pt>
                <c:pt idx="10">
                  <c:v>1927228</c:v>
                </c:pt>
                <c:pt idx="11">
                  <c:v>1426281</c:v>
                </c:pt>
                <c:pt idx="12">
                  <c:v>2494057</c:v>
                </c:pt>
                <c:pt idx="13">
                  <c:v>2877224</c:v>
                </c:pt>
                <c:pt idx="14">
                  <c:v>2761749</c:v>
                </c:pt>
                <c:pt idx="15">
                  <c:v>1336387</c:v>
                </c:pt>
                <c:pt idx="16">
                  <c:v>1792812</c:v>
                </c:pt>
                <c:pt idx="17">
                  <c:v>2658640</c:v>
                </c:pt>
                <c:pt idx="18">
                  <c:v>4914159</c:v>
                </c:pt>
                <c:pt idx="19">
                  <c:v>6215244</c:v>
                </c:pt>
                <c:pt idx="20">
                  <c:v>5637761</c:v>
                </c:pt>
                <c:pt idx="21">
                  <c:v>5409047</c:v>
                </c:pt>
                <c:pt idx="22">
                  <c:v>2191981</c:v>
                </c:pt>
                <c:pt idx="23">
                  <c:v>1685291</c:v>
                </c:pt>
                <c:pt idx="24">
                  <c:v>2682317</c:v>
                </c:pt>
                <c:pt idx="25">
                  <c:v>4344955</c:v>
                </c:pt>
                <c:pt idx="26">
                  <c:v>4139760</c:v>
                </c:pt>
                <c:pt idx="27">
                  <c:v>2605622</c:v>
                </c:pt>
                <c:pt idx="28">
                  <c:v>965173</c:v>
                </c:pt>
                <c:pt idx="29">
                  <c:v>518485</c:v>
                </c:pt>
                <c:pt idx="30">
                  <c:v>1202987</c:v>
                </c:pt>
                <c:pt idx="31">
                  <c:v>1830793</c:v>
                </c:pt>
                <c:pt idx="32">
                  <c:v>1449871</c:v>
                </c:pt>
                <c:pt idx="33">
                  <c:v>3056971</c:v>
                </c:pt>
                <c:pt idx="34">
                  <c:v>1963592</c:v>
                </c:pt>
                <c:pt idx="35">
                  <c:v>1420865</c:v>
                </c:pt>
                <c:pt idx="36">
                  <c:v>2377328</c:v>
                </c:pt>
                <c:pt idx="37">
                  <c:v>2726417</c:v>
                </c:pt>
                <c:pt idx="38">
                  <c:v>2258624</c:v>
                </c:pt>
                <c:pt idx="39">
                  <c:v>1217606</c:v>
                </c:pt>
                <c:pt idx="40">
                  <c:v>1579085</c:v>
                </c:pt>
                <c:pt idx="41">
                  <c:v>2283668</c:v>
                </c:pt>
                <c:pt idx="42">
                  <c:v>4137765</c:v>
                </c:pt>
                <c:pt idx="43">
                  <c:v>5263936</c:v>
                </c:pt>
                <c:pt idx="44">
                  <c:v>5263043</c:v>
                </c:pt>
                <c:pt idx="45">
                  <c:v>5167939</c:v>
                </c:pt>
                <c:pt idx="46">
                  <c:v>2075538</c:v>
                </c:pt>
                <c:pt idx="47">
                  <c:v>1474672</c:v>
                </c:pt>
                <c:pt idx="48">
                  <c:v>2278868</c:v>
                </c:pt>
                <c:pt idx="49">
                  <c:v>3855785</c:v>
                </c:pt>
                <c:pt idx="50">
                  <c:v>3672113</c:v>
                </c:pt>
                <c:pt idx="51">
                  <c:v>2227729</c:v>
                </c:pt>
                <c:pt idx="52">
                  <c:v>940169</c:v>
                </c:pt>
                <c:pt idx="53">
                  <c:v>457295</c:v>
                </c:pt>
                <c:pt idx="54">
                  <c:v>997298</c:v>
                </c:pt>
                <c:pt idx="55">
                  <c:v>1502107</c:v>
                </c:pt>
                <c:pt idx="56">
                  <c:v>1349712</c:v>
                </c:pt>
                <c:pt idx="57">
                  <c:v>2687873</c:v>
                </c:pt>
                <c:pt idx="58">
                  <c:v>1756829</c:v>
                </c:pt>
                <c:pt idx="59">
                  <c:v>1211936</c:v>
                </c:pt>
                <c:pt idx="60">
                  <c:v>2166668</c:v>
                </c:pt>
                <c:pt idx="61">
                  <c:v>2447550</c:v>
                </c:pt>
                <c:pt idx="62">
                  <c:v>2038365</c:v>
                </c:pt>
                <c:pt idx="63">
                  <c:v>1165187</c:v>
                </c:pt>
                <c:pt idx="64">
                  <c:v>1520603</c:v>
                </c:pt>
                <c:pt idx="65">
                  <c:v>2067152</c:v>
                </c:pt>
                <c:pt idx="66">
                  <c:v>3719912</c:v>
                </c:pt>
                <c:pt idx="67">
                  <c:v>4700199</c:v>
                </c:pt>
                <c:pt idx="68">
                  <c:v>4316393</c:v>
                </c:pt>
                <c:pt idx="69">
                  <c:v>4440293</c:v>
                </c:pt>
                <c:pt idx="70">
                  <c:v>1816988</c:v>
                </c:pt>
                <c:pt idx="71">
                  <c:v>1296359</c:v>
                </c:pt>
                <c:pt idx="72">
                  <c:v>1929939</c:v>
                </c:pt>
                <c:pt idx="73">
                  <c:v>3254693</c:v>
                </c:pt>
                <c:pt idx="74">
                  <c:v>3244613</c:v>
                </c:pt>
                <c:pt idx="75">
                  <c:v>1934027</c:v>
                </c:pt>
                <c:pt idx="76">
                  <c:v>792358</c:v>
                </c:pt>
                <c:pt idx="77">
                  <c:v>415106</c:v>
                </c:pt>
                <c:pt idx="78">
                  <c:v>792407</c:v>
                </c:pt>
                <c:pt idx="79">
                  <c:v>1307801</c:v>
                </c:pt>
                <c:pt idx="80">
                  <c:v>1194962</c:v>
                </c:pt>
                <c:pt idx="81">
                  <c:v>2324464</c:v>
                </c:pt>
                <c:pt idx="82">
                  <c:v>1529512</c:v>
                </c:pt>
                <c:pt idx="83">
                  <c:v>1073689</c:v>
                </c:pt>
                <c:pt idx="84">
                  <c:v>1946519</c:v>
                </c:pt>
                <c:pt idx="85">
                  <c:v>2187791</c:v>
                </c:pt>
                <c:pt idx="86">
                  <c:v>1946911</c:v>
                </c:pt>
                <c:pt idx="87">
                  <c:v>1106365</c:v>
                </c:pt>
                <c:pt idx="88">
                  <c:v>1414380</c:v>
                </c:pt>
                <c:pt idx="89">
                  <c:v>2042531</c:v>
                </c:pt>
                <c:pt idx="90">
                  <c:v>3575396</c:v>
                </c:pt>
                <c:pt idx="91">
                  <c:v>4342035</c:v>
                </c:pt>
                <c:pt idx="92">
                  <c:v>4390867</c:v>
                </c:pt>
                <c:pt idx="93">
                  <c:v>4464392</c:v>
                </c:pt>
                <c:pt idx="94">
                  <c:v>1952660</c:v>
                </c:pt>
                <c:pt idx="95">
                  <c:v>1392204</c:v>
                </c:pt>
                <c:pt idx="96">
                  <c:v>2082606</c:v>
                </c:pt>
                <c:pt idx="97">
                  <c:v>3303070</c:v>
                </c:pt>
                <c:pt idx="98">
                  <c:v>3214215</c:v>
                </c:pt>
                <c:pt idx="99">
                  <c:v>1899141</c:v>
                </c:pt>
                <c:pt idx="100">
                  <c:v>772965</c:v>
                </c:pt>
                <c:pt idx="101">
                  <c:v>401111</c:v>
                </c:pt>
                <c:pt idx="102">
                  <c:v>861312</c:v>
                </c:pt>
                <c:pt idx="103">
                  <c:v>1407385</c:v>
                </c:pt>
                <c:pt idx="104">
                  <c:v>1283985</c:v>
                </c:pt>
                <c:pt idx="105">
                  <c:v>2328039</c:v>
                </c:pt>
                <c:pt idx="106">
                  <c:v>1581901</c:v>
                </c:pt>
                <c:pt idx="107">
                  <c:v>1105024</c:v>
                </c:pt>
                <c:pt idx="108">
                  <c:v>2053222</c:v>
                </c:pt>
                <c:pt idx="109">
                  <c:v>2263429</c:v>
                </c:pt>
                <c:pt idx="110">
                  <c:v>2168956</c:v>
                </c:pt>
                <c:pt idx="111">
                  <c:v>1224939</c:v>
                </c:pt>
                <c:pt idx="112">
                  <c:v>1544017</c:v>
                </c:pt>
                <c:pt idx="113">
                  <c:v>2285060</c:v>
                </c:pt>
                <c:pt idx="114">
                  <c:v>3858302</c:v>
                </c:pt>
                <c:pt idx="115">
                  <c:v>5470722</c:v>
                </c:pt>
                <c:pt idx="116">
                  <c:v>4890668</c:v>
                </c:pt>
                <c:pt idx="117">
                  <c:v>5224678</c:v>
                </c:pt>
                <c:pt idx="118">
                  <c:v>2169947</c:v>
                </c:pt>
                <c:pt idx="119">
                  <c:v>1594830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[51复盘数据.xlsx]Sheet4!$I$1</c:f>
              <c:strCache>
                <c:ptCount val="1"/>
                <c:pt idx="0">
                  <c:v>T+3H</c:v>
                </c:pt>
              </c:strCache>
            </c:strRef>
          </c:tx>
          <c:spPr>
            <a:ln w="1587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[51复盘数据.xlsx]Sheet4!$F$2:$G$121</c:f>
              <c:multiLvlStrCache>
                <c:ptCount val="120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</c:v>
                  </c:pt>
                  <c:pt idx="49">
                    <c:v>1</c:v>
                  </c:pt>
                  <c:pt idx="50">
                    <c:v>2</c:v>
                  </c:pt>
                  <c:pt idx="51">
                    <c:v>3</c:v>
                  </c:pt>
                  <c:pt idx="52">
                    <c:v>4</c:v>
                  </c:pt>
                  <c:pt idx="53">
                    <c:v>5</c:v>
                  </c:pt>
                  <c:pt idx="54">
                    <c:v>6</c:v>
                  </c:pt>
                  <c:pt idx="55">
                    <c:v>7</c:v>
                  </c:pt>
                  <c:pt idx="56">
                    <c:v>8</c:v>
                  </c:pt>
                  <c:pt idx="57">
                    <c:v>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</c:v>
                  </c:pt>
                  <c:pt idx="73">
                    <c:v>1</c:v>
                  </c:pt>
                  <c:pt idx="74">
                    <c:v>2</c:v>
                  </c:pt>
                  <c:pt idx="75">
                    <c:v>3</c:v>
                  </c:pt>
                  <c:pt idx="76">
                    <c:v>4</c:v>
                  </c:pt>
                  <c:pt idx="77">
                    <c:v>5</c:v>
                  </c:pt>
                  <c:pt idx="78">
                    <c:v>6</c:v>
                  </c:pt>
                  <c:pt idx="79">
                    <c:v>7</c:v>
                  </c:pt>
                  <c:pt idx="80">
                    <c:v>8</c:v>
                  </c:pt>
                  <c:pt idx="81">
                    <c:v>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</c:v>
                  </c:pt>
                  <c:pt idx="97">
                    <c:v>1</c:v>
                  </c:pt>
                  <c:pt idx="98">
                    <c:v>2</c:v>
                  </c:pt>
                  <c:pt idx="99">
                    <c:v>3</c:v>
                  </c:pt>
                  <c:pt idx="100">
                    <c:v>4</c:v>
                  </c:pt>
                  <c:pt idx="101">
                    <c:v>5</c:v>
                  </c:pt>
                  <c:pt idx="102">
                    <c:v>6</c:v>
                  </c:pt>
                  <c:pt idx="103">
                    <c:v>7</c:v>
                  </c:pt>
                  <c:pt idx="104">
                    <c:v>8</c:v>
                  </c:pt>
                  <c:pt idx="105">
                    <c:v>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</c:lvl>
                <c:lvl>
                  <c:pt idx="0">
                    <c:v>45045</c:v>
                  </c:pt>
                  <c:pt idx="24">
                    <c:v>45046</c:v>
                  </c:pt>
                  <c:pt idx="48">
                    <c:v>45047</c:v>
                  </c:pt>
                  <c:pt idx="72">
                    <c:v>45048</c:v>
                  </c:pt>
                  <c:pt idx="96">
                    <c:v>45049</c:v>
                  </c:pt>
                </c:lvl>
              </c:multiLvlStrCache>
            </c:multiLvlStrRef>
          </c:cat>
          <c:val>
            <c:numRef>
              <c:f>[51复盘数据.xlsx]Sheet4!$I$2:$I$121</c:f>
              <c:numCache>
                <c:formatCode>#,##0_ </c:formatCode>
                <c:ptCount val="120"/>
                <c:pt idx="0">
                  <c:v>2937267</c:v>
                </c:pt>
                <c:pt idx="1">
                  <c:v>4783763</c:v>
                </c:pt>
                <c:pt idx="2">
                  <c:v>4796207</c:v>
                </c:pt>
                <c:pt idx="3">
                  <c:v>3059178</c:v>
                </c:pt>
                <c:pt idx="4">
                  <c:v>1149257</c:v>
                </c:pt>
                <c:pt idx="5">
                  <c:v>604657</c:v>
                </c:pt>
                <c:pt idx="6">
                  <c:v>1394345</c:v>
                </c:pt>
                <c:pt idx="7">
                  <c:v>2392047</c:v>
                </c:pt>
                <c:pt idx="8">
                  <c:v>2046619</c:v>
                </c:pt>
                <c:pt idx="9">
                  <c:v>3218238</c:v>
                </c:pt>
                <c:pt idx="10">
                  <c:v>1964460</c:v>
                </c:pt>
                <c:pt idx="11">
                  <c:v>1434179</c:v>
                </c:pt>
                <c:pt idx="12">
                  <c:v>2521961</c:v>
                </c:pt>
                <c:pt idx="13">
                  <c:v>3024535</c:v>
                </c:pt>
                <c:pt idx="14">
                  <c:v>2724637</c:v>
                </c:pt>
                <c:pt idx="15">
                  <c:v>1356146</c:v>
                </c:pt>
                <c:pt idx="16">
                  <c:v>1852208</c:v>
                </c:pt>
                <c:pt idx="17">
                  <c:v>2707155</c:v>
                </c:pt>
                <c:pt idx="18">
                  <c:v>4966620</c:v>
                </c:pt>
                <c:pt idx="19">
                  <c:v>6345734</c:v>
                </c:pt>
                <c:pt idx="20">
                  <c:v>5804390</c:v>
                </c:pt>
                <c:pt idx="21">
                  <c:v>5588714</c:v>
                </c:pt>
                <c:pt idx="22">
                  <c:v>2145321</c:v>
                </c:pt>
                <c:pt idx="23">
                  <c:v>1672376</c:v>
                </c:pt>
                <c:pt idx="24">
                  <c:v>2587425</c:v>
                </c:pt>
                <c:pt idx="25">
                  <c:v>4292073</c:v>
                </c:pt>
                <c:pt idx="26">
                  <c:v>4173742</c:v>
                </c:pt>
                <c:pt idx="27">
                  <c:v>2656924</c:v>
                </c:pt>
                <c:pt idx="28">
                  <c:v>994126</c:v>
                </c:pt>
                <c:pt idx="29">
                  <c:v>507191</c:v>
                </c:pt>
                <c:pt idx="30">
                  <c:v>1228123</c:v>
                </c:pt>
                <c:pt idx="31">
                  <c:v>2021649</c:v>
                </c:pt>
                <c:pt idx="32">
                  <c:v>1452511</c:v>
                </c:pt>
                <c:pt idx="33">
                  <c:v>3038039</c:v>
                </c:pt>
                <c:pt idx="34">
                  <c:v>1952541</c:v>
                </c:pt>
                <c:pt idx="35">
                  <c:v>1419181</c:v>
                </c:pt>
                <c:pt idx="36">
                  <c:v>2414247</c:v>
                </c:pt>
                <c:pt idx="37">
                  <c:v>2825145</c:v>
                </c:pt>
                <c:pt idx="38">
                  <c:v>2367693</c:v>
                </c:pt>
                <c:pt idx="39">
                  <c:v>1245789</c:v>
                </c:pt>
                <c:pt idx="40">
                  <c:v>1612327</c:v>
                </c:pt>
                <c:pt idx="41">
                  <c:v>2391566</c:v>
                </c:pt>
                <c:pt idx="42">
                  <c:v>4250844</c:v>
                </c:pt>
                <c:pt idx="43">
                  <c:v>5472835</c:v>
                </c:pt>
                <c:pt idx="44">
                  <c:v>5481887</c:v>
                </c:pt>
                <c:pt idx="45">
                  <c:v>5297540</c:v>
                </c:pt>
                <c:pt idx="46">
                  <c:v>2125626</c:v>
                </c:pt>
                <c:pt idx="47">
                  <c:v>1499163</c:v>
                </c:pt>
                <c:pt idx="48">
                  <c:v>2008711</c:v>
                </c:pt>
                <c:pt idx="49">
                  <c:v>3450193</c:v>
                </c:pt>
                <c:pt idx="50">
                  <c:v>3598772</c:v>
                </c:pt>
                <c:pt idx="51">
                  <c:v>2299052</c:v>
                </c:pt>
                <c:pt idx="52">
                  <c:v>954737</c:v>
                </c:pt>
                <c:pt idx="53">
                  <c:v>444903</c:v>
                </c:pt>
                <c:pt idx="54">
                  <c:v>1018042</c:v>
                </c:pt>
                <c:pt idx="55">
                  <c:v>1495930</c:v>
                </c:pt>
                <c:pt idx="56">
                  <c:v>1325540</c:v>
                </c:pt>
                <c:pt idx="57">
                  <c:v>2671422</c:v>
                </c:pt>
                <c:pt idx="58">
                  <c:v>1782215</c:v>
                </c:pt>
                <c:pt idx="59">
                  <c:v>1213469</c:v>
                </c:pt>
                <c:pt idx="60">
                  <c:v>2224868</c:v>
                </c:pt>
                <c:pt idx="61">
                  <c:v>2525025</c:v>
                </c:pt>
                <c:pt idx="62">
                  <c:v>2201566</c:v>
                </c:pt>
                <c:pt idx="63">
                  <c:v>1202103</c:v>
                </c:pt>
                <c:pt idx="64">
                  <c:v>1604013</c:v>
                </c:pt>
                <c:pt idx="65">
                  <c:v>2260655</c:v>
                </c:pt>
                <c:pt idx="66">
                  <c:v>3856189</c:v>
                </c:pt>
                <c:pt idx="67">
                  <c:v>5064273</c:v>
                </c:pt>
                <c:pt idx="68">
                  <c:v>4680942</c:v>
                </c:pt>
                <c:pt idx="69">
                  <c:v>4877236</c:v>
                </c:pt>
                <c:pt idx="70">
                  <c:v>1891106</c:v>
                </c:pt>
                <c:pt idx="71">
                  <c:v>1261985</c:v>
                </c:pt>
                <c:pt idx="72">
                  <c:v>1638009</c:v>
                </c:pt>
                <c:pt idx="73">
                  <c:v>2658099</c:v>
                </c:pt>
                <c:pt idx="74">
                  <c:v>3132950</c:v>
                </c:pt>
                <c:pt idx="75">
                  <c:v>1978250</c:v>
                </c:pt>
                <c:pt idx="76">
                  <c:v>836061</c:v>
                </c:pt>
                <c:pt idx="77">
                  <c:v>426662</c:v>
                </c:pt>
                <c:pt idx="78">
                  <c:v>877825</c:v>
                </c:pt>
                <c:pt idx="79">
                  <c:v>1339881</c:v>
                </c:pt>
                <c:pt idx="80">
                  <c:v>1210688</c:v>
                </c:pt>
                <c:pt idx="81">
                  <c:v>2301050</c:v>
                </c:pt>
                <c:pt idx="82">
                  <c:v>1542629</c:v>
                </c:pt>
                <c:pt idx="83">
                  <c:v>1092057</c:v>
                </c:pt>
                <c:pt idx="84">
                  <c:v>1993444</c:v>
                </c:pt>
                <c:pt idx="85">
                  <c:v>2325097</c:v>
                </c:pt>
                <c:pt idx="86">
                  <c:v>2159477</c:v>
                </c:pt>
                <c:pt idx="87">
                  <c:v>1151505</c:v>
                </c:pt>
                <c:pt idx="88">
                  <c:v>1453868</c:v>
                </c:pt>
                <c:pt idx="89">
                  <c:v>2103921</c:v>
                </c:pt>
                <c:pt idx="90">
                  <c:v>3740795</c:v>
                </c:pt>
                <c:pt idx="91">
                  <c:v>4448960</c:v>
                </c:pt>
                <c:pt idx="92">
                  <c:v>4581713</c:v>
                </c:pt>
                <c:pt idx="93">
                  <c:v>4643134</c:v>
                </c:pt>
                <c:pt idx="94">
                  <c:v>1970229</c:v>
                </c:pt>
                <c:pt idx="95">
                  <c:v>1383911</c:v>
                </c:pt>
                <c:pt idx="96">
                  <c:v>1658147</c:v>
                </c:pt>
                <c:pt idx="97">
                  <c:v>2634890</c:v>
                </c:pt>
                <c:pt idx="98">
                  <c:v>3157256</c:v>
                </c:pt>
                <c:pt idx="99">
                  <c:v>2001648</c:v>
                </c:pt>
                <c:pt idx="100">
                  <c:v>824173</c:v>
                </c:pt>
                <c:pt idx="101">
                  <c:v>389880</c:v>
                </c:pt>
                <c:pt idx="102">
                  <c:v>920706</c:v>
                </c:pt>
                <c:pt idx="103">
                  <c:v>1415183</c:v>
                </c:pt>
                <c:pt idx="104">
                  <c:v>1307691</c:v>
                </c:pt>
                <c:pt idx="105">
                  <c:v>2330568</c:v>
                </c:pt>
                <c:pt idx="106">
                  <c:v>1594672</c:v>
                </c:pt>
                <c:pt idx="107">
                  <c:v>1099339</c:v>
                </c:pt>
                <c:pt idx="108">
                  <c:v>2066645</c:v>
                </c:pt>
                <c:pt idx="109">
                  <c:v>2374268</c:v>
                </c:pt>
                <c:pt idx="110">
                  <c:v>2255497</c:v>
                </c:pt>
                <c:pt idx="111">
                  <c:v>1226037</c:v>
                </c:pt>
                <c:pt idx="112">
                  <c:v>1540477</c:v>
                </c:pt>
                <c:pt idx="113">
                  <c:v>2299006</c:v>
                </c:pt>
                <c:pt idx="114">
                  <c:v>3942573</c:v>
                </c:pt>
                <c:pt idx="115">
                  <c:v>5449703</c:v>
                </c:pt>
                <c:pt idx="116">
                  <c:v>4888907</c:v>
                </c:pt>
                <c:pt idx="117">
                  <c:v>5289008</c:v>
                </c:pt>
                <c:pt idx="118">
                  <c:v>2111415</c:v>
                </c:pt>
                <c:pt idx="119">
                  <c:v>1599150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[51复盘数据.xlsx]Sheet4!$J$1</c:f>
              <c:strCache>
                <c:ptCount val="1"/>
                <c:pt idx="0">
                  <c:v>T+6H</c:v>
                </c:pt>
              </c:strCache>
            </c:strRef>
          </c:tx>
          <c:spPr>
            <a:ln w="15875" cap="rnd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[51复盘数据.xlsx]Sheet4!$F$2:$G$121</c:f>
              <c:multiLvlStrCache>
                <c:ptCount val="120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</c:v>
                  </c:pt>
                  <c:pt idx="49">
                    <c:v>1</c:v>
                  </c:pt>
                  <c:pt idx="50">
                    <c:v>2</c:v>
                  </c:pt>
                  <c:pt idx="51">
                    <c:v>3</c:v>
                  </c:pt>
                  <c:pt idx="52">
                    <c:v>4</c:v>
                  </c:pt>
                  <c:pt idx="53">
                    <c:v>5</c:v>
                  </c:pt>
                  <c:pt idx="54">
                    <c:v>6</c:v>
                  </c:pt>
                  <c:pt idx="55">
                    <c:v>7</c:v>
                  </c:pt>
                  <c:pt idx="56">
                    <c:v>8</c:v>
                  </c:pt>
                  <c:pt idx="57">
                    <c:v>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</c:v>
                  </c:pt>
                  <c:pt idx="73">
                    <c:v>1</c:v>
                  </c:pt>
                  <c:pt idx="74">
                    <c:v>2</c:v>
                  </c:pt>
                  <c:pt idx="75">
                    <c:v>3</c:v>
                  </c:pt>
                  <c:pt idx="76">
                    <c:v>4</c:v>
                  </c:pt>
                  <c:pt idx="77">
                    <c:v>5</c:v>
                  </c:pt>
                  <c:pt idx="78">
                    <c:v>6</c:v>
                  </c:pt>
                  <c:pt idx="79">
                    <c:v>7</c:v>
                  </c:pt>
                  <c:pt idx="80">
                    <c:v>8</c:v>
                  </c:pt>
                  <c:pt idx="81">
                    <c:v>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</c:v>
                  </c:pt>
                  <c:pt idx="97">
                    <c:v>1</c:v>
                  </c:pt>
                  <c:pt idx="98">
                    <c:v>2</c:v>
                  </c:pt>
                  <c:pt idx="99">
                    <c:v>3</c:v>
                  </c:pt>
                  <c:pt idx="100">
                    <c:v>4</c:v>
                  </c:pt>
                  <c:pt idx="101">
                    <c:v>5</c:v>
                  </c:pt>
                  <c:pt idx="102">
                    <c:v>6</c:v>
                  </c:pt>
                  <c:pt idx="103">
                    <c:v>7</c:v>
                  </c:pt>
                  <c:pt idx="104">
                    <c:v>8</c:v>
                  </c:pt>
                  <c:pt idx="105">
                    <c:v>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</c:lvl>
                <c:lvl>
                  <c:pt idx="0">
                    <c:v>45045</c:v>
                  </c:pt>
                  <c:pt idx="24">
                    <c:v>45046</c:v>
                  </c:pt>
                  <c:pt idx="48">
                    <c:v>45047</c:v>
                  </c:pt>
                  <c:pt idx="72">
                    <c:v>45048</c:v>
                  </c:pt>
                  <c:pt idx="96">
                    <c:v>45049</c:v>
                  </c:pt>
                </c:lvl>
              </c:multiLvlStrCache>
            </c:multiLvlStrRef>
          </c:cat>
          <c:val>
            <c:numRef>
              <c:f>[51复盘数据.xlsx]Sheet4!$J$2:$J$121</c:f>
              <c:numCache>
                <c:formatCode>#,##0_ </c:formatCode>
                <c:ptCount val="120"/>
                <c:pt idx="0">
                  <c:v>3327155</c:v>
                </c:pt>
                <c:pt idx="1">
                  <c:v>4877548</c:v>
                </c:pt>
                <c:pt idx="2">
                  <c:v>5016907</c:v>
                </c:pt>
                <c:pt idx="3">
                  <c:v>2916129</c:v>
                </c:pt>
                <c:pt idx="4">
                  <c:v>1145565</c:v>
                </c:pt>
                <c:pt idx="5">
                  <c:v>595046</c:v>
                </c:pt>
                <c:pt idx="6">
                  <c:v>1481676</c:v>
                </c:pt>
                <c:pt idx="7">
                  <c:v>2396338</c:v>
                </c:pt>
                <c:pt idx="8">
                  <c:v>2130482</c:v>
                </c:pt>
                <c:pt idx="9">
                  <c:v>3251459</c:v>
                </c:pt>
                <c:pt idx="10">
                  <c:v>2132351</c:v>
                </c:pt>
                <c:pt idx="11">
                  <c:v>1466648</c:v>
                </c:pt>
                <c:pt idx="12">
                  <c:v>2620143</c:v>
                </c:pt>
                <c:pt idx="13">
                  <c:v>3075088</c:v>
                </c:pt>
                <c:pt idx="14">
                  <c:v>2824851</c:v>
                </c:pt>
                <c:pt idx="15">
                  <c:v>1359419</c:v>
                </c:pt>
                <c:pt idx="16">
                  <c:v>1861757</c:v>
                </c:pt>
                <c:pt idx="17">
                  <c:v>2634656</c:v>
                </c:pt>
                <c:pt idx="18">
                  <c:v>4977377</c:v>
                </c:pt>
                <c:pt idx="19">
                  <c:v>6379414</c:v>
                </c:pt>
                <c:pt idx="20">
                  <c:v>5920407</c:v>
                </c:pt>
                <c:pt idx="21">
                  <c:v>5630319</c:v>
                </c:pt>
                <c:pt idx="22">
                  <c:v>2452780</c:v>
                </c:pt>
                <c:pt idx="23">
                  <c:v>1698977</c:v>
                </c:pt>
                <c:pt idx="24">
                  <c:v>3091076</c:v>
                </c:pt>
                <c:pt idx="25">
                  <c:v>4287625</c:v>
                </c:pt>
                <c:pt idx="26">
                  <c:v>4692218</c:v>
                </c:pt>
                <c:pt idx="27">
                  <c:v>2582233</c:v>
                </c:pt>
                <c:pt idx="28">
                  <c:v>1103420</c:v>
                </c:pt>
                <c:pt idx="29">
                  <c:v>536655</c:v>
                </c:pt>
                <c:pt idx="30">
                  <c:v>1329431</c:v>
                </c:pt>
                <c:pt idx="31">
                  <c:v>2080041</c:v>
                </c:pt>
                <c:pt idx="32">
                  <c:v>1530027</c:v>
                </c:pt>
                <c:pt idx="33">
                  <c:v>3009343</c:v>
                </c:pt>
                <c:pt idx="34">
                  <c:v>1845765</c:v>
                </c:pt>
                <c:pt idx="35">
                  <c:v>1350176</c:v>
                </c:pt>
                <c:pt idx="36">
                  <c:v>2265588</c:v>
                </c:pt>
                <c:pt idx="37">
                  <c:v>2760974</c:v>
                </c:pt>
                <c:pt idx="38">
                  <c:v>2484908</c:v>
                </c:pt>
                <c:pt idx="39">
                  <c:v>1301740</c:v>
                </c:pt>
                <c:pt idx="40">
                  <c:v>1616690</c:v>
                </c:pt>
                <c:pt idx="41">
                  <c:v>2501453</c:v>
                </c:pt>
                <c:pt idx="42">
                  <c:v>4467878</c:v>
                </c:pt>
                <c:pt idx="43">
                  <c:v>5501515</c:v>
                </c:pt>
                <c:pt idx="44">
                  <c:v>5734273</c:v>
                </c:pt>
                <c:pt idx="45">
                  <c:v>5412300</c:v>
                </c:pt>
                <c:pt idx="46">
                  <c:v>2196289</c:v>
                </c:pt>
                <c:pt idx="47">
                  <c:v>1622889</c:v>
                </c:pt>
                <c:pt idx="48">
                  <c:v>2624071</c:v>
                </c:pt>
                <c:pt idx="49">
                  <c:v>3572354</c:v>
                </c:pt>
                <c:pt idx="50">
                  <c:v>4296547</c:v>
                </c:pt>
                <c:pt idx="51">
                  <c:v>2103637</c:v>
                </c:pt>
                <c:pt idx="52">
                  <c:v>1021161</c:v>
                </c:pt>
                <c:pt idx="53">
                  <c:v>462200</c:v>
                </c:pt>
                <c:pt idx="54">
                  <c:v>1084114</c:v>
                </c:pt>
                <c:pt idx="55">
                  <c:v>1533766</c:v>
                </c:pt>
                <c:pt idx="56">
                  <c:v>1457442</c:v>
                </c:pt>
                <c:pt idx="57">
                  <c:v>2761545</c:v>
                </c:pt>
                <c:pt idx="58">
                  <c:v>1794058</c:v>
                </c:pt>
                <c:pt idx="59">
                  <c:v>1226452</c:v>
                </c:pt>
                <c:pt idx="60">
                  <c:v>2224780</c:v>
                </c:pt>
                <c:pt idx="61">
                  <c:v>2572627</c:v>
                </c:pt>
                <c:pt idx="62">
                  <c:v>2288432</c:v>
                </c:pt>
                <c:pt idx="63">
                  <c:v>1197629</c:v>
                </c:pt>
                <c:pt idx="64">
                  <c:v>1506353</c:v>
                </c:pt>
                <c:pt idx="65">
                  <c:v>2307152</c:v>
                </c:pt>
                <c:pt idx="66">
                  <c:v>4136387</c:v>
                </c:pt>
                <c:pt idx="67">
                  <c:v>4972794</c:v>
                </c:pt>
                <c:pt idx="68">
                  <c:v>5174309</c:v>
                </c:pt>
                <c:pt idx="69">
                  <c:v>4984114</c:v>
                </c:pt>
                <c:pt idx="70">
                  <c:v>2120297</c:v>
                </c:pt>
                <c:pt idx="71">
                  <c:v>1346419</c:v>
                </c:pt>
                <c:pt idx="72">
                  <c:v>2809834</c:v>
                </c:pt>
                <c:pt idx="73">
                  <c:v>3026575</c:v>
                </c:pt>
                <c:pt idx="74">
                  <c:v>4339458</c:v>
                </c:pt>
                <c:pt idx="75">
                  <c:v>1761310</c:v>
                </c:pt>
                <c:pt idx="76">
                  <c:v>974795</c:v>
                </c:pt>
                <c:pt idx="77">
                  <c:v>467449</c:v>
                </c:pt>
                <c:pt idx="78">
                  <c:v>1037037</c:v>
                </c:pt>
                <c:pt idx="79">
                  <c:v>1448758</c:v>
                </c:pt>
                <c:pt idx="80">
                  <c:v>1413080</c:v>
                </c:pt>
                <c:pt idx="81">
                  <c:v>2382818</c:v>
                </c:pt>
                <c:pt idx="82">
                  <c:v>1699419</c:v>
                </c:pt>
                <c:pt idx="83">
                  <c:v>1142237</c:v>
                </c:pt>
                <c:pt idx="84">
                  <c:v>2097008</c:v>
                </c:pt>
                <c:pt idx="85">
                  <c:v>2339685</c:v>
                </c:pt>
                <c:pt idx="86">
                  <c:v>2086529</c:v>
                </c:pt>
                <c:pt idx="87">
                  <c:v>1125545</c:v>
                </c:pt>
                <c:pt idx="88">
                  <c:v>1344837</c:v>
                </c:pt>
                <c:pt idx="89">
                  <c:v>1943645</c:v>
                </c:pt>
                <c:pt idx="90">
                  <c:v>3595847</c:v>
                </c:pt>
                <c:pt idx="91">
                  <c:v>4619314</c:v>
                </c:pt>
                <c:pt idx="92">
                  <c:v>4496351</c:v>
                </c:pt>
                <c:pt idx="93">
                  <c:v>4758971</c:v>
                </c:pt>
                <c:pt idx="94">
                  <c:v>1859900</c:v>
                </c:pt>
                <c:pt idx="95">
                  <c:v>1315594</c:v>
                </c:pt>
                <c:pt idx="96">
                  <c:v>2557484</c:v>
                </c:pt>
                <c:pt idx="97">
                  <c:v>3135439</c:v>
                </c:pt>
                <c:pt idx="98">
                  <c:v>3943450</c:v>
                </c:pt>
                <c:pt idx="99">
                  <c:v>1658346</c:v>
                </c:pt>
                <c:pt idx="100">
                  <c:v>1000029</c:v>
                </c:pt>
                <c:pt idx="101">
                  <c:v>431556</c:v>
                </c:pt>
                <c:pt idx="102">
                  <c:v>875061</c:v>
                </c:pt>
                <c:pt idx="103">
                  <c:v>1337431</c:v>
                </c:pt>
                <c:pt idx="104">
                  <c:v>1268776</c:v>
                </c:pt>
                <c:pt idx="105">
                  <c:v>2306632</c:v>
                </c:pt>
                <c:pt idx="106">
                  <c:v>1494939</c:v>
                </c:pt>
                <c:pt idx="107">
                  <c:v>1109851</c:v>
                </c:pt>
                <c:pt idx="108">
                  <c:v>1932624</c:v>
                </c:pt>
                <c:pt idx="109">
                  <c:v>2252778</c:v>
                </c:pt>
                <c:pt idx="110">
                  <c:v>1951775</c:v>
                </c:pt>
                <c:pt idx="111">
                  <c:v>1162987</c:v>
                </c:pt>
                <c:pt idx="112">
                  <c:v>1379414</c:v>
                </c:pt>
                <c:pt idx="113">
                  <c:v>2121882</c:v>
                </c:pt>
                <c:pt idx="114">
                  <c:v>3663580</c:v>
                </c:pt>
                <c:pt idx="115">
                  <c:v>5047913</c:v>
                </c:pt>
                <c:pt idx="116">
                  <c:v>4547697</c:v>
                </c:pt>
                <c:pt idx="117">
                  <c:v>5137463</c:v>
                </c:pt>
                <c:pt idx="118">
                  <c:v>1942897</c:v>
                </c:pt>
                <c:pt idx="119">
                  <c:v>1508701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[51复盘数据.xlsx]Sheet4!$K$1</c:f>
              <c:strCache>
                <c:ptCount val="1"/>
                <c:pt idx="0">
                  <c:v>实际</c:v>
                </c:pt>
              </c:strCache>
            </c:strRef>
          </c:tx>
          <c:spPr>
            <a:ln w="1587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[51复盘数据.xlsx]Sheet4!$F$2:$G$121</c:f>
              <c:multiLvlStrCache>
                <c:ptCount val="120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</c:v>
                  </c:pt>
                  <c:pt idx="49">
                    <c:v>1</c:v>
                  </c:pt>
                  <c:pt idx="50">
                    <c:v>2</c:v>
                  </c:pt>
                  <c:pt idx="51">
                    <c:v>3</c:v>
                  </c:pt>
                  <c:pt idx="52">
                    <c:v>4</c:v>
                  </c:pt>
                  <c:pt idx="53">
                    <c:v>5</c:v>
                  </c:pt>
                  <c:pt idx="54">
                    <c:v>6</c:v>
                  </c:pt>
                  <c:pt idx="55">
                    <c:v>7</c:v>
                  </c:pt>
                  <c:pt idx="56">
                    <c:v>8</c:v>
                  </c:pt>
                  <c:pt idx="57">
                    <c:v>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</c:v>
                  </c:pt>
                  <c:pt idx="73">
                    <c:v>1</c:v>
                  </c:pt>
                  <c:pt idx="74">
                    <c:v>2</c:v>
                  </c:pt>
                  <c:pt idx="75">
                    <c:v>3</c:v>
                  </c:pt>
                  <c:pt idx="76">
                    <c:v>4</c:v>
                  </c:pt>
                  <c:pt idx="77">
                    <c:v>5</c:v>
                  </c:pt>
                  <c:pt idx="78">
                    <c:v>6</c:v>
                  </c:pt>
                  <c:pt idx="79">
                    <c:v>7</c:v>
                  </c:pt>
                  <c:pt idx="80">
                    <c:v>8</c:v>
                  </c:pt>
                  <c:pt idx="81">
                    <c:v>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</c:v>
                  </c:pt>
                  <c:pt idx="97">
                    <c:v>1</c:v>
                  </c:pt>
                  <c:pt idx="98">
                    <c:v>2</c:v>
                  </c:pt>
                  <c:pt idx="99">
                    <c:v>3</c:v>
                  </c:pt>
                  <c:pt idx="100">
                    <c:v>4</c:v>
                  </c:pt>
                  <c:pt idx="101">
                    <c:v>5</c:v>
                  </c:pt>
                  <c:pt idx="102">
                    <c:v>6</c:v>
                  </c:pt>
                  <c:pt idx="103">
                    <c:v>7</c:v>
                  </c:pt>
                  <c:pt idx="104">
                    <c:v>8</c:v>
                  </c:pt>
                  <c:pt idx="105">
                    <c:v>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</c:lvl>
                <c:lvl>
                  <c:pt idx="0">
                    <c:v>45045</c:v>
                  </c:pt>
                  <c:pt idx="24">
                    <c:v>45046</c:v>
                  </c:pt>
                  <c:pt idx="48">
                    <c:v>45047</c:v>
                  </c:pt>
                  <c:pt idx="72">
                    <c:v>45048</c:v>
                  </c:pt>
                  <c:pt idx="96">
                    <c:v>45049</c:v>
                  </c:pt>
                </c:lvl>
              </c:multiLvlStrCache>
            </c:multiLvlStrRef>
          </c:cat>
          <c:val>
            <c:numRef>
              <c:f>[51复盘数据.xlsx]Sheet4!$K$2:$K$121</c:f>
              <c:numCache>
                <c:formatCode>#,##0_ </c:formatCode>
                <c:ptCount val="120"/>
                <c:pt idx="0">
                  <c:v>2804239</c:v>
                </c:pt>
                <c:pt idx="1">
                  <c:v>4834633</c:v>
                </c:pt>
                <c:pt idx="2">
                  <c:v>4749395</c:v>
                </c:pt>
                <c:pt idx="3">
                  <c:v>3043595</c:v>
                </c:pt>
                <c:pt idx="4">
                  <c:v>1134985</c:v>
                </c:pt>
                <c:pt idx="5">
                  <c:v>610923</c:v>
                </c:pt>
                <c:pt idx="6">
                  <c:v>1445945</c:v>
                </c:pt>
                <c:pt idx="7">
                  <c:v>2274736</c:v>
                </c:pt>
                <c:pt idx="8">
                  <c:v>1933059</c:v>
                </c:pt>
                <c:pt idx="9">
                  <c:v>2916037</c:v>
                </c:pt>
                <c:pt idx="10">
                  <c:v>1696912</c:v>
                </c:pt>
                <c:pt idx="11">
                  <c:v>1256448</c:v>
                </c:pt>
                <c:pt idx="12">
                  <c:v>2268526</c:v>
                </c:pt>
                <c:pt idx="13">
                  <c:v>2675055</c:v>
                </c:pt>
                <c:pt idx="14">
                  <c:v>2686812</c:v>
                </c:pt>
                <c:pt idx="15">
                  <c:v>1265219</c:v>
                </c:pt>
                <c:pt idx="16">
                  <c:v>1720196</c:v>
                </c:pt>
                <c:pt idx="17">
                  <c:v>2513342</c:v>
                </c:pt>
                <c:pt idx="18">
                  <c:v>4666369</c:v>
                </c:pt>
                <c:pt idx="19">
                  <c:v>6025880</c:v>
                </c:pt>
                <c:pt idx="20">
                  <c:v>5600329</c:v>
                </c:pt>
                <c:pt idx="21">
                  <c:v>5416276</c:v>
                </c:pt>
                <c:pt idx="22">
                  <c:v>2249099</c:v>
                </c:pt>
                <c:pt idx="23">
                  <c:v>1942621</c:v>
                </c:pt>
                <c:pt idx="24">
                  <c:v>2499888</c:v>
                </c:pt>
                <c:pt idx="25">
                  <c:v>4255564</c:v>
                </c:pt>
                <c:pt idx="26">
                  <c:v>3984771</c:v>
                </c:pt>
                <c:pt idx="27">
                  <c:v>2547114</c:v>
                </c:pt>
                <c:pt idx="28">
                  <c:v>863130</c:v>
                </c:pt>
                <c:pt idx="29">
                  <c:v>452851</c:v>
                </c:pt>
                <c:pt idx="30">
                  <c:v>1174976</c:v>
                </c:pt>
                <c:pt idx="31">
                  <c:v>1722487</c:v>
                </c:pt>
                <c:pt idx="32">
                  <c:v>1512828</c:v>
                </c:pt>
                <c:pt idx="33">
                  <c:v>3081735</c:v>
                </c:pt>
                <c:pt idx="34">
                  <c:v>1849310</c:v>
                </c:pt>
                <c:pt idx="35">
                  <c:v>1295516</c:v>
                </c:pt>
                <c:pt idx="36">
                  <c:v>2246433</c:v>
                </c:pt>
                <c:pt idx="37">
                  <c:v>2522719</c:v>
                </c:pt>
                <c:pt idx="38">
                  <c:v>2291178</c:v>
                </c:pt>
                <c:pt idx="39">
                  <c:v>1074875</c:v>
                </c:pt>
                <c:pt idx="40">
                  <c:v>1424921</c:v>
                </c:pt>
                <c:pt idx="41">
                  <c:v>2219309</c:v>
                </c:pt>
                <c:pt idx="42">
                  <c:v>3937322</c:v>
                </c:pt>
                <c:pt idx="43">
                  <c:v>5111110</c:v>
                </c:pt>
                <c:pt idx="44">
                  <c:v>5029498</c:v>
                </c:pt>
                <c:pt idx="45">
                  <c:v>5208821</c:v>
                </c:pt>
                <c:pt idx="46">
                  <c:v>2113296</c:v>
                </c:pt>
                <c:pt idx="47">
                  <c:v>1589429</c:v>
                </c:pt>
                <c:pt idx="48">
                  <c:v>2202807</c:v>
                </c:pt>
                <c:pt idx="49">
                  <c:v>3674002</c:v>
                </c:pt>
                <c:pt idx="50">
                  <c:v>3461614</c:v>
                </c:pt>
                <c:pt idx="51">
                  <c:v>2206807</c:v>
                </c:pt>
                <c:pt idx="52">
                  <c:v>902685</c:v>
                </c:pt>
                <c:pt idx="53">
                  <c:v>418863</c:v>
                </c:pt>
                <c:pt idx="54">
                  <c:v>947244</c:v>
                </c:pt>
                <c:pt idx="55">
                  <c:v>1468668</c:v>
                </c:pt>
                <c:pt idx="56">
                  <c:v>1331023</c:v>
                </c:pt>
                <c:pt idx="57">
                  <c:v>2450634</c:v>
                </c:pt>
                <c:pt idx="58">
                  <c:v>1669391</c:v>
                </c:pt>
                <c:pt idx="59">
                  <c:v>1106643</c:v>
                </c:pt>
                <c:pt idx="60">
                  <c:v>1993902</c:v>
                </c:pt>
                <c:pt idx="61">
                  <c:v>2260716</c:v>
                </c:pt>
                <c:pt idx="62">
                  <c:v>1933843</c:v>
                </c:pt>
                <c:pt idx="63">
                  <c:v>1028961</c:v>
                </c:pt>
                <c:pt idx="64">
                  <c:v>1183526</c:v>
                </c:pt>
                <c:pt idx="65">
                  <c:v>1855609</c:v>
                </c:pt>
                <c:pt idx="66">
                  <c:v>3269341</c:v>
                </c:pt>
                <c:pt idx="67">
                  <c:v>4303101</c:v>
                </c:pt>
                <c:pt idx="68">
                  <c:v>4069832</c:v>
                </c:pt>
                <c:pt idx="69">
                  <c:v>4338818</c:v>
                </c:pt>
                <c:pt idx="70">
                  <c:v>1683431</c:v>
                </c:pt>
                <c:pt idx="71">
                  <c:v>1271847</c:v>
                </c:pt>
                <c:pt idx="72">
                  <c:v>1855341</c:v>
                </c:pt>
                <c:pt idx="73">
                  <c:v>3065564</c:v>
                </c:pt>
                <c:pt idx="74">
                  <c:v>3018725</c:v>
                </c:pt>
                <c:pt idx="75">
                  <c:v>1886868</c:v>
                </c:pt>
                <c:pt idx="76">
                  <c:v>750500</c:v>
                </c:pt>
                <c:pt idx="77">
                  <c:v>423406</c:v>
                </c:pt>
                <c:pt idx="78">
                  <c:v>804186</c:v>
                </c:pt>
                <c:pt idx="79">
                  <c:v>1198239</c:v>
                </c:pt>
                <c:pt idx="80">
                  <c:v>1155963</c:v>
                </c:pt>
                <c:pt idx="81">
                  <c:v>2111470</c:v>
                </c:pt>
                <c:pt idx="82">
                  <c:v>1424108</c:v>
                </c:pt>
                <c:pt idx="83">
                  <c:v>1009287</c:v>
                </c:pt>
                <c:pt idx="84">
                  <c:v>1889335</c:v>
                </c:pt>
                <c:pt idx="85">
                  <c:v>2056680</c:v>
                </c:pt>
                <c:pt idx="86">
                  <c:v>1870245</c:v>
                </c:pt>
                <c:pt idx="87">
                  <c:v>974784</c:v>
                </c:pt>
                <c:pt idx="88">
                  <c:v>1305699</c:v>
                </c:pt>
                <c:pt idx="89">
                  <c:v>2078842</c:v>
                </c:pt>
                <c:pt idx="90">
                  <c:v>3483860</c:v>
                </c:pt>
                <c:pt idx="91">
                  <c:v>4325217</c:v>
                </c:pt>
                <c:pt idx="92">
                  <c:v>4369572</c:v>
                </c:pt>
                <c:pt idx="93">
                  <c:v>4636553</c:v>
                </c:pt>
                <c:pt idx="94">
                  <c:v>1912440</c:v>
                </c:pt>
                <c:pt idx="95">
                  <c:v>1439330</c:v>
                </c:pt>
                <c:pt idx="96">
                  <c:v>1993731</c:v>
                </c:pt>
                <c:pt idx="97">
                  <c:v>3188089</c:v>
                </c:pt>
                <c:pt idx="98">
                  <c:v>3017652</c:v>
                </c:pt>
                <c:pt idx="99">
                  <c:v>1831073</c:v>
                </c:pt>
                <c:pt idx="100">
                  <c:v>747138</c:v>
                </c:pt>
                <c:pt idx="101">
                  <c:v>380517</c:v>
                </c:pt>
                <c:pt idx="102">
                  <c:v>864428</c:v>
                </c:pt>
                <c:pt idx="103">
                  <c:v>1340833</c:v>
                </c:pt>
                <c:pt idx="104">
                  <c:v>1248211</c:v>
                </c:pt>
                <c:pt idx="105">
                  <c:v>2255668</c:v>
                </c:pt>
                <c:pt idx="106">
                  <c:v>1514896</c:v>
                </c:pt>
                <c:pt idx="107">
                  <c:v>1071985</c:v>
                </c:pt>
                <c:pt idx="108">
                  <c:v>1904499</c:v>
                </c:pt>
                <c:pt idx="109">
                  <c:v>2195206</c:v>
                </c:pt>
                <c:pt idx="110">
                  <c:v>2097918</c:v>
                </c:pt>
                <c:pt idx="111">
                  <c:v>1095008</c:v>
                </c:pt>
                <c:pt idx="112">
                  <c:v>1342306</c:v>
                </c:pt>
                <c:pt idx="113">
                  <c:v>2268623</c:v>
                </c:pt>
                <c:pt idx="114">
                  <c:v>3726150</c:v>
                </c:pt>
                <c:pt idx="115">
                  <c:v>5475033</c:v>
                </c:pt>
                <c:pt idx="116">
                  <c:v>4924233</c:v>
                </c:pt>
                <c:pt idx="117">
                  <c:v>4673881</c:v>
                </c:pt>
                <c:pt idx="118">
                  <c:v>2113314</c:v>
                </c:pt>
                <c:pt idx="119">
                  <c:v>1533350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804349047"/>
        <c:axId val="169338656"/>
      </c:lineChart>
      <c:catAx>
        <c:axId val="8043490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69338656"/>
        <c:crosses val="autoZero"/>
        <c:auto val="1"/>
        <c:lblAlgn val="ctr"/>
        <c:lblOffset val="100"/>
        <c:noMultiLvlLbl val="0"/>
      </c:catAx>
      <c:valAx>
        <c:axId val="169338656"/>
        <c:scaling>
          <c:orientation val="minMax"/>
          <c:min val="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80434904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>
        <c:manualLayout>
          <c:xMode val="edge"/>
          <c:yMode val="edge"/>
          <c:x val="0.368171194858311"/>
          <c:y val="0.9083215796897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08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城市总量预测趋势</a:t>
            </a:r>
            <a:endParaRPr sz="108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03238469087341"/>
          <c:y val="0.022276676319893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4376840039254"/>
          <c:y val="0.169748273557585"/>
          <c:w val="0.87207065750736"/>
          <c:h val="0.621162842503898"/>
        </c:manualLayout>
      </c:layout>
      <c:lineChart>
        <c:grouping val="standard"/>
        <c:varyColors val="0"/>
        <c:ser>
          <c:idx val="0"/>
          <c:order val="0"/>
          <c:tx>
            <c:strRef>
              <c:f>[清明复盘.xlsx]画图!$H$3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dLbls>
            <c:delete val="1"/>
          </c:dLbls>
          <c:cat>
            <c:numRef>
              <c:f>画图!$G$4:$G$8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画图!$H$4:$H$8</c:f>
              <c:numCache>
                <c:formatCode>#,##0_ </c:formatCode>
                <c:ptCount val="5"/>
                <c:pt idx="0">
                  <c:v>24272542</c:v>
                </c:pt>
                <c:pt idx="1">
                  <c:v>20502158</c:v>
                </c:pt>
                <c:pt idx="2">
                  <c:v>17219603</c:v>
                </c:pt>
                <c:pt idx="3">
                  <c:v>20420301</c:v>
                </c:pt>
                <c:pt idx="4">
                  <c:v>23949770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[清明复盘.xlsx]画图!$I$3</c:f>
              <c:strCache>
                <c:ptCount val="1"/>
                <c:pt idx="0">
                  <c:v>预测值-2D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dLbls>
            <c:delete val="1"/>
          </c:dLbls>
          <c:cat>
            <c:numRef>
              <c:f>画图!$G$4:$G$8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画图!$I$4:$I$8</c:f>
              <c:numCache>
                <c:formatCode>#,##0_ </c:formatCode>
                <c:ptCount val="5"/>
                <c:pt idx="0">
                  <c:v>23500510</c:v>
                </c:pt>
                <c:pt idx="1">
                  <c:v>21045759</c:v>
                </c:pt>
                <c:pt idx="2">
                  <c:v>20065904</c:v>
                </c:pt>
                <c:pt idx="3">
                  <c:v>22437484</c:v>
                </c:pt>
                <c:pt idx="4">
                  <c:v>24469912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[清明复盘.xlsx]画图!$J$3</c:f>
              <c:strCache>
                <c:ptCount val="1"/>
                <c:pt idx="0">
                  <c:v>预测值-10D(摸底)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5A5A5"/>
              </a:solidFill>
              <a:ln w="9525">
                <a:solidFill>
                  <a:srgbClr val="A5A5A5"/>
                </a:solidFill>
              </a:ln>
              <a:effectLst/>
            </c:spPr>
          </c:marker>
          <c:dLbls>
            <c:delete val="1"/>
          </c:dLbls>
          <c:cat>
            <c:numRef>
              <c:f>画图!$G$4:$G$8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画图!$J$4:$J$8</c:f>
              <c:numCache>
                <c:formatCode>#,##0_ </c:formatCode>
                <c:ptCount val="5"/>
                <c:pt idx="0">
                  <c:v>22707825</c:v>
                </c:pt>
                <c:pt idx="1">
                  <c:v>20819407</c:v>
                </c:pt>
                <c:pt idx="2">
                  <c:v>20020814</c:v>
                </c:pt>
                <c:pt idx="3">
                  <c:v>22183055</c:v>
                </c:pt>
                <c:pt idx="4">
                  <c:v>24031301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098847"/>
        <c:axId val="127043425"/>
      </c:lineChart>
      <c:dateAx>
        <c:axId val="435098847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27043425"/>
        <c:crosses val="autoZero"/>
        <c:auto val="1"/>
        <c:lblOffset val="100"/>
        <c:baseTimeUnit val="days"/>
        <c:majorUnit val="1"/>
        <c:majorTimeUnit val="days"/>
      </c:dateAx>
      <c:valAx>
        <c:axId val="127043425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43509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 sz="900"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/>
              <a:t>城市总量准确率</a:t>
            </a:r>
            <a:endParaRPr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78154681139756"/>
          <c:y val="0.11864406779661"/>
          <c:w val="0.899231117141565"/>
          <c:h val="0.725600282485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[清明复盘.xlsx]画图!$B$10</c:f>
              <c:strCache>
                <c:ptCount val="1"/>
                <c:pt idx="0">
                  <c:v>准确率-2D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0.00949796472184532"/>
                  <c:y val="0.008827683615819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26775214834916"/>
                  <c:y val="-0.0030014124293785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[清明复盘.xlsx]画图!$A$11:$A$15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[清明复盘.xlsx]画图!$B$11:$B$15</c:f>
              <c:numCache>
                <c:formatCode>0.00%</c:formatCode>
                <c:ptCount val="5"/>
                <c:pt idx="0">
                  <c:v>0.968193195422218</c:v>
                </c:pt>
                <c:pt idx="1">
                  <c:v>0.973485669167118</c:v>
                </c:pt>
                <c:pt idx="2">
                  <c:v>0.834705771091238</c:v>
                </c:pt>
                <c:pt idx="3">
                  <c:v>0.901216784218802</c:v>
                </c:pt>
                <c:pt idx="4">
                  <c:v>0.978281962624275</c:v>
                </c:pt>
              </c:numCache>
            </c:numRef>
          </c:val>
        </c:ser>
        <c:ser>
          <c:idx val="1"/>
          <c:order val="1"/>
          <c:tx>
            <c:strRef>
              <c:f>[清明复盘.xlsx]画图!$C$10</c:f>
              <c:strCache>
                <c:ptCount val="1"/>
                <c:pt idx="0">
                  <c:v>准确率-10D（摸底）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[清明复盘.xlsx]画图!$A$11:$A$15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[清明复盘.xlsx]画图!$C$11:$C$15</c:f>
              <c:numCache>
                <c:formatCode>0.00%</c:formatCode>
                <c:ptCount val="5"/>
                <c:pt idx="0">
                  <c:v>0.935535511690535</c:v>
                </c:pt>
                <c:pt idx="1">
                  <c:v>0.984526067938799</c:v>
                </c:pt>
                <c:pt idx="2">
                  <c:v>0.837324298359259</c:v>
                </c:pt>
                <c:pt idx="3">
                  <c:v>0.913676394877822</c:v>
                </c:pt>
                <c:pt idx="4">
                  <c:v>0.996595750188832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45540710"/>
        <c:axId val="526989927"/>
      </c:barChart>
      <c:dateAx>
        <c:axId val="54554071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6989927"/>
        <c:crosses val="autoZero"/>
        <c:auto val="1"/>
        <c:lblOffset val="100"/>
        <c:baseTimeUnit val="days"/>
        <c:majorUnit val="1"/>
        <c:majorTimeUnit val="days"/>
      </c:dateAx>
      <c:valAx>
        <c:axId val="526989927"/>
        <c:scaling>
          <c:orientation val="minMax"/>
          <c:max val="1"/>
          <c:min val="0"/>
        </c:scaling>
        <c:delete val="1"/>
        <c:axPos val="l"/>
        <c:numFmt formatCode="0%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5407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04782903663501"/>
          <c:y val="0.93326271186440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400"/>
              <a:t>T+2D重点流向准确率情况</a:t>
            </a:r>
            <a:endParaRPr sz="1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[清明复盘.xlsx]画图!$B$42</c:f>
              <c:strCache>
                <c:ptCount val="1"/>
                <c:pt idx="0">
                  <c:v>流向准确率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[清明复盘.xlsx]画图!$A$43:$A$47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[清明复盘.xlsx]画图!$B$43:$B$47</c:f>
              <c:numCache>
                <c:formatCode>General</c:formatCode>
                <c:ptCount val="5"/>
                <c:pt idx="0">
                  <c:v>0.856359669276954</c:v>
                </c:pt>
                <c:pt idx="1">
                  <c:v>0.818115860578055</c:v>
                </c:pt>
                <c:pt idx="2">
                  <c:v>0.774732047772142</c:v>
                </c:pt>
                <c:pt idx="3">
                  <c:v>0.85443832673685</c:v>
                </c:pt>
                <c:pt idx="4">
                  <c:v>0.887018521956935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545540710"/>
        <c:axId val="526989927"/>
      </c:barChart>
      <c:lineChart>
        <c:grouping val="standard"/>
        <c:varyColors val="0"/>
        <c:ser>
          <c:idx val="1"/>
          <c:order val="1"/>
          <c:tx>
            <c:strRef>
              <c:f>[清明复盘.xlsx]画图!$C$42</c:f>
              <c:strCache>
                <c:ptCount val="1"/>
                <c:pt idx="0">
                  <c:v>达标率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elete val="1"/>
          </c:dLbls>
          <c:cat>
            <c:numRef>
              <c:f>[清明复盘.xlsx]画图!$A$43:$A$47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[清明复盘.xlsx]画图!$C$43:$C$47</c:f>
              <c:numCache>
                <c:formatCode>General</c:formatCode>
                <c:ptCount val="5"/>
                <c:pt idx="0">
                  <c:v>0.762446974771154</c:v>
                </c:pt>
                <c:pt idx="1">
                  <c:v>0.714470954356846</c:v>
                </c:pt>
                <c:pt idx="2">
                  <c:v>0.603936039360393</c:v>
                </c:pt>
                <c:pt idx="3">
                  <c:v>0.775956284153005</c:v>
                </c:pt>
                <c:pt idx="4">
                  <c:v>0.836330935251798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540710"/>
        <c:axId val="526989927"/>
      </c:lineChart>
      <c:dateAx>
        <c:axId val="54554071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6989927"/>
        <c:crosses val="autoZero"/>
        <c:auto val="1"/>
        <c:lblOffset val="100"/>
        <c:baseTimeUnit val="days"/>
      </c:dateAx>
      <c:valAx>
        <c:axId val="526989927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5407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400"/>
              <a:t>T+10D(摸底)-重点流向准确率情况</a:t>
            </a:r>
            <a:endParaRPr sz="1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[清明复盘.xlsx]画图!$F$42</c:f>
              <c:strCache>
                <c:ptCount val="1"/>
                <c:pt idx="0">
                  <c:v>流向准确率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[清明复盘.xlsx]画图!$E$43:$E$47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[清明复盘.xlsx]画图!$F$43:$F$47</c:f>
              <c:numCache>
                <c:formatCode>General</c:formatCode>
                <c:ptCount val="5"/>
                <c:pt idx="0">
                  <c:v>0.859154191765352</c:v>
                </c:pt>
                <c:pt idx="1">
                  <c:v>0.831966593425544</c:v>
                </c:pt>
                <c:pt idx="2">
                  <c:v>0.685805814169346</c:v>
                </c:pt>
                <c:pt idx="3">
                  <c:v>0.762497805682585</c:v>
                </c:pt>
                <c:pt idx="4">
                  <c:v>0.821644851057132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545540710"/>
        <c:axId val="526989927"/>
      </c:barChart>
      <c:lineChart>
        <c:grouping val="standard"/>
        <c:varyColors val="0"/>
        <c:ser>
          <c:idx val="1"/>
          <c:order val="1"/>
          <c:tx>
            <c:strRef>
              <c:f>[清明复盘.xlsx]画图!$G$42</c:f>
              <c:strCache>
                <c:ptCount val="1"/>
                <c:pt idx="0">
                  <c:v>达标率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elete val="1"/>
          </c:dLbls>
          <c:cat>
            <c:numRef>
              <c:f>[清明复盘.xlsx]画图!$E$43:$E$47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[清明复盘.xlsx]画图!$G$43:$G$47</c:f>
              <c:numCache>
                <c:formatCode>General</c:formatCode>
                <c:ptCount val="5"/>
                <c:pt idx="0">
                  <c:v>0.741906675597231</c:v>
                </c:pt>
                <c:pt idx="1">
                  <c:v>0.716026970954356</c:v>
                </c:pt>
                <c:pt idx="2">
                  <c:v>0.585793357933579</c:v>
                </c:pt>
                <c:pt idx="3">
                  <c:v>0.669529013791308</c:v>
                </c:pt>
                <c:pt idx="4">
                  <c:v>0.716501798561151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540710"/>
        <c:axId val="526989927"/>
      </c:lineChart>
      <c:dateAx>
        <c:axId val="545540710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6989927"/>
        <c:crosses val="autoZero"/>
        <c:auto val="1"/>
        <c:lblOffset val="100"/>
        <c:baseTimeUnit val="days"/>
        <c:majorUnit val="1"/>
        <c:majorTimeUnit val="days"/>
      </c:dateAx>
      <c:valAx>
        <c:axId val="526989927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5407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400"/>
              <a:t>T+2D重点流向达标天数分布</a:t>
            </a:r>
            <a:endParaRPr sz="1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[清明复盘.xlsx]画图!$B$60</c:f>
              <c:strCache>
                <c:ptCount val="1"/>
                <c:pt idx="0">
                  <c:v>达标天数对应流向数量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[清明复盘.xlsx]画图!$A$61:$A$66</c:f>
              <c:strCache>
                <c:ptCount val="6"/>
                <c:pt idx="0">
                  <c:v>5天</c:v>
                </c:pt>
                <c:pt idx="1">
                  <c:v>4天</c:v>
                </c:pt>
                <c:pt idx="2">
                  <c:v>3天</c:v>
                </c:pt>
                <c:pt idx="3">
                  <c:v>2天</c:v>
                </c:pt>
                <c:pt idx="4">
                  <c:v>1天</c:v>
                </c:pt>
                <c:pt idx="5">
                  <c:v>0天</c:v>
                </c:pt>
              </c:strCache>
            </c:strRef>
          </c:cat>
          <c:val>
            <c:numRef>
              <c:f>[清明复盘.xlsx]画图!$B$61:$B$66</c:f>
              <c:numCache>
                <c:formatCode>#,##0_ </c:formatCode>
                <c:ptCount val="6"/>
                <c:pt idx="0">
                  <c:v>1292</c:v>
                </c:pt>
                <c:pt idx="1">
                  <c:v>1452</c:v>
                </c:pt>
                <c:pt idx="2">
                  <c:v>1172</c:v>
                </c:pt>
                <c:pt idx="3">
                  <c:v>536</c:v>
                </c:pt>
                <c:pt idx="4">
                  <c:v>245</c:v>
                </c:pt>
                <c:pt idx="5">
                  <c:v>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730135150"/>
        <c:axId val="714177531"/>
      </c:barChart>
      <c:lineChart>
        <c:grouping val="standard"/>
        <c:varyColors val="0"/>
        <c:ser>
          <c:idx val="1"/>
          <c:order val="1"/>
          <c:tx>
            <c:strRef>
              <c:f>[清明复盘.xlsx]画图!$C$60</c:f>
              <c:strCache>
                <c:ptCount val="1"/>
                <c:pt idx="0">
                  <c:v>累计占比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elete val="1"/>
          </c:dLbls>
          <c:cat>
            <c:strRef>
              <c:f>[清明复盘.xlsx]画图!$A$61:$A$66</c:f>
              <c:strCache>
                <c:ptCount val="6"/>
                <c:pt idx="0">
                  <c:v>5天</c:v>
                </c:pt>
                <c:pt idx="1">
                  <c:v>4天</c:v>
                </c:pt>
                <c:pt idx="2">
                  <c:v>3天</c:v>
                </c:pt>
                <c:pt idx="3">
                  <c:v>2天</c:v>
                </c:pt>
                <c:pt idx="4">
                  <c:v>1天</c:v>
                </c:pt>
                <c:pt idx="5">
                  <c:v>0天</c:v>
                </c:pt>
              </c:strCache>
            </c:strRef>
          </c:cat>
          <c:val>
            <c:numRef>
              <c:f>[清明复盘.xlsx]画图!$C$61:$C$66</c:f>
              <c:numCache>
                <c:formatCode>0.00%</c:formatCode>
                <c:ptCount val="6"/>
                <c:pt idx="0">
                  <c:v>0.271713985278654</c:v>
                </c:pt>
                <c:pt idx="1">
                  <c:v>0.577076761303891</c:v>
                </c:pt>
                <c:pt idx="2">
                  <c:v>0.823554153522608</c:v>
                </c:pt>
                <c:pt idx="3">
                  <c:v>0.936277602523659</c:v>
                </c:pt>
                <c:pt idx="4">
                  <c:v>0.987802313354364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020318"/>
        <c:axId val="268126249"/>
      </c:lineChart>
      <c:catAx>
        <c:axId val="73013515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177531"/>
        <c:crosses val="autoZero"/>
        <c:auto val="1"/>
        <c:lblAlgn val="ctr"/>
        <c:lblOffset val="100"/>
        <c:noMultiLvlLbl val="0"/>
      </c:catAx>
      <c:valAx>
        <c:axId val="714177531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0135150"/>
        <c:crosses val="autoZero"/>
        <c:crossBetween val="between"/>
      </c:valAx>
      <c:catAx>
        <c:axId val="739020318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8126249"/>
        <c:crosses val="autoZero"/>
        <c:auto val="1"/>
        <c:lblAlgn val="ctr"/>
        <c:lblOffset val="100"/>
        <c:noMultiLvlLbl val="0"/>
      </c:catAx>
      <c:valAx>
        <c:axId val="268126249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02031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440"/>
              <a:t>T+10D(摸底)-重点流向达标天数分布</a:t>
            </a:r>
            <a:endParaRPr sz="144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[清明复盘.xlsx]画图!$B$71</c:f>
              <c:strCache>
                <c:ptCount val="1"/>
                <c:pt idx="0">
                  <c:v>达标天数对应流向数量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[清明复盘.xlsx]画图!$A$72:$A$77</c:f>
              <c:strCache>
                <c:ptCount val="6"/>
                <c:pt idx="0">
                  <c:v>5天</c:v>
                </c:pt>
                <c:pt idx="1">
                  <c:v>4天</c:v>
                </c:pt>
                <c:pt idx="2">
                  <c:v>3天</c:v>
                </c:pt>
                <c:pt idx="3">
                  <c:v>2天</c:v>
                </c:pt>
                <c:pt idx="4">
                  <c:v>1天</c:v>
                </c:pt>
                <c:pt idx="5">
                  <c:v>0天</c:v>
                </c:pt>
              </c:strCache>
            </c:strRef>
          </c:cat>
          <c:val>
            <c:numRef>
              <c:f>[清明复盘.xlsx]画图!$B$72:$B$77</c:f>
              <c:numCache>
                <c:formatCode>#,##0_ </c:formatCode>
                <c:ptCount val="6"/>
                <c:pt idx="0">
                  <c:v>1517</c:v>
                </c:pt>
                <c:pt idx="1">
                  <c:v>1064</c:v>
                </c:pt>
                <c:pt idx="2">
                  <c:v>823</c:v>
                </c:pt>
                <c:pt idx="3">
                  <c:v>656</c:v>
                </c:pt>
                <c:pt idx="4">
                  <c:v>424</c:v>
                </c:pt>
                <c:pt idx="5">
                  <c:v>271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730135150"/>
        <c:axId val="714177531"/>
      </c:barChart>
      <c:lineChart>
        <c:grouping val="standard"/>
        <c:varyColors val="0"/>
        <c:ser>
          <c:idx val="1"/>
          <c:order val="1"/>
          <c:tx>
            <c:strRef>
              <c:f>[清明复盘.xlsx]画图!$C$71</c:f>
              <c:strCache>
                <c:ptCount val="1"/>
                <c:pt idx="0">
                  <c:v>累计占比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elete val="1"/>
          </c:dLbls>
          <c:cat>
            <c:strRef>
              <c:f>[清明复盘.xlsx]画图!$A$72:$A$77</c:f>
              <c:strCache>
                <c:ptCount val="6"/>
                <c:pt idx="0">
                  <c:v>5天</c:v>
                </c:pt>
                <c:pt idx="1">
                  <c:v>4天</c:v>
                </c:pt>
                <c:pt idx="2">
                  <c:v>3天</c:v>
                </c:pt>
                <c:pt idx="3">
                  <c:v>2天</c:v>
                </c:pt>
                <c:pt idx="4">
                  <c:v>1天</c:v>
                </c:pt>
                <c:pt idx="5">
                  <c:v>0天</c:v>
                </c:pt>
              </c:strCache>
            </c:strRef>
          </c:cat>
          <c:val>
            <c:numRef>
              <c:f>[清明复盘.xlsx]画图!$C$72:$C$77</c:f>
              <c:numCache>
                <c:formatCode>0.00%</c:formatCode>
                <c:ptCount val="6"/>
                <c:pt idx="0">
                  <c:v>0.319032597266036</c:v>
                </c:pt>
                <c:pt idx="1">
                  <c:v>0.54279705573081</c:v>
                </c:pt>
                <c:pt idx="2">
                  <c:v>0.715878023133544</c:v>
                </c:pt>
                <c:pt idx="3">
                  <c:v>0.853838065194532</c:v>
                </c:pt>
                <c:pt idx="4">
                  <c:v>0.943007360672976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020318"/>
        <c:axId val="268126249"/>
      </c:lineChart>
      <c:catAx>
        <c:axId val="73013515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177531"/>
        <c:crosses val="autoZero"/>
        <c:auto val="1"/>
        <c:lblAlgn val="ctr"/>
        <c:lblOffset val="100"/>
        <c:noMultiLvlLbl val="0"/>
      </c:catAx>
      <c:valAx>
        <c:axId val="714177531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0135150"/>
        <c:crosses val="autoZero"/>
        <c:crossBetween val="between"/>
      </c:valAx>
      <c:catAx>
        <c:axId val="739020318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8126249"/>
        <c:crosses val="autoZero"/>
        <c:auto val="1"/>
        <c:lblAlgn val="ctr"/>
        <c:lblOffset val="100"/>
        <c:noMultiLvlLbl val="0"/>
      </c:catAx>
      <c:valAx>
        <c:axId val="268126249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02031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0"/>
              <a:t>航空总量准确率</a:t>
            </a:r>
            <a:endParaRPr sz="1200" b="0"/>
          </a:p>
        </c:rich>
      </c:tx>
      <c:layout>
        <c:manualLayout>
          <c:xMode val="edge"/>
          <c:yMode val="edge"/>
          <c:x val="0.370682508980381"/>
          <c:y val="0.02410484437163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'航空总量-趋势和指标 202305041011.csv'!$E$1</c:f>
              <c:strCache>
                <c:ptCount val="1"/>
                <c:pt idx="0">
                  <c:v>准确率-2D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202305041011.csv'!$E$2:$E$6</c:f>
              <c:numCache>
                <c:formatCode>0.00%</c:formatCode>
                <c:ptCount val="5"/>
                <c:pt idx="0">
                  <c:v>0.919107807722441</c:v>
                </c:pt>
                <c:pt idx="1">
                  <c:v>0.970688825949874</c:v>
                </c:pt>
                <c:pt idx="2">
                  <c:v>0.73379470431429</c:v>
                </c:pt>
                <c:pt idx="3">
                  <c:v>0.82819305325055</c:v>
                </c:pt>
                <c:pt idx="4">
                  <c:v>0.957093793230656</c:v>
                </c:pt>
              </c:numCache>
            </c:numRef>
          </c:val>
        </c:ser>
        <c:ser>
          <c:idx val="1"/>
          <c:order val="1"/>
          <c:tx>
            <c:strRef>
              <c:f>'航空总量-趋势和指标 202305041011.csv'!$F$1</c:f>
              <c:strCache>
                <c:ptCount val="1"/>
                <c:pt idx="0">
                  <c:v>准确率-10D（摸底）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202305041011.csv'!$F$2:$F$6</c:f>
              <c:numCache>
                <c:formatCode>0.00%</c:formatCode>
                <c:ptCount val="5"/>
                <c:pt idx="0">
                  <c:v>0.910235805559215</c:v>
                </c:pt>
                <c:pt idx="1">
                  <c:v>0.995250182582518</c:v>
                </c:pt>
                <c:pt idx="2">
                  <c:v>0.741454381136645</c:v>
                </c:pt>
                <c:pt idx="3">
                  <c:v>0.828575894833698</c:v>
                </c:pt>
                <c:pt idx="4">
                  <c:v>0.92479424513511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33282490"/>
        <c:axId val="565598467"/>
      </c:barChart>
      <c:dateAx>
        <c:axId val="53328249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5598467"/>
        <c:crosses val="autoZero"/>
        <c:auto val="1"/>
        <c:lblOffset val="100"/>
        <c:baseTimeUnit val="days"/>
      </c:dateAx>
      <c:valAx>
        <c:axId val="565598467"/>
        <c:scaling>
          <c:orientation val="minMax"/>
          <c:max val="1"/>
          <c:min val="0"/>
        </c:scaling>
        <c:delete val="1"/>
        <c:axPos val="l"/>
        <c:numFmt formatCode="0%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328249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200"/>
              <a:t>时效非电退预测趋势</a:t>
            </a:r>
            <a:endParaRPr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'航空总量-趋势和指标 202305041011.csv'!$B$30</c:f>
              <c:strCache>
                <c:ptCount val="1"/>
                <c:pt idx="0">
                  <c:v>实际值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'航空总量-趋势和指标 202305041011.csv'!$A$31:$A$35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202305041011.csv'!$B$31:$B$35</c:f>
              <c:numCache>
                <c:formatCode>0\.0,"万"</c:formatCode>
                <c:ptCount val="5"/>
                <c:pt idx="0">
                  <c:v>9084513</c:v>
                </c:pt>
                <c:pt idx="1">
                  <c:v>6847190</c:v>
                </c:pt>
                <c:pt idx="2">
                  <c:v>5361700</c:v>
                </c:pt>
                <c:pt idx="3">
                  <c:v>6814172</c:v>
                </c:pt>
                <c:pt idx="4">
                  <c:v>8820276</c:v>
                </c:pt>
              </c:numCache>
            </c:numRef>
          </c:val>
        </c:ser>
        <c:ser>
          <c:idx val="1"/>
          <c:order val="1"/>
          <c:tx>
            <c:strRef>
              <c:f>'航空总量-趋势和指标 202305041011.csv'!$C$30</c:f>
              <c:strCache>
                <c:ptCount val="1"/>
                <c:pt idx="0">
                  <c:v>摸底值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'航空总量-趋势和指标 202305041011.csv'!$A$31:$A$35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202305041011.csv'!$C$31:$C$35</c:f>
              <c:numCache>
                <c:formatCode>0\.0,"万"</c:formatCode>
                <c:ptCount val="5"/>
                <c:pt idx="0">
                  <c:v>8457154.86859911</c:v>
                </c:pt>
                <c:pt idx="1">
                  <c:v>7361854.14768589</c:v>
                </c:pt>
                <c:pt idx="2">
                  <c:v>7067379.98177846</c:v>
                </c:pt>
                <c:pt idx="3">
                  <c:v>8127486.97904523</c:v>
                </c:pt>
                <c:pt idx="4">
                  <c:v>9427884.89569246</c:v>
                </c:pt>
              </c:numCache>
            </c:numRef>
          </c:val>
        </c:ser>
        <c:ser>
          <c:idx val="2"/>
          <c:order val="2"/>
          <c:tx>
            <c:strRef>
              <c:f>'航空总量-趋势和指标 202305041011.csv'!$D$30</c:f>
              <c:strCache>
                <c:ptCount val="1"/>
                <c:pt idx="0">
                  <c:v>实际值-去年（按放假天数对齐）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'航空总量-趋势和指标 202305041011.csv'!$A$31:$A$35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202305041011.csv'!$D$31:$D$35</c:f>
              <c:numCache>
                <c:formatCode>0\.0,"万"</c:formatCode>
                <c:ptCount val="5"/>
                <c:pt idx="0">
                  <c:v>9230586</c:v>
                </c:pt>
                <c:pt idx="1">
                  <c:v>6221709</c:v>
                </c:pt>
                <c:pt idx="2">
                  <c:v>6927299</c:v>
                </c:pt>
                <c:pt idx="3">
                  <c:v>7987844</c:v>
                </c:pt>
                <c:pt idx="4">
                  <c:v>9217084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0"/>
        <c:axId val="533282490"/>
        <c:axId val="565598467"/>
      </c:barChart>
      <c:lineChart>
        <c:grouping val="standard"/>
        <c:varyColors val="0"/>
        <c:ser>
          <c:idx val="3"/>
          <c:order val="3"/>
          <c:tx>
            <c:strRef>
              <c:f>'航空总量-趋势和指标 202305041011.csv'!$E$30</c:f>
              <c:strCache>
                <c:ptCount val="1"/>
                <c:pt idx="0">
                  <c:v>摸底准确率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0598043268568279"/>
                  <c:y val="-0.0779311958811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0669698222406"/>
                  <c:y val="-0.073952726421717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458867300537412"/>
                  <c:y val="-0.08986660425930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436819622433512"/>
                  <c:y val="-0.08588813479990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'航空总量-趋势和指标 202305041011.csv'!$A$31:$A$35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202305041011.csv'!$E$31:$E$35</c:f>
              <c:numCache>
                <c:formatCode>0.00%</c:formatCode>
                <c:ptCount val="5"/>
                <c:pt idx="0">
                  <c:v>0.930942018421803</c:v>
                </c:pt>
                <c:pt idx="1">
                  <c:v>0.924835713966475</c:v>
                </c:pt>
                <c:pt idx="2">
                  <c:v>0.681877020016327</c:v>
                </c:pt>
                <c:pt idx="3">
                  <c:v>0.807267122249742</c:v>
                </c:pt>
                <c:pt idx="4">
                  <c:v>0.931112258200031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5754347"/>
        <c:axId val="898114423"/>
      </c:lineChart>
      <c:dateAx>
        <c:axId val="53328249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5598467"/>
        <c:crosses val="autoZero"/>
        <c:auto val="1"/>
        <c:lblOffset val="100"/>
        <c:baseTimeUnit val="days"/>
      </c:dateAx>
      <c:valAx>
        <c:axId val="565598467"/>
        <c:scaling>
          <c:orientation val="minMax"/>
        </c:scaling>
        <c:delete val="0"/>
        <c:axPos val="l"/>
        <c:numFmt formatCode="0\.0,&quot;万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3282490"/>
        <c:crosses val="autoZero"/>
        <c:crossBetween val="between"/>
        <c:majorUnit val="2000000"/>
      </c:valAx>
      <c:dateAx>
        <c:axId val="395754347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8114423"/>
        <c:crosses val="autoZero"/>
        <c:auto val="1"/>
        <c:lblOffset val="100"/>
        <c:baseTimeUnit val="days"/>
      </c:dateAx>
      <c:valAx>
        <c:axId val="898114423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5754347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08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航空总量预测趋势</a:t>
            </a:r>
            <a:endParaRPr sz="108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'航空总量-趋势和指标 202305041011.csv'!$B$1</c:f>
              <c:strCache>
                <c:ptCount val="1"/>
                <c:pt idx="0">
                  <c:v>实际值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080326099988011"/>
                  <c:y val="-0.03112567282939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99448507373217"/>
                  <c:y val="-0.05850690381465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19889701474643"/>
                  <c:y val="0.10156798502223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203812492506894"/>
                  <c:y val="0.05452843435525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407624985013787"/>
                  <c:y val="0.0779311958811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202305041011.csv'!$B$2:$B$6</c:f>
              <c:numCache>
                <c:formatCode>#,##0_ </c:formatCode>
                <c:ptCount val="5"/>
                <c:pt idx="0">
                  <c:v>1442290</c:v>
                </c:pt>
                <c:pt idx="1">
                  <c:v>1122780</c:v>
                </c:pt>
                <c:pt idx="2">
                  <c:v>856433</c:v>
                </c:pt>
                <c:pt idx="3">
                  <c:v>1068327</c:v>
                </c:pt>
                <c:pt idx="4">
                  <c:v>1355375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'航空总量-趋势和指标 202305041011.csv'!$C$1</c:f>
              <c:strCache>
                <c:ptCount val="1"/>
                <c:pt idx="0">
                  <c:v>预测值-2D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dLbls>
            <c:delete val="1"/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202305041011.csv'!$C$2:$C$6</c:f>
              <c:numCache>
                <c:formatCode>#,##0_ </c:formatCode>
                <c:ptCount val="5"/>
                <c:pt idx="0">
                  <c:v>1325620</c:v>
                </c:pt>
                <c:pt idx="1">
                  <c:v>1155690</c:v>
                </c:pt>
                <c:pt idx="2">
                  <c:v>1084420</c:v>
                </c:pt>
                <c:pt idx="3">
                  <c:v>1251873</c:v>
                </c:pt>
                <c:pt idx="4">
                  <c:v>1413529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'航空总量-趋势和指标 202305041011.csv'!$D$1</c:f>
              <c:strCache>
                <c:ptCount val="1"/>
                <c:pt idx="0">
                  <c:v>预测值-10D(摸底)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5A5A5"/>
              </a:solidFill>
              <a:ln w="9525">
                <a:solidFill>
                  <a:srgbClr val="A5A5A5"/>
                </a:solidFill>
              </a:ln>
              <a:effectLst/>
            </c:spPr>
          </c:marker>
          <c:dLbls>
            <c:delete val="1"/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202305041011.csv'!$D$2:$D$6</c:f>
              <c:numCache>
                <c:formatCode>#,##0_ </c:formatCode>
                <c:ptCount val="5"/>
                <c:pt idx="0">
                  <c:v>1312824</c:v>
                </c:pt>
                <c:pt idx="1">
                  <c:v>1128113</c:v>
                </c:pt>
                <c:pt idx="2">
                  <c:v>1077860</c:v>
                </c:pt>
                <c:pt idx="3">
                  <c:v>1251464</c:v>
                </c:pt>
                <c:pt idx="4">
                  <c:v>1457307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'航空总量-趋势和指标 202305041011.csv'!$E$1</c:f>
              <c:strCache>
                <c:ptCount val="1"/>
                <c:pt idx="0">
                  <c:v>实际值-去年（按放假天数对齐）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elete val="1"/>
          </c:dLbls>
          <c:cat>
            <c:numRef>
              <c:f>'航空总量-趋势和指标 202305041011.csv'!$A$2:$A$6</c:f>
              <c:numCache>
                <c:formatCode>m/d;@</c:formatCode>
                <c:ptCount val="5"/>
                <c:pt idx="0" c:formatCode="m/d;@">
                  <c:v>45045</c:v>
                </c:pt>
                <c:pt idx="1" c:formatCode="m/d;@">
                  <c:v>45046</c:v>
                </c:pt>
                <c:pt idx="2" c:formatCode="m/d;@">
                  <c:v>45047</c:v>
                </c:pt>
                <c:pt idx="3" c:formatCode="m/d;@">
                  <c:v>45048</c:v>
                </c:pt>
                <c:pt idx="4" c:formatCode="m/d;@">
                  <c:v>45049</c:v>
                </c:pt>
              </c:numCache>
            </c:numRef>
          </c:cat>
          <c:val>
            <c:numRef>
              <c:f>'航空总量-趋势和指标 202305041011.csv'!$E$2:$E$6</c:f>
              <c:numCache>
                <c:formatCode>#,##0_ </c:formatCode>
                <c:ptCount val="5"/>
                <c:pt idx="0">
                  <c:v>1491814</c:v>
                </c:pt>
                <c:pt idx="1">
                  <c:v>1003897</c:v>
                </c:pt>
                <c:pt idx="2">
                  <c:v>1118348</c:v>
                </c:pt>
                <c:pt idx="3">
                  <c:v>1295413</c:v>
                </c:pt>
                <c:pt idx="4">
                  <c:v>1461418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282490"/>
        <c:axId val="565598467"/>
      </c:lineChart>
      <c:dateAx>
        <c:axId val="53328249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65598467"/>
        <c:crosses val="autoZero"/>
        <c:auto val="1"/>
        <c:lblOffset val="100"/>
        <c:baseTimeUnit val="days"/>
      </c:dateAx>
      <c:valAx>
        <c:axId val="565598467"/>
        <c:scaling>
          <c:orientation val="minMax"/>
          <c:max val="150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33282490"/>
        <c:crosses val="autoZero"/>
        <c:crossBetween val="between"/>
        <c:majorUnit val="3000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60"/>
              <a:t>业务区派件</a:t>
            </a:r>
            <a:r>
              <a:rPr altLang="zh-CN" sz="960"/>
              <a:t>(</a:t>
            </a:r>
            <a:r>
              <a:rPr lang="zh-CN" altLang="en-US" sz="960"/>
              <a:t>摸底</a:t>
            </a:r>
            <a:r>
              <a:rPr altLang="zh-CN" sz="960"/>
              <a:t>)</a:t>
            </a:r>
            <a:endParaRPr altLang="zh-CN" sz="9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[摸底数据.xlsx]Sheet1!$C$14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[摸底数据.xlsx]Sheet1!$A$15:$A$19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[摸底数据.xlsx]Sheet1!$C$15:$C$19</c:f>
              <c:numCache>
                <c:formatCode>0.00%</c:formatCode>
                <c:ptCount val="5"/>
                <c:pt idx="0">
                  <c:v>0.920500452214663</c:v>
                </c:pt>
                <c:pt idx="1">
                  <c:v>0.91200233946209</c:v>
                </c:pt>
                <c:pt idx="2">
                  <c:v>0.885388982558784</c:v>
                </c:pt>
                <c:pt idx="3">
                  <c:v>0.905737436121189</c:v>
                </c:pt>
                <c:pt idx="4">
                  <c:v>0.911094490221531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[摸底数据.xlsx]Sheet1!$D$14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[摸底数据.xlsx]Sheet1!$A$15:$A$19</c:f>
              <c:numCache>
                <c:formatCode>yyyy/m/d</c:formatCode>
                <c:ptCount val="5"/>
                <c:pt idx="0" c:formatCode="yyyy/m/d">
                  <c:v>45045</c:v>
                </c:pt>
                <c:pt idx="1" c:formatCode="yyyy/m/d">
                  <c:v>45046</c:v>
                </c:pt>
                <c:pt idx="2" c:formatCode="yyyy/m/d">
                  <c:v>45047</c:v>
                </c:pt>
                <c:pt idx="3" c:formatCode="yyyy/m/d">
                  <c:v>45048</c:v>
                </c:pt>
                <c:pt idx="4" c:formatCode="yyyy/m/d">
                  <c:v>45049</c:v>
                </c:pt>
              </c:numCache>
            </c:numRef>
          </c:cat>
          <c:val>
            <c:numRef>
              <c:f>[摸底数据.xlsx]Sheet1!$D$15:$D$19</c:f>
              <c:numCache>
                <c:formatCode>0.00%</c:formatCode>
                <c:ptCount val="5"/>
                <c:pt idx="0">
                  <c:v>0.733333333333333</c:v>
                </c:pt>
                <c:pt idx="1">
                  <c:v>0.688888888888889</c:v>
                </c:pt>
                <c:pt idx="2">
                  <c:v>0.466666666666667</c:v>
                </c:pt>
                <c:pt idx="3">
                  <c:v>0.666666666666667</c:v>
                </c:pt>
                <c:pt idx="4">
                  <c:v>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66915512"/>
        <c:axId val="292881571"/>
      </c:lineChart>
      <c:dateAx>
        <c:axId val="16691551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2881571"/>
        <c:crosses val="autoZero"/>
        <c:auto val="1"/>
        <c:lblOffset val="100"/>
        <c:baseTimeUnit val="days"/>
      </c:dateAx>
      <c:valAx>
        <c:axId val="2928815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915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/>
      </a:pPr>
    </a:p>
  </c:tx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城市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重点流向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-5.1</a:t>
            </a: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号</a:t>
            </a:r>
            <a:endParaRPr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25844155844156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[清明复盘.xlsx]Sheet2!$B$1</c:f>
              <c:strCache>
                <c:ptCount val="1"/>
                <c:pt idx="0">
                  <c:v>动态准确率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[清明复盘.xlsx]Sheet2!$A$2:$A$17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[清明复盘.xlsx]Sheet2!$B$2:$B$17</c:f>
              <c:numCache>
                <c:formatCode>General</c:formatCode>
                <c:ptCount val="16"/>
                <c:pt idx="0">
                  <c:v>0.861268145561362</c:v>
                </c:pt>
                <c:pt idx="1">
                  <c:v>0.82750429273813</c:v>
                </c:pt>
                <c:pt idx="2">
                  <c:v>0.822757924661658</c:v>
                </c:pt>
                <c:pt idx="3">
                  <c:v>0.804055613606358</c:v>
                </c:pt>
                <c:pt idx="4">
                  <c:v>0.846773895692934</c:v>
                </c:pt>
                <c:pt idx="5">
                  <c:v>0.84669188459468</c:v>
                </c:pt>
                <c:pt idx="6">
                  <c:v>0.888813114253189</c:v>
                </c:pt>
                <c:pt idx="7">
                  <c:v>0.895573407348834</c:v>
                </c:pt>
                <c:pt idx="8">
                  <c:v>0.909221954118958</c:v>
                </c:pt>
                <c:pt idx="9">
                  <c:v>0.904176817478872</c:v>
                </c:pt>
                <c:pt idx="10">
                  <c:v>0.900845674016354</c:v>
                </c:pt>
                <c:pt idx="11">
                  <c:v>0.910361191029924</c:v>
                </c:pt>
                <c:pt idx="12">
                  <c:v>0.94400338436343</c:v>
                </c:pt>
                <c:pt idx="13">
                  <c:v>0.969305068392505</c:v>
                </c:pt>
                <c:pt idx="14">
                  <c:v>0.982914936169482</c:v>
                </c:pt>
                <c:pt idx="15">
                  <c:v>0.987741570427224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[清明复盘.xlsx]Sheet2!$C$1</c:f>
              <c:strCache>
                <c:ptCount val="1"/>
                <c:pt idx="0">
                  <c:v>动态达标率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[清明复盘.xlsx]Sheet2!$A$2:$A$17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[清明复盘.xlsx]Sheet2!$C$2:$C$17</c:f>
              <c:numCache>
                <c:formatCode>General</c:formatCode>
                <c:ptCount val="16"/>
                <c:pt idx="0">
                  <c:v>0.759742252224608</c:v>
                </c:pt>
                <c:pt idx="1">
                  <c:v>0.708806382325866</c:v>
                </c:pt>
                <c:pt idx="2">
                  <c:v>0.71586376189015</c:v>
                </c:pt>
                <c:pt idx="3">
                  <c:v>0.669837373427431</c:v>
                </c:pt>
                <c:pt idx="4">
                  <c:v>0.744706965326787</c:v>
                </c:pt>
                <c:pt idx="5">
                  <c:v>0.782141761276465</c:v>
                </c:pt>
                <c:pt idx="6">
                  <c:v>0.852101871739797</c:v>
                </c:pt>
                <c:pt idx="7">
                  <c:v>0.851795029150046</c:v>
                </c:pt>
                <c:pt idx="8">
                  <c:v>0.902117213869285</c:v>
                </c:pt>
                <c:pt idx="9">
                  <c:v>0.887695612150966</c:v>
                </c:pt>
                <c:pt idx="10">
                  <c:v>0.923903037741638</c:v>
                </c:pt>
                <c:pt idx="11">
                  <c:v>0.938324639459957</c:v>
                </c:pt>
                <c:pt idx="12">
                  <c:v>0.983430500153421</c:v>
                </c:pt>
                <c:pt idx="13">
                  <c:v>0.994476833384473</c:v>
                </c:pt>
                <c:pt idx="14">
                  <c:v>0.994476833384473</c:v>
                </c:pt>
                <c:pt idx="15">
                  <c:v>0.995704203743479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[清明复盘.xlsx]Sheet2!$D$1</c:f>
              <c:strCache>
                <c:ptCount val="1"/>
                <c:pt idx="0">
                  <c:v>静态准确率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[清明复盘.xlsx]Sheet2!$A$2:$A$17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[清明复盘.xlsx]Sheet2!$D$2:$D$17</c:f>
              <c:numCache>
                <c:formatCode>General</c:formatCode>
                <c:ptCount val="16"/>
                <c:pt idx="0">
                  <c:v>0.847765493239076</c:v>
                </c:pt>
                <c:pt idx="1">
                  <c:v>0.847765493239076</c:v>
                </c:pt>
                <c:pt idx="2">
                  <c:v>0.847765493239076</c:v>
                </c:pt>
                <c:pt idx="3">
                  <c:v>0.847765493239076</c:v>
                </c:pt>
                <c:pt idx="4">
                  <c:v>0.847765493239076</c:v>
                </c:pt>
                <c:pt idx="5">
                  <c:v>0.847765493239076</c:v>
                </c:pt>
                <c:pt idx="6">
                  <c:v>0.847765493239076</c:v>
                </c:pt>
                <c:pt idx="7">
                  <c:v>0.847765493239076</c:v>
                </c:pt>
                <c:pt idx="8">
                  <c:v>0.847765493239076</c:v>
                </c:pt>
                <c:pt idx="9">
                  <c:v>0.847765493239076</c:v>
                </c:pt>
                <c:pt idx="10">
                  <c:v>0.847765493239076</c:v>
                </c:pt>
                <c:pt idx="11">
                  <c:v>0.847765493239076</c:v>
                </c:pt>
                <c:pt idx="12">
                  <c:v>0.847765493239076</c:v>
                </c:pt>
                <c:pt idx="13">
                  <c:v>0.847765493239076</c:v>
                </c:pt>
                <c:pt idx="14">
                  <c:v>0.847765493239076</c:v>
                </c:pt>
                <c:pt idx="15">
                  <c:v>0.847765493239076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[清明复盘.xlsx]Sheet2!$E$1</c:f>
              <c:strCache>
                <c:ptCount val="1"/>
                <c:pt idx="0">
                  <c:v>静态达标率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[清明复盘.xlsx]Sheet2!$A$2:$A$17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[清明复盘.xlsx]Sheet2!$E$2:$E$17</c:f>
              <c:numCache>
                <c:formatCode>General</c:formatCode>
                <c:ptCount val="16"/>
                <c:pt idx="0">
                  <c:v>0.743479594967781</c:v>
                </c:pt>
                <c:pt idx="1">
                  <c:v>0.743479594967781</c:v>
                </c:pt>
                <c:pt idx="2">
                  <c:v>0.743479594967781</c:v>
                </c:pt>
                <c:pt idx="3">
                  <c:v>0.743479594967781</c:v>
                </c:pt>
                <c:pt idx="4">
                  <c:v>0.743479594967781</c:v>
                </c:pt>
                <c:pt idx="5">
                  <c:v>0.743479594967781</c:v>
                </c:pt>
                <c:pt idx="6">
                  <c:v>0.743479594967781</c:v>
                </c:pt>
                <c:pt idx="7">
                  <c:v>0.743479594967781</c:v>
                </c:pt>
                <c:pt idx="8">
                  <c:v>0.743479594967781</c:v>
                </c:pt>
                <c:pt idx="9">
                  <c:v>0.743479594967781</c:v>
                </c:pt>
                <c:pt idx="10">
                  <c:v>0.743479594967781</c:v>
                </c:pt>
                <c:pt idx="11">
                  <c:v>0.743479594967781</c:v>
                </c:pt>
                <c:pt idx="12">
                  <c:v>0.743479594967781</c:v>
                </c:pt>
                <c:pt idx="13">
                  <c:v>0.743479594967781</c:v>
                </c:pt>
                <c:pt idx="14">
                  <c:v>0.743479594967781</c:v>
                </c:pt>
                <c:pt idx="15">
                  <c:v>0.743479594967781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7892410"/>
        <c:axId val="769120448"/>
      </c:lineChart>
      <c:catAx>
        <c:axId val="9478924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69120448"/>
        <c:crosses val="autoZero"/>
        <c:auto val="1"/>
        <c:lblAlgn val="ctr"/>
        <c:lblOffset val="100"/>
        <c:noMultiLvlLbl val="0"/>
      </c:catAx>
      <c:valAx>
        <c:axId val="769120448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478924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tx1"/>
      </a:solidFill>
      <a:round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航空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重点流向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-5.1</a:t>
            </a: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号</a:t>
            </a:r>
            <a:endParaRPr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46666666666667"/>
          <c:y val="0.027649769585253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[清明复盘.xlsx]Sheet2!$I$1</c:f>
              <c:strCache>
                <c:ptCount val="1"/>
                <c:pt idx="0">
                  <c:v>动态准确率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[清明复盘.xlsx]Sheet2!$H$2:$H$17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[清明复盘.xlsx]Sheet2!$I$2:$I$17</c:f>
              <c:numCache>
                <c:formatCode>General</c:formatCode>
                <c:ptCount val="16"/>
                <c:pt idx="0">
                  <c:v>0.630695224685354</c:v>
                </c:pt>
                <c:pt idx="1">
                  <c:v>0.629705273173755</c:v>
                </c:pt>
                <c:pt idx="2">
                  <c:v>0.631975113451967</c:v>
                </c:pt>
                <c:pt idx="3">
                  <c:v>0.634206509011282</c:v>
                </c:pt>
                <c:pt idx="4">
                  <c:v>0.645839240204205</c:v>
                </c:pt>
                <c:pt idx="5">
                  <c:v>0.671052568347501</c:v>
                </c:pt>
                <c:pt idx="6">
                  <c:v>0.682853495185599</c:v>
                </c:pt>
                <c:pt idx="7">
                  <c:v>0.691442686132509</c:v>
                </c:pt>
                <c:pt idx="8">
                  <c:v>0.704225555165768</c:v>
                </c:pt>
                <c:pt idx="9">
                  <c:v>0.730957449705497</c:v>
                </c:pt>
                <c:pt idx="10">
                  <c:v>0.764649440228874</c:v>
                </c:pt>
                <c:pt idx="11">
                  <c:v>0.791980431638081</c:v>
                </c:pt>
                <c:pt idx="12">
                  <c:v>0.842317383580581</c:v>
                </c:pt>
                <c:pt idx="13">
                  <c:v>0.908640931131091</c:v>
                </c:pt>
                <c:pt idx="14">
                  <c:v>0.943769793023244</c:v>
                </c:pt>
                <c:pt idx="15">
                  <c:v>0.97254246139109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[清明复盘.xlsx]Sheet2!$J$1</c:f>
              <c:strCache>
                <c:ptCount val="1"/>
                <c:pt idx="0">
                  <c:v>动态达标率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[清明复盘.xlsx]Sheet2!$H$2:$H$17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[清明复盘.xlsx]Sheet2!$J$2:$J$17</c:f>
              <c:numCache>
                <c:formatCode>General</c:formatCode>
                <c:ptCount val="16"/>
                <c:pt idx="0">
                  <c:v>0.347100175746924</c:v>
                </c:pt>
                <c:pt idx="1">
                  <c:v>0.345489162272993</c:v>
                </c:pt>
                <c:pt idx="2">
                  <c:v>0.346807264206209</c:v>
                </c:pt>
                <c:pt idx="3">
                  <c:v>0.3506151142355</c:v>
                </c:pt>
                <c:pt idx="4">
                  <c:v>0.369507908611599</c:v>
                </c:pt>
                <c:pt idx="5">
                  <c:v>0.390890451083772</c:v>
                </c:pt>
                <c:pt idx="6">
                  <c:v>0.401435266549502</c:v>
                </c:pt>
                <c:pt idx="7">
                  <c:v>0.406561218512009</c:v>
                </c:pt>
                <c:pt idx="8">
                  <c:v>0.429261862917398</c:v>
                </c:pt>
                <c:pt idx="9">
                  <c:v>0.477152899824253</c:v>
                </c:pt>
                <c:pt idx="10">
                  <c:v>0.534856473345049</c:v>
                </c:pt>
                <c:pt idx="11">
                  <c:v>0.616871704745167</c:v>
                </c:pt>
                <c:pt idx="12">
                  <c:v>0.745313415348564</c:v>
                </c:pt>
                <c:pt idx="13">
                  <c:v>0.867311072056239</c:v>
                </c:pt>
                <c:pt idx="14">
                  <c:v>0.937756297598125</c:v>
                </c:pt>
                <c:pt idx="15">
                  <c:v>0.981985940246045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[清明复盘.xlsx]Sheet2!$K$1</c:f>
              <c:strCache>
                <c:ptCount val="1"/>
                <c:pt idx="0">
                  <c:v>静态准确率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[清明复盘.xlsx]Sheet2!$H$2:$H$17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[清明复盘.xlsx]Sheet2!$K$2:$K$17</c:f>
              <c:numCache>
                <c:formatCode>General</c:formatCode>
                <c:ptCount val="16"/>
                <c:pt idx="0">
                  <c:v>0.640663619922694</c:v>
                </c:pt>
                <c:pt idx="1">
                  <c:v>0.640663619922694</c:v>
                </c:pt>
                <c:pt idx="2">
                  <c:v>0.640663619922694</c:v>
                </c:pt>
                <c:pt idx="3">
                  <c:v>0.640663619922694</c:v>
                </c:pt>
                <c:pt idx="4">
                  <c:v>0.640663619922694</c:v>
                </c:pt>
                <c:pt idx="5">
                  <c:v>0.640663619922694</c:v>
                </c:pt>
                <c:pt idx="6">
                  <c:v>0.640663619922694</c:v>
                </c:pt>
                <c:pt idx="7">
                  <c:v>0.640663619922694</c:v>
                </c:pt>
                <c:pt idx="8">
                  <c:v>0.640663619922694</c:v>
                </c:pt>
                <c:pt idx="9">
                  <c:v>0.640663619922694</c:v>
                </c:pt>
                <c:pt idx="10">
                  <c:v>0.640663619922694</c:v>
                </c:pt>
                <c:pt idx="11">
                  <c:v>0.640663619922694</c:v>
                </c:pt>
                <c:pt idx="12">
                  <c:v>0.640663619922694</c:v>
                </c:pt>
                <c:pt idx="13">
                  <c:v>0.640663619922694</c:v>
                </c:pt>
                <c:pt idx="14">
                  <c:v>0.640663619922694</c:v>
                </c:pt>
                <c:pt idx="15">
                  <c:v>0.640663619922694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[清明复盘.xlsx]Sheet2!$L$1</c:f>
              <c:strCache>
                <c:ptCount val="1"/>
                <c:pt idx="0">
                  <c:v>静态达标率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[清明复盘.xlsx]Sheet2!$H$2:$H$17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[清明复盘.xlsx]Sheet2!$L$2:$L$17</c:f>
              <c:numCache>
                <c:formatCode>General</c:formatCode>
                <c:ptCount val="16"/>
                <c:pt idx="0">
                  <c:v>0.346807264206209</c:v>
                </c:pt>
                <c:pt idx="1">
                  <c:v>0.346807264206209</c:v>
                </c:pt>
                <c:pt idx="2">
                  <c:v>0.346807264206209</c:v>
                </c:pt>
                <c:pt idx="3">
                  <c:v>0.346807264206209</c:v>
                </c:pt>
                <c:pt idx="4">
                  <c:v>0.346807264206209</c:v>
                </c:pt>
                <c:pt idx="5">
                  <c:v>0.346807264206209</c:v>
                </c:pt>
                <c:pt idx="6">
                  <c:v>0.346807264206209</c:v>
                </c:pt>
                <c:pt idx="7">
                  <c:v>0.346807264206209</c:v>
                </c:pt>
                <c:pt idx="8">
                  <c:v>0.346807264206209</c:v>
                </c:pt>
                <c:pt idx="9">
                  <c:v>0.346807264206209</c:v>
                </c:pt>
                <c:pt idx="10">
                  <c:v>0.346807264206209</c:v>
                </c:pt>
                <c:pt idx="11">
                  <c:v>0.346807264206209</c:v>
                </c:pt>
                <c:pt idx="12">
                  <c:v>0.346807264206209</c:v>
                </c:pt>
                <c:pt idx="13">
                  <c:v>0.346807264206209</c:v>
                </c:pt>
                <c:pt idx="14">
                  <c:v>0.346807264206209</c:v>
                </c:pt>
                <c:pt idx="15">
                  <c:v>0.346807264206209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7892410"/>
        <c:axId val="769120448"/>
      </c:lineChart>
      <c:catAx>
        <c:axId val="9478924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69120448"/>
        <c:crosses val="autoZero"/>
        <c:auto val="1"/>
        <c:lblAlgn val="ctr"/>
        <c:lblOffset val="100"/>
        <c:noMultiLvlLbl val="0"/>
      </c:catAx>
      <c:valAx>
        <c:axId val="769120448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478924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tx1"/>
      </a:solidFill>
      <a:round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航空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省份流向</a:t>
            </a:r>
            <a:r>
              <a:rPr lang="en-US" altLang="zh-CN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-5.1</a:t>
            </a:r>
            <a:r>
              <a:rPr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号</a:t>
            </a:r>
            <a:endParaRPr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25844155844156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[清明复盘.xlsx]动态画图!$B$23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layout>
                <c:manualLayout>
                  <c:x val="-0.0639206329272887"/>
                  <c:y val="-0.09346299297676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[清明复盘.xlsx]动态画图!$A$24:$A$39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[清明复盘.xlsx]动态画图!$B$24:$B$39</c:f>
              <c:numCache>
                <c:formatCode>General</c:formatCode>
                <c:ptCount val="16"/>
                <c:pt idx="0">
                  <c:v>0.72982591749734</c:v>
                </c:pt>
                <c:pt idx="1">
                  <c:v>0.725349210037446</c:v>
                </c:pt>
                <c:pt idx="2">
                  <c:v>0.7249732319983</c:v>
                </c:pt>
                <c:pt idx="3">
                  <c:v>0.726903330441494</c:v>
                </c:pt>
                <c:pt idx="4">
                  <c:v>0.726694324016006</c:v>
                </c:pt>
                <c:pt idx="5">
                  <c:v>0.747695383059737</c:v>
                </c:pt>
                <c:pt idx="6">
                  <c:v>0.755039798793367</c:v>
                </c:pt>
                <c:pt idx="7">
                  <c:v>0.758956042095528</c:v>
                </c:pt>
                <c:pt idx="8">
                  <c:v>0.767074598947028</c:v>
                </c:pt>
                <c:pt idx="9">
                  <c:v>0.795427079526361</c:v>
                </c:pt>
                <c:pt idx="10">
                  <c:v>0.82197556609799</c:v>
                </c:pt>
                <c:pt idx="11">
                  <c:v>0.843814986110997</c:v>
                </c:pt>
                <c:pt idx="12">
                  <c:v>0.879504876621989</c:v>
                </c:pt>
                <c:pt idx="13">
                  <c:v>0.932739630537356</c:v>
                </c:pt>
                <c:pt idx="14">
                  <c:v>0.966508763674449</c:v>
                </c:pt>
                <c:pt idx="15">
                  <c:v>0.985069468364717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[清明复盘.xlsx]动态画图!$C$23</c:f>
              <c:strCache>
                <c:ptCount val="1"/>
                <c:pt idx="0">
                  <c:v>达标率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layout>
                <c:manualLayout>
                  <c:x val="-0.0777345221650132"/>
                  <c:y val="0.122636412749865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[清明复盘.xlsx]动态画图!$A$24:$A$39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cat>
          <c:val>
            <c:numRef>
              <c:f>[清明复盘.xlsx]动态画图!$C$24:$C$39</c:f>
              <c:numCache>
                <c:formatCode>General</c:formatCode>
                <c:ptCount val="16"/>
                <c:pt idx="0">
                  <c:v>0.565169769989047</c:v>
                </c:pt>
                <c:pt idx="1">
                  <c:v>0.554216867469879</c:v>
                </c:pt>
                <c:pt idx="2">
                  <c:v>0.549835706462212</c:v>
                </c:pt>
                <c:pt idx="3">
                  <c:v>0.552026286966046</c:v>
                </c:pt>
                <c:pt idx="4">
                  <c:v>0.550930996714129</c:v>
                </c:pt>
                <c:pt idx="5">
                  <c:v>0.573932092004381</c:v>
                </c:pt>
                <c:pt idx="6">
                  <c:v>0.573932092004381</c:v>
                </c:pt>
                <c:pt idx="7">
                  <c:v>0.575027382256297</c:v>
                </c:pt>
                <c:pt idx="8">
                  <c:v>0.593647316538882</c:v>
                </c:pt>
                <c:pt idx="9">
                  <c:v>0.668127053669222</c:v>
                </c:pt>
                <c:pt idx="10">
                  <c:v>0.743702081051478</c:v>
                </c:pt>
                <c:pt idx="11">
                  <c:v>0.798466593647316</c:v>
                </c:pt>
                <c:pt idx="12">
                  <c:v>0.828039430449069</c:v>
                </c:pt>
                <c:pt idx="13">
                  <c:v>0.858707557502738</c:v>
                </c:pt>
                <c:pt idx="14">
                  <c:v>0.901423877327491</c:v>
                </c:pt>
                <c:pt idx="15">
                  <c:v>0.900328587075575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7892410"/>
        <c:axId val="769120448"/>
      </c:lineChart>
      <c:catAx>
        <c:axId val="9478924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769120448"/>
        <c:crosses val="autoZero"/>
        <c:auto val="1"/>
        <c:lblAlgn val="ctr"/>
        <c:lblOffset val="100"/>
        <c:noMultiLvlLbl val="0"/>
      </c:catAx>
      <c:valAx>
        <c:axId val="769120448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4789241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tx1"/>
      </a:solidFill>
      <a:round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28055260361"/>
          <c:y val="0.00782472613458529"/>
          <c:w val="0.816365568544102"/>
          <c:h val="0.9843505477308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总数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任务冲突</c:v>
                </c:pt>
                <c:pt idx="1">
                  <c:v>上游</c:v>
                </c:pt>
                <c:pt idx="2">
                  <c:v>缺失依赖</c:v>
                </c:pt>
                <c:pt idx="3">
                  <c:v>资源抢占</c:v>
                </c:pt>
                <c:pt idx="4">
                  <c:v>bug</c:v>
                </c:pt>
                <c:pt idx="5">
                  <c:v>AI平台</c:v>
                </c:pt>
                <c:pt idx="6">
                  <c:v>BDP平台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问题个数</c:v>
                </c:pt>
              </c:strCache>
            </c:strRef>
          </c:tx>
          <c:spPr>
            <a:solidFill>
              <a:srgbClr val="C669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6695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任务冲突</c:v>
                </c:pt>
                <c:pt idx="1">
                  <c:v>上游</c:v>
                </c:pt>
                <c:pt idx="2">
                  <c:v>缺失依赖</c:v>
                </c:pt>
                <c:pt idx="3">
                  <c:v>资源抢占</c:v>
                </c:pt>
                <c:pt idx="4">
                  <c:v>bug</c:v>
                </c:pt>
                <c:pt idx="5">
                  <c:v>AI平台</c:v>
                </c:pt>
                <c:pt idx="6">
                  <c:v>BDP平台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699095590"/>
        <c:axId val="409311235"/>
      </c:barChart>
      <c:catAx>
        <c:axId val="69909559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409311235"/>
        <c:crosses val="autoZero"/>
        <c:auto val="1"/>
        <c:lblAlgn val="ctr"/>
        <c:lblOffset val="100"/>
        <c:noMultiLvlLbl val="0"/>
      </c:catAx>
      <c:valAx>
        <c:axId val="4093112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pPr>
          </a:p>
        </c:txPr>
        <c:crossAx val="69909559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5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98B81-02AE-4136-AE1F-DA2C65C41A89}" type="doc">
      <dgm:prSet loTypeId="urn:microsoft.com/office/officeart/2005/8/layout/lProcess2#1" loCatId="list" qsTypeId="urn:microsoft.com/office/officeart/2005/8/quickstyle/simple2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CB27FB84-7828-4DD8-84EF-5E8A340FF32F}">
      <dgm:prSet phldrT="[文本]" phldr="0" custT="1"/>
      <dgm:spPr>
        <a:solidFill>
          <a:schemeClr val="accent1">
            <a:lumMod val="20000"/>
            <a:lumOff val="80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D7547D-6EFC-4978-8815-6F09A3FFFC6B}" cxnId="{6F587052-C473-413A-BCAD-DCA56828D5EE}" type="parTrans">
      <dgm:prSet/>
      <dgm:spPr/>
      <dgm:t>
        <a:bodyPr/>
        <a:lstStyle/>
        <a:p>
          <a:endParaRPr lang="zh-CN" altLang="en-US"/>
        </a:p>
      </dgm:t>
    </dgm:pt>
    <dgm:pt modelId="{4B803734-C3C2-4F62-8AC9-A6FCA507E4EA}" cxnId="{6F587052-C473-413A-BCAD-DCA56828D5EE}" type="sibTrans">
      <dgm:prSet/>
      <dgm:spPr/>
      <dgm:t>
        <a:bodyPr/>
        <a:lstStyle/>
        <a:p>
          <a:endParaRPr lang="zh-CN" altLang="en-US"/>
        </a:p>
      </dgm:t>
    </dgm:pt>
    <dgm:pt modelId="{A338B0CE-1104-483B-9642-5BB24069F978}">
      <dgm:prSet phldrT="[文本]" phldr="0" custT="1"/>
      <dgm:spPr>
        <a:solidFill>
          <a:schemeClr val="accent1">
            <a:lumMod val="20000"/>
            <a:lumOff val="80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FD5D2E-9C15-4CF0-919A-8A04F742615D}" cxnId="{9433DB86-066E-4296-A452-F2D06CA01890}" type="parTrans">
      <dgm:prSet/>
      <dgm:spPr/>
      <dgm:t>
        <a:bodyPr/>
        <a:lstStyle/>
        <a:p>
          <a:endParaRPr lang="zh-CN" altLang="en-US"/>
        </a:p>
      </dgm:t>
    </dgm:pt>
    <dgm:pt modelId="{8DDB3552-DE05-4BC6-AF4E-3C3242A00ACD}" cxnId="{9433DB86-066E-4296-A452-F2D06CA01890}" type="sibTrans">
      <dgm:prSet/>
      <dgm:spPr/>
      <dgm:t>
        <a:bodyPr/>
        <a:lstStyle/>
        <a:p>
          <a:endParaRPr lang="zh-CN" altLang="en-US"/>
        </a:p>
      </dgm:t>
    </dgm:pt>
    <dgm:pt modelId="{CAB6A99E-8AA2-44C5-B3C4-D1A88C338556}">
      <dgm:prSet phldrT="[文本]" phldr="0" custT="1"/>
      <dgm:spPr>
        <a:solidFill>
          <a:schemeClr val="accent1">
            <a:lumMod val="20000"/>
            <a:lumOff val="80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14FCA8-B168-4465-B520-591EF120D5E7}" cxnId="{9E3B515F-0CC4-4D87-8F79-5D16A4E12C00}" type="parTrans">
      <dgm:prSet/>
      <dgm:spPr/>
      <dgm:t>
        <a:bodyPr/>
        <a:lstStyle/>
        <a:p>
          <a:endParaRPr lang="zh-CN" altLang="en-US"/>
        </a:p>
      </dgm:t>
    </dgm:pt>
    <dgm:pt modelId="{E3D547A8-7D8F-419A-B980-6BC887C2A486}" cxnId="{9E3B515F-0CC4-4D87-8F79-5D16A4E12C00}" type="sibTrans">
      <dgm:prSet/>
      <dgm:spPr/>
      <dgm:t>
        <a:bodyPr/>
        <a:lstStyle/>
        <a:p>
          <a:endParaRPr lang="zh-CN" altLang="en-US"/>
        </a:p>
      </dgm:t>
    </dgm:pt>
    <dgm:pt modelId="{FC3B304E-489A-4826-A0AE-3B7FEA5B6661}" type="pres">
      <dgm:prSet presAssocID="{FB598B81-02AE-4136-AE1F-DA2C65C41A8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174C0-8917-4D18-B383-6F739DD4DD82}" type="pres">
      <dgm:prSet presAssocID="{CB27FB84-7828-4DD8-84EF-5E8A340FF32F}" presName="compNode" presStyleCnt="0"/>
      <dgm:spPr/>
    </dgm:pt>
    <dgm:pt modelId="{04908B2C-437C-40FA-80FF-D2030DBE5F6E}" type="pres">
      <dgm:prSet presAssocID="{CB27FB84-7828-4DD8-84EF-5E8A340FF32F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9721B303-E918-44E8-9193-F44725F186AC}" type="pres">
      <dgm:prSet presAssocID="{CB27FB84-7828-4DD8-84EF-5E8A340FF32F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0BDBD6DF-C225-47AD-9B0D-E9A32F7D9222}" type="pres">
      <dgm:prSet presAssocID="{CB27FB84-7828-4DD8-84EF-5E8A340FF32F}" presName="compChildNode" presStyleCnt="0"/>
      <dgm:spPr/>
    </dgm:pt>
    <dgm:pt modelId="{34C28726-699D-4342-A012-4DB9F7BC2704}" type="pres">
      <dgm:prSet presAssocID="{CB27FB84-7828-4DD8-84EF-5E8A340FF32F}" presName="theInnerList" presStyleCnt="0"/>
      <dgm:spPr/>
    </dgm:pt>
    <dgm:pt modelId="{D26CF81B-C684-4680-8F27-AAF383AF6866}" type="pres">
      <dgm:prSet presAssocID="{CB27FB84-7828-4DD8-84EF-5E8A340FF32F}" presName="aSpace" presStyleCnt="0"/>
      <dgm:spPr/>
    </dgm:pt>
    <dgm:pt modelId="{00E2CDC5-16EF-4601-BB98-EB12E91BB13F}" type="pres">
      <dgm:prSet presAssocID="{A338B0CE-1104-483B-9642-5BB24069F978}" presName="compNode" presStyleCnt="0"/>
      <dgm:spPr/>
    </dgm:pt>
    <dgm:pt modelId="{4575CCA1-32D3-44EE-AC9C-084C34CAB5C5}" type="pres">
      <dgm:prSet presAssocID="{A338B0CE-1104-483B-9642-5BB24069F978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A68EE23-1CE7-4A7A-9868-3B839EE0B3F3}" type="pres">
      <dgm:prSet presAssocID="{A338B0CE-1104-483B-9642-5BB24069F978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0A5E02CD-C0BF-4FAB-A640-FEF612787E6F}" type="pres">
      <dgm:prSet presAssocID="{A338B0CE-1104-483B-9642-5BB24069F978}" presName="compChildNode" presStyleCnt="0"/>
      <dgm:spPr/>
    </dgm:pt>
    <dgm:pt modelId="{3ACE8175-3E22-485A-910D-852E99021B25}" type="pres">
      <dgm:prSet presAssocID="{A338B0CE-1104-483B-9642-5BB24069F978}" presName="theInnerList" presStyleCnt="0"/>
      <dgm:spPr/>
    </dgm:pt>
    <dgm:pt modelId="{3B8F32A1-CB78-460F-A6FA-5E94FE3FFC12}" type="pres">
      <dgm:prSet presAssocID="{A338B0CE-1104-483B-9642-5BB24069F978}" presName="aSpace" presStyleCnt="0"/>
      <dgm:spPr/>
    </dgm:pt>
    <dgm:pt modelId="{2009BCB2-EC0C-488C-ACF3-62E0C5539C15}" type="pres">
      <dgm:prSet presAssocID="{CAB6A99E-8AA2-44C5-B3C4-D1A88C338556}" presName="compNode" presStyleCnt="0"/>
      <dgm:spPr/>
    </dgm:pt>
    <dgm:pt modelId="{3822D433-9B3C-4D19-8361-EAD25DE3029E}" type="pres">
      <dgm:prSet presAssocID="{CAB6A99E-8AA2-44C5-B3C4-D1A88C33855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43889D7-C44D-4815-84B0-C961092BA1D6}" type="pres">
      <dgm:prSet presAssocID="{CAB6A99E-8AA2-44C5-B3C4-D1A88C33855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FED980FF-D162-4514-A8F4-0AB1358EA5D7}" type="pres">
      <dgm:prSet presAssocID="{CAB6A99E-8AA2-44C5-B3C4-D1A88C338556}" presName="compChildNode" presStyleCnt="0"/>
      <dgm:spPr/>
    </dgm:pt>
    <dgm:pt modelId="{CFF16588-2643-4E79-A104-B0FC3B6A8709}" type="pres">
      <dgm:prSet presAssocID="{CAB6A99E-8AA2-44C5-B3C4-D1A88C338556}" presName="theInnerList" presStyleCnt="0"/>
      <dgm:spPr/>
    </dgm:pt>
  </dgm:ptLst>
  <dgm:cxnLst>
    <dgm:cxn modelId="{124479CC-E99B-484E-8E9E-B8E8BAC6DA35}" type="presOf" srcId="{CAB6A99E-8AA2-44C5-B3C4-D1A88C338556}" destId="{3822D433-9B3C-4D19-8361-EAD25DE3029E}" srcOrd="0" destOrd="0" presId="urn:microsoft.com/office/officeart/2005/8/layout/lProcess2#1"/>
    <dgm:cxn modelId="{9433DB86-066E-4296-A452-F2D06CA01890}" srcId="{FB598B81-02AE-4136-AE1F-DA2C65C41A89}" destId="{A338B0CE-1104-483B-9642-5BB24069F978}" srcOrd="1" destOrd="0" parTransId="{8EFD5D2E-9C15-4CF0-919A-8A04F742615D}" sibTransId="{8DDB3552-DE05-4BC6-AF4E-3C3242A00ACD}"/>
    <dgm:cxn modelId="{8F7523C3-C52C-4C5E-9F66-81134A087C26}" type="presOf" srcId="{CB27FB84-7828-4DD8-84EF-5E8A340FF32F}" destId="{9721B303-E918-44E8-9193-F44725F186AC}" srcOrd="1" destOrd="0" presId="urn:microsoft.com/office/officeart/2005/8/layout/lProcess2#1"/>
    <dgm:cxn modelId="{57F4946F-69EB-4334-95E9-B5FE1FD857CA}" type="presOf" srcId="{A338B0CE-1104-483B-9642-5BB24069F978}" destId="{4575CCA1-32D3-44EE-AC9C-084C34CAB5C5}" srcOrd="0" destOrd="0" presId="urn:microsoft.com/office/officeart/2005/8/layout/lProcess2#1"/>
    <dgm:cxn modelId="{6F587052-C473-413A-BCAD-DCA56828D5EE}" srcId="{FB598B81-02AE-4136-AE1F-DA2C65C41A89}" destId="{CB27FB84-7828-4DD8-84EF-5E8A340FF32F}" srcOrd="0" destOrd="0" parTransId="{5DD7547D-6EFC-4978-8815-6F09A3FFFC6B}" sibTransId="{4B803734-C3C2-4F62-8AC9-A6FCA507E4EA}"/>
    <dgm:cxn modelId="{9E3B515F-0CC4-4D87-8F79-5D16A4E12C00}" srcId="{FB598B81-02AE-4136-AE1F-DA2C65C41A89}" destId="{CAB6A99E-8AA2-44C5-B3C4-D1A88C338556}" srcOrd="2" destOrd="0" parTransId="{C014FCA8-B168-4465-B520-591EF120D5E7}" sibTransId="{E3D547A8-7D8F-419A-B980-6BC887C2A486}"/>
    <dgm:cxn modelId="{0F3D12C7-BD84-4F06-91FC-2548F7AD7667}" type="presOf" srcId="{FB598B81-02AE-4136-AE1F-DA2C65C41A89}" destId="{FC3B304E-489A-4826-A0AE-3B7FEA5B6661}" srcOrd="0" destOrd="0" presId="urn:microsoft.com/office/officeart/2005/8/layout/lProcess2#1"/>
    <dgm:cxn modelId="{ED38D920-A493-458D-A862-5454252C25E8}" type="presOf" srcId="{CB27FB84-7828-4DD8-84EF-5E8A340FF32F}" destId="{04908B2C-437C-40FA-80FF-D2030DBE5F6E}" srcOrd="0" destOrd="0" presId="urn:microsoft.com/office/officeart/2005/8/layout/lProcess2#1"/>
    <dgm:cxn modelId="{967BBAD6-D9BC-496A-8E1A-862B345689D3}" type="presOf" srcId="{A338B0CE-1104-483B-9642-5BB24069F978}" destId="{CA68EE23-1CE7-4A7A-9868-3B839EE0B3F3}" srcOrd="1" destOrd="0" presId="urn:microsoft.com/office/officeart/2005/8/layout/lProcess2#1"/>
    <dgm:cxn modelId="{3F92606E-DA4D-4B8B-9782-AC7B649B0D1B}" type="presOf" srcId="{CAB6A99E-8AA2-44C5-B3C4-D1A88C338556}" destId="{A43889D7-C44D-4815-84B0-C961092BA1D6}" srcOrd="1" destOrd="0" presId="urn:microsoft.com/office/officeart/2005/8/layout/lProcess2#1"/>
    <dgm:cxn modelId="{F7BAAE40-285A-4596-A2ED-8F059281D7C2}" type="presParOf" srcId="{FC3B304E-489A-4826-A0AE-3B7FEA5B6661}" destId="{1C0174C0-8917-4D18-B383-6F739DD4DD82}" srcOrd="0" destOrd="0" presId="urn:microsoft.com/office/officeart/2005/8/layout/lProcess2#1"/>
    <dgm:cxn modelId="{2245BC32-1376-4268-8B36-AAE21B708E9A}" type="presParOf" srcId="{1C0174C0-8917-4D18-B383-6F739DD4DD82}" destId="{04908B2C-437C-40FA-80FF-D2030DBE5F6E}" srcOrd="0" destOrd="0" presId="urn:microsoft.com/office/officeart/2005/8/layout/lProcess2#1"/>
    <dgm:cxn modelId="{82699044-B466-4467-A099-D07B3E49C7EB}" type="presParOf" srcId="{1C0174C0-8917-4D18-B383-6F739DD4DD82}" destId="{9721B303-E918-44E8-9193-F44725F186AC}" srcOrd="1" destOrd="0" presId="urn:microsoft.com/office/officeart/2005/8/layout/lProcess2#1"/>
    <dgm:cxn modelId="{B6E3C77E-FB6A-41CF-BC1E-667FB8493BBF}" type="presParOf" srcId="{1C0174C0-8917-4D18-B383-6F739DD4DD82}" destId="{0BDBD6DF-C225-47AD-9B0D-E9A32F7D9222}" srcOrd="2" destOrd="0" presId="urn:microsoft.com/office/officeart/2005/8/layout/lProcess2#1"/>
    <dgm:cxn modelId="{83DE4FC8-FF15-4CD0-95EF-84EF4D184BEC}" type="presParOf" srcId="{0BDBD6DF-C225-47AD-9B0D-E9A32F7D9222}" destId="{34C28726-699D-4342-A012-4DB9F7BC2704}" srcOrd="0" destOrd="0" presId="urn:microsoft.com/office/officeart/2005/8/layout/lProcess2#1"/>
    <dgm:cxn modelId="{51732A74-1D87-4BAF-A7F2-C009B4AF3E4F}" type="presParOf" srcId="{FC3B304E-489A-4826-A0AE-3B7FEA5B6661}" destId="{D26CF81B-C684-4680-8F27-AAF383AF6866}" srcOrd="1" destOrd="0" presId="urn:microsoft.com/office/officeart/2005/8/layout/lProcess2#1"/>
    <dgm:cxn modelId="{764153AA-0FD8-4751-AA2B-C5D3275EA864}" type="presParOf" srcId="{FC3B304E-489A-4826-A0AE-3B7FEA5B6661}" destId="{00E2CDC5-16EF-4601-BB98-EB12E91BB13F}" srcOrd="2" destOrd="0" presId="urn:microsoft.com/office/officeart/2005/8/layout/lProcess2#1"/>
    <dgm:cxn modelId="{C5CDDCB8-D7EE-4E98-B4BF-21FDF4225600}" type="presParOf" srcId="{00E2CDC5-16EF-4601-BB98-EB12E91BB13F}" destId="{4575CCA1-32D3-44EE-AC9C-084C34CAB5C5}" srcOrd="0" destOrd="0" presId="urn:microsoft.com/office/officeart/2005/8/layout/lProcess2#1"/>
    <dgm:cxn modelId="{21CA69FC-B210-486A-AE26-8EAB104A716C}" type="presParOf" srcId="{00E2CDC5-16EF-4601-BB98-EB12E91BB13F}" destId="{CA68EE23-1CE7-4A7A-9868-3B839EE0B3F3}" srcOrd="1" destOrd="0" presId="urn:microsoft.com/office/officeart/2005/8/layout/lProcess2#1"/>
    <dgm:cxn modelId="{D635E17C-34C1-43EF-8AD9-8EDB795DD096}" type="presParOf" srcId="{00E2CDC5-16EF-4601-BB98-EB12E91BB13F}" destId="{0A5E02CD-C0BF-4FAB-A640-FEF612787E6F}" srcOrd="2" destOrd="0" presId="urn:microsoft.com/office/officeart/2005/8/layout/lProcess2#1"/>
    <dgm:cxn modelId="{72F7CE4E-6112-49CB-9DAE-5B09CDA39F07}" type="presParOf" srcId="{0A5E02CD-C0BF-4FAB-A640-FEF612787E6F}" destId="{3ACE8175-3E22-485A-910D-852E99021B25}" srcOrd="0" destOrd="0" presId="urn:microsoft.com/office/officeart/2005/8/layout/lProcess2#1"/>
    <dgm:cxn modelId="{4D73D6C0-71F0-4954-B062-92F0BCCA45FF}" type="presParOf" srcId="{FC3B304E-489A-4826-A0AE-3B7FEA5B6661}" destId="{3B8F32A1-CB78-460F-A6FA-5E94FE3FFC12}" srcOrd="3" destOrd="0" presId="urn:microsoft.com/office/officeart/2005/8/layout/lProcess2#1"/>
    <dgm:cxn modelId="{A377D7AE-7740-48DC-B846-154E51EB833A}" type="presParOf" srcId="{FC3B304E-489A-4826-A0AE-3B7FEA5B6661}" destId="{2009BCB2-EC0C-488C-ACF3-62E0C5539C15}" srcOrd="4" destOrd="0" presId="urn:microsoft.com/office/officeart/2005/8/layout/lProcess2#1"/>
    <dgm:cxn modelId="{0CE4FB48-44AE-4DC1-A117-94E672055331}" type="presParOf" srcId="{2009BCB2-EC0C-488C-ACF3-62E0C5539C15}" destId="{3822D433-9B3C-4D19-8361-EAD25DE3029E}" srcOrd="0" destOrd="0" presId="urn:microsoft.com/office/officeart/2005/8/layout/lProcess2#1"/>
    <dgm:cxn modelId="{73426C2C-F1E4-4F03-B4EE-243AF72ED65B}" type="presParOf" srcId="{2009BCB2-EC0C-488C-ACF3-62E0C5539C15}" destId="{A43889D7-C44D-4815-84B0-C961092BA1D6}" srcOrd="1" destOrd="0" presId="urn:microsoft.com/office/officeart/2005/8/layout/lProcess2#1"/>
    <dgm:cxn modelId="{D303F22E-5FF2-4286-A6F5-1C920A506CD6}" type="presParOf" srcId="{2009BCB2-EC0C-488C-ACF3-62E0C5539C15}" destId="{FED980FF-D162-4514-A8F4-0AB1358EA5D7}" srcOrd="2" destOrd="0" presId="urn:microsoft.com/office/officeart/2005/8/layout/lProcess2#1"/>
    <dgm:cxn modelId="{A492EC30-0C01-4445-B552-1411A1E9E0BC}" type="presParOf" srcId="{FED980FF-D162-4514-A8F4-0AB1358EA5D7}" destId="{CFF16588-2643-4E79-A104-B0FC3B6A8709}" srcOrd="0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08B2C-437C-40FA-80FF-D2030DBE5F6E}">
      <dsp:nvSpPr>
        <dsp:cNvPr id="0" name=""/>
        <dsp:cNvSpPr/>
      </dsp:nvSpPr>
      <dsp:spPr bwMode="white">
        <a:xfrm>
          <a:off x="1103" y="0"/>
          <a:ext cx="2870334" cy="496187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3" y="0"/>
        <a:ext cx="2870334" cy="1488563"/>
      </dsp:txXfrm>
    </dsp:sp>
    <dsp:sp modelId="{4575CCA1-32D3-44EE-AC9C-084C34CAB5C5}">
      <dsp:nvSpPr>
        <dsp:cNvPr id="0" name=""/>
        <dsp:cNvSpPr/>
      </dsp:nvSpPr>
      <dsp:spPr bwMode="white">
        <a:xfrm>
          <a:off x="3086713" y="0"/>
          <a:ext cx="2870334" cy="496187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6713" y="0"/>
        <a:ext cx="2870334" cy="1488563"/>
      </dsp:txXfrm>
    </dsp:sp>
    <dsp:sp modelId="{3822D433-9B3C-4D19-8361-EAD25DE3029E}">
      <dsp:nvSpPr>
        <dsp:cNvPr id="0" name=""/>
        <dsp:cNvSpPr/>
      </dsp:nvSpPr>
      <dsp:spPr bwMode="white">
        <a:xfrm>
          <a:off x="6172323" y="0"/>
          <a:ext cx="2870334" cy="496187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72323" y="0"/>
        <a:ext cx="2870334" cy="1488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#1">
  <dgm:title val=""/>
  <dgm:desc val=""/>
  <dgm:catLst>
    <dgm:cat type="list" pri="10000"/>
    <dgm:cat type="relationship" pri="13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  <dgm:cxn modelId="6" srcId="0" destId="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图均修改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资源撤回速度有多快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业务区大件、中转大件、网点大件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资源撤回速度有多快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资源撤回速度有多快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月份开始到</a:t>
            </a:r>
            <a:r>
              <a:rPr lang="en-US" altLang="zh-CN"/>
              <a:t>6</a:t>
            </a:r>
            <a:r>
              <a:rPr lang="zh-CN" altLang="en-US"/>
              <a:t>月份的休假</a:t>
            </a:r>
            <a:r>
              <a:rPr lang="en-US" altLang="zh-CN"/>
              <a:t> </a:t>
            </a:r>
            <a:r>
              <a:rPr lang="zh-CN" altLang="en-US"/>
              <a:t>都请严格提报给项目组报备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低估了中转场景的复杂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662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/>
              <a:t>达成的</a:t>
            </a:r>
            <a:r>
              <a:rPr lang="en-US" altLang="zh-CN"/>
              <a:t>KPI</a:t>
            </a:r>
            <a:r>
              <a:rPr lang="zh-CN" altLang="en-US"/>
              <a:t>标注不同颜色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节前到件节奏放缓（节前收件增长</a:t>
            </a:r>
            <a:r>
              <a:rPr lang="en-US" altLang="zh-CN" dirty="0"/>
              <a:t>5.86%</a:t>
            </a:r>
            <a:r>
              <a:rPr lang="zh-CN" altLang="en-US" dirty="0"/>
              <a:t>，到件下降</a:t>
            </a:r>
            <a:r>
              <a:rPr lang="en-US" altLang="zh-CN" dirty="0"/>
              <a:t>7%</a:t>
            </a:r>
            <a:r>
              <a:rPr lang="zh-CN" altLang="en-US" dirty="0"/>
              <a:t>）且疫情后人口流动对比去年较高，导致派件成功率对比去年下降</a:t>
            </a:r>
            <a:r>
              <a:rPr lang="en-US" altLang="zh-CN" dirty="0"/>
              <a:t>3%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节前到件节奏放缓（节前收件增长</a:t>
            </a:r>
            <a:r>
              <a:rPr lang="en-US" altLang="zh-CN" dirty="0"/>
              <a:t>5.86%</a:t>
            </a:r>
            <a:r>
              <a:rPr lang="zh-CN" altLang="en-US" dirty="0"/>
              <a:t>，到件下降</a:t>
            </a:r>
            <a:r>
              <a:rPr lang="en-US" altLang="zh-CN" dirty="0"/>
              <a:t>7%</a:t>
            </a:r>
            <a:r>
              <a:rPr lang="zh-CN" altLang="en-US" dirty="0"/>
              <a:t>）且疫情后人口流动对比去年较高，导致派件成功率对比去年下降</a:t>
            </a:r>
            <a:r>
              <a:rPr lang="en-US" altLang="zh-CN" dirty="0"/>
              <a:t>3%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节前到件节奏放缓（节前收件增长</a:t>
            </a:r>
            <a:r>
              <a:rPr lang="en-US" altLang="zh-CN" dirty="0"/>
              <a:t>5.86%</a:t>
            </a:r>
            <a:r>
              <a:rPr lang="zh-CN" altLang="en-US" dirty="0"/>
              <a:t>，到件下降</a:t>
            </a:r>
            <a:r>
              <a:rPr lang="en-US" altLang="zh-CN" dirty="0"/>
              <a:t>7%</a:t>
            </a:r>
            <a:r>
              <a:rPr lang="zh-CN" altLang="en-US" dirty="0"/>
              <a:t>）且疫情后人口流动对比去年较高，导致派件成功率对比去年下降</a:t>
            </a:r>
            <a:r>
              <a:rPr lang="en-US" altLang="zh-CN" dirty="0"/>
              <a:t>3%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图均更新，文字均更新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90500" y="174625"/>
            <a:ext cx="146050" cy="658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69" y="2766731"/>
            <a:ext cx="10513957" cy="1325808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095" cy="6859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69" y="6357527"/>
            <a:ext cx="2742771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4C613B-4E27-4EB7-BC57-2AB96343F7C5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7969" y="6357527"/>
            <a:ext cx="4114157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255" y="6357527"/>
            <a:ext cx="2742771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470" y="174657"/>
            <a:ext cx="146027" cy="658935"/>
          </a:xfrm>
          <a:prstGeom prst="rect">
            <a:avLst/>
          </a:prstGeom>
          <a:solidFill>
            <a:srgbClr val="DA0C2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微软雅黑" panose="020B0503020204020204" pitchFamily="34" charset="-122"/>
              <a:buNone/>
              <a:defRPr/>
            </a:pP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69" y="6357527"/>
            <a:ext cx="2742771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4C613B-4E27-4EB7-BC57-2AB96343F7C5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7969" y="6357527"/>
            <a:ext cx="4114157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255" y="6357527"/>
            <a:ext cx="2742771" cy="3651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 strike="noStrike" noProof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14.xml"/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chart" Target="../charts/chart30.xml"/><Relationship Id="rId1" Type="http://schemas.openxmlformats.org/officeDocument/2006/relationships/chart" Target="../charts/chart2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34.xml"/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chart" Target="../charts/chart3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38.xml"/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chart" Target="../charts/chart3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42.xml"/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chart" Target="../charts/chart3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46.xml"/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chart" Target="../charts/chart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52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chart" Target="../charts/char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chart" Target="../charts/chart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chart" Target="../charts/chart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0.xml"/><Relationship Id="rId6" Type="http://schemas.openxmlformats.org/officeDocument/2006/relationships/chart" Target="../charts/chart70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chart" Target="../charts/chart6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74.xml"/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chart" Target="../charts/chart7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78.xml"/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chart" Target="../charts/chart7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chart" Target="../charts/chart80.xml"/><Relationship Id="rId1" Type="http://schemas.openxmlformats.org/officeDocument/2006/relationships/chart" Target="../charts/chart7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hart" Target="../charts/chart82.xml"/><Relationship Id="rId1" Type="http://schemas.openxmlformats.org/officeDocument/2006/relationships/chart" Target="../charts/chart8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86.xml"/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chart" Target="../charts/chart8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.xml"/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chart" Target="../charts/chart8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0.xml"/><Relationship Id="rId3" Type="http://schemas.openxmlformats.org/officeDocument/2006/relationships/chart" Target="../charts/chart92.xml"/><Relationship Id="rId2" Type="http://schemas.openxmlformats.org/officeDocument/2006/relationships/chart" Target="../charts/chart91.xml"/><Relationship Id="rId1" Type="http://schemas.openxmlformats.org/officeDocument/2006/relationships/chart" Target="../charts/chart9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9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10.xml"/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1265" y="2493645"/>
            <a:ext cx="450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业务预测总结复盘会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0466" y="189001"/>
            <a:ext cx="44550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业务表现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 T+10D AOI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区域收派</a:t>
            </a:r>
            <a:endParaRPr lang="zh-CN" altLang="en-US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1714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238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766613" y="1926898"/>
          <a:ext cx="4896544" cy="1822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248997" y="1845618"/>
          <a:ext cx="5004050" cy="1822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776773" y="3729704"/>
          <a:ext cx="4896544" cy="196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233095" y="3758749"/>
          <a:ext cx="5019952" cy="18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171450" y="555625"/>
            <a:ext cx="118392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收件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AOI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区域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T+ 10D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五一期间准确率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46.07%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，较春节期间提升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30.32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个点；达标率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30.71%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，较春节期间提升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10.37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期间受收件不达预期导致预测整体偏高。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派件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AOI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区域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T+10D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五一期间准确率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67.95%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，较春节期间提升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19.31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个点，达标率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44.60%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，较春节期间提升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AOI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预测整体和摸底收转派配平导致预测偏高。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66614" y="5635018"/>
          <a:ext cx="5085830" cy="12245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3850"/>
                <a:gridCol w="1082995"/>
                <a:gridCol w="1082995"/>
                <a:gridCol w="1082995"/>
                <a:gridCol w="1082995"/>
              </a:tblGrid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AOI</a:t>
                      </a:r>
                      <a:r>
                        <a:rPr lang="zh-CN" altLang="en-US" sz="1050" u="none" strike="noStrike">
                          <a:effectLst/>
                        </a:rPr>
                        <a:t>区域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AOI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外推期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准确率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达标率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准确率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达标率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T+1D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50.65%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31.66%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34.53%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55.67%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T+3D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50.18%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31.90%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33.78%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54.73%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T+7D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49.60%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31.70%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33.81%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55.13%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T+10D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47.32%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30.71%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29.80%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52.43%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238424" y="5634788"/>
          <a:ext cx="5014623" cy="12245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43295"/>
                <a:gridCol w="1067832"/>
                <a:gridCol w="1067832"/>
                <a:gridCol w="1067832"/>
                <a:gridCol w="1067832"/>
              </a:tblGrid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AOI</a:t>
                      </a:r>
                      <a:r>
                        <a:rPr lang="zh-CN" altLang="en-US" sz="1050" u="none" strike="noStrike" dirty="0">
                          <a:effectLst/>
                        </a:rPr>
                        <a:t>区域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AOI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外推期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准确率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达标率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准确率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达标率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T+1D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71.93%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48.67%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56.83%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47.35%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T+3D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71.05%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48.53%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55.85%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46.96%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T+7D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69.18%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45.30%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52.71%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45.91%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T+10D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68.63%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44.59%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50.59%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43.82%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11426" y="195986"/>
            <a:ext cx="2576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静态收件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95605" y="678886"/>
            <a:ext cx="1167626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全网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/1D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93.69%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2.23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日收件预测偏高；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业务区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/1D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89.43%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3.24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个点，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达标率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52.44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年五一基本持平；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网点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75.34%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11.69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个点，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59.98%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23.34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。网点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70.77%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50.62%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26998" y="1913118"/>
          <a:ext cx="3996000" cy="238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4239066" y="1885196"/>
          <a:ext cx="3996000" cy="238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295006" y="4425421"/>
          <a:ext cx="4032448" cy="21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8218998" y="1876164"/>
          <a:ext cx="3996000" cy="238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8291894" y="4378401"/>
          <a:ext cx="3996000" cy="21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-24994" y="4365898"/>
          <a:ext cx="4320000" cy="21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2576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静态派件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351155" y="621482"/>
            <a:ext cx="1137987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全网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96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.96%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1.28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96.83%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日预测偏低。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业务区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95.42%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84.89%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12.89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93.93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76.89%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网点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88.76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10.58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82.11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20.35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个点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1D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84.98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73.34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226998" y="1985126"/>
          <a:ext cx="3996000" cy="238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4239066" y="1957204"/>
          <a:ext cx="3996000" cy="238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230196" y="4411467"/>
          <a:ext cx="3996000" cy="2228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218998" y="1948172"/>
          <a:ext cx="3996000" cy="238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269792" y="4399329"/>
          <a:ext cx="3996000" cy="21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-24994" y="4365898"/>
          <a:ext cx="4320000" cy="21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2995" y="267791"/>
            <a:ext cx="69589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业务区到件预测（替换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OE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的到件压力预警）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51155" y="794067"/>
            <a:ext cx="1170400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到件班次模型业务区层级五一期间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16H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93.63%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2.48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82.67%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16.89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 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93.72%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2.59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79.56%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18.22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 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93.73%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2.35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77.78%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提升达标率提升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15.56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94606" y="4869954"/>
          <a:ext cx="4676390" cy="1731878"/>
        </p:xfrm>
        <a:graphic>
          <a:graphicData uri="http://schemas.openxmlformats.org/drawingml/2006/table">
            <a:tbl>
              <a:tblPr/>
              <a:tblGrid>
                <a:gridCol w="1943963"/>
                <a:gridCol w="1046751"/>
                <a:gridCol w="842838"/>
                <a:gridCol w="842838"/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4.29~5.3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外推期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02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93.72%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79.56%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93.73%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77.78%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0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65.78%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61.33%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02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91.38%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23124" y="4866268"/>
          <a:ext cx="4536503" cy="1735105"/>
        </p:xfrm>
        <a:graphic>
          <a:graphicData uri="http://schemas.openxmlformats.org/drawingml/2006/table">
            <a:tbl>
              <a:tblPr/>
              <a:tblGrid>
                <a:gridCol w="1885814"/>
                <a:gridCol w="1015439"/>
                <a:gridCol w="817625"/>
                <a:gridCol w="817625"/>
              </a:tblGrid>
              <a:tr h="2164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4.29~5.3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外推期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65.78%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61.33%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91.38%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4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81.59%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44.89%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72.44%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694606" y="1701602"/>
          <a:ext cx="4676390" cy="299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23124" y="1701602"/>
          <a:ext cx="4536503" cy="299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1231"/>
            <a:ext cx="32367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网点到件预测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38622" y="4725938"/>
          <a:ext cx="4676390" cy="1729029"/>
        </p:xfrm>
        <a:graphic>
          <a:graphicData uri="http://schemas.openxmlformats.org/drawingml/2006/table">
            <a:tbl>
              <a:tblPr/>
              <a:tblGrid>
                <a:gridCol w="1943963"/>
                <a:gridCol w="1046751"/>
                <a:gridCol w="842838"/>
                <a:gridCol w="842838"/>
              </a:tblGrid>
              <a:tr h="22925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4.29~5.3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外推期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86.46%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75.60%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4253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85.83%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53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85.06%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42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83.05%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69.62%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53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82.79%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67.76%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4253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82.77%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67.86%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455246" y="4722354"/>
          <a:ext cx="4536503" cy="1732613"/>
        </p:xfrm>
        <a:graphic>
          <a:graphicData uri="http://schemas.openxmlformats.org/drawingml/2006/table">
            <a:tbl>
              <a:tblPr/>
              <a:tblGrid>
                <a:gridCol w="1885814"/>
                <a:gridCol w="1015439"/>
                <a:gridCol w="817625"/>
                <a:gridCol w="817625"/>
              </a:tblGrid>
              <a:tr h="2161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6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4.29~5.3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外推期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12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59.52%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2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75.53%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1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56.58%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2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T+1D_18H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62.21%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1612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T+1D_20H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85.70%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79.67%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本框 4"/>
          <p:cNvSpPr txBox="1">
            <a:spLocks noChangeArrowheads="1"/>
          </p:cNvSpPr>
          <p:nvPr/>
        </p:nvSpPr>
        <p:spPr bwMode="auto">
          <a:xfrm>
            <a:off x="248951" y="664782"/>
            <a:ext cx="11704003" cy="88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到件班次模型网点层级五一期间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16H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86.46%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46.53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75.60%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62.61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 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85.83%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26.32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73.57%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47.87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 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85.06%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预测准确率提升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9.53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个点；达标率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71.68%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，较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pis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提升达标率提升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15.72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78066" y="1554577"/>
          <a:ext cx="5183390" cy="290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239222" y="1554577"/>
          <a:ext cx="5183390" cy="290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0596"/>
            <a:ext cx="371792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到件预测（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AOI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03553" y="693490"/>
            <a:ext cx="11686859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网点到件班次AOI预测五一期间1D_18H准确率65.38%，达标率28.25%，较春节准确率提升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24.4个点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，达标率提升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6个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点；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五一期间1D_20H预测准确率76.87%，达标率47.27%，较春节准确率提升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20.2个点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，达标率提升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14.2个点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621586" y="1629595"/>
          <a:ext cx="5794660" cy="255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061186" y="1629595"/>
          <a:ext cx="5794660" cy="255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621586" y="4130621"/>
          <a:ext cx="5794660" cy="255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6061186" y="4130621"/>
          <a:ext cx="5794660" cy="255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2995" y="267791"/>
            <a:ext cx="31406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到件预研模型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51155" y="650557"/>
            <a:ext cx="1183925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到件班次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模型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T+2D_16H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区层级五一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期间准确率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64.20%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，达标率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19.11%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T+3D_16H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业务区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层级准确率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59.10%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达标率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16.44%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到件班次模型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T+2D_16H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网点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层级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五一期间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59.24%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达标率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36.32%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T+3D_16H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业务区层级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准确率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54.15%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达标率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34.14%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预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研模型受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lag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特征影响及未引入收件信息导致五一期间整体预测严重偏高。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1041921" y="1955400"/>
          <a:ext cx="468052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330364" y="1926421"/>
          <a:ext cx="4752528" cy="240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1022787" y="4222532"/>
          <a:ext cx="468052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311230" y="4193553"/>
          <a:ext cx="4752528" cy="240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1231"/>
            <a:ext cx="45512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动态模型（业务区收派）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503555" y="755992"/>
            <a:ext cx="113798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五一期间收件时点预测准确率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93.52%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，达标率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79.06%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；派件时点预测准确率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97.07%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，达标率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95.11%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95605" y="1564815"/>
          <a:ext cx="5652000" cy="247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279520" y="1564815"/>
          <a:ext cx="5652000" cy="247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627520" y="4102463"/>
          <a:ext cx="5652000" cy="247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279520" y="4038015"/>
          <a:ext cx="5652000" cy="247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44037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静态派件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模型实际表现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97332" y="604178"/>
            <a:ext cx="113798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五一期间共进行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次调整，根据历史趋势判断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日为派件低谷，但今年派件趋势为五天持续走低，故劳动节当天调整效果较差。本次调整在进出节假日时调整效果较好。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全网原始预测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0D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调整日期平均准确率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96.40%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，后处理调整后降低了</a:t>
            </a:r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2.13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个点；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全网原始预测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1D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调整日期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平均原始准确率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97.29%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，后处理调整后降低了</a:t>
            </a:r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1.16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73220" y="4365898"/>
          <a:ext cx="5237195" cy="249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472415" y="2012245"/>
          <a:ext cx="5238000" cy="249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183486" y="4507045"/>
          <a:ext cx="5238000" cy="249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6183486" y="2154502"/>
          <a:ext cx="5238000" cy="249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44037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静态派件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模型实际表现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97332" y="604178"/>
            <a:ext cx="113798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业务区调整日期原始输出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0D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平均准确率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95.13%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下降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1.78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92.22%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下降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22.22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个点。业务区调整日期原始表现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1D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平均准确率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94.44%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下降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.12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平均达标率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82.96%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调整后下降了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10.37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 。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网点调整日期原始表现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1D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平均准确率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85.40%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下降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0.36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73.48%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0.69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 。</a:t>
            </a:r>
            <a:endParaRPr lang="zh-CN" altLang="en-US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8146794" y="1773610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8146794" y="4301846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186130" y="177361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186130" y="4374032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225466" y="1778432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225466" y="4301846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1980" y="378460"/>
            <a:ext cx="160464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会议流程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447925" y="1097280"/>
            <a:ext cx="0" cy="519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211705" y="1249680"/>
            <a:ext cx="472440" cy="472440"/>
            <a:chOff x="3573" y="1968"/>
            <a:chExt cx="744" cy="744"/>
          </a:xfrm>
        </p:grpSpPr>
        <p:sp>
          <p:nvSpPr>
            <p:cNvPr id="4" name="椭圆 3"/>
            <p:cNvSpPr/>
            <p:nvPr/>
          </p:nvSpPr>
          <p:spPr>
            <a:xfrm>
              <a:off x="3573" y="1968"/>
              <a:ext cx="744" cy="7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718" y="2113"/>
              <a:ext cx="454" cy="4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11705" y="2605405"/>
            <a:ext cx="472440" cy="472440"/>
            <a:chOff x="3573" y="1968"/>
            <a:chExt cx="744" cy="744"/>
          </a:xfrm>
        </p:grpSpPr>
        <p:sp>
          <p:nvSpPr>
            <p:cNvPr id="11" name="椭圆 10"/>
            <p:cNvSpPr/>
            <p:nvPr/>
          </p:nvSpPr>
          <p:spPr>
            <a:xfrm>
              <a:off x="3573" y="1968"/>
              <a:ext cx="744" cy="7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718" y="2113"/>
              <a:ext cx="454" cy="4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11705" y="5493385"/>
            <a:ext cx="472440" cy="472440"/>
            <a:chOff x="3573" y="1968"/>
            <a:chExt cx="744" cy="744"/>
          </a:xfrm>
        </p:grpSpPr>
        <p:sp>
          <p:nvSpPr>
            <p:cNvPr id="14" name="椭圆 13"/>
            <p:cNvSpPr/>
            <p:nvPr/>
          </p:nvSpPr>
          <p:spPr>
            <a:xfrm>
              <a:off x="3573" y="1968"/>
              <a:ext cx="744" cy="7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3718" y="2113"/>
              <a:ext cx="454" cy="4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286760" y="1197610"/>
            <a:ext cx="783209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14:00~14:40   </a:t>
            </a:r>
            <a:r>
              <a:rPr lang="en-US" altLang="zh-CN"/>
              <a:t>4</a:t>
            </a:r>
            <a:r>
              <a:rPr lang="zh-CN" altLang="en-US"/>
              <a:t>月总结</a:t>
            </a:r>
            <a:r>
              <a:rPr lang="en-US" altLang="zh-CN"/>
              <a:t>&amp;51</a:t>
            </a:r>
            <a:r>
              <a:rPr lang="zh-CN" altLang="en-US"/>
              <a:t>复盘</a:t>
            </a:r>
            <a:r>
              <a:rPr lang="en-US" altLang="zh-CN"/>
              <a:t>&amp;4</a:t>
            </a:r>
            <a:r>
              <a:rPr lang="zh-CN" altLang="en-US"/>
              <a:t>月问题总结   许颖聪   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86760" y="2605405"/>
            <a:ext cx="59175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14:40~15:20   5</a:t>
            </a:r>
            <a:r>
              <a:rPr lang="zh-CN" altLang="en-US"/>
              <a:t>月各个环节计划 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1800"/>
              <a:t>5</a:t>
            </a:r>
            <a:r>
              <a:rPr lang="zh-CN" altLang="en-US" sz="1800"/>
              <a:t>月计划</a:t>
            </a:r>
            <a:r>
              <a:rPr lang="en-US" altLang="zh-CN" sz="1800"/>
              <a:t>&amp;</a:t>
            </a:r>
            <a:r>
              <a:rPr lang="zh-CN" altLang="en-US" sz="1800"/>
              <a:t>摸底    许颖聪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收件：陈晓雯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派件：周群臣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中转：孙雪娇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流向：何龙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产研：江莹清</a:t>
            </a:r>
            <a:endParaRPr lang="zh-CN" altLang="en-US" sz="18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1800"/>
              <a:t>本玉（待定）</a:t>
            </a:r>
            <a:endParaRPr lang="zh-CN" altLang="en-US" sz="1800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86760" y="5585460"/>
            <a:ext cx="53733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15:20~15:30  618</a:t>
            </a:r>
            <a:r>
              <a:rPr lang="zh-CN" altLang="en-US"/>
              <a:t>启动会      王晓惠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52501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业务区班次到件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模型实际表现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97332" y="604178"/>
            <a:ext cx="113798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五一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期间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16H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模型、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模型及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模型各进行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13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次调整。业务区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16H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30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日原始预测偏高，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原始预测件量存在假期后半段件量预测偏高现象。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16H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92.73%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0.21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75.56%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0.74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80.49%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13.22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41.78%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37.78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88.35%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5.38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平均达标率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52.89%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24.89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。</a:t>
            </a:r>
            <a:endParaRPr lang="zh-CN" altLang="en-US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8146794" y="1773610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8146794" y="4301846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186130" y="177361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186130" y="4374032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43205" y="1770538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43205" y="437096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58849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业务区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01D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模型实际表现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97332" y="604178"/>
            <a:ext cx="113798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业务区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01D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16H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91.51%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，调整后下降了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0.55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70.37%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2.96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业务区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01D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80.42%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10.71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42.22%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19.11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业务区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01D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88.75%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2.62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平均达标率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54.67%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调整后提高了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7.56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个点 。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8146794" y="1773610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8146794" y="4301846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186130" y="177361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186130" y="4374032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43205" y="1770538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43205" y="437096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94611" y="195986"/>
            <a:ext cx="49680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网点班次到件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模型实际表现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97332" y="604178"/>
            <a:ext cx="113798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网点班次到件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16H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84.18%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，调整后提升了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1.21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67.49%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，调整后提升了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4.71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网点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18H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76.06%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提升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9.77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个点，平均达标率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54.97%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，调整后提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升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18.53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个点。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网点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班次到件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20H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调整日期原始平均准确率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82.86%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，调整后提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升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2.2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平均达标率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63.29%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调整后提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升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了</a:t>
            </a:r>
            <a:r>
              <a:rPr lang="en-US" altLang="zh-CN" sz="1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8.33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个点 。</a:t>
            </a:r>
            <a:endParaRPr lang="zh-CN" altLang="en-US" sz="12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8146794" y="1773610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8146794" y="4301846"/>
          <a:ext cx="3855713" cy="25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186130" y="177361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186130" y="4374032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43205" y="1770538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43205" y="4370960"/>
          <a:ext cx="3855600" cy="25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1738" y="252392"/>
            <a:ext cx="2557447" cy="42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线上表现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中转到件</a:t>
            </a:r>
            <a:endParaRPr lang="zh-CN" altLang="en-US" sz="22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461" y="764943"/>
            <a:ext cx="32965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【表现总结】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3415" y="1052555"/>
            <a:ext cx="11208024" cy="115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T+0D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89.67%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54.68%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78.12%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；同比去年准确率提升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个点，达标提升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T+1D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86.67%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45.84%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70.80%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同比去年准确率提升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个点，达标提升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17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T+10D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80.41%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33.63%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59.29%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假日后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天，预测未跟上前端收件量趋势，预测稍偏高；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393" y="6490106"/>
            <a:ext cx="9337729" cy="33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、场地范围：片区中转场、陆运枢纽、集散点、航空枢纽、航空站点、铁路站点、临时中转场；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KPI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T+1D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，达标率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达标率：准确率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即为达标，同理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达标率；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5209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7561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776605" y="2576195"/>
          <a:ext cx="3728720" cy="268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72635" y="2565400"/>
          <a:ext cx="3514725" cy="2701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8294817" y="1845367"/>
          <a:ext cx="3427919" cy="219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8295005" y="4077335"/>
          <a:ext cx="3427730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1738" y="252392"/>
            <a:ext cx="3116174" cy="42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模型原始表现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中转到件</a:t>
            </a:r>
            <a:endParaRPr lang="zh-CN" altLang="en-US" sz="22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7561" y="590953"/>
            <a:ext cx="3296515" cy="24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【表现总结】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1820" y="685525"/>
            <a:ext cx="11208024" cy="115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T+0D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88.67%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53.76%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77.61%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T+1D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82.31%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39.49%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62.57%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1-3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日低于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线上准确率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个点，达标率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T+10D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67.24%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18.57%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标准达标率为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36.39%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；低于线上准确率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个点，达标率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线上模型由于仅有滞后特征，无法跟上业务快速下降趋势，预测</a:t>
            </a:r>
            <a:r>
              <a:rPr lang="zh-CN" altLang="en-US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严重偏高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，故线上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每日采用收转到总数配平进行后处理，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T+10D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为收转到为分拨区总数配平方案；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2058" y="6412636"/>
            <a:ext cx="9337729" cy="33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、场地范围：片区中转场、陆运枢纽、集散点、航空枢纽、航空站点、铁路站点、临时中转场；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KPI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T+1D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，达标率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达标率：准确率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即为达标，同理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达标率；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5209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7561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463485" y="1836152"/>
          <a:ext cx="3605695" cy="216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" name="图表 22"/>
          <p:cNvGraphicFramePr/>
          <p:nvPr/>
        </p:nvGraphicFramePr>
        <p:xfrm>
          <a:off x="5947905" y="4061537"/>
          <a:ext cx="3697758" cy="237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图表 23"/>
          <p:cNvGraphicFramePr/>
          <p:nvPr/>
        </p:nvGraphicFramePr>
        <p:xfrm>
          <a:off x="5948540" y="1846311"/>
          <a:ext cx="3701568" cy="21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图表 24"/>
          <p:cNvGraphicFramePr/>
          <p:nvPr/>
        </p:nvGraphicFramePr>
        <p:xfrm>
          <a:off x="1463485" y="4060267"/>
          <a:ext cx="3605695" cy="23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 4"/>
          <p:cNvSpPr/>
          <p:nvPr/>
        </p:nvSpPr>
        <p:spPr>
          <a:xfrm>
            <a:off x="3250776" y="4907882"/>
            <a:ext cx="1574595" cy="12082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1738" y="252392"/>
            <a:ext cx="3395538" cy="42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分拨区线上表现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中转到件</a:t>
            </a:r>
            <a:endParaRPr lang="zh-CN" altLang="en-US" sz="22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743" y="5517448"/>
            <a:ext cx="9337729" cy="6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准确率即为达标；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dim_department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组织关系表里场地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分拨区；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T+0D/1D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为总数配平，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T+10D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为分拨区配平；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5209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7561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820" y="701398"/>
            <a:ext cx="11208024" cy="6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西北分拨区表现较差，华南分拨区表现较好；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后续会对分拨区维度进行优化；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612775" y="1569085"/>
          <a:ext cx="1083754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840"/>
                <a:gridCol w="1209675"/>
                <a:gridCol w="1108710"/>
                <a:gridCol w="1109345"/>
                <a:gridCol w="1108710"/>
                <a:gridCol w="1080770"/>
                <a:gridCol w="1108075"/>
                <a:gridCol w="1108710"/>
                <a:gridCol w="1108710"/>
              </a:tblGrid>
              <a:tr h="29019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分拨区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业务量占比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日均到件量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准确率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达标天数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01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T+0D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T+10D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T+0D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T+10D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华南分拨区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11,135,746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E9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A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全国航空枢纽（杭州）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7,999,214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D9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苏沪分拨区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6,592,712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CA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A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BA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华中分拨区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4,658,906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A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华北分拨区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4,418,921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A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8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D9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鲁晋分拨区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3,309,007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A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西南分拨区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2,682,576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D9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A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A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东北分拨区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2,380,692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A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9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东南分拨区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1,820,959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CA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8A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BA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D3A7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西北分拨区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1,412,304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A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7A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87%</a:t>
                      </a:r>
                      <a:endParaRPr lang="en-US" altLang="en-US" sz="11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8" marR="12698" marT="12698" marB="45714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1738" y="252392"/>
            <a:ext cx="3116174" cy="42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线上表现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中转班次到件</a:t>
            </a:r>
            <a:endParaRPr lang="zh-CN" altLang="en-US" sz="22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9871" y="5661751"/>
            <a:ext cx="7920397" cy="46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、场地范围：片区中转场、陆运枢纽、集散点、航空枢纽、航空站点、铁路站点、临时中转场；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KPI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r>
              <a:rPr lang="zh-CN" altLang="en-US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，达标率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65%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084" y="682381"/>
            <a:ext cx="3296515" cy="30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【表现总结】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613383" y="887421"/>
            <a:ext cx="11290549" cy="1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T+1H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85.58%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39.30%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61.30%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；对比优化前准确率提升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个点，达标率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T+3H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82.70%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达标率</a:t>
            </a: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34.11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55.97%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；对比优化前准确率提升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个点，达标率</a:t>
            </a:r>
            <a:r>
              <a: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T+6H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78.08%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26.04%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达标率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46.65%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线上模型在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前进行优化，采用时序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+lgb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结合方案，并丢弃所有历史滞后特征，充分发挥动态特征信息能力，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T+3H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内对比优化前效果提升显著；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不同时点动态特征表现有一定差异，后续会进行最优动态特征的选取优化；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5209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7561" y="340224"/>
            <a:ext cx="215832" cy="2881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tx1"/>
              </a:solidFill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460950" y="2245673"/>
          <a:ext cx="4311089" cy="309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805689" y="2245673"/>
          <a:ext cx="6912345" cy="3084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1231"/>
            <a:ext cx="376999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城市流向【总量】</a:t>
            </a:r>
            <a:endParaRPr lang="zh-CN" altLang="en-US" sz="2200" b="1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941" y="837565"/>
            <a:ext cx="11313176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T+2D-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总量：城市总量准确率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93.12%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，预测值偏高；；较去年五一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（去年五一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82.29%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T+10D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（摸底）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总量：城市总量准确率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93.35%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，预测值偏高；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12725" y="1902460"/>
          <a:ext cx="5788025" cy="362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167120" y="1917700"/>
          <a:ext cx="5615940" cy="359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79371" y="260756"/>
            <a:ext cx="376999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城市流向【流向】</a:t>
            </a:r>
            <a:endParaRPr lang="en-US" altLang="zh-CN" sz="2200" b="1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51205" y="71056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62255" y="33337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414655" y="33337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878205" y="1196340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878205" y="83756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1005205" y="1323340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645" y="761365"/>
            <a:ext cx="119621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T+2D：重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点流向：流向准确率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83.81%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73.86%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；对比春节准确率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提升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个百分点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提升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22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百分点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（春节：准确率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75.23%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50.92%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；去年五一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69.35%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39.42%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T+10D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（摸底）：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重点流向：流向准确率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79.22%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68.60%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；对比春节准确率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提升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个百分点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提升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个百分点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（春节：流向准确率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73.95%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48.56%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539115" y="1384935"/>
          <a:ext cx="5291455" cy="231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095365" y="1343660"/>
          <a:ext cx="5043170" cy="23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551180" y="3789045"/>
          <a:ext cx="5279390" cy="2798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6095365" y="3826510"/>
          <a:ext cx="5128895" cy="277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/>
        </p:nvSpPr>
        <p:spPr>
          <a:xfrm>
            <a:off x="766445" y="693420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655" y="693420"/>
            <a:ext cx="749173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T+2D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总量：准确率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88.18%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，预测值偏高；对比去年五一准确率（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（去年五一准确率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83.77%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T+10D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摸底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总量：准确率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88.01%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，预测值偏高；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整体时效非电退实际值较去年下降严重，摸底值和去年近似，导致航空件预测值偏高严重。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238875" y="1536065"/>
          <a:ext cx="5492750" cy="241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679371" y="260756"/>
            <a:ext cx="43300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航空【总量趋势分析】</a:t>
            </a:r>
            <a:endParaRPr lang="en-US" altLang="zh-CN" sz="2200" b="1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燕尾形 9"/>
          <p:cNvSpPr/>
          <p:nvPr userDrawn="1"/>
        </p:nvSpPr>
        <p:spPr>
          <a:xfrm>
            <a:off x="262255" y="33337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 userDrawn="1"/>
        </p:nvSpPr>
        <p:spPr>
          <a:xfrm>
            <a:off x="414655" y="33337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721360" y="4005580"/>
          <a:ext cx="5431155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721360" y="1532255"/>
          <a:ext cx="5440045" cy="241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4"/>
            </p:custDataLst>
          </p:nvPr>
        </p:nvGraphicFramePr>
        <p:xfrm>
          <a:off x="6238875" y="4005580"/>
          <a:ext cx="5530215" cy="264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05"/>
                <a:gridCol w="1351280"/>
                <a:gridCol w="1351915"/>
                <a:gridCol w="1605915"/>
              </a:tblGrid>
              <a:tr h="2679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日期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航空件占比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689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实际比例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摸底预测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实际比例-去年（按放假天数对齐）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4/29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15.88%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15.97%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16.16%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4/30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16.40%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15.94%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16.14%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5/1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15.97%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15.95%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16.14%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5/2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15.68%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16.02%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16.22%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5/3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15.37%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15.66%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15.86%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均值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15.86%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15.91%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16.10%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5"/>
          <p:cNvSpPr/>
          <p:nvPr/>
        </p:nvSpPr>
        <p:spPr>
          <a:xfrm>
            <a:off x="4935084" y="1723975"/>
            <a:ext cx="4430021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月度总结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&amp;51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月问题总结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0" hangingPunc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月各环节后续计划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启动会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3434813" y="3137581"/>
            <a:ext cx="141582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61391"/>
            <a:ext cx="405003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航空【各维度指标】</a:t>
            </a:r>
            <a:endParaRPr lang="zh-CN" altLang="en-US" sz="2200" b="1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51205" y="71056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556" y="627380"/>
            <a:ext cx="11313176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总量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总量准确率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88.18%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，较春节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上升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（春节准确率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74.10%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省份流向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75.21%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、达标率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52.38%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，对比春节准确率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上升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上升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（春节准确率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68.74%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、达标率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24.53%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城市流向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69.14%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、达标率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41.80%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，对比春节准确率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上升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，达标率上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（春节准确率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65.88%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、达标率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30.16%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，去年五一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准确率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60.91%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，达标率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29.62%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营运维度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：鞋服大客户、特色经济总量准确率均不达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80%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83995" y="1790700"/>
          <a:ext cx="8285480" cy="49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1589405"/>
                <a:gridCol w="863600"/>
                <a:gridCol w="860425"/>
                <a:gridCol w="862965"/>
                <a:gridCol w="862330"/>
                <a:gridCol w="861695"/>
                <a:gridCol w="863600"/>
              </a:tblGrid>
              <a:tr h="363220"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场景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 rowSpan="2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准确率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达标率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0820">
                <a:tc vMerge="1" gridSpan="2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T+1D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T+2D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T+10</a:t>
                      </a:r>
                      <a:r>
                        <a:rPr lang="zh-CN" alt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（摸底）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T+1D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T+2D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T+10</a:t>
                      </a:r>
                      <a:r>
                        <a:rPr lang="zh-CN" alt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（摸底）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6951"/>
                    </a:solidFill>
                  </a:tcPr>
                </a:tc>
              </a:tr>
              <a:tr h="3105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航空件总量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88.18%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88.01%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28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省份流向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84.52%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75.21%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76.54%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68.54%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52.38%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52.29%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20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城市流向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78.68%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69.14%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69.98%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52.23%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41.80%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42.63%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72.91%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64.62%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62.76%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43.96%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41.92%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37.51%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60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营运维度-特快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81.93%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81.22%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78.58%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72.30%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63.40%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60.10%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43.08%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35.62%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40.12%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66.55%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58.76%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57.73%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46.80%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45.44%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40.02%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60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营运维度-鞋服大客户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79.70%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76.96%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54.57%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60.83%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54.87%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34.63%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47.70%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47.37%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44.50%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60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59.07%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52.99%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33.48%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56.89%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56.62%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54.25%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营运维度-特色经济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77.17%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74.99%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64.28%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60.94%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61.62%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26.09%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25.46%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26.29%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54.25%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51.08%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50.42%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48.60%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48.36%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47.82%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60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营运维度-新空配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86.67%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85.11%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84.82%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15.73%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13.56%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12.75%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39.08%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38.96%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37.30%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8.55%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7.72%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6.10%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53.95%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53.90%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52.05%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60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营运维度-陆升航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92.06%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93.81%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92.16%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重点流向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83.76%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79.88%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80.83%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77.93%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73.86%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72.06%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8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全量流向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73.42%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69.07%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69.67%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51.23%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51.18%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49.10%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1231"/>
            <a:ext cx="31108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原始模型表现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110" y="2277745"/>
          <a:ext cx="8965565" cy="398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90"/>
                <a:gridCol w="631825"/>
                <a:gridCol w="633730"/>
                <a:gridCol w="755015"/>
                <a:gridCol w="754380"/>
                <a:gridCol w="753745"/>
                <a:gridCol w="752475"/>
                <a:gridCol w="807720"/>
                <a:gridCol w="790575"/>
                <a:gridCol w="788035"/>
                <a:gridCol w="788670"/>
                <a:gridCol w="789305"/>
              </a:tblGrid>
              <a:tr h="316230">
                <a:tc rowSpan="2">
                  <a:txBody>
                    <a:bodyPr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 gridSpan="2">
                  <a:txBody>
                    <a:bodyPr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grid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T+1D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grid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T+2D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/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T+1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37528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 gridSpan="2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总量准确率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流向准确率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总量准确率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流向准确率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总量准确率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流向准确率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278765">
                <a:tc rowSpan="4"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dirty="0">
                          <a:solidFill>
                            <a:srgbClr val="0D0D0D"/>
                          </a:solidFill>
                          <a:latin typeface="微软雅黑" panose="020B0503020204020204" pitchFamily="34" charset="-122"/>
                        </a:rPr>
                        <a:t>城市流向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</a:t>
                      </a:r>
                      <a:r>
                        <a:rPr lang="en-US" altLang="zh-CN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87.41%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84.26%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76.63%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940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城市流向短期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86.93%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83.76%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75.68%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82.16%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76.83%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61.44%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9400">
                <a:tc vMerge="1">
                  <a:tcPr/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城市流向长期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81.44%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50.59%</a:t>
                      </a:r>
                      <a:endParaRPr lang="en-US" altLang="zh-CN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81.16%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76.94%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50.01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64.10%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62.07%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416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线上效果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93.23%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85.42%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76.52%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93.12%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83.81%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73.86%</a:t>
                      </a:r>
                      <a:endParaRPr 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93.35%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79.22%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68.59%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 rowSpan="8">
                  <a:txBody>
                    <a:bodyPr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航空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动态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点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省份流向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84.45%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84.42%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69.70%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7559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城市流向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75.85%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51.44%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短期配平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省份流向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89.69%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81.89%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64.07%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83.54%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73.10%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55.07%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7495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城市流向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75.59%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49.78%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67.00%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40.90%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7495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长期配平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省份流向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87.83%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77.65%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55.62%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87.12%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77.24%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54.92%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93.16%</a:t>
                      </a:r>
                      <a:endParaRPr lang="en-US" altLang="en-US" sz="10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85.52%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61.38%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7495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城市流向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66.47%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39.39%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66.08%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38.97%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69.23%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39.59%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7368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线上效果</a:t>
                      </a:r>
                      <a:endParaRPr lang="zh-CN" alt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省份流向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88.38%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84.52%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68.54%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88.18%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75.21%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52.38%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88.01%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76.54%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52.29%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95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9525" marR="9525" marT="9525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城市流向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78.68%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52.23%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69.14%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41.80%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69.98%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42.63%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5605" y="621030"/>
            <a:ext cx="1173670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城市流向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1D/2D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指标均高于原模型指标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航空：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355" y="6381750"/>
            <a:ext cx="9342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五一线上数据拼接处理逻辑：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城市流向：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04/29-04/30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固定取摸底，其他日期取模型数据和摸底总量配平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（模型拼接逻辑：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为动态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点预测结果；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2D-3D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短期配平预测结果；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为摸底数据）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航空：取模型数据和摸底总量配平（模型拼接逻辑：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为动态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点预测结果；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2D-3D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短期配平预测结果；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为摸底数据）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0545" y="1043940"/>
            <a:ext cx="103581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航空总量：线上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1D/2D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总量准确率分别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于原始模型总量准确率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航空省份流向：线上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指标和原动态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点指标差异约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准确率比原模型指标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，达标率比原模型指标</a:t>
            </a:r>
            <a:r>
              <a:rPr lang="zh-CN" altLang="en-US" sz="1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</a:t>
            </a:r>
            <a:r>
              <a:rPr lang="en-US" altLang="zh-CN" sz="1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个点</a:t>
            </a:r>
            <a:endParaRPr lang="zh-CN" altLang="en-US" sz="1000" dirty="0" smtClean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航空城市流向：线上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1D/2D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指标均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高于原模型指标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长期模型：线上</a:t>
            </a:r>
            <a:r>
              <a:rPr lang="en-US" altLang="zh-CN" sz="1000"/>
              <a:t>10D</a:t>
            </a:r>
            <a:r>
              <a:rPr lang="zh-CN" altLang="en-US" sz="1000"/>
              <a:t>（摸底）指标整体</a:t>
            </a:r>
            <a:r>
              <a:rPr lang="zh-CN" altLang="en-US" sz="1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低于原长期模型</a:t>
            </a:r>
            <a:r>
              <a:rPr lang="zh-CN" altLang="en-US" sz="1000"/>
              <a:t>（</a:t>
            </a:r>
            <a:r>
              <a:rPr lang="en-US" altLang="zh-CN" sz="1000"/>
              <a:t>10D</a:t>
            </a:r>
            <a:r>
              <a:rPr lang="zh-CN" altLang="en-US" sz="1000"/>
              <a:t>）配平指标。</a:t>
            </a:r>
            <a:endParaRPr lang="zh-CN" altLang="en-US" sz="10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95" y="4522470"/>
            <a:ext cx="2656840" cy="1788160"/>
          </a:xfrm>
          <a:prstGeom prst="rect">
            <a:avLst/>
          </a:prstGeom>
        </p:spPr>
      </p:pic>
      <p:sp>
        <p:nvSpPr>
          <p:cNvPr id="47" name="右箭头 46"/>
          <p:cNvSpPr/>
          <p:nvPr/>
        </p:nvSpPr>
        <p:spPr>
          <a:xfrm>
            <a:off x="9138285" y="5300345"/>
            <a:ext cx="215900" cy="1441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262110" y="1197610"/>
            <a:ext cx="2737485" cy="3095625"/>
          </a:xfrm>
          <a:prstGeom prst="roundRect">
            <a:avLst>
              <a:gd name="adj" fmla="val 3618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779635" y="1332865"/>
            <a:ext cx="1812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模型现状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57995" y="1629410"/>
            <a:ext cx="25838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动态模型：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强依赖短期静态模型，高峰节假日无法快速反应总量趋势；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动态模型流向指标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点优于静态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短期模型：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短期模型未达预测目标，还需对节假日做进一步优化；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指标优于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个点，考虑高峰节假日增加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刷新频率（引入动态预测结果）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长期模型：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保证节假日配置的规范性和合理性。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713661" y="258851"/>
            <a:ext cx="264985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模型表现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流向动态</a:t>
            </a:r>
            <a:endParaRPr lang="en-US" altLang="zh-CN" sz="2200" b="1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51205" y="71056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878205" y="83756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166" y="765810"/>
            <a:ext cx="11313176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城市流向：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5/1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点达静态指标；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航空流向：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5/1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点达静态指标；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点总量准确率达静态预测总量准确率；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航空省份流向：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点准确率为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75.90%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，达标率为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57.50%%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；未达预测目标。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395605" y="1641475"/>
          <a:ext cx="6540500" cy="5093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7098665" y="1557020"/>
          <a:ext cx="4997450" cy="266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7069455" y="4277995"/>
          <a:ext cx="5022215" cy="249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5"/>
          <p:cNvSpPr/>
          <p:nvPr/>
        </p:nvSpPr>
        <p:spPr>
          <a:xfrm>
            <a:off x="4935084" y="1723975"/>
            <a:ext cx="4430021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4月度总结&amp;51复盘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eaLnBrk="0" hangingPunc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4月问题总结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5月各环节后续计划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启动会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3434813" y="3137581"/>
            <a:ext cx="141582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矩形 81"/>
          <p:cNvSpPr/>
          <p:nvPr/>
        </p:nvSpPr>
        <p:spPr>
          <a:xfrm>
            <a:off x="1552332" y="1467157"/>
            <a:ext cx="8675284" cy="550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459668" y="198625"/>
            <a:ext cx="4021462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 defTabSz="1219200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月问题总结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王晓惠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299038" y="1282401"/>
            <a:ext cx="1182185" cy="1182185"/>
            <a:chOff x="3787704" y="2681269"/>
            <a:chExt cx="1024432" cy="1024432"/>
          </a:xfrm>
        </p:grpSpPr>
        <p:grpSp>
          <p:nvGrpSpPr>
            <p:cNvPr id="8" name="Group 84"/>
            <p:cNvGrpSpPr/>
            <p:nvPr/>
          </p:nvGrpSpPr>
          <p:grpSpPr>
            <a:xfrm>
              <a:off x="3787704" y="2681269"/>
              <a:ext cx="1024432" cy="1024432"/>
              <a:chOff x="4504715" y="1190010"/>
              <a:chExt cx="1934188" cy="1934188"/>
            </a:xfrm>
          </p:grpSpPr>
          <p:sp>
            <p:nvSpPr>
              <p:cNvPr id="9" name="Oval 88"/>
              <p:cNvSpPr/>
              <p:nvPr/>
            </p:nvSpPr>
            <p:spPr>
              <a:xfrm>
                <a:off x="4504715" y="1190010"/>
                <a:ext cx="1934188" cy="19341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Oval 89"/>
              <p:cNvSpPr/>
              <p:nvPr/>
            </p:nvSpPr>
            <p:spPr>
              <a:xfrm>
                <a:off x="4665053" y="1350347"/>
                <a:ext cx="1613516" cy="1613516"/>
              </a:xfrm>
              <a:prstGeom prst="ellipse">
                <a:avLst/>
              </a:prstGeom>
              <a:solidFill>
                <a:srgbClr val="C6695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86"/>
            <p:cNvSpPr txBox="1"/>
            <p:nvPr/>
          </p:nvSpPr>
          <p:spPr>
            <a:xfrm>
              <a:off x="3848503" y="2998593"/>
              <a:ext cx="903006" cy="31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月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+51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552332" y="1495092"/>
            <a:ext cx="8671475" cy="491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共计</a:t>
            </a:r>
            <a:r>
              <a:rPr 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问题，其中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期间（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4.29~5.3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个外部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问题（上游、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平台连接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报错）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565062" y="2744577"/>
          <a:ext cx="4314151" cy="357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等腰三角形 24"/>
          <p:cNvSpPr/>
          <p:nvPr/>
        </p:nvSpPr>
        <p:spPr>
          <a:xfrm rot="5400000">
            <a:off x="3184662" y="4488015"/>
            <a:ext cx="3299579" cy="88886"/>
          </a:xfrm>
          <a:prstGeom prst="triangle">
            <a:avLst/>
          </a:prstGeom>
          <a:solidFill>
            <a:srgbClr val="C6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45550" y="2522997"/>
            <a:ext cx="6192822" cy="3797976"/>
          </a:xfrm>
          <a:prstGeom prst="roundRect">
            <a:avLst>
              <a:gd name="adj" fmla="val 5800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45550" y="2536965"/>
            <a:ext cx="600743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BDP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k8s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异常导致数据被清空、网络问题、机房迁移导致的任务阻塞、平台异常不稳定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：集群节点异常、工作流运行异常、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平台连接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报错（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上游：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OE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小时打点任务积压（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公共资源抢占：导致航空省份长期模型资源等待时间过长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内部资源抢占：航空城市流向短期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任务占用流向资源池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任务冲突：收派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预测中间节点任务设置冲突城市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120D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和网点拆解任务同时写入，导致报错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缺失依赖：航空城市流向长期取数分区调整导致后缺失和航空总量依赖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：航空城市流向长期取数分区调整导致拼接过程分区不一致，输出结果异常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：城市流向动态取整操作，结果存在无穷大导致失败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/>
      <p:bldP spid="68" grpId="1"/>
      <p:bldP spid="82" grpId="0" bldLvl="0" animBg="1"/>
      <p:bldP spid="82" grpId="1" animBg="1"/>
      <p:bldP spid="2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5"/>
          <p:cNvSpPr/>
          <p:nvPr/>
        </p:nvSpPr>
        <p:spPr>
          <a:xfrm>
            <a:off x="4935084" y="1723975"/>
            <a:ext cx="4430021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4月度总结&amp;51复盘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月问题总结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月各环节后续计划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启动会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3434813" y="3137581"/>
            <a:ext cx="141582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/>
        </p:nvSpPr>
        <p:spPr>
          <a:xfrm>
            <a:off x="601886" y="209418"/>
            <a:ext cx="8017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月重点关注事项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30444" y="1281131"/>
            <a:ext cx="3557349" cy="77711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业务价值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571254" y="1281131"/>
            <a:ext cx="2479288" cy="7701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底盘夯实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1308" y="1239227"/>
            <a:ext cx="2255802" cy="8190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效率提升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715010"/>
            <a:ext cx="1154366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各环节动态与短期模型优化；重量模型进行初步预研；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预测准备工作；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482" y="2527463"/>
            <a:ext cx="4138918" cy="304609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网点到件压力预警，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对接；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业务区动态收件重构上线；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鄂枢空侧模型开发，陆侧模型优化；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中转下一跳动态模型拓展全网；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大件底盘与业务对接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618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前切换完成；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高峰支持；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8555" y="2527463"/>
            <a:ext cx="2371354" cy="1322070"/>
          </a:xfrm>
          <a:prstGeom prst="rect">
            <a:avLst/>
          </a:prstGeom>
          <a:noFill/>
          <a:ln>
            <a:solidFill>
              <a:srgbClr val="4472C4"/>
            </a:solidFill>
            <a:prstDash val="dash"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鄂枢数据刷新；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场地空侧数据开发；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压测；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6076" y="2527463"/>
            <a:ext cx="2345958" cy="2306955"/>
          </a:xfrm>
          <a:prstGeom prst="rect">
            <a:avLst/>
          </a:prstGeom>
          <a:noFill/>
          <a:ln>
            <a:solidFill>
              <a:srgbClr val="4472C4"/>
            </a:solidFill>
            <a:prstDash val="dash"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方案实验室跟进切换上线；（收派、流向日度长期静态模型切换）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摸底线上化功能上线；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1586" y="251231"/>
            <a:ext cx="39869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业务预测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待优化方向（摸底）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339090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6"/>
          <p:cNvSpPr/>
          <p:nvPr/>
        </p:nvSpPr>
        <p:spPr>
          <a:xfrm>
            <a:off x="1485265" y="1485265"/>
            <a:ext cx="9176385" cy="4817745"/>
          </a:xfrm>
          <a:prstGeom prst="roundRect">
            <a:avLst>
              <a:gd name="adj" fmla="val 2172"/>
            </a:avLst>
          </a:prstGeom>
          <a:solidFill>
            <a:schemeClr val="bg1"/>
          </a:solidFill>
          <a:ln>
            <a:noFill/>
          </a:ln>
          <a:effectLst>
            <a:outerShdw blurRad="282602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buClrTx/>
              <a:buSzTx/>
              <a:buFontTx/>
            </a:pPr>
            <a:endParaRPr kumimoji="1" lang="zh-CN" altLang="en-US" sz="18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4078982" y="886033"/>
            <a:ext cx="2860334" cy="334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摸底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3209" y="1502109"/>
            <a:ext cx="8712968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线上化工作：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线上化开发：支持多版本的拆解并且提高效率、现有环节组件化；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收转派逻辑优化：考虑不同产品维度的时效问题、并且固化下来提供一版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派件数据参考使用；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丰网拆解优化：重量段拆分逻辑优化、丰网业务区维表研发；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流向参考基期选择优化：解决进高峰和出高峰准确率不高的问题，提高数据合理性与准确性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长期航空总量支持：自动根据现有摸底数据生成航空总量，替代线下人工手动总量的操作，提高效率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摸底各维度效果看板监控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+mj-lt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分析优化类工作：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中转城市货量摸底结合优化；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KADM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数据引入与摸底结合；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3. 618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高峰拆解支持；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3473" y="252591"/>
            <a:ext cx="36240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收件后续优化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66478" y="4842268"/>
            <a:ext cx="1483719" cy="1498618"/>
            <a:chOff x="3516420" y="4078291"/>
            <a:chExt cx="1572705" cy="1572705"/>
          </a:xfrm>
        </p:grpSpPr>
        <p:sp>
          <p:nvSpPr>
            <p:cNvPr id="64" name="矩形 63"/>
            <p:cNvSpPr/>
            <p:nvPr/>
          </p:nvSpPr>
          <p:spPr>
            <a:xfrm>
              <a:off x="3516420" y="4078291"/>
              <a:ext cx="1572705" cy="1572705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714917" y="4500265"/>
              <a:ext cx="1175710" cy="740362"/>
            </a:xfrm>
            <a:prstGeom prst="rect">
              <a:avLst/>
            </a:prstGeom>
            <a:noFill/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大件服务迁移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66" name="直接箭头连接符 6"/>
          <p:cNvCxnSpPr/>
          <p:nvPr/>
        </p:nvCxnSpPr>
        <p:spPr>
          <a:xfrm>
            <a:off x="2167667" y="5643652"/>
            <a:ext cx="411068" cy="0"/>
          </a:xfrm>
          <a:prstGeom prst="straightConnector1">
            <a:avLst/>
          </a:pr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 5"/>
          <p:cNvSpPr/>
          <p:nvPr/>
        </p:nvSpPr>
        <p:spPr>
          <a:xfrm>
            <a:off x="2584064" y="4842263"/>
            <a:ext cx="209517" cy="1498618"/>
          </a:xfrm>
          <a:custGeom>
            <a:avLst/>
            <a:gdLst>
              <a:gd name="connsiteX0" fmla="*/ 0 w 4143375"/>
              <a:gd name="connsiteY0" fmla="*/ 0 h 3200400"/>
              <a:gd name="connsiteX1" fmla="*/ 4143375 w 4143375"/>
              <a:gd name="connsiteY1" fmla="*/ 0 h 3200400"/>
              <a:gd name="connsiteX2" fmla="*/ 4143375 w 4143375"/>
              <a:gd name="connsiteY2" fmla="*/ 3200400 h 3200400"/>
              <a:gd name="connsiteX3" fmla="*/ 0 w 4143375"/>
              <a:gd name="connsiteY3" fmla="*/ 3200400 h 3200400"/>
              <a:gd name="connsiteX4" fmla="*/ 0 w 4143375"/>
              <a:gd name="connsiteY4" fmla="*/ 0 h 3200400"/>
              <a:gd name="connsiteX0-1" fmla="*/ 0 w 4143375"/>
              <a:gd name="connsiteY0-2" fmla="*/ 0 h 3200400"/>
              <a:gd name="connsiteX1-3" fmla="*/ 1000125 w 4143375"/>
              <a:gd name="connsiteY1-4" fmla="*/ 0 h 3200400"/>
              <a:gd name="connsiteX2-5" fmla="*/ 4143375 w 4143375"/>
              <a:gd name="connsiteY2-6" fmla="*/ 0 h 3200400"/>
              <a:gd name="connsiteX3-7" fmla="*/ 4143375 w 4143375"/>
              <a:gd name="connsiteY3-8" fmla="*/ 3200400 h 3200400"/>
              <a:gd name="connsiteX4-9" fmla="*/ 0 w 4143375"/>
              <a:gd name="connsiteY4-10" fmla="*/ 3200400 h 3200400"/>
              <a:gd name="connsiteX5" fmla="*/ 0 w 4143375"/>
              <a:gd name="connsiteY5" fmla="*/ 0 h 3200400"/>
              <a:gd name="connsiteX0-11" fmla="*/ 0 w 4143375"/>
              <a:gd name="connsiteY0-12" fmla="*/ 0 h 3209925"/>
              <a:gd name="connsiteX1-13" fmla="*/ 1000125 w 4143375"/>
              <a:gd name="connsiteY1-14" fmla="*/ 0 h 3209925"/>
              <a:gd name="connsiteX2-15" fmla="*/ 4143375 w 4143375"/>
              <a:gd name="connsiteY2-16" fmla="*/ 0 h 3209925"/>
              <a:gd name="connsiteX3-17" fmla="*/ 4143375 w 4143375"/>
              <a:gd name="connsiteY3-18" fmla="*/ 3200400 h 3209925"/>
              <a:gd name="connsiteX4-19" fmla="*/ 990600 w 4143375"/>
              <a:gd name="connsiteY4-20" fmla="*/ 3209925 h 3209925"/>
              <a:gd name="connsiteX5-21" fmla="*/ 0 w 4143375"/>
              <a:gd name="connsiteY5-22" fmla="*/ 3200400 h 3209925"/>
              <a:gd name="connsiteX6" fmla="*/ 0 w 4143375"/>
              <a:gd name="connsiteY6" fmla="*/ 0 h 3209925"/>
              <a:gd name="connsiteX0-23" fmla="*/ 4143375 w 4234815"/>
              <a:gd name="connsiteY0-24" fmla="*/ 0 h 3209925"/>
              <a:gd name="connsiteX1-25" fmla="*/ 4143375 w 4234815"/>
              <a:gd name="connsiteY1-26" fmla="*/ 3200400 h 3209925"/>
              <a:gd name="connsiteX2-27" fmla="*/ 990600 w 4234815"/>
              <a:gd name="connsiteY2-28" fmla="*/ 3209925 h 3209925"/>
              <a:gd name="connsiteX3-29" fmla="*/ 0 w 4234815"/>
              <a:gd name="connsiteY3-30" fmla="*/ 3200400 h 3209925"/>
              <a:gd name="connsiteX4-31" fmla="*/ 0 w 4234815"/>
              <a:gd name="connsiteY4-32" fmla="*/ 0 h 3209925"/>
              <a:gd name="connsiteX5-33" fmla="*/ 1000125 w 4234815"/>
              <a:gd name="connsiteY5-34" fmla="*/ 0 h 3209925"/>
              <a:gd name="connsiteX6-35" fmla="*/ 4234815 w 4234815"/>
              <a:gd name="connsiteY6-36" fmla="*/ 91440 h 3209925"/>
              <a:gd name="connsiteX0-37" fmla="*/ 4143375 w 4143375"/>
              <a:gd name="connsiteY0-38" fmla="*/ 0 h 3209925"/>
              <a:gd name="connsiteX1-39" fmla="*/ 4143375 w 4143375"/>
              <a:gd name="connsiteY1-40" fmla="*/ 3200400 h 3209925"/>
              <a:gd name="connsiteX2-41" fmla="*/ 990600 w 4143375"/>
              <a:gd name="connsiteY2-42" fmla="*/ 3209925 h 3209925"/>
              <a:gd name="connsiteX3-43" fmla="*/ 0 w 4143375"/>
              <a:gd name="connsiteY3-44" fmla="*/ 3200400 h 3209925"/>
              <a:gd name="connsiteX4-45" fmla="*/ 0 w 4143375"/>
              <a:gd name="connsiteY4-46" fmla="*/ 0 h 3209925"/>
              <a:gd name="connsiteX5-47" fmla="*/ 1000125 w 4143375"/>
              <a:gd name="connsiteY5-48" fmla="*/ 0 h 3209925"/>
              <a:gd name="connsiteX0-49" fmla="*/ 4143375 w 4143375"/>
              <a:gd name="connsiteY0-50" fmla="*/ 3200400 h 3209925"/>
              <a:gd name="connsiteX1-51" fmla="*/ 990600 w 4143375"/>
              <a:gd name="connsiteY1-52" fmla="*/ 3209925 h 3209925"/>
              <a:gd name="connsiteX2-53" fmla="*/ 0 w 4143375"/>
              <a:gd name="connsiteY2-54" fmla="*/ 3200400 h 3209925"/>
              <a:gd name="connsiteX3-55" fmla="*/ 0 w 4143375"/>
              <a:gd name="connsiteY3-56" fmla="*/ 0 h 3209925"/>
              <a:gd name="connsiteX4-57" fmla="*/ 1000125 w 4143375"/>
              <a:gd name="connsiteY4-58" fmla="*/ 0 h 3209925"/>
              <a:gd name="connsiteX0-59" fmla="*/ 990600 w 1000125"/>
              <a:gd name="connsiteY0-60" fmla="*/ 3209925 h 3209925"/>
              <a:gd name="connsiteX1-61" fmla="*/ 0 w 1000125"/>
              <a:gd name="connsiteY1-62" fmla="*/ 3200400 h 3209925"/>
              <a:gd name="connsiteX2-63" fmla="*/ 0 w 1000125"/>
              <a:gd name="connsiteY2-64" fmla="*/ 0 h 3209925"/>
              <a:gd name="connsiteX3-65" fmla="*/ 1000125 w 1000125"/>
              <a:gd name="connsiteY3-66" fmla="*/ 0 h 3209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125" h="3209925">
                <a:moveTo>
                  <a:pt x="990600" y="3209925"/>
                </a:moveTo>
                <a:lnTo>
                  <a:pt x="0" y="3200400"/>
                </a:lnTo>
                <a:lnTo>
                  <a:pt x="0" y="0"/>
                </a:lnTo>
                <a:lnTo>
                  <a:pt x="1000125" y="0"/>
                </a:lnTo>
              </a:path>
            </a:pathLst>
          </a:cu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122477" y="5695689"/>
            <a:ext cx="2643966" cy="767160"/>
            <a:chOff x="3122965" y="5686941"/>
            <a:chExt cx="2644379" cy="767280"/>
          </a:xfrm>
        </p:grpSpPr>
        <p:grpSp>
          <p:nvGrpSpPr>
            <p:cNvPr id="19" name="组合 18"/>
            <p:cNvGrpSpPr/>
            <p:nvPr/>
          </p:nvGrpSpPr>
          <p:grpSpPr>
            <a:xfrm>
              <a:off x="3122965" y="5686941"/>
              <a:ext cx="2644379" cy="767280"/>
              <a:chOff x="3417121" y="1747076"/>
              <a:chExt cx="3252410" cy="76728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监控完善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flipH="1">
                <a:off x="3417121" y="1962455"/>
                <a:ext cx="3252410" cy="55190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新增大件集配站收派、中转日度动态、中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转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班次动态监控与分析看板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>
              <a:off x="3939714" y="5723010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22477" y="4695571"/>
            <a:ext cx="2643966" cy="767160"/>
            <a:chOff x="3122965" y="4695134"/>
            <a:chExt cx="2644379" cy="767280"/>
          </a:xfrm>
        </p:grpSpPr>
        <p:grpSp>
          <p:nvGrpSpPr>
            <p:cNvPr id="69" name="组合 68"/>
            <p:cNvGrpSpPr/>
            <p:nvPr/>
          </p:nvGrpSpPr>
          <p:grpSpPr>
            <a:xfrm>
              <a:off x="3122965" y="4695134"/>
              <a:ext cx="2644379" cy="767280"/>
              <a:chOff x="3417121" y="1747076"/>
              <a:chExt cx="3252410" cy="767280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模型迁移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flipH="1">
                <a:off x="3417121" y="1962455"/>
                <a:ext cx="3252410" cy="55190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完成大件中转日度动态模型迁移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完成大件中转班次动态模型迁移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72" name="圆角矩形 71"/>
            <p:cNvSpPr/>
            <p:nvPr/>
          </p:nvSpPr>
          <p:spPr>
            <a:xfrm>
              <a:off x="3939714" y="4731203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2478" y="929733"/>
            <a:ext cx="2643965" cy="997665"/>
            <a:chOff x="3417121" y="1747076"/>
            <a:chExt cx="3252410" cy="997821"/>
          </a:xfrm>
        </p:grpSpPr>
        <p:sp>
          <p:nvSpPr>
            <p:cNvPr id="4" name="文本框 3"/>
            <p:cNvSpPr txBox="1"/>
            <p:nvPr/>
          </p:nvSpPr>
          <p:spPr>
            <a:xfrm>
              <a:off x="3417121" y="1747076"/>
              <a:ext cx="3252410" cy="2743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12" rIns="91425" bIns="45712" anchor="ctr" anchorCtr="0">
              <a:spAutoFit/>
            </a:bodyPr>
            <a:lstStyle/>
            <a:p>
              <a:pPr marR="0" lvl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业务区动态模型重构上线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3417121" y="1962455"/>
              <a:ext cx="3252410" cy="782442"/>
            </a:xfrm>
            <a:prstGeom prst="rect">
              <a:avLst/>
            </a:prstGeom>
            <a:ln>
              <a:noFill/>
            </a:ln>
          </p:spPr>
          <p:txBody>
            <a:bodyPr wrap="square" lIns="91425" tIns="45712" rIns="91425" bIns="45712" anchor="t">
              <a:spAutoFit/>
            </a:bodyPr>
            <a:lstStyle/>
            <a:p>
              <a:pPr marL="171450" indent="-171450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建模方案重构，使用</a:t>
              </a:r>
              <a:r>
                <a:rPr kumimoji="0" lang="en-GB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oms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未揽收订单类、收件时点数据类、及衍生构建的序列相似性类特征，解除滞后项与摸底值特征依赖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6478" y="1694048"/>
            <a:ext cx="1483719" cy="1498618"/>
            <a:chOff x="3516420" y="4078291"/>
            <a:chExt cx="1572705" cy="1572705"/>
          </a:xfrm>
        </p:grpSpPr>
        <p:sp>
          <p:nvSpPr>
            <p:cNvPr id="7" name="矩形 6"/>
            <p:cNvSpPr/>
            <p:nvPr/>
          </p:nvSpPr>
          <p:spPr>
            <a:xfrm>
              <a:off x="3516420" y="4078291"/>
              <a:ext cx="1572705" cy="1572705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14917" y="4500265"/>
              <a:ext cx="1175710" cy="740362"/>
            </a:xfrm>
            <a:prstGeom prst="rect">
              <a:avLst/>
            </a:prstGeom>
            <a:noFill/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动态模型优化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箭头连接符 6"/>
          <p:cNvCxnSpPr/>
          <p:nvPr/>
        </p:nvCxnSpPr>
        <p:spPr>
          <a:xfrm>
            <a:off x="2167667" y="2503945"/>
            <a:ext cx="411068" cy="0"/>
          </a:xfrm>
          <a:prstGeom prst="straightConnector1">
            <a:avLst/>
          </a:pr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26521" y="961493"/>
            <a:ext cx="471862" cy="17928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模型</a:t>
            </a:r>
            <a:endParaRPr kumimoji="1" lang="zh-CN" altLang="en-US" sz="10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22477" y="3444750"/>
            <a:ext cx="2643966" cy="767160"/>
            <a:chOff x="5778880" y="4732521"/>
            <a:chExt cx="2644379" cy="767280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8880" y="4732521"/>
              <a:ext cx="2644379" cy="767280"/>
              <a:chOff x="3417121" y="1747076"/>
              <a:chExt cx="3252410" cy="76728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动态数据细化集收、散收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flipH="1">
                <a:off x="3417121" y="1962455"/>
                <a:ext cx="3252410" cy="55190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OMS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未揽收订单、收件底盘打点动态数据细化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集收、散收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7649626" y="4780047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数据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22477" y="2184613"/>
            <a:ext cx="2643966" cy="997665"/>
            <a:chOff x="9029970" y="3516248"/>
            <a:chExt cx="2644379" cy="997821"/>
          </a:xfrm>
        </p:grpSpPr>
        <p:grpSp>
          <p:nvGrpSpPr>
            <p:cNvPr id="74" name="组合 73"/>
            <p:cNvGrpSpPr/>
            <p:nvPr/>
          </p:nvGrpSpPr>
          <p:grpSpPr>
            <a:xfrm>
              <a:off x="9029970" y="3516248"/>
              <a:ext cx="2644379" cy="997821"/>
              <a:chOff x="3417121" y="1747076"/>
              <a:chExt cx="3252410" cy="997821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AOI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动态收件拆解优化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 flipH="1">
                <a:off x="3417121" y="1962455"/>
                <a:ext cx="3252410" cy="78244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虑间断性及波动性优化填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规则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优化</a:t>
                </a:r>
                <a:r>
                  <a:rPr lang="en-GB" altLang="zh-CN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AOI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层级配平逻辑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引入残差修正逻辑解决系统性偏高问题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79" name="圆角矩形 78"/>
            <p:cNvSpPr/>
            <p:nvPr/>
          </p:nvSpPr>
          <p:spPr>
            <a:xfrm>
              <a:off x="10771400" y="3563648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0" name="任意多边形 5"/>
          <p:cNvSpPr/>
          <p:nvPr/>
        </p:nvSpPr>
        <p:spPr>
          <a:xfrm>
            <a:off x="2584064" y="1109221"/>
            <a:ext cx="209517" cy="2789447"/>
          </a:xfrm>
          <a:custGeom>
            <a:avLst/>
            <a:gdLst>
              <a:gd name="connsiteX0" fmla="*/ 0 w 4143375"/>
              <a:gd name="connsiteY0" fmla="*/ 0 h 3200400"/>
              <a:gd name="connsiteX1" fmla="*/ 4143375 w 4143375"/>
              <a:gd name="connsiteY1" fmla="*/ 0 h 3200400"/>
              <a:gd name="connsiteX2" fmla="*/ 4143375 w 4143375"/>
              <a:gd name="connsiteY2" fmla="*/ 3200400 h 3200400"/>
              <a:gd name="connsiteX3" fmla="*/ 0 w 4143375"/>
              <a:gd name="connsiteY3" fmla="*/ 3200400 h 3200400"/>
              <a:gd name="connsiteX4" fmla="*/ 0 w 4143375"/>
              <a:gd name="connsiteY4" fmla="*/ 0 h 3200400"/>
              <a:gd name="connsiteX0-1" fmla="*/ 0 w 4143375"/>
              <a:gd name="connsiteY0-2" fmla="*/ 0 h 3200400"/>
              <a:gd name="connsiteX1-3" fmla="*/ 1000125 w 4143375"/>
              <a:gd name="connsiteY1-4" fmla="*/ 0 h 3200400"/>
              <a:gd name="connsiteX2-5" fmla="*/ 4143375 w 4143375"/>
              <a:gd name="connsiteY2-6" fmla="*/ 0 h 3200400"/>
              <a:gd name="connsiteX3-7" fmla="*/ 4143375 w 4143375"/>
              <a:gd name="connsiteY3-8" fmla="*/ 3200400 h 3200400"/>
              <a:gd name="connsiteX4-9" fmla="*/ 0 w 4143375"/>
              <a:gd name="connsiteY4-10" fmla="*/ 3200400 h 3200400"/>
              <a:gd name="connsiteX5" fmla="*/ 0 w 4143375"/>
              <a:gd name="connsiteY5" fmla="*/ 0 h 3200400"/>
              <a:gd name="connsiteX0-11" fmla="*/ 0 w 4143375"/>
              <a:gd name="connsiteY0-12" fmla="*/ 0 h 3209925"/>
              <a:gd name="connsiteX1-13" fmla="*/ 1000125 w 4143375"/>
              <a:gd name="connsiteY1-14" fmla="*/ 0 h 3209925"/>
              <a:gd name="connsiteX2-15" fmla="*/ 4143375 w 4143375"/>
              <a:gd name="connsiteY2-16" fmla="*/ 0 h 3209925"/>
              <a:gd name="connsiteX3-17" fmla="*/ 4143375 w 4143375"/>
              <a:gd name="connsiteY3-18" fmla="*/ 3200400 h 3209925"/>
              <a:gd name="connsiteX4-19" fmla="*/ 990600 w 4143375"/>
              <a:gd name="connsiteY4-20" fmla="*/ 3209925 h 3209925"/>
              <a:gd name="connsiteX5-21" fmla="*/ 0 w 4143375"/>
              <a:gd name="connsiteY5-22" fmla="*/ 3200400 h 3209925"/>
              <a:gd name="connsiteX6" fmla="*/ 0 w 4143375"/>
              <a:gd name="connsiteY6" fmla="*/ 0 h 3209925"/>
              <a:gd name="connsiteX0-23" fmla="*/ 4143375 w 4234815"/>
              <a:gd name="connsiteY0-24" fmla="*/ 0 h 3209925"/>
              <a:gd name="connsiteX1-25" fmla="*/ 4143375 w 4234815"/>
              <a:gd name="connsiteY1-26" fmla="*/ 3200400 h 3209925"/>
              <a:gd name="connsiteX2-27" fmla="*/ 990600 w 4234815"/>
              <a:gd name="connsiteY2-28" fmla="*/ 3209925 h 3209925"/>
              <a:gd name="connsiteX3-29" fmla="*/ 0 w 4234815"/>
              <a:gd name="connsiteY3-30" fmla="*/ 3200400 h 3209925"/>
              <a:gd name="connsiteX4-31" fmla="*/ 0 w 4234815"/>
              <a:gd name="connsiteY4-32" fmla="*/ 0 h 3209925"/>
              <a:gd name="connsiteX5-33" fmla="*/ 1000125 w 4234815"/>
              <a:gd name="connsiteY5-34" fmla="*/ 0 h 3209925"/>
              <a:gd name="connsiteX6-35" fmla="*/ 4234815 w 4234815"/>
              <a:gd name="connsiteY6-36" fmla="*/ 91440 h 3209925"/>
              <a:gd name="connsiteX0-37" fmla="*/ 4143375 w 4143375"/>
              <a:gd name="connsiteY0-38" fmla="*/ 0 h 3209925"/>
              <a:gd name="connsiteX1-39" fmla="*/ 4143375 w 4143375"/>
              <a:gd name="connsiteY1-40" fmla="*/ 3200400 h 3209925"/>
              <a:gd name="connsiteX2-41" fmla="*/ 990600 w 4143375"/>
              <a:gd name="connsiteY2-42" fmla="*/ 3209925 h 3209925"/>
              <a:gd name="connsiteX3-43" fmla="*/ 0 w 4143375"/>
              <a:gd name="connsiteY3-44" fmla="*/ 3200400 h 3209925"/>
              <a:gd name="connsiteX4-45" fmla="*/ 0 w 4143375"/>
              <a:gd name="connsiteY4-46" fmla="*/ 0 h 3209925"/>
              <a:gd name="connsiteX5-47" fmla="*/ 1000125 w 4143375"/>
              <a:gd name="connsiteY5-48" fmla="*/ 0 h 3209925"/>
              <a:gd name="connsiteX0-49" fmla="*/ 4143375 w 4143375"/>
              <a:gd name="connsiteY0-50" fmla="*/ 3200400 h 3209925"/>
              <a:gd name="connsiteX1-51" fmla="*/ 990600 w 4143375"/>
              <a:gd name="connsiteY1-52" fmla="*/ 3209925 h 3209925"/>
              <a:gd name="connsiteX2-53" fmla="*/ 0 w 4143375"/>
              <a:gd name="connsiteY2-54" fmla="*/ 3200400 h 3209925"/>
              <a:gd name="connsiteX3-55" fmla="*/ 0 w 4143375"/>
              <a:gd name="connsiteY3-56" fmla="*/ 0 h 3209925"/>
              <a:gd name="connsiteX4-57" fmla="*/ 1000125 w 4143375"/>
              <a:gd name="connsiteY4-58" fmla="*/ 0 h 3209925"/>
              <a:gd name="connsiteX0-59" fmla="*/ 990600 w 1000125"/>
              <a:gd name="connsiteY0-60" fmla="*/ 3209925 h 3209925"/>
              <a:gd name="connsiteX1-61" fmla="*/ 0 w 1000125"/>
              <a:gd name="connsiteY1-62" fmla="*/ 3200400 h 3209925"/>
              <a:gd name="connsiteX2-63" fmla="*/ 0 w 1000125"/>
              <a:gd name="connsiteY2-64" fmla="*/ 0 h 3209925"/>
              <a:gd name="connsiteX3-65" fmla="*/ 1000125 w 1000125"/>
              <a:gd name="connsiteY3-66" fmla="*/ 0 h 3209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125" h="3209925">
                <a:moveTo>
                  <a:pt x="990600" y="3209925"/>
                </a:moveTo>
                <a:lnTo>
                  <a:pt x="0" y="3200400"/>
                </a:lnTo>
                <a:lnTo>
                  <a:pt x="0" y="0"/>
                </a:lnTo>
                <a:lnTo>
                  <a:pt x="1000125" y="0"/>
                </a:lnTo>
              </a:path>
            </a:pathLst>
          </a:cu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509829" y="4670688"/>
            <a:ext cx="1483719" cy="1498618"/>
            <a:chOff x="3516420" y="4078291"/>
            <a:chExt cx="1572705" cy="1572705"/>
          </a:xfrm>
        </p:grpSpPr>
        <p:sp>
          <p:nvSpPr>
            <p:cNvPr id="89" name="矩形 88"/>
            <p:cNvSpPr/>
            <p:nvPr/>
          </p:nvSpPr>
          <p:spPr>
            <a:xfrm>
              <a:off x="3516420" y="4078291"/>
              <a:ext cx="1572705" cy="1572705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714917" y="4500265"/>
              <a:ext cx="1175710" cy="740362"/>
            </a:xfrm>
            <a:prstGeom prst="rect">
              <a:avLst/>
            </a:prstGeom>
            <a:noFill/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技术底盘夯实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91" name="直接箭头连接符 6"/>
          <p:cNvCxnSpPr/>
          <p:nvPr/>
        </p:nvCxnSpPr>
        <p:spPr>
          <a:xfrm>
            <a:off x="8031359" y="5472072"/>
            <a:ext cx="411068" cy="0"/>
          </a:xfrm>
          <a:prstGeom prst="straightConnector1">
            <a:avLst/>
          </a:pr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任意多边形 5"/>
          <p:cNvSpPr/>
          <p:nvPr/>
        </p:nvSpPr>
        <p:spPr>
          <a:xfrm>
            <a:off x="8401746" y="4369301"/>
            <a:ext cx="209517" cy="2237654"/>
          </a:xfrm>
          <a:custGeom>
            <a:avLst/>
            <a:gdLst>
              <a:gd name="connsiteX0" fmla="*/ 0 w 4143375"/>
              <a:gd name="connsiteY0" fmla="*/ 0 h 3200400"/>
              <a:gd name="connsiteX1" fmla="*/ 4143375 w 4143375"/>
              <a:gd name="connsiteY1" fmla="*/ 0 h 3200400"/>
              <a:gd name="connsiteX2" fmla="*/ 4143375 w 4143375"/>
              <a:gd name="connsiteY2" fmla="*/ 3200400 h 3200400"/>
              <a:gd name="connsiteX3" fmla="*/ 0 w 4143375"/>
              <a:gd name="connsiteY3" fmla="*/ 3200400 h 3200400"/>
              <a:gd name="connsiteX4" fmla="*/ 0 w 4143375"/>
              <a:gd name="connsiteY4" fmla="*/ 0 h 3200400"/>
              <a:gd name="connsiteX0-1" fmla="*/ 0 w 4143375"/>
              <a:gd name="connsiteY0-2" fmla="*/ 0 h 3200400"/>
              <a:gd name="connsiteX1-3" fmla="*/ 1000125 w 4143375"/>
              <a:gd name="connsiteY1-4" fmla="*/ 0 h 3200400"/>
              <a:gd name="connsiteX2-5" fmla="*/ 4143375 w 4143375"/>
              <a:gd name="connsiteY2-6" fmla="*/ 0 h 3200400"/>
              <a:gd name="connsiteX3-7" fmla="*/ 4143375 w 4143375"/>
              <a:gd name="connsiteY3-8" fmla="*/ 3200400 h 3200400"/>
              <a:gd name="connsiteX4-9" fmla="*/ 0 w 4143375"/>
              <a:gd name="connsiteY4-10" fmla="*/ 3200400 h 3200400"/>
              <a:gd name="connsiteX5" fmla="*/ 0 w 4143375"/>
              <a:gd name="connsiteY5" fmla="*/ 0 h 3200400"/>
              <a:gd name="connsiteX0-11" fmla="*/ 0 w 4143375"/>
              <a:gd name="connsiteY0-12" fmla="*/ 0 h 3209925"/>
              <a:gd name="connsiteX1-13" fmla="*/ 1000125 w 4143375"/>
              <a:gd name="connsiteY1-14" fmla="*/ 0 h 3209925"/>
              <a:gd name="connsiteX2-15" fmla="*/ 4143375 w 4143375"/>
              <a:gd name="connsiteY2-16" fmla="*/ 0 h 3209925"/>
              <a:gd name="connsiteX3-17" fmla="*/ 4143375 w 4143375"/>
              <a:gd name="connsiteY3-18" fmla="*/ 3200400 h 3209925"/>
              <a:gd name="connsiteX4-19" fmla="*/ 990600 w 4143375"/>
              <a:gd name="connsiteY4-20" fmla="*/ 3209925 h 3209925"/>
              <a:gd name="connsiteX5-21" fmla="*/ 0 w 4143375"/>
              <a:gd name="connsiteY5-22" fmla="*/ 3200400 h 3209925"/>
              <a:gd name="connsiteX6" fmla="*/ 0 w 4143375"/>
              <a:gd name="connsiteY6" fmla="*/ 0 h 3209925"/>
              <a:gd name="connsiteX0-23" fmla="*/ 4143375 w 4234815"/>
              <a:gd name="connsiteY0-24" fmla="*/ 0 h 3209925"/>
              <a:gd name="connsiteX1-25" fmla="*/ 4143375 w 4234815"/>
              <a:gd name="connsiteY1-26" fmla="*/ 3200400 h 3209925"/>
              <a:gd name="connsiteX2-27" fmla="*/ 990600 w 4234815"/>
              <a:gd name="connsiteY2-28" fmla="*/ 3209925 h 3209925"/>
              <a:gd name="connsiteX3-29" fmla="*/ 0 w 4234815"/>
              <a:gd name="connsiteY3-30" fmla="*/ 3200400 h 3209925"/>
              <a:gd name="connsiteX4-31" fmla="*/ 0 w 4234815"/>
              <a:gd name="connsiteY4-32" fmla="*/ 0 h 3209925"/>
              <a:gd name="connsiteX5-33" fmla="*/ 1000125 w 4234815"/>
              <a:gd name="connsiteY5-34" fmla="*/ 0 h 3209925"/>
              <a:gd name="connsiteX6-35" fmla="*/ 4234815 w 4234815"/>
              <a:gd name="connsiteY6-36" fmla="*/ 91440 h 3209925"/>
              <a:gd name="connsiteX0-37" fmla="*/ 4143375 w 4143375"/>
              <a:gd name="connsiteY0-38" fmla="*/ 0 h 3209925"/>
              <a:gd name="connsiteX1-39" fmla="*/ 4143375 w 4143375"/>
              <a:gd name="connsiteY1-40" fmla="*/ 3200400 h 3209925"/>
              <a:gd name="connsiteX2-41" fmla="*/ 990600 w 4143375"/>
              <a:gd name="connsiteY2-42" fmla="*/ 3209925 h 3209925"/>
              <a:gd name="connsiteX3-43" fmla="*/ 0 w 4143375"/>
              <a:gd name="connsiteY3-44" fmla="*/ 3200400 h 3209925"/>
              <a:gd name="connsiteX4-45" fmla="*/ 0 w 4143375"/>
              <a:gd name="connsiteY4-46" fmla="*/ 0 h 3209925"/>
              <a:gd name="connsiteX5-47" fmla="*/ 1000125 w 4143375"/>
              <a:gd name="connsiteY5-48" fmla="*/ 0 h 3209925"/>
              <a:gd name="connsiteX0-49" fmla="*/ 4143375 w 4143375"/>
              <a:gd name="connsiteY0-50" fmla="*/ 3200400 h 3209925"/>
              <a:gd name="connsiteX1-51" fmla="*/ 990600 w 4143375"/>
              <a:gd name="connsiteY1-52" fmla="*/ 3209925 h 3209925"/>
              <a:gd name="connsiteX2-53" fmla="*/ 0 w 4143375"/>
              <a:gd name="connsiteY2-54" fmla="*/ 3200400 h 3209925"/>
              <a:gd name="connsiteX3-55" fmla="*/ 0 w 4143375"/>
              <a:gd name="connsiteY3-56" fmla="*/ 0 h 3209925"/>
              <a:gd name="connsiteX4-57" fmla="*/ 1000125 w 4143375"/>
              <a:gd name="connsiteY4-58" fmla="*/ 0 h 3209925"/>
              <a:gd name="connsiteX0-59" fmla="*/ 990600 w 1000125"/>
              <a:gd name="connsiteY0-60" fmla="*/ 3209925 h 3209925"/>
              <a:gd name="connsiteX1-61" fmla="*/ 0 w 1000125"/>
              <a:gd name="connsiteY1-62" fmla="*/ 3200400 h 3209925"/>
              <a:gd name="connsiteX2-63" fmla="*/ 0 w 1000125"/>
              <a:gd name="connsiteY2-64" fmla="*/ 0 h 3209925"/>
              <a:gd name="connsiteX3-65" fmla="*/ 1000125 w 1000125"/>
              <a:gd name="connsiteY3-66" fmla="*/ 0 h 3209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125" h="3209925">
                <a:moveTo>
                  <a:pt x="990600" y="3209925"/>
                </a:moveTo>
                <a:lnTo>
                  <a:pt x="0" y="3200400"/>
                </a:lnTo>
                <a:lnTo>
                  <a:pt x="0" y="0"/>
                </a:lnTo>
                <a:lnTo>
                  <a:pt x="1000125" y="0"/>
                </a:lnTo>
              </a:path>
            </a:pathLst>
          </a:cu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909003" y="4115851"/>
            <a:ext cx="2573935" cy="997665"/>
            <a:chOff x="8987173" y="4301576"/>
            <a:chExt cx="2574337" cy="997821"/>
          </a:xfrm>
        </p:grpSpPr>
        <p:grpSp>
          <p:nvGrpSpPr>
            <p:cNvPr id="31" name="组合 30"/>
            <p:cNvGrpSpPr/>
            <p:nvPr/>
          </p:nvGrpSpPr>
          <p:grpSpPr>
            <a:xfrm>
              <a:off x="8987173" y="4301576"/>
              <a:ext cx="2574337" cy="997821"/>
              <a:chOff x="3417121" y="1747076"/>
              <a:chExt cx="3252410" cy="997821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收件重量预测分析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flipH="1">
                <a:off x="3417121" y="1962455"/>
                <a:ext cx="3252410" cy="78244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从件重比关系、网点属性、集配站类型、产品托寄物等维度分析重量预测的合理性和一致性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93" name="圆角矩形 92"/>
            <p:cNvSpPr/>
            <p:nvPr/>
          </p:nvSpPr>
          <p:spPr>
            <a:xfrm>
              <a:off x="10457907" y="4337645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909003" y="5928504"/>
            <a:ext cx="2777272" cy="768477"/>
            <a:chOff x="9092561" y="5523712"/>
            <a:chExt cx="2777706" cy="755871"/>
          </a:xfrm>
        </p:grpSpPr>
        <p:grpSp>
          <p:nvGrpSpPr>
            <p:cNvPr id="22" name="组合 21"/>
            <p:cNvGrpSpPr/>
            <p:nvPr/>
          </p:nvGrpSpPr>
          <p:grpSpPr>
            <a:xfrm>
              <a:off x="9092561" y="5523712"/>
              <a:ext cx="2777706" cy="755871"/>
              <a:chOff x="3417121" y="1749347"/>
              <a:chExt cx="3252410" cy="75587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3417121" y="1749347"/>
                <a:ext cx="3252410" cy="269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顺序指标上线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3417121" y="1962455"/>
                <a:ext cx="3252410" cy="54276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完成模型、摸底顺序秩相关、归一化折损累计增益指标监控与分析数据与看板开发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10258305" y="5560839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数据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791170" y="5553708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09829" y="1694048"/>
            <a:ext cx="1483719" cy="1498618"/>
            <a:chOff x="3516420" y="4078291"/>
            <a:chExt cx="1572705" cy="1572705"/>
          </a:xfrm>
        </p:grpSpPr>
        <p:sp>
          <p:nvSpPr>
            <p:cNvPr id="47" name="矩形 46"/>
            <p:cNvSpPr/>
            <p:nvPr/>
          </p:nvSpPr>
          <p:spPr>
            <a:xfrm>
              <a:off x="3516420" y="4078291"/>
              <a:ext cx="1572705" cy="1572705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714917" y="4500265"/>
              <a:ext cx="1175710" cy="740362"/>
            </a:xfrm>
            <a:prstGeom prst="rect">
              <a:avLst/>
            </a:prstGeom>
            <a:noFill/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45712" rIns="91425" bIns="45712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短期模型优化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9" name="任意多边形 5"/>
          <p:cNvSpPr/>
          <p:nvPr/>
        </p:nvSpPr>
        <p:spPr>
          <a:xfrm>
            <a:off x="8401746" y="1205371"/>
            <a:ext cx="209517" cy="2393572"/>
          </a:xfrm>
          <a:custGeom>
            <a:avLst/>
            <a:gdLst>
              <a:gd name="connsiteX0" fmla="*/ 0 w 4143375"/>
              <a:gd name="connsiteY0" fmla="*/ 0 h 3200400"/>
              <a:gd name="connsiteX1" fmla="*/ 4143375 w 4143375"/>
              <a:gd name="connsiteY1" fmla="*/ 0 h 3200400"/>
              <a:gd name="connsiteX2" fmla="*/ 4143375 w 4143375"/>
              <a:gd name="connsiteY2" fmla="*/ 3200400 h 3200400"/>
              <a:gd name="connsiteX3" fmla="*/ 0 w 4143375"/>
              <a:gd name="connsiteY3" fmla="*/ 3200400 h 3200400"/>
              <a:gd name="connsiteX4" fmla="*/ 0 w 4143375"/>
              <a:gd name="connsiteY4" fmla="*/ 0 h 3200400"/>
              <a:gd name="connsiteX0-1" fmla="*/ 0 w 4143375"/>
              <a:gd name="connsiteY0-2" fmla="*/ 0 h 3200400"/>
              <a:gd name="connsiteX1-3" fmla="*/ 1000125 w 4143375"/>
              <a:gd name="connsiteY1-4" fmla="*/ 0 h 3200400"/>
              <a:gd name="connsiteX2-5" fmla="*/ 4143375 w 4143375"/>
              <a:gd name="connsiteY2-6" fmla="*/ 0 h 3200400"/>
              <a:gd name="connsiteX3-7" fmla="*/ 4143375 w 4143375"/>
              <a:gd name="connsiteY3-8" fmla="*/ 3200400 h 3200400"/>
              <a:gd name="connsiteX4-9" fmla="*/ 0 w 4143375"/>
              <a:gd name="connsiteY4-10" fmla="*/ 3200400 h 3200400"/>
              <a:gd name="connsiteX5" fmla="*/ 0 w 4143375"/>
              <a:gd name="connsiteY5" fmla="*/ 0 h 3200400"/>
              <a:gd name="connsiteX0-11" fmla="*/ 0 w 4143375"/>
              <a:gd name="connsiteY0-12" fmla="*/ 0 h 3209925"/>
              <a:gd name="connsiteX1-13" fmla="*/ 1000125 w 4143375"/>
              <a:gd name="connsiteY1-14" fmla="*/ 0 h 3209925"/>
              <a:gd name="connsiteX2-15" fmla="*/ 4143375 w 4143375"/>
              <a:gd name="connsiteY2-16" fmla="*/ 0 h 3209925"/>
              <a:gd name="connsiteX3-17" fmla="*/ 4143375 w 4143375"/>
              <a:gd name="connsiteY3-18" fmla="*/ 3200400 h 3209925"/>
              <a:gd name="connsiteX4-19" fmla="*/ 990600 w 4143375"/>
              <a:gd name="connsiteY4-20" fmla="*/ 3209925 h 3209925"/>
              <a:gd name="connsiteX5-21" fmla="*/ 0 w 4143375"/>
              <a:gd name="connsiteY5-22" fmla="*/ 3200400 h 3209925"/>
              <a:gd name="connsiteX6" fmla="*/ 0 w 4143375"/>
              <a:gd name="connsiteY6" fmla="*/ 0 h 3209925"/>
              <a:gd name="connsiteX0-23" fmla="*/ 4143375 w 4234815"/>
              <a:gd name="connsiteY0-24" fmla="*/ 0 h 3209925"/>
              <a:gd name="connsiteX1-25" fmla="*/ 4143375 w 4234815"/>
              <a:gd name="connsiteY1-26" fmla="*/ 3200400 h 3209925"/>
              <a:gd name="connsiteX2-27" fmla="*/ 990600 w 4234815"/>
              <a:gd name="connsiteY2-28" fmla="*/ 3209925 h 3209925"/>
              <a:gd name="connsiteX3-29" fmla="*/ 0 w 4234815"/>
              <a:gd name="connsiteY3-30" fmla="*/ 3200400 h 3209925"/>
              <a:gd name="connsiteX4-31" fmla="*/ 0 w 4234815"/>
              <a:gd name="connsiteY4-32" fmla="*/ 0 h 3209925"/>
              <a:gd name="connsiteX5-33" fmla="*/ 1000125 w 4234815"/>
              <a:gd name="connsiteY5-34" fmla="*/ 0 h 3209925"/>
              <a:gd name="connsiteX6-35" fmla="*/ 4234815 w 4234815"/>
              <a:gd name="connsiteY6-36" fmla="*/ 91440 h 3209925"/>
              <a:gd name="connsiteX0-37" fmla="*/ 4143375 w 4143375"/>
              <a:gd name="connsiteY0-38" fmla="*/ 0 h 3209925"/>
              <a:gd name="connsiteX1-39" fmla="*/ 4143375 w 4143375"/>
              <a:gd name="connsiteY1-40" fmla="*/ 3200400 h 3209925"/>
              <a:gd name="connsiteX2-41" fmla="*/ 990600 w 4143375"/>
              <a:gd name="connsiteY2-42" fmla="*/ 3209925 h 3209925"/>
              <a:gd name="connsiteX3-43" fmla="*/ 0 w 4143375"/>
              <a:gd name="connsiteY3-44" fmla="*/ 3200400 h 3209925"/>
              <a:gd name="connsiteX4-45" fmla="*/ 0 w 4143375"/>
              <a:gd name="connsiteY4-46" fmla="*/ 0 h 3209925"/>
              <a:gd name="connsiteX5-47" fmla="*/ 1000125 w 4143375"/>
              <a:gd name="connsiteY5-48" fmla="*/ 0 h 3209925"/>
              <a:gd name="connsiteX0-49" fmla="*/ 4143375 w 4143375"/>
              <a:gd name="connsiteY0-50" fmla="*/ 3200400 h 3209925"/>
              <a:gd name="connsiteX1-51" fmla="*/ 990600 w 4143375"/>
              <a:gd name="connsiteY1-52" fmla="*/ 3209925 h 3209925"/>
              <a:gd name="connsiteX2-53" fmla="*/ 0 w 4143375"/>
              <a:gd name="connsiteY2-54" fmla="*/ 3200400 h 3209925"/>
              <a:gd name="connsiteX3-55" fmla="*/ 0 w 4143375"/>
              <a:gd name="connsiteY3-56" fmla="*/ 0 h 3209925"/>
              <a:gd name="connsiteX4-57" fmla="*/ 1000125 w 4143375"/>
              <a:gd name="connsiteY4-58" fmla="*/ 0 h 3209925"/>
              <a:gd name="connsiteX0-59" fmla="*/ 990600 w 1000125"/>
              <a:gd name="connsiteY0-60" fmla="*/ 3209925 h 3209925"/>
              <a:gd name="connsiteX1-61" fmla="*/ 0 w 1000125"/>
              <a:gd name="connsiteY1-62" fmla="*/ 3200400 h 3209925"/>
              <a:gd name="connsiteX2-63" fmla="*/ 0 w 1000125"/>
              <a:gd name="connsiteY2-64" fmla="*/ 0 h 3209925"/>
              <a:gd name="connsiteX3-65" fmla="*/ 1000125 w 1000125"/>
              <a:gd name="connsiteY3-66" fmla="*/ 0 h 3209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125" h="3209925">
                <a:moveTo>
                  <a:pt x="990600" y="3209925"/>
                </a:moveTo>
                <a:lnTo>
                  <a:pt x="0" y="3200400"/>
                </a:lnTo>
                <a:lnTo>
                  <a:pt x="0" y="0"/>
                </a:lnTo>
                <a:lnTo>
                  <a:pt x="1000125" y="0"/>
                </a:lnTo>
              </a:path>
            </a:pathLst>
          </a:cu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直接箭头连接符 6"/>
          <p:cNvCxnSpPr/>
          <p:nvPr/>
        </p:nvCxnSpPr>
        <p:spPr>
          <a:xfrm>
            <a:off x="7990677" y="2486919"/>
            <a:ext cx="411068" cy="0"/>
          </a:xfrm>
          <a:prstGeom prst="straightConnector1">
            <a:avLst/>
          </a:prstGeom>
          <a:ln w="9525">
            <a:solidFill>
              <a:schemeClr val="tx1">
                <a:alpha val="2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09003" y="898353"/>
            <a:ext cx="2643965" cy="997665"/>
            <a:chOff x="8910395" y="897322"/>
            <a:chExt cx="2644378" cy="997821"/>
          </a:xfrm>
        </p:grpSpPr>
        <p:grpSp>
          <p:nvGrpSpPr>
            <p:cNvPr id="27" name="组合 26"/>
            <p:cNvGrpSpPr/>
            <p:nvPr/>
          </p:nvGrpSpPr>
          <p:grpSpPr>
            <a:xfrm>
              <a:off x="8910395" y="897322"/>
              <a:ext cx="2644378" cy="997821"/>
              <a:chOff x="3417121" y="1747076"/>
              <a:chExt cx="3252410" cy="997821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业务区、网点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1D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模型优化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flipH="1">
                <a:off x="3417121" y="1962455"/>
                <a:ext cx="3252410" cy="78244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marR="0" lvl="0" indent="-17145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优化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prophet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特征引入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71450" marR="0" lvl="0" indent="-17145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优化滞后项、节假日映射特征引入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71450" marR="0" lvl="0" indent="-17145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特征架构重构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1" name="圆角矩形 50"/>
            <p:cNvSpPr/>
            <p:nvPr/>
          </p:nvSpPr>
          <p:spPr>
            <a:xfrm>
              <a:off x="10838385" y="933391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909003" y="2101102"/>
            <a:ext cx="2573935" cy="536020"/>
            <a:chOff x="8910395" y="2151123"/>
            <a:chExt cx="2574337" cy="536104"/>
          </a:xfrm>
        </p:grpSpPr>
        <p:grpSp>
          <p:nvGrpSpPr>
            <p:cNvPr id="11" name="组合 10"/>
            <p:cNvGrpSpPr/>
            <p:nvPr/>
          </p:nvGrpSpPr>
          <p:grpSpPr>
            <a:xfrm>
              <a:off x="8910395" y="2151123"/>
              <a:ext cx="2574337" cy="536104"/>
              <a:chOff x="3417121" y="1747076"/>
              <a:chExt cx="3252410" cy="53610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监控完善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flipH="1">
                <a:off x="3417121" y="1962455"/>
                <a:ext cx="3252410" cy="32072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新增网点短期重量监控看板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9760648" y="2198649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909003" y="2842257"/>
            <a:ext cx="2890540" cy="997665"/>
            <a:chOff x="8910395" y="3242870"/>
            <a:chExt cx="2890992" cy="997821"/>
          </a:xfrm>
        </p:grpSpPr>
        <p:grpSp>
          <p:nvGrpSpPr>
            <p:cNvPr id="36" name="组合 35"/>
            <p:cNvGrpSpPr/>
            <p:nvPr/>
          </p:nvGrpSpPr>
          <p:grpSpPr>
            <a:xfrm>
              <a:off x="8910395" y="3242870"/>
              <a:ext cx="2890992" cy="997821"/>
              <a:chOff x="3417121" y="1747076"/>
              <a:chExt cx="3252410" cy="99782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3417121" y="1747076"/>
                <a:ext cx="3252410" cy="274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12" rIns="91425" bIns="45712" anchor="ctr" anchorCtr="0">
                <a:spAutoFit/>
              </a:bodyPr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网点专题分析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3417121" y="1962455"/>
                <a:ext cx="3252410" cy="78244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25" tIns="45712" rIns="91425" bIns="45712" anchor="t">
                <a:spAutoFit/>
              </a:bodyPr>
              <a:lstStyle/>
              <a:p>
                <a:pPr marL="171450" indent="-171450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从产品，大客户聚集，托寄物，区域经济，趋势相似度等方面进行趋势分析，定位突变点，存在时序聚类方法，总结共性表现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3" name="圆角矩形 52"/>
            <p:cNvSpPr/>
            <p:nvPr/>
          </p:nvSpPr>
          <p:spPr>
            <a:xfrm>
              <a:off x="10035364" y="3278939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909003" y="5254437"/>
            <a:ext cx="2573935" cy="536020"/>
            <a:chOff x="6344143" y="3547904"/>
            <a:chExt cx="2574337" cy="536104"/>
          </a:xfrm>
        </p:grpSpPr>
        <p:grpSp>
          <p:nvGrpSpPr>
            <p:cNvPr id="61" name="组合 60"/>
            <p:cNvGrpSpPr/>
            <p:nvPr/>
          </p:nvGrpSpPr>
          <p:grpSpPr>
            <a:xfrm>
              <a:off x="6344143" y="3547904"/>
              <a:ext cx="2574337" cy="536104"/>
              <a:chOff x="8987173" y="4301576"/>
              <a:chExt cx="2574337" cy="536104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8987173" y="4301576"/>
                <a:ext cx="2574337" cy="536104"/>
                <a:chOff x="3417121" y="1747076"/>
                <a:chExt cx="3252410" cy="536104"/>
              </a:xfrm>
            </p:grpSpPr>
            <p:sp>
              <p:nvSpPr>
                <p:cNvPr id="84" name="文本框 83"/>
                <p:cNvSpPr txBox="1"/>
                <p:nvPr/>
              </p:nvSpPr>
              <p:spPr>
                <a:xfrm>
                  <a:off x="3417121" y="1747076"/>
                  <a:ext cx="3252410" cy="274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45712" rIns="91425" bIns="45712" anchor="ctr" anchorCtr="0">
                  <a:spAutoFit/>
                </a:bodyPr>
                <a:lstStyle/>
                <a:p>
                  <a:pPr defTabSz="913765" fontAlgn="auto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defRPr/>
                  </a:pPr>
                  <a:r>
                    <a:rPr lang="zh-CN" altLang="en-US" sz="1200" b="1" dirty="0">
                      <a:solidFill>
                        <a:schemeClr val="accent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配平方案探索</a:t>
                  </a: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 flipH="1">
                  <a:off x="3417121" y="1962455"/>
                  <a:ext cx="3252410" cy="32072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25" tIns="45712" rIns="91425" bIns="45712" anchor="t">
                  <a:spAutoFit/>
                </a:bodyPr>
                <a:lstStyle/>
                <a:p>
                  <a:pPr marL="171450" indent="-171450" defTabSz="913765"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 typeface="Wingdings" panose="05000000000000000000" pitchFamily="2" charset="2"/>
                    <a:buChar char="Ø"/>
                  </a:pPr>
                  <a:r>
                    <a:rPr lang="zh-CN" alt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探索配平方案优化方向</a:t>
                  </a:r>
                  <a:endPara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3" name="圆角矩形 82"/>
              <p:cNvSpPr/>
              <p:nvPr/>
            </p:nvSpPr>
            <p:spPr>
              <a:xfrm>
                <a:off x="10153109" y="4337645"/>
                <a:ext cx="471936" cy="17931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kumimoji="1" lang="zh-CN" altLang="en-US" sz="1000" b="1" dirty="0"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  <a:sym typeface="微软雅黑" panose="020B0503020204020204" pitchFamily="34" charset="-122"/>
                  </a:rPr>
                  <a:t>分析</a:t>
                </a:r>
                <a:endPara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6" name="圆角矩形 85"/>
            <p:cNvSpPr/>
            <p:nvPr/>
          </p:nvSpPr>
          <p:spPr>
            <a:xfrm>
              <a:off x="8044323" y="3583973"/>
              <a:ext cx="471936" cy="17931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endPara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0840" y="1682115"/>
            <a:ext cx="3685540" cy="4927600"/>
            <a:chOff x="278" y="1642"/>
            <a:chExt cx="5706" cy="11187"/>
          </a:xfrm>
        </p:grpSpPr>
        <p:sp>
          <p:nvSpPr>
            <p:cNvPr id="5" name="圆角矩形 6"/>
            <p:cNvSpPr/>
            <p:nvPr/>
          </p:nvSpPr>
          <p:spPr>
            <a:xfrm>
              <a:off x="506" y="1642"/>
              <a:ext cx="5478" cy="11187"/>
            </a:xfrm>
            <a:prstGeom prst="roundRect">
              <a:avLst>
                <a:gd name="adj" fmla="val 2172"/>
              </a:avLst>
            </a:prstGeom>
            <a:solidFill>
              <a:schemeClr val="bg1"/>
            </a:solidFill>
            <a:ln>
              <a:noFill/>
            </a:ln>
            <a:effectLst>
              <a:outerShdw blurRad="282602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auto">
                <a:buClrTx/>
                <a:buSzTx/>
                <a:buFontTx/>
              </a:pPr>
              <a:endPara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-2313" y="6658"/>
              <a:ext cx="5700" cy="5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endPara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67530" y="1611630"/>
            <a:ext cx="3626485" cy="4998720"/>
            <a:chOff x="267" y="1557"/>
            <a:chExt cx="5713" cy="11117"/>
          </a:xfrm>
        </p:grpSpPr>
        <p:sp>
          <p:nvSpPr>
            <p:cNvPr id="8" name="圆角矩形 28"/>
            <p:cNvSpPr/>
            <p:nvPr/>
          </p:nvSpPr>
          <p:spPr>
            <a:xfrm>
              <a:off x="502" y="1557"/>
              <a:ext cx="5478" cy="11117"/>
            </a:xfrm>
            <a:prstGeom prst="roundRect">
              <a:avLst>
                <a:gd name="adj" fmla="val 2172"/>
              </a:avLst>
            </a:prstGeom>
            <a:solidFill>
              <a:schemeClr val="bg1"/>
            </a:solidFill>
            <a:ln>
              <a:noFill/>
            </a:ln>
            <a:effectLst>
              <a:outerShdw blurRad="282602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auto">
                <a:buClrTx/>
                <a:buSzTx/>
                <a:buFontTx/>
              </a:pPr>
              <a:endPara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-2328" y="6676"/>
              <a:ext cx="5708" cy="5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数据</a:t>
              </a:r>
              <a:endPara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38851" y="1831891"/>
            <a:ext cx="3001776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到件短期模型优化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引入流向动静态及摸底收件预测信息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修复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lag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和日期映射滞后重复的问题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高峰预测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残差全量校正优化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全量预测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到件短期模型拓展至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18,20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点场景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点方案重新构建或基于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点预测值结合历史残差进行校正后处理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派件短期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0D/1D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模型优化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切换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天版本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滞留信息特征引入探索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Lgbm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0D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业务区模型优化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派端新模型探索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长期全网层级收转派预测方案搭建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1D~3D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短期预测模型搭建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分类建模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embedding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方案探索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短期业务区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网点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2D~3D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模型到件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14474" y="1847579"/>
            <a:ext cx="3062252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看板迁移</a:t>
            </a:r>
            <a:r>
              <a:rPr lang="en-US" altLang="zh-CN" sz="1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starrocks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分析迁移看板提供数据支持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派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到已收未派信息拓展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底盘扩充，补充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点及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点模型入网信息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到件动态推演数据落库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到件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pis16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点、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点推演信息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派端模型监控标签开发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秩相关及排序一致性监控顺序指标标签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模型预测趋势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实际趋势相似度标签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未来天气信息引入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网点及城市未来天气信息加工引入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终端人力排班数据引入底表开发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91830" y="1682115"/>
            <a:ext cx="3583940" cy="4928235"/>
            <a:chOff x="334" y="1557"/>
            <a:chExt cx="5646" cy="11351"/>
          </a:xfrm>
        </p:grpSpPr>
        <p:sp>
          <p:nvSpPr>
            <p:cNvPr id="17" name="圆角矩形 28"/>
            <p:cNvSpPr/>
            <p:nvPr/>
          </p:nvSpPr>
          <p:spPr>
            <a:xfrm>
              <a:off x="502" y="1557"/>
              <a:ext cx="5478" cy="11351"/>
            </a:xfrm>
            <a:prstGeom prst="roundRect">
              <a:avLst>
                <a:gd name="adj" fmla="val 2172"/>
              </a:avLst>
            </a:prstGeom>
            <a:solidFill>
              <a:schemeClr val="bg1"/>
            </a:solidFill>
            <a:ln>
              <a:noFill/>
            </a:ln>
            <a:effectLst>
              <a:outerShdw blurRad="282602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auto">
                <a:buClrTx/>
                <a:buSzTx/>
                <a:buFontTx/>
              </a:pPr>
              <a:endPara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-2261" y="6713"/>
              <a:ext cx="5708" cy="5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809380" y="1742169"/>
            <a:ext cx="306663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0D 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收转派推演预测优化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切换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天已收未派底表；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引入滞留妥投信息；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 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派件长序列预测效果分析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模型聚类预测效果分析；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高峰应对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后处理调整参考数据监控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模型异常监测：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阈值异常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模型后处理实验室切换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高峰后处理方案自动化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 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派件长序列拆解优化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下探产品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电商经济圈属性拆解方案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探索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配平方案；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派到层级模型配平方案探索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探索层级配平优化方案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网点到件预测专题分析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到件压力预警专题分析优化探索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7438" y="727358"/>
            <a:ext cx="761083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派端未引入收件信息导致趋势捕捉存在提升空间</a:t>
            </a:r>
            <a:endParaRPr lang="en-US" altLang="zh-CN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en-US" altLang="zh-CN" sz="11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长序列预测表现不佳</a:t>
            </a:r>
            <a:endParaRPr lang="zh-CN" altLang="en-US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外部数据引入滞缓：如未来天气、人力排班、资源投放数据</a:t>
            </a:r>
            <a:endParaRPr lang="en-US" altLang="zh-CN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871" y="898386"/>
            <a:ext cx="48506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0000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0000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 dirty="0">
              <a:highlight>
                <a:srgbClr val="0000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623570" y="252730"/>
            <a:ext cx="3112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派件&amp;到件后续优化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66526" y="136851"/>
            <a:ext cx="93818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月重点工作</a:t>
            </a:r>
            <a:endParaRPr lang="en-US" altLang="zh-CN" sz="10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xxxxx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/>
        </p:nvSpPr>
        <p:spPr>
          <a:xfrm>
            <a:off x="601886" y="254496"/>
            <a:ext cx="8017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月重点工作总结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70682" y="1258909"/>
            <a:ext cx="1544714" cy="1544714"/>
            <a:chOff x="5594" y="1853"/>
            <a:chExt cx="2433" cy="2433"/>
          </a:xfrm>
        </p:grpSpPr>
        <p:sp>
          <p:nvSpPr>
            <p:cNvPr id="9" name="Rounded Rectangle 8"/>
            <p:cNvSpPr/>
            <p:nvPr/>
          </p:nvSpPr>
          <p:spPr>
            <a:xfrm rot="2700000">
              <a:off x="5594" y="1853"/>
              <a:ext cx="2433" cy="2433"/>
            </a:xfrm>
            <a:prstGeom prst="roundRect">
              <a:avLst>
                <a:gd name="adj" fmla="val 21458"/>
              </a:avLst>
            </a:prstGeom>
            <a:solidFill>
              <a:schemeClr val="bg1"/>
            </a:solidFill>
            <a:ln>
              <a:solidFill>
                <a:srgbClr val="C669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0" name="textcount"/>
            <p:cNvSpPr txBox="1"/>
            <p:nvPr/>
          </p:nvSpPr>
          <p:spPr>
            <a:xfrm>
              <a:off x="6000" y="2230"/>
              <a:ext cx="1485" cy="15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业务价值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24611" y="2348399"/>
            <a:ext cx="2115489" cy="2115489"/>
            <a:chOff x="2373" y="3995"/>
            <a:chExt cx="3332" cy="3332"/>
          </a:xfrm>
          <a:solidFill>
            <a:srgbClr val="C66951"/>
          </a:solidFill>
        </p:grpSpPr>
        <p:sp>
          <p:nvSpPr>
            <p:cNvPr id="8" name="Rounded Rectangle 7"/>
            <p:cNvSpPr/>
            <p:nvPr/>
          </p:nvSpPr>
          <p:spPr>
            <a:xfrm rot="2700000">
              <a:off x="2373" y="3995"/>
              <a:ext cx="3332" cy="3332"/>
            </a:xfrm>
            <a:prstGeom prst="roundRect">
              <a:avLst>
                <a:gd name="adj" fmla="val 34663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5" name="Freeform 357"/>
            <p:cNvSpPr/>
            <p:nvPr/>
          </p:nvSpPr>
          <p:spPr bwMode="auto">
            <a:xfrm>
              <a:off x="3945" y="4603"/>
              <a:ext cx="36" cy="135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2" y="19"/>
                </a:cxn>
                <a:cxn ang="0">
                  <a:pos x="0" y="17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5" y="17"/>
                </a:cxn>
              </a:cxnLst>
              <a:rect l="0" t="0" r="r" b="b"/>
              <a:pathLst>
                <a:path w="5" h="19">
                  <a:moveTo>
                    <a:pt x="5" y="17"/>
                  </a:moveTo>
                  <a:cubicBezTo>
                    <a:pt x="5" y="18"/>
                    <a:pt x="4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1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6" name="Freeform 358"/>
            <p:cNvSpPr/>
            <p:nvPr/>
          </p:nvSpPr>
          <p:spPr bwMode="auto">
            <a:xfrm>
              <a:off x="3496" y="4811"/>
              <a:ext cx="114" cy="111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15" y="14"/>
                </a:cxn>
                <a:cxn ang="0">
                  <a:pos x="12" y="15"/>
                </a:cxn>
                <a:cxn ang="0">
                  <a:pos x="0" y="5"/>
                </a:cxn>
                <a:cxn ang="0">
                  <a:pos x="1" y="1"/>
                </a:cxn>
                <a:cxn ang="0">
                  <a:pos x="4" y="1"/>
                </a:cxn>
                <a:cxn ang="0">
                  <a:pos x="15" y="11"/>
                </a:cxn>
              </a:cxnLst>
              <a:rect l="0" t="0" r="r" b="b"/>
              <a:pathLst>
                <a:path w="16" h="16">
                  <a:moveTo>
                    <a:pt x="15" y="11"/>
                  </a:move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6"/>
                    <a:pt x="12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lnTo>
                    <a:pt x="15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7" name="Freeform 359"/>
            <p:cNvSpPr/>
            <p:nvPr/>
          </p:nvSpPr>
          <p:spPr bwMode="auto">
            <a:xfrm>
              <a:off x="3354" y="5281"/>
              <a:ext cx="142" cy="4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9" y="2"/>
                </a:cxn>
                <a:cxn ang="0">
                  <a:pos x="18" y="5"/>
                </a:cxn>
                <a:cxn ang="0">
                  <a:pos x="3" y="6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17" y="0"/>
                </a:cxn>
              </a:cxnLst>
              <a:rect l="0" t="0" r="r" b="b"/>
              <a:pathLst>
                <a:path w="20" h="6">
                  <a:moveTo>
                    <a:pt x="17" y="0"/>
                  </a:moveTo>
                  <a:cubicBezTo>
                    <a:pt x="18" y="0"/>
                    <a:pt x="19" y="1"/>
                    <a:pt x="19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8" name="Freeform 360"/>
            <p:cNvSpPr/>
            <p:nvPr/>
          </p:nvSpPr>
          <p:spPr bwMode="auto">
            <a:xfrm>
              <a:off x="4465" y="5245"/>
              <a:ext cx="135" cy="4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7" y="2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2" y="5"/>
                </a:cxn>
              </a:cxnLst>
              <a:rect l="0" t="0" r="r" b="b"/>
              <a:pathLst>
                <a:path w="19" h="7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9" y="3"/>
                    <a:pt x="19" y="5"/>
                  </a:cubicBezTo>
                  <a:cubicBezTo>
                    <a:pt x="19" y="6"/>
                    <a:pt x="18" y="7"/>
                    <a:pt x="17" y="7"/>
                  </a:cubicBezTo>
                  <a:lnTo>
                    <a:pt x="2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9" name="Freeform 361"/>
            <p:cNvSpPr/>
            <p:nvPr/>
          </p:nvSpPr>
          <p:spPr bwMode="auto">
            <a:xfrm>
              <a:off x="4321" y="4790"/>
              <a:ext cx="114" cy="10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5" y="4"/>
                </a:cxn>
                <a:cxn ang="0">
                  <a:pos x="4" y="14"/>
                </a:cxn>
              </a:cxnLst>
              <a:rect l="0" t="0" r="r" b="b"/>
              <a:pathLst>
                <a:path w="16" h="15">
                  <a:moveTo>
                    <a:pt x="4" y="14"/>
                  </a:moveTo>
                  <a:cubicBezTo>
                    <a:pt x="3" y="15"/>
                    <a:pt x="2" y="15"/>
                    <a:pt x="1" y="14"/>
                  </a:cubicBezTo>
                  <a:cubicBezTo>
                    <a:pt x="0" y="13"/>
                    <a:pt x="0" y="11"/>
                    <a:pt x="1" y="1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0"/>
                    <a:pt x="15" y="1"/>
                  </a:cubicBezTo>
                  <a:cubicBezTo>
                    <a:pt x="16" y="2"/>
                    <a:pt x="16" y="4"/>
                    <a:pt x="15" y="4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0" name="Freeform 362"/>
            <p:cNvSpPr>
              <a:spLocks noEditPoints="1"/>
            </p:cNvSpPr>
            <p:nvPr/>
          </p:nvSpPr>
          <p:spPr bwMode="auto">
            <a:xfrm>
              <a:off x="3574" y="4796"/>
              <a:ext cx="768" cy="1066"/>
            </a:xfrm>
            <a:custGeom>
              <a:avLst/>
              <a:gdLst/>
              <a:ahLst/>
              <a:cxnLst>
                <a:cxn ang="0">
                  <a:pos x="108" y="54"/>
                </a:cxn>
                <a:cxn ang="0">
                  <a:pos x="54" y="0"/>
                </a:cxn>
                <a:cxn ang="0">
                  <a:pos x="0" y="54"/>
                </a:cxn>
                <a:cxn ang="0">
                  <a:pos x="32" y="103"/>
                </a:cxn>
                <a:cxn ang="0">
                  <a:pos x="32" y="114"/>
                </a:cxn>
                <a:cxn ang="0">
                  <a:pos x="32" y="114"/>
                </a:cxn>
                <a:cxn ang="0">
                  <a:pos x="32" y="128"/>
                </a:cxn>
                <a:cxn ang="0">
                  <a:pos x="40" y="138"/>
                </a:cxn>
                <a:cxn ang="0">
                  <a:pos x="41" y="142"/>
                </a:cxn>
                <a:cxn ang="0">
                  <a:pos x="50" y="150"/>
                </a:cxn>
                <a:cxn ang="0">
                  <a:pos x="58" y="150"/>
                </a:cxn>
                <a:cxn ang="0">
                  <a:pos x="67" y="142"/>
                </a:cxn>
                <a:cxn ang="0">
                  <a:pos x="68" y="138"/>
                </a:cxn>
                <a:cxn ang="0">
                  <a:pos x="76" y="128"/>
                </a:cxn>
                <a:cxn ang="0">
                  <a:pos x="76" y="109"/>
                </a:cxn>
                <a:cxn ang="0">
                  <a:pos x="76" y="103"/>
                </a:cxn>
                <a:cxn ang="0">
                  <a:pos x="108" y="54"/>
                </a:cxn>
                <a:cxn ang="0">
                  <a:pos x="34" y="27"/>
                </a:cxn>
                <a:cxn ang="0">
                  <a:pos x="20" y="54"/>
                </a:cxn>
                <a:cxn ang="0">
                  <a:pos x="32" y="79"/>
                </a:cxn>
                <a:cxn ang="0">
                  <a:pos x="33" y="83"/>
                </a:cxn>
                <a:cxn ang="0">
                  <a:pos x="33" y="83"/>
                </a:cxn>
                <a:cxn ang="0">
                  <a:pos x="29" y="83"/>
                </a:cxn>
                <a:cxn ang="0">
                  <a:pos x="15" y="54"/>
                </a:cxn>
                <a:cxn ang="0">
                  <a:pos x="31" y="23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34" y="27"/>
                </a:cxn>
                <a:cxn ang="0">
                  <a:pos x="71" y="128"/>
                </a:cxn>
                <a:cxn ang="0">
                  <a:pos x="69" y="132"/>
                </a:cxn>
                <a:cxn ang="0">
                  <a:pos x="67" y="133"/>
                </a:cxn>
                <a:cxn ang="0">
                  <a:pos x="41" y="133"/>
                </a:cxn>
                <a:cxn ang="0">
                  <a:pos x="39" y="132"/>
                </a:cxn>
                <a:cxn ang="0">
                  <a:pos x="37" y="128"/>
                </a:cxn>
                <a:cxn ang="0">
                  <a:pos x="37" y="114"/>
                </a:cxn>
                <a:cxn ang="0">
                  <a:pos x="71" y="114"/>
                </a:cxn>
                <a:cxn ang="0">
                  <a:pos x="71" y="128"/>
                </a:cxn>
              </a:cxnLst>
              <a:rect l="0" t="0" r="r" b="b"/>
              <a:pathLst>
                <a:path w="108" h="150">
                  <a:moveTo>
                    <a:pt x="108" y="54"/>
                  </a:moveTo>
                  <a:cubicBezTo>
                    <a:pt x="108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75"/>
                    <a:pt x="13" y="94"/>
                    <a:pt x="32" y="103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33"/>
                    <a:pt x="35" y="137"/>
                    <a:pt x="40" y="138"/>
                  </a:cubicBezTo>
                  <a:cubicBezTo>
                    <a:pt x="40" y="139"/>
                    <a:pt x="40" y="141"/>
                    <a:pt x="41" y="142"/>
                  </a:cubicBezTo>
                  <a:cubicBezTo>
                    <a:pt x="43" y="147"/>
                    <a:pt x="47" y="150"/>
                    <a:pt x="50" y="150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61" y="150"/>
                    <a:pt x="65" y="147"/>
                    <a:pt x="67" y="142"/>
                  </a:cubicBezTo>
                  <a:cubicBezTo>
                    <a:pt x="68" y="141"/>
                    <a:pt x="68" y="139"/>
                    <a:pt x="68" y="138"/>
                  </a:cubicBezTo>
                  <a:cubicBezTo>
                    <a:pt x="73" y="137"/>
                    <a:pt x="76" y="133"/>
                    <a:pt x="76" y="12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95" y="94"/>
                    <a:pt x="108" y="75"/>
                    <a:pt x="108" y="54"/>
                  </a:cubicBezTo>
                  <a:close/>
                  <a:moveTo>
                    <a:pt x="34" y="27"/>
                  </a:moveTo>
                  <a:cubicBezTo>
                    <a:pt x="26" y="33"/>
                    <a:pt x="20" y="43"/>
                    <a:pt x="20" y="54"/>
                  </a:cubicBezTo>
                  <a:cubicBezTo>
                    <a:pt x="20" y="64"/>
                    <a:pt x="25" y="73"/>
                    <a:pt x="32" y="79"/>
                  </a:cubicBezTo>
                  <a:cubicBezTo>
                    <a:pt x="33" y="80"/>
                    <a:pt x="34" y="82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4"/>
                    <a:pt x="30" y="84"/>
                    <a:pt x="29" y="83"/>
                  </a:cubicBezTo>
                  <a:cubicBezTo>
                    <a:pt x="21" y="76"/>
                    <a:pt x="15" y="65"/>
                    <a:pt x="15" y="54"/>
                  </a:cubicBezTo>
                  <a:cubicBezTo>
                    <a:pt x="15" y="41"/>
                    <a:pt x="21" y="30"/>
                    <a:pt x="31" y="23"/>
                  </a:cubicBezTo>
                  <a:cubicBezTo>
                    <a:pt x="32" y="22"/>
                    <a:pt x="34" y="22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5" y="24"/>
                    <a:pt x="35" y="26"/>
                    <a:pt x="34" y="27"/>
                  </a:cubicBezTo>
                  <a:close/>
                  <a:moveTo>
                    <a:pt x="71" y="128"/>
                  </a:moveTo>
                  <a:cubicBezTo>
                    <a:pt x="71" y="130"/>
                    <a:pt x="70" y="131"/>
                    <a:pt x="69" y="132"/>
                  </a:cubicBezTo>
                  <a:cubicBezTo>
                    <a:pt x="68" y="133"/>
                    <a:pt x="68" y="133"/>
                    <a:pt x="67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0" y="133"/>
                    <a:pt x="39" y="133"/>
                    <a:pt x="39" y="132"/>
                  </a:cubicBezTo>
                  <a:cubicBezTo>
                    <a:pt x="38" y="131"/>
                    <a:pt x="37" y="130"/>
                    <a:pt x="37" y="128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71" y="114"/>
                    <a:pt x="71" y="114"/>
                    <a:pt x="71" y="114"/>
                  </a:cubicBezTo>
                  <a:lnTo>
                    <a:pt x="71" y="1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25" tIns="45712" rIns="91425" bIns="45712" numCol="1" anchor="t" anchorCtr="0" compatLnSpc="1"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707" y="5957"/>
              <a:ext cx="2647" cy="753"/>
            </a:xfrm>
            <a:prstGeom prst="rect">
              <a:avLst/>
            </a:prstGeom>
            <a:grpFill/>
            <a:ln>
              <a:solidFill>
                <a:srgbClr val="C66951"/>
              </a:solidFill>
            </a:ln>
          </p:spPr>
          <p:txBody>
            <a:bodyPr wrap="none" rtlCol="0" anchor="t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月重点工作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27509" y="4031521"/>
            <a:ext cx="1544714" cy="1544714"/>
            <a:chOff x="5526" y="6931"/>
            <a:chExt cx="2433" cy="2433"/>
          </a:xfrm>
        </p:grpSpPr>
        <p:sp>
          <p:nvSpPr>
            <p:cNvPr id="10" name="Rounded Rectangle 9"/>
            <p:cNvSpPr/>
            <p:nvPr/>
          </p:nvSpPr>
          <p:spPr>
            <a:xfrm rot="2700000">
              <a:off x="5526" y="6931"/>
              <a:ext cx="2433" cy="2433"/>
            </a:xfrm>
            <a:prstGeom prst="roundRect">
              <a:avLst>
                <a:gd name="adj" fmla="val 20322"/>
              </a:avLst>
            </a:prstGeom>
            <a:solidFill>
              <a:schemeClr val="bg1"/>
            </a:solidFill>
            <a:ln>
              <a:solidFill>
                <a:srgbClr val="C669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count"/>
            <p:cNvSpPr txBox="1"/>
            <p:nvPr/>
          </p:nvSpPr>
          <p:spPr>
            <a:xfrm>
              <a:off x="6000" y="7378"/>
              <a:ext cx="1485" cy="15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底盘完善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62014" y="4031521"/>
            <a:ext cx="1544714" cy="1544714"/>
            <a:chOff x="4784" y="3755"/>
            <a:chExt cx="2433" cy="2433"/>
          </a:xfrm>
        </p:grpSpPr>
        <p:sp>
          <p:nvSpPr>
            <p:cNvPr id="26" name="Rounded Rectangle 25"/>
            <p:cNvSpPr/>
            <p:nvPr/>
          </p:nvSpPr>
          <p:spPr>
            <a:xfrm rot="2700000">
              <a:off x="4784" y="3755"/>
              <a:ext cx="2433" cy="2433"/>
            </a:xfrm>
            <a:prstGeom prst="roundRect">
              <a:avLst>
                <a:gd name="adj" fmla="val 19767"/>
              </a:avLst>
            </a:prstGeom>
            <a:solidFill>
              <a:schemeClr val="bg1"/>
            </a:solidFill>
            <a:ln>
              <a:solidFill>
                <a:srgbClr val="C669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textcount"/>
            <p:cNvSpPr txBox="1"/>
            <p:nvPr/>
          </p:nvSpPr>
          <p:spPr>
            <a:xfrm>
              <a:off x="5258" y="4120"/>
              <a:ext cx="1485" cy="15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效率提升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9835" y="1161769"/>
            <a:ext cx="301260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：网点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到件班次预测切换上线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智域对接：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 1D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收件班次预测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&amp;AOI 75D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收派预测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HCDM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鄂枢陆侧（中转下一跳）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底盘切换模型调整完成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大件中转场中长期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集配站中长期收派任务迁移完成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五一节假日支持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294" y="4065806"/>
            <a:ext cx="293768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pis实时收件重量、中转班次重量底盘开发完成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中转班次重量模型初版预研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鄂枢底盘数据开发完成（实发件量、散货覆盖关系、下一跳主数据）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9413" y="4315322"/>
            <a:ext cx="38341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收派看板迁移starrocks，查看效率提升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高峰拆解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2.0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线上化开发：支持多版本的拆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解并且提高效率、现有环节组件化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中转日度预测全流程已切换到丰测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62014" y="1166849"/>
            <a:ext cx="1544714" cy="1544714"/>
            <a:chOff x="4784" y="3755"/>
            <a:chExt cx="2433" cy="2433"/>
          </a:xfrm>
        </p:grpSpPr>
        <p:sp>
          <p:nvSpPr>
            <p:cNvPr id="25" name="Rounded Rectangle 25"/>
            <p:cNvSpPr/>
            <p:nvPr/>
          </p:nvSpPr>
          <p:spPr>
            <a:xfrm rot="2700000">
              <a:off x="4784" y="3755"/>
              <a:ext cx="2433" cy="2433"/>
            </a:xfrm>
            <a:prstGeom prst="roundRect">
              <a:avLst>
                <a:gd name="adj" fmla="val 19767"/>
              </a:avLst>
            </a:prstGeom>
            <a:solidFill>
              <a:schemeClr val="bg1"/>
            </a:solidFill>
            <a:ln>
              <a:solidFill>
                <a:srgbClr val="C669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count"/>
            <p:cNvSpPr txBox="1"/>
            <p:nvPr/>
          </p:nvSpPr>
          <p:spPr>
            <a:xfrm>
              <a:off x="5258" y="4120"/>
              <a:ext cx="1485" cy="15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效果优化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408626" y="1149071"/>
            <a:ext cx="3444972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收派滚动拆解上线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网点长期收件完成节假日分量配置和修复疫情事件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中转班次动态预测优化（引入网点收件信息、车标信息等）采用线性回归+lgb拼接方案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558366" y="1083307"/>
          <a:ext cx="9040675" cy="49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5836" y="1727527"/>
            <a:ext cx="82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场地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836" y="3596720"/>
            <a:ext cx="82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班次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21132" y="3602432"/>
            <a:ext cx="255086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新班次的预测</a:t>
            </a:r>
            <a:endParaRPr lang="zh-CN" altLang="en-US" sz="1200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各个时点动态特征的最优选取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推演到件特征引入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5836" y="4789957"/>
            <a:ext cx="15328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班次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下一跳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1132" y="4737278"/>
            <a:ext cx="25508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拓展全网上线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鄂枢调整支持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4805" y="4737278"/>
            <a:ext cx="22182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鄂枢空侧历史数据表现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9463" y="1806230"/>
            <a:ext cx="255086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中转全环节底盘数据压测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SLA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看板完善</a:t>
            </a:r>
            <a:endParaRPr lang="zh-CN" altLang="en-US" sz="1200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完善空侧数据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鄂枢真实运营数据底表开发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64804" y="1806231"/>
            <a:ext cx="27000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618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收转到系数优化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分拨区配平短期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长期配平优化</a:t>
            </a:r>
            <a:endParaRPr lang="zh-CN" altLang="en-US" sz="1200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分拨区效果监控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1132" y="1634227"/>
            <a:ext cx="2809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因果特征收件量信息引入</a:t>
            </a:r>
            <a:endParaRPr lang="zh-CN" altLang="en-US" sz="1200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总量、分拨区模型开发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收件趋势相似度选择最优日期剧本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枢纽、航空类场地优化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识别趋势异常场地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分类优化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64805" y="3641150"/>
            <a:ext cx="22182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新班次后处理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8366" y="1710391"/>
            <a:ext cx="4912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8366" y="3000103"/>
            <a:ext cx="4912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832611" y="162990"/>
            <a:ext cx="110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12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623473" y="252591"/>
            <a:ext cx="29903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中转后续优化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右箭头 11"/>
          <p:cNvSpPr/>
          <p:nvPr/>
        </p:nvSpPr>
        <p:spPr>
          <a:xfrm>
            <a:off x="120650" y="580390"/>
            <a:ext cx="8750300" cy="78295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335" y="2783205"/>
            <a:ext cx="8317230" cy="1783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10435" y="765175"/>
            <a:ext cx="11499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8000" y="784225"/>
            <a:ext cx="20815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月优化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50310" y="2900045"/>
            <a:ext cx="2439670" cy="1628775"/>
          </a:xfrm>
          <a:prstGeom prst="roundRect">
            <a:avLst>
              <a:gd name="adj" fmla="val 113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73170" y="2925445"/>
            <a:ext cx="2498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高峰节假日表配置检查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高峰节假日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刷新提频数据预处理和后处理准备—航空省短期</a:t>
            </a:r>
            <a:r>
              <a:rPr 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全网城市流向后处理切换丰测平台</a:t>
            </a: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丰景台线上相关指标看板切starrocks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676831" y="179476"/>
            <a:ext cx="199072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优化方向</a:t>
            </a:r>
            <a:r>
              <a:rPr lang="en-US" altLang="zh-CN" sz="2200" b="1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流向</a:t>
            </a:r>
            <a:endParaRPr lang="zh-CN" altLang="en-US" sz="22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35" y="4712970"/>
            <a:ext cx="8409305" cy="1950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76" name="燕尾形 75"/>
          <p:cNvSpPr/>
          <p:nvPr userDrawn="1"/>
        </p:nvSpPr>
        <p:spPr>
          <a:xfrm>
            <a:off x="2432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95605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19225" y="2900045"/>
            <a:ext cx="2268855" cy="1636395"/>
          </a:xfrm>
          <a:prstGeom prst="roundRect">
            <a:avLst>
              <a:gd name="adj" fmla="val 117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84935" y="3234690"/>
            <a:ext cx="2229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>
                <a:latin typeface="+mn-ea"/>
                <a:cs typeface="+mn-ea"/>
              </a:rPr>
              <a:t>为和摸底件量量级保持一致，节假日配置缺失合理性</a:t>
            </a:r>
            <a:endParaRPr lang="zh-CN" altLang="en-US" sz="1000">
              <a:latin typeface="+mn-ea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>
                <a:latin typeface="+mn-ea"/>
                <a:cs typeface="+mn-ea"/>
              </a:rPr>
              <a:t>城市维度的摸底数据引用欠缺</a:t>
            </a:r>
            <a:endParaRPr lang="zh-CN" altLang="en-US" sz="1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2405" y="3416935"/>
            <a:ext cx="1149985" cy="753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405" y="3572510"/>
            <a:ext cx="11499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791585" y="4797425"/>
            <a:ext cx="2374900" cy="179578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50310" y="4714240"/>
            <a:ext cx="2365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短期模型对长期模型分量的引用和异常预警规则优化（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刷新提频）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短期模型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lag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特征配置优化（近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个月）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增加全网省份短期流向预测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短期城市流向（航空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全网）观察期模型需进一步优化完善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84935" y="4798060"/>
            <a:ext cx="2365375" cy="1836420"/>
          </a:xfrm>
          <a:prstGeom prst="roundRect">
            <a:avLst>
              <a:gd name="adj" fmla="val 78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19225" y="4904740"/>
            <a:ext cx="226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>
                <a:latin typeface="+mn-ea"/>
                <a:cs typeface="+mn-ea"/>
                <a:sym typeface="+mn-ea"/>
              </a:rPr>
              <a:t>模型早上人工检测异常流程较长，临时改动配置风险较大</a:t>
            </a:r>
            <a:endParaRPr lang="zh-CN" altLang="en-US" sz="1000">
              <a:latin typeface="+mn-ea"/>
              <a:cs typeface="+mn-ea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>
                <a:latin typeface="+mn-ea"/>
                <a:cs typeface="+mn-ea"/>
                <a:sym typeface="+mn-ea"/>
              </a:rPr>
              <a:t>短期模型</a:t>
            </a:r>
            <a:r>
              <a:rPr lang="en-US" altLang="zh-CN" sz="1000">
                <a:latin typeface="+mn-ea"/>
                <a:cs typeface="+mn-ea"/>
                <a:sym typeface="+mn-ea"/>
              </a:rPr>
              <a:t>lag</a:t>
            </a:r>
            <a:r>
              <a:rPr lang="zh-CN" altLang="en-US" sz="1000">
                <a:latin typeface="+mn-ea"/>
                <a:cs typeface="+mn-ea"/>
                <a:sym typeface="+mn-ea"/>
              </a:rPr>
              <a:t>特征引用优化：取到调休</a:t>
            </a:r>
            <a:r>
              <a:rPr lang="en-US" altLang="zh-CN" sz="1000">
                <a:latin typeface="+mn-ea"/>
                <a:cs typeface="+mn-ea"/>
                <a:sym typeface="+mn-ea"/>
              </a:rPr>
              <a:t>/</a:t>
            </a:r>
            <a:r>
              <a:rPr lang="zh-CN" altLang="en-US" sz="1000">
                <a:latin typeface="+mn-ea"/>
                <a:cs typeface="+mn-ea"/>
                <a:sym typeface="+mn-ea"/>
              </a:rPr>
              <a:t>补班的日期会导致预测异常</a:t>
            </a:r>
            <a:endParaRPr lang="zh-CN" altLang="en-US" sz="1000">
              <a:latin typeface="+mn-ea"/>
              <a:cs typeface="+mn-ea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>
                <a:latin typeface="+mn-ea"/>
                <a:cs typeface="+mn-ea"/>
                <a:sym typeface="+mn-ea"/>
              </a:rPr>
              <a:t>短期城市流向指标（航空</a:t>
            </a:r>
            <a:r>
              <a:rPr lang="en-US" altLang="zh-CN" sz="1000">
                <a:latin typeface="+mn-ea"/>
                <a:cs typeface="+mn-ea"/>
                <a:sym typeface="+mn-ea"/>
              </a:rPr>
              <a:t>/</a:t>
            </a:r>
            <a:r>
              <a:rPr lang="zh-CN" altLang="en-US" sz="1000">
                <a:latin typeface="+mn-ea"/>
                <a:cs typeface="+mn-ea"/>
                <a:sym typeface="+mn-ea"/>
              </a:rPr>
              <a:t>全网）观察期模型指标不如线上模型指标</a:t>
            </a:r>
            <a:endParaRPr lang="zh-CN" altLang="en-US" sz="1000">
              <a:latin typeface="+mn-ea"/>
              <a:cs typeface="+mn-ea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90500" y="5021580"/>
            <a:ext cx="1122680" cy="753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90500" y="5177155"/>
            <a:ext cx="11499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40335" y="1266825"/>
            <a:ext cx="8317865" cy="1445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3" name="圆角矩形 52"/>
          <p:cNvSpPr/>
          <p:nvPr/>
        </p:nvSpPr>
        <p:spPr>
          <a:xfrm>
            <a:off x="3800475" y="1341120"/>
            <a:ext cx="2389505" cy="1230630"/>
          </a:xfrm>
          <a:prstGeom prst="roundRect">
            <a:avLst>
              <a:gd name="adj" fmla="val 9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486535" y="1341120"/>
            <a:ext cx="2200275" cy="1224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63830" y="1637030"/>
            <a:ext cx="1160145" cy="753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3830" y="1792605"/>
            <a:ext cx="11499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78635" y="1518920"/>
            <a:ext cx="19812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航空城市维表标准化；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4610" y="1341120"/>
            <a:ext cx="221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构建流向环节内统一应用的城市维表，每日刷新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增加全网省份流向维度底表</a:t>
            </a: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922385" y="1800860"/>
            <a:ext cx="3165475" cy="4655820"/>
            <a:chOff x="13341" y="3245"/>
            <a:chExt cx="4985" cy="7332"/>
          </a:xfrm>
        </p:grpSpPr>
        <p:sp>
          <p:nvSpPr>
            <p:cNvPr id="3" name="圆角矩形 2"/>
            <p:cNvSpPr/>
            <p:nvPr/>
          </p:nvSpPr>
          <p:spPr>
            <a:xfrm>
              <a:off x="13341" y="3246"/>
              <a:ext cx="1370" cy="67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动态预测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结果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835" y="3245"/>
              <a:ext cx="1579" cy="70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高峰节假日时点预估总量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10" idx="1"/>
              <a:endCxn id="3" idx="3"/>
            </p:cNvCxnSpPr>
            <p:nvPr/>
          </p:nvCxnSpPr>
          <p:spPr>
            <a:xfrm flipH="1" flipV="1">
              <a:off x="14711" y="3585"/>
              <a:ext cx="1124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928" y="3246"/>
              <a:ext cx="106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总量配平</a:t>
              </a:r>
              <a:endParaRPr lang="zh-CN" altLang="en-US" sz="8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538" y="4402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模拟当日实际值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856" y="4402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历史实际值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722" y="5628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模型历史数据输入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722" y="6730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短期</a:t>
              </a:r>
              <a:r>
                <a:rPr lang="en-US" altLang="zh-CN" sz="1000">
                  <a:solidFill>
                    <a:schemeClr val="tx1"/>
                  </a:solidFill>
                </a:rPr>
                <a:t>1D</a:t>
              </a:r>
              <a:r>
                <a:rPr lang="zh-CN" altLang="en-US" sz="1000">
                  <a:solidFill>
                    <a:schemeClr val="tx1"/>
                  </a:solidFill>
                </a:rPr>
                <a:t>模型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722" y="7837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模拟的</a:t>
              </a:r>
              <a:r>
                <a:rPr lang="en-US" altLang="zh-CN" sz="1000">
                  <a:solidFill>
                    <a:schemeClr val="tx1"/>
                  </a:solidFill>
                </a:rPr>
                <a:t>1D</a:t>
              </a:r>
              <a:r>
                <a:rPr lang="zh-CN" altLang="en-US" sz="1000">
                  <a:solidFill>
                    <a:schemeClr val="tx1"/>
                  </a:solidFill>
                </a:rPr>
                <a:t>预测结果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5738" y="8916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模型预测校验与后处理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5754" y="9937"/>
              <a:ext cx="1470" cy="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2D</a:t>
              </a:r>
              <a:r>
                <a:rPr lang="zh-CN" altLang="en-US" sz="1000">
                  <a:solidFill>
                    <a:schemeClr val="tx1"/>
                  </a:solidFill>
                </a:rPr>
                <a:t>预测结果刷新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1" name="肘形连接符 30"/>
            <p:cNvCxnSpPr/>
            <p:nvPr/>
          </p:nvCxnSpPr>
          <p:spPr>
            <a:xfrm rot="5400000" flipV="1">
              <a:off x="14405" y="3517"/>
              <a:ext cx="479" cy="1247"/>
            </a:xfrm>
            <a:prstGeom prst="bentConnector3">
              <a:avLst>
                <a:gd name="adj1" fmla="val 5010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0" idx="2"/>
            </p:cNvCxnSpPr>
            <p:nvPr/>
          </p:nvCxnSpPr>
          <p:spPr>
            <a:xfrm rot="5400000">
              <a:off x="15847" y="3374"/>
              <a:ext cx="198" cy="135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5993" y="4722"/>
              <a:ext cx="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6391" y="4721"/>
              <a:ext cx="11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2"/>
              <a:endCxn id="26" idx="0"/>
            </p:cNvCxnSpPr>
            <p:nvPr/>
          </p:nvCxnSpPr>
          <p:spPr>
            <a:xfrm>
              <a:off x="16457" y="6268"/>
              <a:ext cx="0" cy="4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6" idx="2"/>
              <a:endCxn id="27" idx="0"/>
            </p:cNvCxnSpPr>
            <p:nvPr/>
          </p:nvCxnSpPr>
          <p:spPr>
            <a:xfrm>
              <a:off x="16457" y="7370"/>
              <a:ext cx="0" cy="46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7" idx="2"/>
              <a:endCxn id="28" idx="0"/>
            </p:cNvCxnSpPr>
            <p:nvPr/>
          </p:nvCxnSpPr>
          <p:spPr>
            <a:xfrm>
              <a:off x="16457" y="8477"/>
              <a:ext cx="16" cy="43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8" idx="2"/>
              <a:endCxn id="29" idx="0"/>
            </p:cNvCxnSpPr>
            <p:nvPr/>
          </p:nvCxnSpPr>
          <p:spPr>
            <a:xfrm>
              <a:off x="16473" y="9556"/>
              <a:ext cx="16" cy="3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8971280" y="1266825"/>
            <a:ext cx="3317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高峰节假日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2D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刷新提频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-18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点前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870315" y="1557655"/>
            <a:ext cx="3268980" cy="51415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271260" y="2861945"/>
            <a:ext cx="2145030" cy="1674495"/>
          </a:xfrm>
          <a:prstGeom prst="roundRect">
            <a:avLst>
              <a:gd name="adj" fmla="val 84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2555" y="3003550"/>
            <a:ext cx="249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99555" y="784225"/>
            <a:ext cx="20815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后续优化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33160" y="2925445"/>
            <a:ext cx="2145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高峰节假日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刷新提频数据预处理和后处理准备—全网省短期</a:t>
            </a:r>
            <a:r>
              <a:rPr 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探索摸底城市数据用于模型特征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21730" y="4818380"/>
            <a:ext cx="2272030" cy="179578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61405" y="4959350"/>
            <a:ext cx="2365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增加全网省长期流向预测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短期模型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lag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特征配置优化（完整的配置规则方案）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长期模型切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149774" y="1178277"/>
            <a:ext cx="4829690" cy="2761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76290" y="1178277"/>
            <a:ext cx="4337007" cy="1114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76290" y="2292528"/>
            <a:ext cx="4337007" cy="1634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448875" y="209418"/>
            <a:ext cx="6228377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defTabSz="1219200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产研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831" y="4634677"/>
            <a:ext cx="1089490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just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2628" y="1243037"/>
            <a:ext cx="4716678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全流程切换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中转切换完成、收派和流向验证完成</a:t>
            </a:r>
            <a:endParaRPr lang="zh-CN" altLang="en-US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2831" y="1744608"/>
            <a:ext cx="1089490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just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7545" y="1709689"/>
            <a:ext cx="2551031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收派：</a:t>
            </a: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模型结果表更换、城市维度模型下线、支持滚动拆解、支持摸底和模型数据配平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7545" y="2634104"/>
            <a:ext cx="2533254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中转：</a:t>
            </a: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中转场日度预测短期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长期模型切换完成并稳定运行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7545" y="3281703"/>
            <a:ext cx="2533254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流向：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支持多个新模型、支持滚动拆解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00799" y="1709689"/>
            <a:ext cx="2068507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其他：</a:t>
            </a:r>
            <a:endParaRPr lang="zh-CN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全流程数据回写到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hive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支持全流程数据修改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支持全流程重跑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4381" y="1178277"/>
            <a:ext cx="4199869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高峰摸底</a:t>
            </a:r>
            <a:endParaRPr lang="zh-CN" altLang="en-US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92791" y="1534456"/>
            <a:ext cx="3590364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高峰拆解</a:t>
            </a: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完成地区填报和总部确认部分内容开发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大件摸底：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完成大件摸底线上化</a:t>
            </a: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功能开发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4381" y="2356653"/>
            <a:ext cx="2167551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业务应用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92791" y="2737593"/>
            <a:ext cx="3973844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智域：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AOI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班次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0D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到件、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AOI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班次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1D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收派、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AOI60D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收派预测数据对接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大件：</a:t>
            </a: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战况大屏、快管等下游切换至新数据表或接口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部分已完成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52628" y="4175009"/>
            <a:ext cx="4440496" cy="414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全流程切换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1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各环节部分模型在线上稳定运行</a:t>
            </a:r>
            <a:endParaRPr lang="zh-CN" altLang="en-US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9774" y="4110249"/>
            <a:ext cx="4819532" cy="14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67545" y="4588964"/>
            <a:ext cx="29084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支持各环节长期模型切换至线上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支持线上检查和修改全流程数据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微软雅黑" panose="020B0503020204020204" pitchFamily="34" charset="-122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支持生产线冻结、节点自动重跑等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82318" y="4175009"/>
            <a:ext cx="4226535" cy="691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高峰摸底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1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地区填报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速运和大件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上线、总量配平进入开发阶段</a:t>
            </a:r>
            <a:endParaRPr lang="zh-CN" altLang="en-US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9306" y="4110249"/>
            <a:ext cx="4347166" cy="9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74699" y="5271482"/>
            <a:ext cx="4226535" cy="691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底盘优化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1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完成生产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Startrock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表结构分区优化，提升资源利用率</a:t>
            </a:r>
            <a:endParaRPr lang="zh-CN" altLang="en-US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71845" y="5072123"/>
            <a:ext cx="4337007" cy="12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9774" y="5558457"/>
            <a:ext cx="4819532" cy="7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5644" y="5567981"/>
            <a:ext cx="4226535" cy="414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异常监控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1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完成需求分析和产品功能设计</a:t>
            </a:r>
            <a:endParaRPr lang="zh-CN" sz="1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5"/>
          <p:cNvSpPr/>
          <p:nvPr/>
        </p:nvSpPr>
        <p:spPr>
          <a:xfrm>
            <a:off x="4935084" y="1723975"/>
            <a:ext cx="4430021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4月度总结&amp;51复盘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月问题总结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0" hangingPunc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5月各环节后续计划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启动会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3434813" y="3137581"/>
            <a:ext cx="141582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78790" y="711200"/>
          <a:ext cx="10789285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704850"/>
                <a:gridCol w="705485"/>
                <a:gridCol w="704215"/>
                <a:gridCol w="705485"/>
                <a:gridCol w="704215"/>
                <a:gridCol w="718820"/>
                <a:gridCol w="67945"/>
                <a:gridCol w="868045"/>
                <a:gridCol w="1069975"/>
                <a:gridCol w="706120"/>
                <a:gridCol w="704215"/>
                <a:gridCol w="704215"/>
                <a:gridCol w="704215"/>
                <a:gridCol w="705485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May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June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1685A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000" b="0">
                        <a:solidFill>
                          <a:srgbClr val="1685A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一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三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四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五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1685A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六</a:t>
                      </a:r>
                      <a:endParaRPr lang="zh-CN" altLang="en-US" sz="1000" b="0">
                        <a:solidFill>
                          <a:srgbClr val="1685A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1685A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000" b="0">
                        <a:solidFill>
                          <a:srgbClr val="1685A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一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三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四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五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1685A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六</a:t>
                      </a:r>
                      <a:endParaRPr lang="zh-CN" altLang="en-US" sz="1000" b="0">
                        <a:solidFill>
                          <a:srgbClr val="1685A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30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2E75B6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劳动节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劳动节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劳动节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劳动节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vMerge="1">
                  <a:tcPr>
                    <a:lnB cap="flat">
                      <a:noFill/>
                    </a:lnB>
                  </a:tcPr>
                </a:tc>
                <a:tc vMerge="1">
                  <a:tcPr>
                    <a:lnB cap="flat">
                      <a:noFill/>
                    </a:lnB>
                  </a:tcPr>
                </a:tc>
                <a:tc vMerge="1">
                  <a:tcPr>
                    <a:lnB cap="flat">
                      <a:noFill/>
                    </a:lnB>
                  </a:tcPr>
                </a:tc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618启动会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第1波复盘</a:t>
                      </a:r>
                      <a:endParaRPr lang="zh-CN" altLang="en-US" sz="10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14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2E75B6"/>
                          </a:solidFill>
                          <a:latin typeface="微软雅黑" panose="020B0503020204020204" pitchFamily="34" charset="-122"/>
                        </a:rPr>
                        <a:t>20</a:t>
                      </a: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17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618准备阶段回顾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2E75B6"/>
                          </a:solidFill>
                          <a:latin typeface="微软雅黑" panose="020B0503020204020204" pitchFamily="34" charset="-122"/>
                        </a:rPr>
                        <a:t>21</a:t>
                      </a: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22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25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2E75B6"/>
                          </a:solidFill>
                          <a:latin typeface="微软雅黑" panose="020B0503020204020204" pitchFamily="34" charset="-122"/>
                        </a:rPr>
                        <a:t>27</a:t>
                      </a: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618准备阶段回顾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发版截至时间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2E75B6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18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22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23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24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28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31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端午节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端午节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端午节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57C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6·18封版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685A9"/>
                          </a:solidFill>
                          <a:latin typeface="微软雅黑" panose="020B0503020204020204" pitchFamily="34" charset="-122"/>
                        </a:rPr>
                        <a:t>25</a:t>
                      </a:r>
                      <a:endParaRPr lang="en-US" altLang="en-US" sz="1000" b="0">
                        <a:solidFill>
                          <a:srgbClr val="1685A9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第2波复盘</a:t>
                      </a:r>
                      <a:endParaRPr lang="zh-CN" altLang="en-US" sz="10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6400" y="189230"/>
            <a:ext cx="3589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618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高峰计划日历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3861435"/>
            <a:ext cx="8392795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WechatIMG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30" y="2915186"/>
            <a:ext cx="3168352" cy="102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49831" y="322986"/>
            <a:ext cx="33554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23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年五一表现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静态预测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0545" y="837565"/>
          <a:ext cx="9490075" cy="572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180"/>
                <a:gridCol w="1030605"/>
                <a:gridCol w="768985"/>
                <a:gridCol w="752475"/>
                <a:gridCol w="1075055"/>
                <a:gridCol w="945515"/>
                <a:gridCol w="1022350"/>
                <a:gridCol w="1106805"/>
                <a:gridCol w="964565"/>
                <a:gridCol w="1145540"/>
              </a:tblGrid>
              <a:tr h="436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年五一（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T+0D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年五一（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T+1D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（摸底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/T+10D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T+1D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目标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T+10D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目标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22288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241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全网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收件（摸底） 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93.69</a:t>
                      </a:r>
                      <a:r>
                        <a:rPr lang="en-US" altLang="zh-CN" sz="12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93.69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93.69%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-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95%/92%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95%/70%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派件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96.96%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96.83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%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95.17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95%/95%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95%/80%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业务区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收件（摸底）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89.43%</a:t>
                      </a: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52.44%</a:t>
                      </a: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89.43%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52.44%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89.43%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52.44%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90%/85%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90%/60%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收件（大件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重量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71.17%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47.56%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432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收件（</a:t>
                      </a:r>
                      <a:r>
                        <a:rPr lang="en-US" altLang="zh-CN" sz="10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lgbm</a:t>
                      </a:r>
                      <a:endParaRPr lang="en-US" altLang="zh-CN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1D</a:t>
                      </a:r>
                      <a:r>
                        <a:rPr lang="zh-CN" altLang="en-US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85.18%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38.22%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5781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派件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95.42%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84.89%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93.93%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76.89%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90.69%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64.44%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90%/90%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90%/70%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285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dirty="0">
                          <a:solidFill>
                            <a:srgbClr val="0D0D0D"/>
                          </a:solidFill>
                          <a:latin typeface="微软雅黑" panose="020B0503020204020204" pitchFamily="34" charset="-122"/>
                        </a:rPr>
                        <a:t>网点</a:t>
                      </a:r>
                      <a:endParaRPr lang="zh-CN" alt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收件（摸底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12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lgbm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模型）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75.34%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59.98%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70.77%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50.62%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68.45%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47.37%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80%/75%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80%/60%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收件（大件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重量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42.98%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18.19%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971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派件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88.76%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82.11%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84.98%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73.34%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80.19%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63.07%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80%/80%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派件（大件）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58.54%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34.10%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162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中转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到件（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大类）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89.67%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54.58%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86.67%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45.84%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80.41%</a:t>
                      </a:r>
                      <a:endParaRPr lang="en-US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33.63%</a:t>
                      </a:r>
                      <a:endParaRPr lang="en-US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90%/65%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90%/50%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到件（大件</a:t>
                      </a:r>
                      <a:r>
                        <a:rPr lang="zh-CN" altLang="en-US" sz="1200" b="0" i="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重量</a:t>
                      </a:r>
                      <a:r>
                        <a:rPr lang="en-US" altLang="zh-CN" sz="1200" b="0" i="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61.88%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35.38%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城市流向（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2D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85.42%</a:t>
                      </a:r>
                      <a:endParaRPr 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76.52%</a:t>
                      </a:r>
                      <a:endParaRPr 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83.81%</a:t>
                      </a:r>
                      <a:endParaRPr 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73.86%</a:t>
                      </a:r>
                      <a:endParaRPr 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79.22%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68.60%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80%/65%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80%/55%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09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航空流向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2D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总量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88.38%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88.18%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88.01%</a:t>
                      </a:r>
                      <a:endParaRPr lang="en-US" altLang="en-US" sz="12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-</a:t>
                      </a:r>
                      <a:endParaRPr lang="en-US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974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省份流向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84.52%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68.54%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75.21%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52.38%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76.54%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52.29%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85%/65%</a:t>
                      </a:r>
                      <a:endParaRPr lang="en-US" altLang="zh-CN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80%/55%</a:t>
                      </a:r>
                      <a:endParaRPr lang="en-US" altLang="zh-CN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城市流向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78.68%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52.23%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69.14%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41.80%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69.98%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42.63%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80%/60%</a:t>
                      </a:r>
                      <a:endParaRPr lang="en-US" altLang="zh-CN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80%/50%</a:t>
                      </a:r>
                      <a:endParaRPr lang="en-US" altLang="zh-CN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燕尾形 75"/>
          <p:cNvSpPr/>
          <p:nvPr userDrawn="1"/>
        </p:nvSpPr>
        <p:spPr>
          <a:xfrm>
            <a:off x="171450" y="41084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23850" y="41084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0500" y="6525260"/>
            <a:ext cx="111690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*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数据范围：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20230429-0503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日；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业务区收派：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&gt;=90%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为达标；中转到件：准确率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&gt;=90%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为达标；网点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流向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/OD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预测，准确率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&gt;=80%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为达标；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大件整体以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准确率为达标；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045" y="1722120"/>
            <a:ext cx="252000" cy="252000"/>
          </a:xfrm>
          <a:prstGeom prst="rect">
            <a:avLst/>
          </a:prstGeom>
        </p:spPr>
      </p:pic>
      <p:pic>
        <p:nvPicPr>
          <p:cNvPr id="6" name="图片 5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54600"/>
            <a:ext cx="252000" cy="252000"/>
          </a:xfrm>
          <a:prstGeom prst="rect">
            <a:avLst/>
          </a:prstGeom>
        </p:spPr>
      </p:pic>
      <p:pic>
        <p:nvPicPr>
          <p:cNvPr id="11" name="图片 10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885" y="1722120"/>
            <a:ext cx="252000" cy="252000"/>
          </a:xfrm>
          <a:prstGeom prst="rect">
            <a:avLst/>
          </a:prstGeom>
        </p:spPr>
      </p:pic>
      <p:pic>
        <p:nvPicPr>
          <p:cNvPr id="12" name="图片 11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045" y="2905125"/>
            <a:ext cx="252000" cy="252000"/>
          </a:xfrm>
          <a:prstGeom prst="rect">
            <a:avLst/>
          </a:prstGeom>
        </p:spPr>
      </p:pic>
      <p:pic>
        <p:nvPicPr>
          <p:cNvPr id="13" name="图片 12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075" y="2925445"/>
            <a:ext cx="252000" cy="252000"/>
          </a:xfrm>
          <a:prstGeom prst="rect">
            <a:avLst/>
          </a:prstGeom>
        </p:spPr>
      </p:pic>
      <p:pic>
        <p:nvPicPr>
          <p:cNvPr id="14" name="图片 13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045" y="3891915"/>
            <a:ext cx="252000" cy="252000"/>
          </a:xfrm>
          <a:prstGeom prst="rect">
            <a:avLst/>
          </a:prstGeom>
        </p:spPr>
      </p:pic>
      <p:pic>
        <p:nvPicPr>
          <p:cNvPr id="17" name="图片 16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6440" y="3933825"/>
            <a:ext cx="252000" cy="252000"/>
          </a:xfrm>
          <a:prstGeom prst="rect">
            <a:avLst/>
          </a:prstGeom>
        </p:spPr>
      </p:pic>
      <p:pic>
        <p:nvPicPr>
          <p:cNvPr id="18" name="图片 17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55" y="3933825"/>
            <a:ext cx="252000" cy="252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200005" y="909320"/>
            <a:ext cx="17729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</a:rPr>
              <a:t>①全网</a:t>
            </a:r>
            <a:r>
              <a:rPr lang="en-US" altLang="zh-CN" sz="1400" b="1">
                <a:solidFill>
                  <a:schemeClr val="tx1"/>
                </a:solidFill>
              </a:rPr>
              <a:t>-</a:t>
            </a:r>
            <a:r>
              <a:rPr lang="zh-CN" altLang="en-US" sz="1400" b="1">
                <a:solidFill>
                  <a:schemeClr val="tx1"/>
                </a:solidFill>
              </a:rPr>
              <a:t>业务区</a:t>
            </a:r>
            <a:r>
              <a:rPr lang="en-US" altLang="zh-CN" sz="1400" b="1">
                <a:solidFill>
                  <a:schemeClr val="tx1"/>
                </a:solidFill>
              </a:rPr>
              <a:t>-</a:t>
            </a:r>
            <a:r>
              <a:rPr lang="zh-CN" altLang="en-US" sz="1400" b="1">
                <a:solidFill>
                  <a:schemeClr val="tx1"/>
                </a:solidFill>
              </a:rPr>
              <a:t>网点</a:t>
            </a:r>
            <a:r>
              <a:rPr lang="en-US" altLang="zh-CN" sz="1400" b="1">
                <a:solidFill>
                  <a:schemeClr val="tx1"/>
                </a:solidFill>
              </a:rPr>
              <a:t>1D</a:t>
            </a:r>
            <a:r>
              <a:rPr lang="zh-CN" altLang="en-US" sz="1400" b="1">
                <a:solidFill>
                  <a:schemeClr val="tx1"/>
                </a:solidFill>
              </a:rPr>
              <a:t>、</a:t>
            </a:r>
            <a:r>
              <a:rPr lang="en-US" altLang="zh-CN" sz="1400" b="1">
                <a:solidFill>
                  <a:schemeClr val="tx1"/>
                </a:solidFill>
              </a:rPr>
              <a:t>10D</a:t>
            </a:r>
            <a:r>
              <a:rPr lang="zh-CN" altLang="en-US" sz="1400" b="1">
                <a:solidFill>
                  <a:schemeClr val="tx1"/>
                </a:solidFill>
              </a:rPr>
              <a:t>派件准确率均达标</a:t>
            </a:r>
            <a:endParaRPr lang="zh-CN" altLang="en-US" sz="1400" b="1">
              <a:solidFill>
                <a:schemeClr val="tx1"/>
              </a:solidFill>
            </a:endParaRPr>
          </a:p>
          <a:p>
            <a:endParaRPr lang="en-US" altLang="zh-CN" sz="14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②网点派件</a:t>
            </a:r>
            <a:r>
              <a:rPr lang="en-US" altLang="zh-CN" sz="1400" b="1">
                <a:solidFill>
                  <a:schemeClr val="tx1"/>
                </a:solidFill>
              </a:rPr>
              <a:t>10D</a:t>
            </a:r>
            <a:r>
              <a:rPr lang="zh-CN" altLang="en-US" sz="1400" b="1">
                <a:solidFill>
                  <a:schemeClr val="tx1"/>
                </a:solidFill>
              </a:rPr>
              <a:t>准确率和达标率均达标</a:t>
            </a:r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  <a:sym typeface="+mn-ea"/>
              </a:rPr>
              <a:t>③城市流向</a:t>
            </a:r>
            <a:r>
              <a:rPr lang="en-US" altLang="zh-CN" sz="1400" b="1">
                <a:solidFill>
                  <a:schemeClr val="tx1"/>
                </a:solidFill>
                <a:sym typeface="+mn-ea"/>
              </a:rPr>
              <a:t>2D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准确率和达标率已达标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1400" b="1">
                <a:solidFill>
                  <a:schemeClr val="tx1"/>
                </a:solidFill>
                <a:sym typeface="+mn-ea"/>
              </a:rPr>
              <a:t>10D 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达标率已达标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22" name="图片 21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330" y="5086350"/>
            <a:ext cx="252000" cy="252000"/>
          </a:xfrm>
          <a:prstGeom prst="rect">
            <a:avLst/>
          </a:prstGeom>
        </p:spPr>
      </p:pic>
      <p:pic>
        <p:nvPicPr>
          <p:cNvPr id="5" name="图片 4" descr="完成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55" y="5086350"/>
            <a:ext cx="252000" cy="25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8970" y="777875"/>
          <a:ext cx="11200765" cy="2608580"/>
        </p:xfrm>
        <a:graphic>
          <a:graphicData uri="http://schemas.openxmlformats.org/drawingml/2006/table">
            <a:tbl>
              <a:tblPr/>
              <a:tblGrid>
                <a:gridCol w="1963420"/>
                <a:gridCol w="1962785"/>
                <a:gridCol w="1337310"/>
                <a:gridCol w="1184275"/>
                <a:gridCol w="1432560"/>
                <a:gridCol w="1720850"/>
                <a:gridCol w="1599565"/>
              </a:tblGrid>
              <a:tr h="2184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T+0D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T+1D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</a:tr>
              <a:tr h="2190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vMerge="1">
                  <a:tcPr/>
                </a:tc>
              </a:tr>
              <a:tr h="192405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网点</a:t>
                      </a:r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全天到件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87.02%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74.16%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108839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1D:85%/80%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2405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全天到件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86.46%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75.60%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70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全天到件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85.83%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73.57%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675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全天到件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85.06%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71.68%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5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班次到件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87.36%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76.12%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班次到件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83.05%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69.62%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5740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班次到件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82.79%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67.76%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6375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班次到件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82.77%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39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67.86%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207010">
                <a:tc rowSpan="2"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zh-C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AOI(</a:t>
                      </a:r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区域）</a:t>
                      </a:r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全天到件（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65.38%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28.25%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marR="0" lvl="0" indent="0" algn="ctr" defTabSz="108839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108839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1D:80%/70%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108839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7350">
                <a:tc vMerge="1">
                  <a:tcPr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班次到件（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58.57%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108839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25.23%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8805" y="3386455"/>
          <a:ext cx="11250930" cy="100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20"/>
                <a:gridCol w="1185545"/>
                <a:gridCol w="1163320"/>
                <a:gridCol w="1224280"/>
                <a:gridCol w="1188720"/>
                <a:gridCol w="1333500"/>
                <a:gridCol w="1334770"/>
                <a:gridCol w="996950"/>
                <a:gridCol w="1673225"/>
              </a:tblGrid>
              <a:tr h="192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T+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1H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年五一（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T+3H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年五一（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T+6H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动态目标</a:t>
                      </a:r>
                      <a:endParaRPr 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19240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中转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班次到件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大类）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85.58%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39.30%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82.70%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34.11%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78.08%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26.04%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90%/60%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中转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（大件）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班次到件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63.37%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40.91%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60.53%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38.02%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61.12%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35.35%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97" marR="12697" marT="12697" marB="4571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" name="燕尾形 75"/>
          <p:cNvSpPr/>
          <p:nvPr userDrawn="1"/>
        </p:nvSpPr>
        <p:spPr>
          <a:xfrm>
            <a:off x="316225" y="170727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468625" y="170727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6627" y="6565750"/>
            <a:ext cx="338442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*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数据范围：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20230429-0503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98805" y="4424680"/>
          <a:ext cx="11250930" cy="215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1131570"/>
                <a:gridCol w="1578610"/>
                <a:gridCol w="1866265"/>
                <a:gridCol w="3829050"/>
                <a:gridCol w="1656715"/>
              </a:tblGrid>
              <a:tr h="192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23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年五一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951"/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超过静态时间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目标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</a:tr>
              <a:tr h="37528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达标率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</a:t>
                      </a: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准确率）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66951"/>
                    </a:solidFill>
                  </a:tcPr>
                </a:tc>
                <a:tc vMerge="1"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4038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业务区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收件</a:t>
                      </a:r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fontAlgn="ctr" latinLnBrk="0" hangingPunct="1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93.52%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fontAlgn="ctr" latinLnBrk="0" hangingPunct="1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79.06%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latinLnBrk="0" hangingPunct="1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29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10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30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11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1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9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点，</a:t>
                      </a:r>
                      <a:endParaRPr lang="en-US" altLang="zh-CN" sz="1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0" indent="0" algn="ctr" defTabSz="1088390" rtl="0" eaLnBrk="1" latinLnBrk="0" hangingPunct="1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2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8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3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12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点</a:t>
                      </a:r>
                      <a:endParaRPr lang="zh-CN" altLang="en-US" sz="1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14</a:t>
                      </a: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点达成：</a:t>
                      </a:r>
                      <a:r>
                        <a:rPr lang="en-US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97%/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90%</a:t>
                      </a:r>
                      <a:endParaRPr lang="en-US" altLang="zh-CN" sz="11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5717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派件 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fontAlgn="ctr" latinLnBrk="0" hangingPunct="1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97.07%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fontAlgn="ctr" latinLnBrk="0" hangingPunct="1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95.11%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88390" rtl="0" eaLnBrk="1" latinLnBrk="0" hangingPunct="1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29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9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30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15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1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9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2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11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点，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3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日</a:t>
                      </a:r>
                      <a:r>
                        <a:rPr lang="en-US" altLang="zh-CN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16</a:t>
                      </a:r>
                      <a:r>
                        <a:rPr lang="zh-CN" altLang="en-US" sz="10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  <a:sym typeface="+mn-ea"/>
                        </a:rPr>
                        <a:t>点</a:t>
                      </a:r>
                      <a:endParaRPr lang="zh-CN" altLang="en-US" sz="1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</a:t>
                      </a: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点达成：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97%/95%</a:t>
                      </a:r>
                      <a:endParaRPr lang="zh-CN" altLang="en-US" sz="11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26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城市流向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流向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88.82%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64.89%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号为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14</a:t>
                      </a:r>
                      <a:r>
                        <a:rPr lang="zh-CN" altLang="en-US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点达成：</a:t>
                      </a:r>
                      <a:r>
                        <a:rPr lang="en-US" altLang="zh-CN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92%/80%</a:t>
                      </a:r>
                      <a:endParaRPr lang="en-US" altLang="zh-CN" sz="10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5745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重点流向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89.17%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85.83%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号为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14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2606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航空流向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航空流向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80.03%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57.68%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号为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14</a:t>
                      </a:r>
                      <a:r>
                        <a:rPr lang="zh-CN" altLang="en-US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点达成：</a:t>
                      </a:r>
                      <a:r>
                        <a:rPr lang="en-US" altLang="zh-CN" sz="1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90%/70%</a:t>
                      </a:r>
                      <a:endParaRPr lang="zh-CN" altLang="en-US" sz="10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26060">
                <a:tc vMerge="1"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重点航空流向</a:t>
                      </a:r>
                      <a:endParaRPr lang="zh-CN" alt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83.69%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69.15%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号为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点</a:t>
                      </a:r>
                      <a:endParaRPr lang="zh-CN" altLang="en-US" sz="10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图片 15" descr="完成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185" y="5403850"/>
            <a:ext cx="252000" cy="252000"/>
          </a:xfrm>
          <a:prstGeom prst="rect">
            <a:avLst/>
          </a:prstGeom>
        </p:spPr>
      </p:pic>
      <p:pic>
        <p:nvPicPr>
          <p:cNvPr id="15" name="图片 14" descr="完成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6715" y="5403850"/>
            <a:ext cx="252000" cy="252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7220585" y="1432560"/>
            <a:ext cx="1233805" cy="565150"/>
          </a:xfrm>
          <a:prstGeom prst="roundRect">
            <a:avLst/>
          </a:prstGeom>
          <a:noFill/>
          <a:ln w="12700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完成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8830" y="1412240"/>
            <a:ext cx="252000" cy="252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94530" y="189230"/>
            <a:ext cx="344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</a:rPr>
              <a:t>①网点全天到件</a:t>
            </a:r>
            <a:r>
              <a:rPr lang="en-US" altLang="zh-CN" sz="1400" b="1">
                <a:solidFill>
                  <a:schemeClr val="tx1"/>
                </a:solidFill>
              </a:rPr>
              <a:t>1D </a:t>
            </a:r>
            <a:r>
              <a:rPr lang="zh-CN" altLang="en-US" sz="1400" b="1">
                <a:solidFill>
                  <a:schemeClr val="tx1"/>
                </a:solidFill>
              </a:rPr>
              <a:t>准确率均已达标；</a:t>
            </a:r>
            <a:endParaRPr lang="zh-CN" altLang="en-US" sz="14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②业务区派件动态已达标。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7" name="文本框 4"/>
          <p:cNvSpPr txBox="1">
            <a:spLocks noChangeArrowheads="1"/>
          </p:cNvSpPr>
          <p:nvPr/>
        </p:nvSpPr>
        <p:spPr bwMode="auto">
          <a:xfrm>
            <a:off x="766366" y="117246"/>
            <a:ext cx="332422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23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年五一表现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动态预测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0466" y="189001"/>
            <a:ext cx="27425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业务表现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摸底表现</a:t>
            </a:r>
            <a:endParaRPr lang="zh-CN" altLang="en-US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90" y="619324"/>
            <a:ext cx="1112156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整体收件业务趋势与去年有一定的差异，五一期间预测偏高，全网平均收件准确率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93.7%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，较去年（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81.9%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）提升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11.8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个百分点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整体派件五一劳动节期间一直有明显的派件下降趋势，派件低谷在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日，五一平均派件准确率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95.2%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，对比去年摸底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(90.4%)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4.8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1714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238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081" y="5806058"/>
            <a:ext cx="98398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微软雅黑" panose="020B0503020204020204" pitchFamily="34" charset="-122"/>
              <a:buChar char="*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数据范围：五一劳动节假期；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22.04.30-22.05.04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23.04.29-23.05.03;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准确率：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绝对值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预测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实际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)/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实际；对比使用最后一版更新摸底数据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2023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26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日；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734296" y="1831992"/>
          <a:ext cx="5049520" cy="362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912003" y="1825008"/>
          <a:ext cx="5151755" cy="362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0466" y="189001"/>
            <a:ext cx="33013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业务表现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摸底收件表现</a:t>
            </a:r>
            <a:endParaRPr lang="zh-CN" altLang="en-US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1714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238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622935" y="1474470"/>
          <a:ext cx="4912360" cy="25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018530" y="1485265"/>
          <a:ext cx="4922520" cy="260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1"/>
          <p:cNvSpPr txBox="1"/>
          <p:nvPr/>
        </p:nvSpPr>
        <p:spPr>
          <a:xfrm>
            <a:off x="478790" y="765175"/>
            <a:ext cx="1066292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摸底业务区收件，受到摸底地区数据偏差较大的原因，导致网点滚动刷新的精度有所下降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02615" y="4113530"/>
          <a:ext cx="4962525" cy="26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018530" y="4171315"/>
          <a:ext cx="4978400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Chart 9"/>
          <p:cNvGraphicFramePr/>
          <p:nvPr/>
        </p:nvGraphicFramePr>
        <p:xfrm>
          <a:off x="5951220" y="4113530"/>
          <a:ext cx="4999990" cy="25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50466" y="189001"/>
            <a:ext cx="33013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业务表现</a:t>
            </a:r>
            <a:r>
              <a:rPr lang="en-US" altLang="zh-CN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 sz="22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摸底派件表现</a:t>
            </a:r>
            <a:endParaRPr lang="zh-CN" altLang="en-US" sz="22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燕尾形 75"/>
          <p:cNvSpPr/>
          <p:nvPr userDrawn="1"/>
        </p:nvSpPr>
        <p:spPr>
          <a:xfrm>
            <a:off x="1714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 userDrawn="1"/>
        </p:nvSpPr>
        <p:spPr>
          <a:xfrm>
            <a:off x="323850" y="267335"/>
            <a:ext cx="215900" cy="28829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766445" y="1537335"/>
          <a:ext cx="4679315" cy="248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5951220" y="1422400"/>
          <a:ext cx="4999990" cy="2604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766445" y="4113530"/>
          <a:ext cx="4723765" cy="252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0545" y="765175"/>
            <a:ext cx="10381615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五一劳动节期间，业务区派件准确率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90.69%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，达标率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64.44%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，对比去年准确率提升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4.5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，达标率提升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个百分点；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3e44bf7-5b14-4578-bc44-550de5f786c0}"/>
  <p:tag name="TABLE_ENDDRAG_ORIGIN_RECT" val="784*443"/>
  <p:tag name="TABLE_ENDDRAG_RECT" val="122*68*784*443"/>
</p:tagLst>
</file>

<file path=ppt/tags/tag2.xml><?xml version="1.0" encoding="utf-8"?>
<p:tagLst xmlns:p="http://schemas.openxmlformats.org/presentationml/2006/main">
  <p:tag name="TABLE_ENDDRAG_ORIGIN_RECT" val="729*76"/>
  <p:tag name="TABLE_ENDDRAG_RECT" val="120*264*729*76"/>
</p:tagLst>
</file>

<file path=ppt/tags/tag3.xml><?xml version="1.0" encoding="utf-8"?>
<p:tagLst xmlns:p="http://schemas.openxmlformats.org/presentationml/2006/main">
  <p:tag name="KSO_WM_UNIT_TABLE_BEAUTIFY" val="smartTable{63e44bf7-5b14-4578-bc44-550de5f786c0}"/>
  <p:tag name="TABLE_ENDDRAG_ORIGIN_RECT" val="759*188"/>
  <p:tag name="TABLE_ENDDRAG_RECT" val="111*328*759*188"/>
</p:tagLst>
</file>

<file path=ppt/tags/tag4.xml><?xml version="1.0" encoding="utf-8"?>
<p:tagLst xmlns:p="http://schemas.openxmlformats.org/presentationml/2006/main">
  <p:tag name="TABLE_ENDDRAG_ORIGIN_RECT" val="853*273"/>
  <p:tag name="TABLE_ENDDRAG_RECT" val="48*123*853*273"/>
</p:tagLst>
</file>

<file path=ppt/tags/tag5.xml><?xml version="1.0" encoding="utf-8"?>
<p:tagLst xmlns:p="http://schemas.openxmlformats.org/presentationml/2006/main">
  <p:tag name="KSO_WM_UNIT_TABLE_BEAUTIFY" val="smartTable{dd4013a6-2d37-48b6-8ed2-25e3d466ab42}"/>
  <p:tag name="TABLE_ENDDRAG_ORIGIN_RECT" val="435*208"/>
  <p:tag name="TABLE_ENDDRAG_RECT" val="491*325*435*208"/>
</p:tagLst>
</file>

<file path=ppt/tags/tag6.xml><?xml version="1.0" encoding="utf-8"?>
<p:tagLst xmlns:p="http://schemas.openxmlformats.org/presentationml/2006/main">
  <p:tag name="KSO_WM_UNIT_TABLE_BEAUTIFY" val="smartTable{f52f7c26-2c6b-488b-8404-5cf4ec67e1b2}"/>
  <p:tag name="TABLE_ENDDRAG_ORIGIN_RECT" val="652*384"/>
  <p:tag name="TABLE_ENDDRAG_RECT" val="197*145*652*384"/>
</p:tagLst>
</file>

<file path=ppt/tags/tag7.xml><?xml version="1.0" encoding="utf-8"?>
<p:tagLst xmlns:p="http://schemas.openxmlformats.org/presentationml/2006/main">
  <p:tag name="TABLE_ENDDRAG_ORIGIN_RECT" val="755*322"/>
  <p:tag name="TABLE_ENDDRAG_RECT" val="37*174*755*322"/>
  <p:tag name="KSO_WM_UNIT_TABLE_BEAUTIFY" val="smartTable{7d9f9df2-dc48-4b98-90c2-7117bb89780c}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网格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14694</Words>
  <Application>WPS 演示</Application>
  <PresentationFormat>自定义</PresentationFormat>
  <Paragraphs>2818</Paragraphs>
  <Slides>45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等线</vt:lpstr>
      <vt:lpstr>微软雅黑</vt:lpstr>
      <vt:lpstr>Wingdings</vt:lpstr>
      <vt:lpstr>Verdana</vt:lpstr>
      <vt:lpstr>Arial Unicode MS</vt:lpstr>
      <vt:lpstr>Calibri</vt:lpstr>
      <vt:lpstr>汉仪旗黑X1-65W</vt:lpstr>
      <vt:lpstr>黑体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潘文冲(WenchongPan)-顺丰科技</dc:creator>
  <cp:lastModifiedBy>未知</cp:lastModifiedBy>
  <cp:revision>54</cp:revision>
  <dcterms:created xsi:type="dcterms:W3CDTF">2023-05-05T10:39:00Z</dcterms:created>
  <dcterms:modified xsi:type="dcterms:W3CDTF">2023-05-08T02:43:25Z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AC2B837A4F98418DA2F67C46BE0E807C</vt:lpwstr>
  </property>
  <property fmtid="{D5CDD505-2E9C-101B-9397-08002B2CF9AE}" pid="3" name="KSOProductBuildVer">
    <vt:lpwstr>2052-11.8.2.8875</vt:lpwstr>
  </property>
</Properties>
</file>