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5" r:id="rId3"/>
  </p:sldMasterIdLst>
  <p:notesMasterIdLst>
    <p:notesMasterId r:id="rId5"/>
  </p:notesMasterIdLst>
  <p:sldIdLst>
    <p:sldId id="301" r:id="rId4"/>
    <p:sldId id="258" r:id="rId6"/>
    <p:sldId id="259" r:id="rId7"/>
    <p:sldId id="264" r:id="rId8"/>
    <p:sldId id="302" r:id="rId9"/>
    <p:sldId id="315" r:id="rId10"/>
    <p:sldId id="281" r:id="rId11"/>
    <p:sldId id="267" r:id="rId12"/>
    <p:sldId id="282" r:id="rId13"/>
    <p:sldId id="274" r:id="rId14"/>
    <p:sldId id="283" r:id="rId15"/>
    <p:sldId id="280" r:id="rId16"/>
    <p:sldId id="279" r:id="rId17"/>
    <p:sldId id="285" r:id="rId18"/>
  </p:sldIdLst>
  <p:sldSz cx="9001125" cy="5039995"/>
  <p:notesSz cx="6858000" cy="9144000"/>
  <p:custDataLst>
    <p:tags r:id="rId23"/>
  </p:custDataLst>
  <p:defaultTextStyle>
    <a:defPPr>
      <a:defRPr lang="zh-CN"/>
    </a:defPPr>
    <a:lvl1pPr marL="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32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00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32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64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96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65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797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29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同柱 刘" initials="" lastIdx="2" clrIdx="0"/>
  <p:cmAuthor id="1" name="作者" initials="作" lastIdx="0" clrIdx="1"/>
  <p:cmAuthor id="2" name="徐绪国(Xu Xuguo)-顺丰科技" initials="徐绪国(Xu" lastIdx="2" clrIdx="1"/>
  <p:cmAuthor id="3" name="侯志强" initials="Gavin" lastIdx="1" clrIdx="2"/>
  <p:cmAuthor id="4" name="XuRong" initials="X" lastIdx="1" clrIdx="1"/>
  <p:cmAuthor id="5" name="黄苑珊(YuanShan Huang)-顺丰科技" initials="黄苑珊(YuanShan" lastIdx="1" clrIdx="4"/>
  <p:cmAuthor id="6" name="ming qiu" initials="m" lastIdx="17" clrIdx="1"/>
  <p:cmAuthor id="7" name="Microsoft Office 用户" initials="Office [7]" lastIdx="1" clrIdx="6"/>
  <p:cmAuthor id="8" name="姜伟光" initials="姜" lastIdx="1" clrIdx="0"/>
  <p:cmAuthor id="10" name="杨 付" initials="杨" lastIdx="1" clrIdx="9"/>
  <p:cmAuthor id="11" name="未知" initials="未" lastIdx="3" clrIdx="10"/>
  <p:cmAuthor id="12" name="Lenovo" initials="L" lastIdx="2" clrIdx="11"/>
  <p:cmAuthor id="13" name="李 备" initials="李" lastIdx="1" clrIdx="12"/>
  <p:cmAuthor id="191251535" name="沈霄雷" initials="沈" lastIdx="833089" clrIdx="0"/>
  <p:cmAuthor id="191251536" name="李哲(ZheLi)-顺丰科技" initials="a" lastIdx="1" clrIdx="11"/>
  <p:cmAuthor id="191251537" name="Echo" initials="E" lastIdx="1" clrIdx="191251536"/>
  <p:cmAuthor id="14" name="01415952" initials="0" lastIdx="1" clrIdx="1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955C"/>
    <a:srgbClr val="CBB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7" autoAdjust="0"/>
    <p:restoredTop sz="94660"/>
  </p:normalViewPr>
  <p:slideViewPr>
    <p:cSldViewPr showGuides="1">
      <p:cViewPr>
        <p:scale>
          <a:sx n="100" d="100"/>
          <a:sy n="100" d="100"/>
        </p:scale>
        <p:origin x="1290" y="720"/>
      </p:cViewPr>
      <p:guideLst>
        <p:guide orient="horz" pos="1538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2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&#24037;&#20316;&#31807;4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&#24037;&#20316;&#31807;6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t>特色经济判断</a:t>
            </a:r>
          </a:p>
        </c:rich>
      </c:tx>
      <c:layout>
        <c:manualLayout>
          <c:xMode val="edge"/>
          <c:yMode val="edge"/>
          <c:x val="0.306950582563278"/>
          <c:y val="0.0087668030391583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0843712334270792"/>
          <c:y val="0.148158971361777"/>
          <c:w val="0.911611088790679"/>
          <c:h val="0.608533021624781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extLst>
                <c:ext xmlns:c15="http://schemas.microsoft.com/office/drawing/2012/chart" uri="{02D57815-91ED-43cb-92C2-25804820EDAC}">
                  <c15:fullRef>
                    <c15:sqref>[工作簿4]Sheet1!$A$1:$C$1</c15:sqref>
                  </c15:fullRef>
                </c:ext>
              </c:extLst>
              <c:f>[工作簿4]Sheet1!$B$1:$C$1</c:f>
              <c:strCache>
                <c:ptCount val="2"/>
                <c:pt idx="0">
                  <c:v>优化前(min)</c:v>
                </c:pt>
                <c:pt idx="1">
                  <c:v>优化后(min)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Sheet1!$A$2:$C$2</c15:sqref>
                  </c15:fullRef>
                </c:ext>
              </c:extLst>
              <c:f>[工作簿4]Sheet1!$B$2:$C$2</c:f>
              <c:numCache>
                <c:formatCode>General</c:formatCode>
                <c:ptCount val="2"/>
                <c:pt idx="0">
                  <c:v>30</c:v>
                </c:pt>
                <c:pt idx="1">
                  <c:v>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23609497"/>
        <c:axId val="220018067"/>
      </c:barChart>
      <c:catAx>
        <c:axId val="82360949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0018067"/>
        <c:crosses val="autoZero"/>
        <c:auto val="1"/>
        <c:lblAlgn val="ctr"/>
        <c:lblOffset val="100"/>
        <c:noMultiLvlLbl val="0"/>
      </c:catAx>
      <c:valAx>
        <c:axId val="2200180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2360949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47793056033001"/>
          <c:y val="0.280727272727273"/>
          <c:w val="0.473942935716741"/>
          <c:h val="0.51069090909090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[工作簿6]Sheet1!$D$1</c:f>
              <c:strCache>
                <c:ptCount val="1"/>
                <c:pt idx="0">
                  <c:v>平均每个节点耗时[min]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([工作簿6]Sheet1!$A$2,[工作簿6]Sheet1!$A$3,[工作簿6]Sheet1!$A$4)</c:f>
              <c:strCache>
                <c:ptCount val="3"/>
                <c:pt idx="0">
                  <c:v>航空营运维度</c:v>
                </c:pt>
                <c:pt idx="1">
                  <c:v>航空营运维度-特色经济判断</c:v>
                </c:pt>
                <c:pt idx="2">
                  <c:v>航空营运维度-特色经济判断插入结果表</c:v>
                </c:pt>
              </c:strCache>
            </c:strRef>
          </c:cat>
          <c:val>
            <c:numRef>
              <c:f>([工作簿6]Sheet1!$D$2,[工作簿6]Sheet1!$D$3,[工作簿6]Sheet1!$D$4)</c:f>
              <c:numCache>
                <c:formatCode>General</c:formatCode>
                <c:ptCount val="3"/>
                <c:pt idx="0">
                  <c:v>10</c:v>
                </c:pt>
                <c:pt idx="1">
                  <c:v>30</c:v>
                </c:pt>
                <c:pt idx="2">
                  <c:v>35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70699785"/>
        <c:axId val="984067808"/>
      </c:barChart>
      <c:catAx>
        <c:axId val="170699785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84067808"/>
        <c:crosses val="autoZero"/>
        <c:auto val="1"/>
        <c:lblAlgn val="ctr"/>
        <c:lblOffset val="100"/>
        <c:noMultiLvlLbl val="0"/>
      </c:catAx>
      <c:valAx>
        <c:axId val="984067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069978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</a:gradFill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5DDF1D55-3879-4012-BB7F-BED817646C19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68300" y="685800"/>
            <a:ext cx="612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556538D8-D623-4DEE-8692-E79412C6DEC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3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6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6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79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320" indent="0">
              <a:buNone/>
              <a:defRPr sz="2500"/>
            </a:lvl2pPr>
            <a:lvl3pPr marL="802005" indent="0">
              <a:buNone/>
              <a:defRPr sz="2100"/>
            </a:lvl3pPr>
            <a:lvl4pPr marL="1203325" indent="0">
              <a:buNone/>
              <a:defRPr sz="1800"/>
            </a:lvl4pPr>
            <a:lvl5pPr marL="1604645" indent="0">
              <a:buNone/>
              <a:defRPr sz="1800"/>
            </a:lvl5pPr>
            <a:lvl6pPr marL="2005965" indent="0">
              <a:buNone/>
              <a:defRPr sz="1800"/>
            </a:lvl6pPr>
            <a:lvl7pPr marL="2406650" indent="0">
              <a:buNone/>
              <a:defRPr sz="1800"/>
            </a:lvl7pPr>
            <a:lvl8pPr marL="2807970" indent="0">
              <a:buNone/>
              <a:defRPr sz="1800"/>
            </a:lvl8pPr>
            <a:lvl9pPr marL="3209290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lIns="80229" tIns="40115" rIns="80229" bIns="40115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eaVert" lIns="80229" tIns="40115" rIns="80229" bIns="40115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lIns="80229" tIns="40115" rIns="80229" bIns="40115"/>
          <a:lstStyle/>
          <a:p>
            <a:pPr defTabSz="802005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lIns="80229" tIns="40115" rIns="80229" bIns="40115"/>
          <a:lstStyle/>
          <a:p>
            <a:pPr defTabSz="802005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lIns="80229" tIns="40115" rIns="80229" bIns="40115"/>
          <a:lstStyle/>
          <a:p>
            <a:pPr defTabSz="802005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  <a:prstGeom prst="rect">
            <a:avLst/>
          </a:prstGeom>
        </p:spPr>
        <p:txBody>
          <a:bodyPr vert="eaVert" lIns="80229" tIns="40115" rIns="80229" bIns="40115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  <a:prstGeom prst="rect">
            <a:avLst/>
          </a:prstGeom>
        </p:spPr>
        <p:txBody>
          <a:bodyPr vert="eaVert" lIns="80229" tIns="40115" rIns="80229" bIns="40115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lIns="80229" tIns="40115" rIns="80229" bIns="40115"/>
          <a:lstStyle/>
          <a:p>
            <a:pPr defTabSz="802005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lIns="80229" tIns="40115" rIns="80229" bIns="40115"/>
          <a:lstStyle/>
          <a:p>
            <a:pPr defTabSz="802005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lIns="80229" tIns="40115" rIns="80229" bIns="40115"/>
          <a:lstStyle/>
          <a:p>
            <a:pPr defTabSz="802005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8" Type="http://schemas.openxmlformats.org/officeDocument/2006/relationships/theme" Target="../theme/theme1.xml"/><Relationship Id="rId37" Type="http://schemas.openxmlformats.org/officeDocument/2006/relationships/image" Target="../media/image1.jpeg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-119726" y="-19061"/>
            <a:ext cx="9240578" cy="50784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ftr="0" dt="0"/>
  <p:txStyles>
    <p:titleStyle>
      <a:lvl1pPr algn="ctr" defTabSz="80200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j-cs"/>
        </a:defRPr>
      </a:lvl1pPr>
    </p:titleStyle>
    <p:bodyStyle>
      <a:lvl1pPr marL="300990" indent="-30099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1pPr>
      <a:lvl2pPr marL="652145" indent="-250825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2pPr>
      <a:lvl3pPr marL="100266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3pPr>
      <a:lvl4pPr marL="140398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4pPr>
      <a:lvl5pPr marL="180530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印品黑体" panose="00000500000000000000" pitchFamily="2" charset="-122"/>
          <a:ea typeface="印品黑体" panose="00000500000000000000" pitchFamily="2" charset="-122"/>
          <a:cs typeface="+mn-cs"/>
        </a:defRPr>
      </a:lvl5pPr>
      <a:lvl6pPr marL="220662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1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3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95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64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96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97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29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</p:sldLayoutIdLst>
  <p:txStyles>
    <p:titleStyle>
      <a:lvl1pPr algn="ctr" defTabSz="80200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990" indent="-30099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2145" indent="-250825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66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98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0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62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1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3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95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64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96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97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29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613897" y="1525065"/>
            <a:ext cx="5311128" cy="158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None/>
            </a:pPr>
            <a:r>
              <a:rPr lang="zh-CN" altLang="en-US" sz="264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王英楠</a:t>
            </a:r>
            <a:r>
              <a:rPr lang="en-US" altLang="zh-CN" sz="264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4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月度入职汇报</a:t>
            </a:r>
            <a:endParaRPr lang="zh-CN" altLang="en-US" sz="264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34227" y="3248930"/>
            <a:ext cx="1869465" cy="43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sz="147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2023.05</a:t>
            </a:r>
            <a:endParaRPr lang="en-US" sz="147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6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225" y="-125730"/>
            <a:ext cx="9399905" cy="528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 descr="WechatIMG108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3" y="143193"/>
            <a:ext cx="2112962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72410" y="719455"/>
            <a:ext cx="7226935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王英楠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月度入职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77050" y="3200400"/>
            <a:ext cx="25438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2023.05</a:t>
            </a:r>
            <a:endParaRPr 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82"/>
          <p:cNvSpPr txBox="1">
            <a:spLocks noChangeArrowheads="1"/>
          </p:cNvSpPr>
          <p:nvPr/>
        </p:nvSpPr>
        <p:spPr bwMode="auto">
          <a:xfrm>
            <a:off x="540385" y="605790"/>
            <a:ext cx="4203700" cy="3673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36293" rIns="0" bIns="36293">
            <a:spAutoFit/>
          </a:bodyPr>
          <a:lstStyle/>
          <a:p>
            <a:pPr algn="just" defTabSz="673735">
              <a:lnSpc>
                <a:spcPct val="150000"/>
              </a:lnSpc>
            </a:pPr>
            <a:r>
              <a:rPr lang="zh-CN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一</a:t>
            </a:r>
            <a:r>
              <a:rPr lang="zh-CN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、优化</a:t>
            </a:r>
            <a:r>
              <a:rPr lang="zh-CN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步骤</a:t>
            </a:r>
            <a:endParaRPr lang="zh-CN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、任务分析（执行时间</a:t>
            </a:r>
            <a:r>
              <a:rPr lang="en-US" altLang="zh-CN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数据量</a:t>
            </a:r>
            <a:r>
              <a:rPr lang="en-US" altLang="zh-CN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监控</a:t>
            </a:r>
            <a:r>
              <a:rPr lang="en-US" altLang="zh-CN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日志等）</a:t>
            </a:r>
            <a:endParaRPr lang="zh-CN" altLang="en-US" sz="14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、定位问题</a:t>
            </a:r>
            <a:endParaRPr lang="en-US" altLang="zh-CN" sz="14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、确认优化方案</a:t>
            </a:r>
            <a:endParaRPr lang="zh-CN" altLang="en-US" sz="14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 1)</a:t>
            </a:r>
            <a:r>
              <a:rPr lang="zh-CN" altLang="en-US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、代码优化（优化逻辑</a:t>
            </a:r>
            <a:r>
              <a:rPr lang="en-US" altLang="zh-CN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临时表冗余替换）</a:t>
            </a:r>
            <a:endParaRPr lang="zh-CN" altLang="en-US" sz="14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zh-CN" altLang="en-US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2)</a:t>
            </a:r>
            <a:r>
              <a:rPr lang="zh-CN" altLang="en-US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、业务优化（业务分析</a:t>
            </a:r>
            <a:r>
              <a:rPr lang="zh-CN" altLang="en-US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优化）</a:t>
            </a:r>
            <a:endParaRPr lang="zh-CN" altLang="en-US" sz="14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zh-CN" altLang="en-US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3)</a:t>
            </a:r>
            <a:r>
              <a:rPr lang="zh-CN" altLang="en-US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、引擎参数优化（参数</a:t>
            </a:r>
            <a:r>
              <a:rPr lang="en-US" altLang="zh-CN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引擎</a:t>
            </a:r>
            <a:r>
              <a:rPr lang="zh-CN" altLang="en-US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切换）</a:t>
            </a:r>
            <a:endParaRPr lang="zh-CN" altLang="en-US" sz="14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、验证优化</a:t>
            </a:r>
            <a:r>
              <a:rPr lang="zh-CN" altLang="en-US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效果</a:t>
            </a:r>
            <a:endParaRPr lang="zh-CN" altLang="en-US" sz="14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en-US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、切换优化</a:t>
            </a:r>
            <a:r>
              <a:rPr lang="zh-CN" altLang="en-US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任务</a:t>
            </a:r>
            <a:endParaRPr lang="zh-CN" altLang="en-US" sz="14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6</a:t>
            </a:r>
            <a:r>
              <a:rPr lang="zh-CN" altLang="en-US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、任务后续</a:t>
            </a:r>
            <a:r>
              <a:rPr lang="zh-CN" altLang="en-US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监控</a:t>
            </a:r>
            <a:endParaRPr lang="zh-CN" altLang="en-US" sz="14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endParaRPr lang="zh-CN" altLang="en-US" sz="14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Text Placeholder 3"/>
          <p:cNvSpPr txBox="1"/>
          <p:nvPr/>
        </p:nvSpPr>
        <p:spPr>
          <a:xfrm>
            <a:off x="540350" y="174996"/>
            <a:ext cx="1574800" cy="43053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zh-CN" sz="2800" spc="300" dirty="0">
                <a:solidFill>
                  <a:srgbClr val="CBBD99"/>
                </a:solidFill>
                <a:cs typeface="+mn-ea"/>
                <a:sym typeface="+mn-lt"/>
              </a:rPr>
              <a:t>任务优化</a:t>
            </a:r>
            <a:endParaRPr lang="zh-CN" sz="2800" spc="3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graphicFrame>
        <p:nvGraphicFramePr>
          <p:cNvPr id="23" name="图表 22"/>
          <p:cNvGraphicFramePr/>
          <p:nvPr/>
        </p:nvGraphicFramePr>
        <p:xfrm>
          <a:off x="4932680" y="3383915"/>
          <a:ext cx="3371215" cy="1480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TextBox 82"/>
          <p:cNvSpPr txBox="1">
            <a:spLocks noChangeArrowheads="1"/>
          </p:cNvSpPr>
          <p:nvPr/>
        </p:nvSpPr>
        <p:spPr bwMode="auto">
          <a:xfrm>
            <a:off x="4744085" y="287655"/>
            <a:ext cx="4203700" cy="3027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36293" rIns="0" bIns="36293">
            <a:spAutoFit/>
          </a:bodyPr>
          <a:p>
            <a:pPr algn="just" defTabSz="673735">
              <a:lnSpc>
                <a:spcPct val="150000"/>
              </a:lnSpc>
            </a:pPr>
            <a:r>
              <a:rPr lang="zh-CN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二、优化任务</a:t>
            </a:r>
            <a:r>
              <a:rPr lang="zh-CN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示例</a:t>
            </a:r>
            <a:endParaRPr lang="zh-CN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、定位优化</a:t>
            </a:r>
            <a:r>
              <a:rPr lang="zh-CN" altLang="en-US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问题</a:t>
            </a:r>
            <a:endParaRPr lang="zh-CN" altLang="en-US" sz="12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endParaRPr lang="zh-CN" altLang="en-US" sz="12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endParaRPr lang="en-US" altLang="zh-CN" sz="12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endParaRPr lang="en-US" altLang="zh-CN" sz="12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endParaRPr lang="en-US" altLang="zh-CN" sz="12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endParaRPr lang="en-US" altLang="zh-CN" sz="12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、优化措施</a:t>
            </a:r>
            <a:endParaRPr lang="zh-CN" sz="14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</a:t>
            </a:r>
            <a:r>
              <a:rPr lang="zh-CN" altLang="en-US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剔除冗余临时落表</a:t>
            </a:r>
            <a:r>
              <a:rPr lang="en-US" altLang="zh-CN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切换引擎</a:t>
            </a:r>
            <a:r>
              <a:rPr lang="en-US" altLang="zh-CN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参数</a:t>
            </a:r>
            <a:r>
              <a:rPr lang="zh-CN" altLang="en-US" sz="12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优化</a:t>
            </a:r>
            <a:endParaRPr lang="zh-CN" altLang="en-US" sz="12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、优化效果</a:t>
            </a:r>
            <a:endParaRPr lang="zh-CN" altLang="en-US" sz="14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5364480" y="1296035"/>
          <a:ext cx="3371215" cy="1196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4660">
        <p14:switch dir="r"/>
      </p:transition>
    </mc:Choice>
    <mc:Fallback>
      <p:transition spd="slow" advTm="46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Administrator\桌面\1b39ba067b0f98be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79342" y="-72132"/>
            <a:ext cx="9325926" cy="514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3924498" y="1379641"/>
            <a:ext cx="1062410" cy="1062410"/>
          </a:xfrm>
          <a:prstGeom prst="ellipse">
            <a:avLst/>
          </a:prstGeom>
          <a:noFill/>
          <a:ln>
            <a:solidFill>
              <a:srgbClr val="AC9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CBBD99"/>
                </a:solidFill>
                <a:cs typeface="+mn-ea"/>
                <a:sym typeface="+mn-lt"/>
              </a:rPr>
              <a:t>04</a:t>
            </a:r>
            <a:endParaRPr lang="zh-CN" altLang="en-US" sz="36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sp>
        <p:nvSpPr>
          <p:cNvPr id="5" name="Text Placeholder 3"/>
          <p:cNvSpPr txBox="1"/>
          <p:nvPr/>
        </p:nvSpPr>
        <p:spPr>
          <a:xfrm>
            <a:off x="3445475" y="2663879"/>
            <a:ext cx="2019300" cy="49212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zh-CN" altLang="en-US" sz="3200" spc="300" dirty="0">
                <a:solidFill>
                  <a:srgbClr val="CBBD99"/>
                </a:solidFill>
                <a:cs typeface="+mn-ea"/>
                <a:sym typeface="+mn-lt"/>
              </a:rPr>
              <a:t>总结</a:t>
            </a:r>
            <a:r>
              <a:rPr lang="en-US" altLang="zh-CN" sz="3200" spc="300" dirty="0">
                <a:solidFill>
                  <a:srgbClr val="CBBD99"/>
                </a:solidFill>
                <a:cs typeface="+mn-ea"/>
                <a:sym typeface="+mn-lt"/>
              </a:rPr>
              <a:t>&amp;</a:t>
            </a:r>
            <a:r>
              <a:rPr lang="zh-CN" altLang="en-US" sz="3200" spc="300" dirty="0">
                <a:solidFill>
                  <a:srgbClr val="CBBD99"/>
                </a:solidFill>
                <a:cs typeface="+mn-ea"/>
                <a:sym typeface="+mn-lt"/>
              </a:rPr>
              <a:t>规划</a:t>
            </a:r>
            <a:endParaRPr lang="zh-CN" altLang="en-US" sz="3200" spc="300" dirty="0">
              <a:solidFill>
                <a:srgbClr val="CBBD9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881">
        <p14:gallery dir="l"/>
      </p:transition>
    </mc:Choice>
    <mc:Fallback>
      <p:transition spd="slow" advTm="288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/>
          <p:nvPr/>
        </p:nvSpPr>
        <p:spPr>
          <a:xfrm>
            <a:off x="723416" y="1296544"/>
            <a:ext cx="2258318" cy="2692864"/>
          </a:xfrm>
          <a:prstGeom prst="rect">
            <a:avLst/>
          </a:prstGeom>
          <a:noFill/>
          <a:ln w="1270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4" tIns="33697" rIns="67394" bIns="33697" rtlCol="0" anchor="ctr"/>
          <a:lstStyle/>
          <a:p>
            <a:pPr algn="ctr"/>
            <a:endParaRPr lang="id-ID" dirty="0">
              <a:cs typeface="+mn-ea"/>
              <a:sym typeface="+mn-lt"/>
            </a:endParaRPr>
          </a:p>
        </p:txBody>
      </p:sp>
      <p:sp>
        <p:nvSpPr>
          <p:cNvPr id="3" name="Rectangle 21"/>
          <p:cNvSpPr/>
          <p:nvPr/>
        </p:nvSpPr>
        <p:spPr>
          <a:xfrm>
            <a:off x="723416" y="1538067"/>
            <a:ext cx="2258318" cy="960458"/>
          </a:xfrm>
          <a:prstGeom prst="rect">
            <a:avLst/>
          </a:prstGeom>
          <a:solidFill>
            <a:srgbClr val="CBBD99"/>
          </a:solidFill>
          <a:ln>
            <a:noFill/>
          </a:ln>
        </p:spPr>
        <p:txBody>
          <a:bodyPr vert="horz" wrap="square" lIns="89858" tIns="44929" rIns="89858" bIns="44929" numCol="1" anchor="t" anchorCtr="0" compatLnSpc="1"/>
          <a:lstStyle/>
          <a:p>
            <a:endParaRPr lang="id-ID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Rectangle 22"/>
          <p:cNvSpPr/>
          <p:nvPr/>
        </p:nvSpPr>
        <p:spPr>
          <a:xfrm>
            <a:off x="723265" y="1146175"/>
            <a:ext cx="2258060" cy="4064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4" tIns="33697" rIns="67394" bIns="33697" rtlCol="0" anchor="ctr"/>
          <a:lstStyle/>
          <a:p>
            <a:pPr algn="ctr"/>
            <a:endParaRPr lang="id-ID" dirty="0">
              <a:cs typeface="+mn-ea"/>
              <a:sym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5200" y="1727610"/>
            <a:ext cx="1155700" cy="374650"/>
          </a:xfrm>
          <a:prstGeom prst="rect">
            <a:avLst/>
          </a:prstGeom>
          <a:noFill/>
        </p:spPr>
        <p:txBody>
          <a:bodyPr wrap="none" lIns="67394" tIns="33697" rIns="67394" bIns="33697" rtlCol="0">
            <a:spAutoFit/>
          </a:bodyPr>
          <a:lstStyle/>
          <a:p>
            <a:pPr algn="ctr"/>
            <a:r>
              <a:rPr lang="zh-CN" altLang="id-ID" sz="2000" b="1" dirty="0">
                <a:solidFill>
                  <a:schemeClr val="bg1"/>
                </a:solidFill>
                <a:cs typeface="+mn-ea"/>
                <a:sym typeface="+mn-lt"/>
              </a:rPr>
              <a:t>开发相关</a:t>
            </a:r>
            <a:endParaRPr lang="zh-CN" altLang="id-ID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Rectangle 29"/>
          <p:cNvSpPr/>
          <p:nvPr/>
        </p:nvSpPr>
        <p:spPr>
          <a:xfrm>
            <a:off x="1223459" y="3748016"/>
            <a:ext cx="1258239" cy="305529"/>
          </a:xfrm>
          <a:prstGeom prst="rect">
            <a:avLst/>
          </a:prstGeom>
          <a:solidFill>
            <a:srgbClr val="CBBD99"/>
          </a:solidFill>
          <a:ln>
            <a:noFill/>
          </a:ln>
        </p:spPr>
        <p:txBody>
          <a:bodyPr vert="horz" wrap="square" lIns="89858" tIns="44929" rIns="89858" bIns="44929" numCol="1" anchor="t" anchorCtr="0" compatLnSpc="1"/>
          <a:lstStyle/>
          <a:p>
            <a:pPr algn="ctr"/>
            <a:r>
              <a:rPr lang="id-ID" altLang="zh-CN" sz="1200" dirty="0">
                <a:solidFill>
                  <a:schemeClr val="bg1"/>
                </a:solidFill>
                <a:cs typeface="+mn-ea"/>
                <a:sym typeface="+mn-lt"/>
              </a:rPr>
              <a:t>More Detail</a:t>
            </a:r>
            <a:endParaRPr lang="id-ID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Rectangle 31"/>
          <p:cNvSpPr/>
          <p:nvPr/>
        </p:nvSpPr>
        <p:spPr>
          <a:xfrm>
            <a:off x="3323244" y="1296544"/>
            <a:ext cx="2396221" cy="2850572"/>
          </a:xfrm>
          <a:prstGeom prst="rect">
            <a:avLst/>
          </a:prstGeom>
          <a:noFill/>
          <a:ln w="1270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4" tIns="33697" rIns="67394" bIns="33697" rtlCol="0" anchor="ctr"/>
          <a:lstStyle/>
          <a:p>
            <a:pPr algn="ctr"/>
            <a:endParaRPr lang="id-ID" dirty="0">
              <a:cs typeface="+mn-ea"/>
              <a:sym typeface="+mn-lt"/>
            </a:endParaRPr>
          </a:p>
        </p:txBody>
      </p:sp>
      <p:sp>
        <p:nvSpPr>
          <p:cNvPr id="12" name="Rectangle 32"/>
          <p:cNvSpPr/>
          <p:nvPr/>
        </p:nvSpPr>
        <p:spPr>
          <a:xfrm>
            <a:off x="3323244" y="1538067"/>
            <a:ext cx="2396221" cy="960458"/>
          </a:xfrm>
          <a:prstGeom prst="rect">
            <a:avLst/>
          </a:prstGeom>
          <a:solidFill>
            <a:srgbClr val="AC955C"/>
          </a:solidFill>
          <a:ln>
            <a:noFill/>
          </a:ln>
        </p:spPr>
        <p:txBody>
          <a:bodyPr vert="horz" wrap="square" lIns="89858" tIns="44929" rIns="89858" bIns="44929" numCol="1" anchor="t" anchorCtr="0" compatLnSpc="1"/>
          <a:lstStyle/>
          <a:p>
            <a:endParaRPr lang="id-ID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Rectangle 33"/>
          <p:cNvSpPr/>
          <p:nvPr/>
        </p:nvSpPr>
        <p:spPr>
          <a:xfrm>
            <a:off x="3323244" y="1296544"/>
            <a:ext cx="2396221" cy="256016"/>
          </a:xfrm>
          <a:prstGeom prst="rect">
            <a:avLst/>
          </a:prstGeom>
          <a:solidFill>
            <a:schemeClr val="tx1"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4" tIns="33697" rIns="67394" bIns="33697" rtlCol="0" anchor="ctr"/>
          <a:lstStyle/>
          <a:p>
            <a:pPr algn="ctr"/>
            <a:endParaRPr lang="id-ID" dirty="0">
              <a:cs typeface="+mn-ea"/>
              <a:sym typeface="+mn-lt"/>
            </a:endParaRPr>
          </a:p>
        </p:txBody>
      </p:sp>
      <p:sp>
        <p:nvSpPr>
          <p:cNvPr id="14" name="Rectangle 34"/>
          <p:cNvSpPr/>
          <p:nvPr/>
        </p:nvSpPr>
        <p:spPr>
          <a:xfrm>
            <a:off x="3323244" y="1146225"/>
            <a:ext cx="2396221" cy="391843"/>
          </a:xfrm>
          <a:prstGeom prst="rect">
            <a:avLst/>
          </a:prstGeom>
          <a:solidFill>
            <a:srgbClr val="AC955C"/>
          </a:solidFill>
          <a:ln>
            <a:noFill/>
          </a:ln>
        </p:spPr>
        <p:txBody>
          <a:bodyPr vert="horz" wrap="square" lIns="89858" tIns="44929" rIns="89858" bIns="44929" numCol="1" anchor="t" anchorCtr="0" compatLnSpc="1"/>
          <a:lstStyle/>
          <a:p>
            <a:endParaRPr lang="id-ID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Rectangle 39"/>
          <p:cNvSpPr/>
          <p:nvPr/>
        </p:nvSpPr>
        <p:spPr>
          <a:xfrm>
            <a:off x="3853820" y="3748016"/>
            <a:ext cx="1335074" cy="305529"/>
          </a:xfrm>
          <a:prstGeom prst="rect">
            <a:avLst/>
          </a:prstGeom>
          <a:solidFill>
            <a:srgbClr val="AC955C"/>
          </a:solidFill>
          <a:ln>
            <a:noFill/>
          </a:ln>
        </p:spPr>
        <p:txBody>
          <a:bodyPr vert="horz" wrap="square" lIns="89858" tIns="44929" rIns="89858" bIns="44929" numCol="1" anchor="t" anchorCtr="0" compatLnSpc="1"/>
          <a:lstStyle/>
          <a:p>
            <a:pPr algn="ctr"/>
            <a:r>
              <a:rPr lang="id-ID" altLang="zh-CN" sz="1200">
                <a:solidFill>
                  <a:schemeClr val="bg1"/>
                </a:solidFill>
                <a:cs typeface="+mn-ea"/>
                <a:sym typeface="+mn-lt"/>
              </a:rPr>
              <a:t>More Detail</a:t>
            </a:r>
            <a:endParaRPr lang="id-ID" altLang="zh-CN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Rectangle 41"/>
          <p:cNvSpPr/>
          <p:nvPr/>
        </p:nvSpPr>
        <p:spPr>
          <a:xfrm>
            <a:off x="6089584" y="1296544"/>
            <a:ext cx="2258318" cy="2692864"/>
          </a:xfrm>
          <a:prstGeom prst="rect">
            <a:avLst/>
          </a:prstGeom>
          <a:noFill/>
          <a:ln w="1270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4" tIns="33697" rIns="67394" bIns="33697" rtlCol="0" anchor="ctr"/>
          <a:lstStyle/>
          <a:p>
            <a:pPr algn="ctr"/>
            <a:endParaRPr lang="id-ID" dirty="0">
              <a:cs typeface="+mn-ea"/>
              <a:sym typeface="+mn-lt"/>
            </a:endParaRPr>
          </a:p>
        </p:txBody>
      </p:sp>
      <p:sp>
        <p:nvSpPr>
          <p:cNvPr id="21" name="Rectangle 42"/>
          <p:cNvSpPr/>
          <p:nvPr/>
        </p:nvSpPr>
        <p:spPr>
          <a:xfrm>
            <a:off x="6089584" y="1538067"/>
            <a:ext cx="2258318" cy="960458"/>
          </a:xfrm>
          <a:prstGeom prst="rect">
            <a:avLst/>
          </a:prstGeom>
          <a:solidFill>
            <a:srgbClr val="CBBD99"/>
          </a:solidFill>
          <a:ln>
            <a:noFill/>
          </a:ln>
        </p:spPr>
        <p:txBody>
          <a:bodyPr vert="horz" wrap="square" lIns="89858" tIns="44929" rIns="89858" bIns="44929" numCol="1" anchor="t" anchorCtr="0" compatLnSpc="1"/>
          <a:lstStyle/>
          <a:p>
            <a:endParaRPr lang="id-ID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Rectangle 43"/>
          <p:cNvSpPr/>
          <p:nvPr/>
        </p:nvSpPr>
        <p:spPr>
          <a:xfrm>
            <a:off x="6089584" y="2498525"/>
            <a:ext cx="2258318" cy="25601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4" tIns="33697" rIns="67394" bIns="33697" rtlCol="0" anchor="ctr"/>
          <a:lstStyle/>
          <a:p>
            <a:pPr algn="ctr"/>
            <a:endParaRPr lang="id-ID" dirty="0">
              <a:cs typeface="+mn-ea"/>
              <a:sym typeface="+mn-lt"/>
            </a:endParaRPr>
          </a:p>
        </p:txBody>
      </p:sp>
      <p:sp>
        <p:nvSpPr>
          <p:cNvPr id="23" name="Rectangle 44"/>
          <p:cNvSpPr/>
          <p:nvPr/>
        </p:nvSpPr>
        <p:spPr>
          <a:xfrm>
            <a:off x="6089584" y="1296544"/>
            <a:ext cx="2258318" cy="256016"/>
          </a:xfrm>
          <a:prstGeom prst="rect">
            <a:avLst/>
          </a:prstGeom>
          <a:solidFill>
            <a:schemeClr val="tx1"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4" tIns="33697" rIns="67394" bIns="33697" rtlCol="0" anchor="ctr"/>
          <a:lstStyle/>
          <a:p>
            <a:pPr algn="ctr"/>
            <a:endParaRPr lang="id-ID" dirty="0">
              <a:cs typeface="+mn-ea"/>
              <a:sym typeface="+mn-lt"/>
            </a:endParaRPr>
          </a:p>
        </p:txBody>
      </p:sp>
      <p:sp>
        <p:nvSpPr>
          <p:cNvPr id="24" name="Rectangle 45"/>
          <p:cNvSpPr/>
          <p:nvPr/>
        </p:nvSpPr>
        <p:spPr>
          <a:xfrm>
            <a:off x="6089650" y="1151255"/>
            <a:ext cx="2258060" cy="386715"/>
          </a:xfrm>
          <a:prstGeom prst="rect">
            <a:avLst/>
          </a:prstGeom>
          <a:solidFill>
            <a:srgbClr val="CBBD99"/>
          </a:solidFill>
          <a:ln>
            <a:noFill/>
          </a:ln>
        </p:spPr>
        <p:txBody>
          <a:bodyPr vert="horz" wrap="square" lIns="89858" tIns="44929" rIns="89858" bIns="44929" numCol="1" anchor="t" anchorCtr="0" compatLnSpc="1"/>
          <a:lstStyle/>
          <a:p>
            <a:endParaRPr lang="id-ID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Rectangle 50"/>
          <p:cNvSpPr/>
          <p:nvPr/>
        </p:nvSpPr>
        <p:spPr>
          <a:xfrm>
            <a:off x="6589626" y="3748016"/>
            <a:ext cx="1258239" cy="305529"/>
          </a:xfrm>
          <a:prstGeom prst="rect">
            <a:avLst/>
          </a:prstGeom>
          <a:solidFill>
            <a:srgbClr val="CBBD99"/>
          </a:solidFill>
          <a:ln>
            <a:noFill/>
          </a:ln>
        </p:spPr>
        <p:txBody>
          <a:bodyPr vert="horz" wrap="square" lIns="89858" tIns="44929" rIns="89858" bIns="44929" numCol="1" anchor="t" anchorCtr="0" compatLnSpc="1"/>
          <a:lstStyle/>
          <a:p>
            <a:pPr algn="ctr"/>
            <a:r>
              <a:rPr lang="id-ID" altLang="zh-CN" sz="1200">
                <a:solidFill>
                  <a:schemeClr val="bg1"/>
                </a:solidFill>
                <a:cs typeface="+mn-ea"/>
                <a:sym typeface="+mn-lt"/>
              </a:rPr>
              <a:t>More Detail</a:t>
            </a:r>
            <a:endParaRPr lang="id-ID" altLang="zh-CN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Content Placeholder 2"/>
          <p:cNvSpPr txBox="1"/>
          <p:nvPr/>
        </p:nvSpPr>
        <p:spPr>
          <a:xfrm>
            <a:off x="873760" y="2649855"/>
            <a:ext cx="2291080" cy="1064260"/>
          </a:xfrm>
          <a:prstGeom prst="rect">
            <a:avLst/>
          </a:prstGeom>
          <a:noFill/>
        </p:spPr>
        <p:txBody>
          <a:bodyPr vert="horz" lIns="67394" tIns="33697" rIns="67394" bIns="33697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Aft>
                <a:spcPts val="590"/>
              </a:spcAft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、规范数据写入操作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marL="0" indent="0" algn="just">
              <a:lnSpc>
                <a:spcPct val="120000"/>
              </a:lnSpc>
              <a:spcAft>
                <a:spcPts val="590"/>
              </a:spcAft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、熟练使用开发工具（离线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实时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临时）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marL="0" indent="0" algn="just">
              <a:lnSpc>
                <a:spcPct val="120000"/>
              </a:lnSpc>
              <a:spcAft>
                <a:spcPts val="590"/>
              </a:spcAft>
              <a:buNone/>
            </a:pPr>
            <a:endParaRPr lang="en-US" altLang="zh-CN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Content Placeholder 2"/>
          <p:cNvSpPr txBox="1"/>
          <p:nvPr/>
        </p:nvSpPr>
        <p:spPr>
          <a:xfrm>
            <a:off x="3482542" y="2649960"/>
            <a:ext cx="2077624" cy="1064066"/>
          </a:xfrm>
          <a:prstGeom prst="rect">
            <a:avLst/>
          </a:prstGeom>
          <a:noFill/>
        </p:spPr>
        <p:txBody>
          <a:bodyPr vert="horz" lIns="67394" tIns="33697" rIns="67394" bIns="33697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Aft>
                <a:spcPts val="590"/>
              </a:spcAft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、流向相关业务熟悉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marL="0" indent="0" algn="just">
              <a:lnSpc>
                <a:spcPct val="120000"/>
              </a:lnSpc>
              <a:spcAft>
                <a:spcPts val="590"/>
              </a:spcAft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、数据流向上下游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熟悉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marL="0" indent="0" algn="just">
              <a:lnSpc>
                <a:spcPct val="120000"/>
              </a:lnSpc>
              <a:spcAft>
                <a:spcPts val="590"/>
              </a:spcAft>
              <a:buNone/>
            </a:pP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Content Placeholder 2"/>
          <p:cNvSpPr txBox="1"/>
          <p:nvPr/>
        </p:nvSpPr>
        <p:spPr>
          <a:xfrm>
            <a:off x="6239510" y="2649855"/>
            <a:ext cx="2419350" cy="1064260"/>
          </a:xfrm>
          <a:prstGeom prst="rect">
            <a:avLst/>
          </a:prstGeom>
          <a:noFill/>
        </p:spPr>
        <p:txBody>
          <a:bodyPr vert="horz" lIns="67394" tIns="33697" rIns="67394" bIns="33697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Aft>
                <a:spcPts val="590"/>
              </a:spcAft>
              <a:buNone/>
            </a:pP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、学习其他模块业务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marL="0" indent="0" algn="just">
              <a:lnSpc>
                <a:spcPct val="120000"/>
              </a:lnSpc>
              <a:spcAft>
                <a:spcPts val="590"/>
              </a:spcAft>
              <a:buNone/>
            </a:pPr>
            <a:r>
              <a:rPr lang="en-US" altLang="id-ID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、拉通学习数据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算法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分析串联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marL="0" indent="0" algn="just">
              <a:lnSpc>
                <a:spcPct val="120000"/>
              </a:lnSpc>
              <a:spcAft>
                <a:spcPts val="590"/>
              </a:spcAft>
              <a:buNone/>
            </a:pP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Text Placeholder 3"/>
          <p:cNvSpPr txBox="1"/>
          <p:nvPr/>
        </p:nvSpPr>
        <p:spPr>
          <a:xfrm>
            <a:off x="599405" y="215636"/>
            <a:ext cx="787400" cy="43053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zh-CN" sz="2800" spc="300" dirty="0">
                <a:solidFill>
                  <a:srgbClr val="CBBD99"/>
                </a:solidFill>
                <a:cs typeface="+mn-ea"/>
                <a:sym typeface="+mn-lt"/>
              </a:rPr>
              <a:t>总结</a:t>
            </a:r>
            <a:endParaRPr lang="zh-CN" sz="2800" spc="3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sp>
        <p:nvSpPr>
          <p:cNvPr id="33" name="TextBox 6"/>
          <p:cNvSpPr txBox="1"/>
          <p:nvPr/>
        </p:nvSpPr>
        <p:spPr>
          <a:xfrm>
            <a:off x="3854095" y="1727610"/>
            <a:ext cx="1155700" cy="374650"/>
          </a:xfrm>
          <a:prstGeom prst="rect">
            <a:avLst/>
          </a:prstGeom>
          <a:noFill/>
        </p:spPr>
        <p:txBody>
          <a:bodyPr wrap="none" lIns="67394" tIns="33697" rIns="67394" bIns="33697" rtlCol="0">
            <a:spAutoFit/>
          </a:bodyPr>
          <a:p>
            <a:pPr algn="ctr"/>
            <a:r>
              <a:rPr lang="zh-CN" altLang="id-ID" sz="2000" b="1" dirty="0">
                <a:solidFill>
                  <a:schemeClr val="bg1"/>
                </a:solidFill>
                <a:cs typeface="+mn-ea"/>
                <a:sym typeface="+mn-lt"/>
              </a:rPr>
              <a:t>业务相关</a:t>
            </a:r>
            <a:endParaRPr lang="zh-CN" altLang="id-ID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TextBox 6"/>
          <p:cNvSpPr txBox="1"/>
          <p:nvPr/>
        </p:nvSpPr>
        <p:spPr>
          <a:xfrm>
            <a:off x="6692545" y="1727610"/>
            <a:ext cx="1155700" cy="374650"/>
          </a:xfrm>
          <a:prstGeom prst="rect">
            <a:avLst/>
          </a:prstGeom>
          <a:noFill/>
        </p:spPr>
        <p:txBody>
          <a:bodyPr wrap="none" lIns="67394" tIns="33697" rIns="67394" bIns="33697" rtlCol="0">
            <a:spAutoFit/>
          </a:bodyPr>
          <a:lstStyle/>
          <a:p>
            <a:pPr algn="ctr"/>
            <a:r>
              <a:rPr lang="zh-CN" altLang="id-ID" sz="2000" b="1" dirty="0">
                <a:solidFill>
                  <a:schemeClr val="bg1"/>
                </a:solidFill>
                <a:cs typeface="+mn-ea"/>
                <a:sym typeface="+mn-lt"/>
              </a:rPr>
              <a:t>学习相关</a:t>
            </a:r>
            <a:endParaRPr lang="zh-CN" altLang="id-ID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782">
        <p14:gallery dir="l"/>
      </p:transition>
    </mc:Choice>
    <mc:Fallback>
      <p:transition spd="slow" advTm="47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bldLvl="0" animBg="1"/>
      <p:bldP spid="7" grpId="0"/>
      <p:bldP spid="10" grpId="0" animBg="1"/>
      <p:bldP spid="11" grpId="0"/>
      <p:bldP spid="12" grpId="0" animBg="1"/>
      <p:bldP spid="13" grpId="0" animBg="1"/>
      <p:bldP spid="14" grpId="0" animBg="1"/>
      <p:bldP spid="19" grpId="0" animBg="1"/>
      <p:bldP spid="20" grpId="0"/>
      <p:bldP spid="21" grpId="0" animBg="1"/>
      <p:bldP spid="22" grpId="0"/>
      <p:bldP spid="23" grpId="0" animBg="1"/>
      <p:bldP spid="24" grpId="0" bldLvl="0" animBg="1"/>
      <p:bldP spid="29" grpId="0" animBg="1"/>
      <p:bldP spid="30" grpId="0"/>
      <p:bldP spid="31" grpId="0"/>
      <p:bldP spid="32" grpId="0"/>
      <p:bldP spid="44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01"/>
          <p:cNvCxnSpPr>
            <a:cxnSpLocks noChangeShapeType="1"/>
          </p:cNvCxnSpPr>
          <p:nvPr/>
        </p:nvCxnSpPr>
        <p:spPr bwMode="auto">
          <a:xfrm flipH="1">
            <a:off x="2526607" y="2823879"/>
            <a:ext cx="1841673" cy="0"/>
          </a:xfrm>
          <a:prstGeom prst="line">
            <a:avLst/>
          </a:prstGeom>
          <a:noFill/>
          <a:ln w="19050" algn="ctr">
            <a:solidFill>
              <a:srgbClr val="AC955C"/>
            </a:solidFill>
            <a:miter lim="800000"/>
            <a:headEnd type="oval" w="med" len="med"/>
            <a:tailEnd type="oval" w="med" len="med"/>
          </a:ln>
        </p:spPr>
      </p:cxnSp>
      <p:sp>
        <p:nvSpPr>
          <p:cNvPr id="3" name="Sev01"/>
          <p:cNvSpPr>
            <a:spLocks noChangeAspect="1"/>
          </p:cNvSpPr>
          <p:nvPr/>
        </p:nvSpPr>
        <p:spPr bwMode="auto">
          <a:xfrm>
            <a:off x="3359989" y="2743874"/>
            <a:ext cx="173438" cy="174826"/>
          </a:xfrm>
          <a:prstGeom prst="ellipse">
            <a:avLst/>
          </a:prstGeom>
          <a:solidFill>
            <a:srgbClr val="CBBD99"/>
          </a:solidFill>
          <a:ln w="57150" algn="ctr">
            <a:solidFill>
              <a:schemeClr val="bg2"/>
            </a:solidFill>
            <a:miter lim="800000"/>
          </a:ln>
        </p:spPr>
        <p:txBody>
          <a:bodyPr lIns="84902" tIns="42451" rIns="84902" bIns="42451" anchor="ctr"/>
          <a:lstStyle/>
          <a:p>
            <a:pPr algn="ctr" defTabSz="8489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700" b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" name="Straight Connector 141"/>
          <p:cNvCxnSpPr>
            <a:cxnSpLocks noChangeShapeType="1"/>
          </p:cNvCxnSpPr>
          <p:nvPr/>
        </p:nvCxnSpPr>
        <p:spPr bwMode="auto">
          <a:xfrm flipH="1">
            <a:off x="4432951" y="2823879"/>
            <a:ext cx="1841674" cy="0"/>
          </a:xfrm>
          <a:prstGeom prst="line">
            <a:avLst/>
          </a:prstGeom>
          <a:noFill/>
          <a:ln w="19050" algn="ctr">
            <a:solidFill>
              <a:srgbClr val="AC955C"/>
            </a:solidFill>
            <a:miter lim="800000"/>
            <a:headEnd type="oval" w="med" len="med"/>
            <a:tailEnd type="oval" w="med" len="med"/>
          </a:ln>
        </p:spPr>
      </p:cxnSp>
      <p:sp>
        <p:nvSpPr>
          <p:cNvPr id="5" name="Sev01"/>
          <p:cNvSpPr>
            <a:spLocks noChangeAspect="1"/>
          </p:cNvSpPr>
          <p:nvPr/>
        </p:nvSpPr>
        <p:spPr bwMode="auto">
          <a:xfrm>
            <a:off x="5267804" y="2743874"/>
            <a:ext cx="173438" cy="174826"/>
          </a:xfrm>
          <a:prstGeom prst="ellipse">
            <a:avLst/>
          </a:prstGeom>
          <a:solidFill>
            <a:srgbClr val="CBBD99"/>
          </a:solidFill>
          <a:ln w="57150" algn="ctr">
            <a:solidFill>
              <a:schemeClr val="bg2"/>
            </a:solidFill>
            <a:miter lim="800000"/>
          </a:ln>
        </p:spPr>
        <p:txBody>
          <a:bodyPr lIns="84902" tIns="42451" rIns="84902" bIns="42451" anchor="ctr"/>
          <a:lstStyle/>
          <a:p>
            <a:pPr algn="ctr" defTabSz="8489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700" b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6" name="Straight Connector 149"/>
          <p:cNvCxnSpPr>
            <a:cxnSpLocks noChangeShapeType="1"/>
          </p:cNvCxnSpPr>
          <p:nvPr/>
        </p:nvCxnSpPr>
        <p:spPr bwMode="auto">
          <a:xfrm flipH="1">
            <a:off x="6342237" y="2823879"/>
            <a:ext cx="1843143" cy="0"/>
          </a:xfrm>
          <a:prstGeom prst="line">
            <a:avLst/>
          </a:prstGeom>
          <a:noFill/>
          <a:ln w="19050" algn="ctr">
            <a:solidFill>
              <a:srgbClr val="AC955C"/>
            </a:solidFill>
            <a:miter lim="800000"/>
            <a:headEnd type="oval" w="med" len="med"/>
            <a:tailEnd type="oval" w="med" len="med"/>
          </a:ln>
        </p:spPr>
      </p:cxnSp>
      <p:sp>
        <p:nvSpPr>
          <p:cNvPr id="7" name="Sev01"/>
          <p:cNvSpPr>
            <a:spLocks noChangeAspect="1"/>
          </p:cNvSpPr>
          <p:nvPr/>
        </p:nvSpPr>
        <p:spPr bwMode="auto">
          <a:xfrm>
            <a:off x="7177090" y="2743874"/>
            <a:ext cx="171967" cy="174826"/>
          </a:xfrm>
          <a:prstGeom prst="ellipse">
            <a:avLst/>
          </a:prstGeom>
          <a:solidFill>
            <a:srgbClr val="CBBD99"/>
          </a:solidFill>
          <a:ln w="57150" algn="ctr">
            <a:solidFill>
              <a:schemeClr val="bg2"/>
            </a:solidFill>
            <a:miter lim="800000"/>
          </a:ln>
        </p:spPr>
        <p:txBody>
          <a:bodyPr lIns="84902" tIns="42451" rIns="84902" bIns="42451" anchor="ctr"/>
          <a:lstStyle/>
          <a:p>
            <a:pPr algn="ctr" defTabSz="8489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700" b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8" name="Straight Connector 141"/>
          <p:cNvCxnSpPr>
            <a:cxnSpLocks noChangeShapeType="1"/>
          </p:cNvCxnSpPr>
          <p:nvPr/>
        </p:nvCxnSpPr>
        <p:spPr bwMode="auto">
          <a:xfrm flipH="1">
            <a:off x="599684" y="2823879"/>
            <a:ext cx="1843143" cy="0"/>
          </a:xfrm>
          <a:prstGeom prst="line">
            <a:avLst/>
          </a:prstGeom>
          <a:noFill/>
          <a:ln w="19050" algn="ctr">
            <a:solidFill>
              <a:srgbClr val="AC955C"/>
            </a:solidFill>
            <a:miter lim="800000"/>
            <a:headEnd type="oval" w="med" len="med"/>
            <a:tailEnd type="oval" w="med" len="med"/>
          </a:ln>
        </p:spPr>
      </p:cxnSp>
      <p:sp>
        <p:nvSpPr>
          <p:cNvPr id="9" name="Sev01"/>
          <p:cNvSpPr>
            <a:spLocks noChangeAspect="1"/>
          </p:cNvSpPr>
          <p:nvPr/>
        </p:nvSpPr>
        <p:spPr bwMode="auto">
          <a:xfrm>
            <a:off x="1436007" y="2743874"/>
            <a:ext cx="171967" cy="174826"/>
          </a:xfrm>
          <a:prstGeom prst="ellipse">
            <a:avLst/>
          </a:prstGeom>
          <a:solidFill>
            <a:srgbClr val="CBBD99"/>
          </a:solidFill>
          <a:ln w="57150" algn="ctr">
            <a:solidFill>
              <a:schemeClr val="bg2"/>
            </a:solidFill>
            <a:miter lim="800000"/>
          </a:ln>
        </p:spPr>
        <p:txBody>
          <a:bodyPr lIns="84902" tIns="42451" rIns="84902" bIns="42451" anchor="ctr"/>
          <a:lstStyle/>
          <a:p>
            <a:pPr algn="ctr" defTabSz="8489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700" b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Group 56"/>
          <p:cNvGrpSpPr/>
          <p:nvPr/>
        </p:nvGrpSpPr>
        <p:grpSpPr bwMode="auto">
          <a:xfrm>
            <a:off x="4501030" y="3192041"/>
            <a:ext cx="2113280" cy="1721985"/>
            <a:chOff x="2645" y="2306"/>
            <a:chExt cx="1236" cy="1162"/>
          </a:xfrm>
        </p:grpSpPr>
        <p:sp>
          <p:nvSpPr>
            <p:cNvPr id="11" name="文本框 53"/>
            <p:cNvSpPr txBox="1">
              <a:spLocks noChangeArrowheads="1"/>
            </p:cNvSpPr>
            <p:nvPr/>
          </p:nvSpPr>
          <p:spPr bwMode="auto">
            <a:xfrm>
              <a:off x="2668" y="2306"/>
              <a:ext cx="1138" cy="2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848995"/>
              <a:r>
                <a:rPr lang="zh-CN" altLang="en-US" sz="140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全流程业务学习</a:t>
              </a:r>
              <a:endParaRPr lang="zh-CN" altLang="en-US" sz="14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54"/>
            <p:cNvSpPr txBox="1">
              <a:spLocks noChangeArrowheads="1"/>
            </p:cNvSpPr>
            <p:nvPr/>
          </p:nvSpPr>
          <p:spPr bwMode="auto">
            <a:xfrm>
              <a:off x="2645" y="2472"/>
              <a:ext cx="1236" cy="9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just" defTabSz="848995">
                <a:lnSpc>
                  <a:spcPct val="150000"/>
                </a:lnSpc>
              </a:pPr>
              <a:r>
                <a:rPr lang="en-US" altLang="zh-CN" sz="1000" b="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1</a:t>
              </a:r>
              <a:r>
                <a:rPr lang="zh-CN" altLang="en-US" sz="1000" b="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、流向</a:t>
              </a:r>
              <a:r>
                <a:rPr lang="en-US" altLang="zh-CN" sz="1000" b="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&amp;</a:t>
              </a:r>
              <a:r>
                <a:rPr lang="zh-CN" altLang="en-US" sz="1000" b="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底盘业务环节深入研究</a:t>
              </a:r>
              <a:endParaRPr lang="zh-CN" altLang="en-US" sz="1000" b="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  <a:p>
              <a:pPr algn="just" defTabSz="848995">
                <a:lnSpc>
                  <a:spcPct val="150000"/>
                </a:lnSpc>
              </a:pPr>
              <a:r>
                <a:rPr lang="en-US" altLang="zh-CN" sz="1000" b="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2</a:t>
              </a:r>
              <a:r>
                <a:rPr lang="zh-CN" altLang="en-US" sz="1000" b="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、熟悉其他模块业务场景</a:t>
              </a:r>
              <a:endParaRPr lang="zh-CN" altLang="en-US" sz="1000" b="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  <a:p>
              <a:pPr algn="just" defTabSz="848995"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（公司常用系统数据）</a:t>
              </a:r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/</a:t>
              </a:r>
              <a:r>
                <a:rPr lang="zh-CN" altLang="en-US" sz="10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模型对底表的使用</a:t>
              </a:r>
              <a:endPara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  <a:p>
              <a:pPr algn="just" defTabSz="848995">
                <a:lnSpc>
                  <a:spcPct val="150000"/>
                </a:lnSpc>
              </a:pPr>
              <a:endParaRPr lang="zh-CN" altLang="en-US" sz="1000" b="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  <a:p>
              <a:pPr algn="just" defTabSz="848995">
                <a:lnSpc>
                  <a:spcPct val="150000"/>
                </a:lnSpc>
              </a:pPr>
              <a:endParaRPr lang="zh-CN" altLang="en-US" sz="1000" b="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Group 51"/>
          <p:cNvGrpSpPr/>
          <p:nvPr/>
        </p:nvGrpSpPr>
        <p:grpSpPr bwMode="auto">
          <a:xfrm>
            <a:off x="1206716" y="2026793"/>
            <a:ext cx="632019" cy="637077"/>
            <a:chOff x="821" y="1341"/>
            <a:chExt cx="430" cy="430"/>
          </a:xfrm>
        </p:grpSpPr>
        <p:sp>
          <p:nvSpPr>
            <p:cNvPr id="14" name="Sev01"/>
            <p:cNvSpPr>
              <a:spLocks noChangeAspect="1"/>
            </p:cNvSpPr>
            <p:nvPr/>
          </p:nvSpPr>
          <p:spPr bwMode="auto">
            <a:xfrm>
              <a:off x="821" y="1341"/>
              <a:ext cx="430" cy="430"/>
            </a:xfrm>
            <a:prstGeom prst="ellipse">
              <a:avLst/>
            </a:prstGeom>
            <a:noFill/>
            <a:ln w="57150" algn="ctr">
              <a:solidFill>
                <a:srgbClr val="AC955C"/>
              </a:solidFill>
              <a:miter lim="800000"/>
            </a:ln>
          </p:spPr>
          <p:txBody>
            <a:bodyPr anchor="ctr"/>
            <a:lstStyle/>
            <a:p>
              <a:pPr algn="ctr" defTabSz="8489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700" b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TextBox 67"/>
            <p:cNvSpPr txBox="1">
              <a:spLocks noChangeArrowheads="1"/>
            </p:cNvSpPr>
            <p:nvPr/>
          </p:nvSpPr>
          <p:spPr bwMode="auto">
            <a:xfrm>
              <a:off x="858" y="1504"/>
              <a:ext cx="376" cy="1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1000">
                  <a:solidFill>
                    <a:schemeClr val="bg2"/>
                  </a:solidFill>
                  <a:cs typeface="+mn-ea"/>
                  <a:sym typeface="+mn-lt"/>
                </a:rPr>
                <a:t>20230530</a:t>
              </a:r>
              <a:endParaRPr lang="en-US" altLang="zh-CN" sz="10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Group 55"/>
          <p:cNvGrpSpPr/>
          <p:nvPr/>
        </p:nvGrpSpPr>
        <p:grpSpPr bwMode="auto">
          <a:xfrm>
            <a:off x="695222" y="3180937"/>
            <a:ext cx="1747605" cy="1037101"/>
            <a:chOff x="473" y="2120"/>
            <a:chExt cx="1189" cy="700"/>
          </a:xfrm>
        </p:grpSpPr>
        <p:sp>
          <p:nvSpPr>
            <p:cNvPr id="17" name="文本框 53"/>
            <p:cNvSpPr txBox="1">
              <a:spLocks noChangeArrowheads="1"/>
            </p:cNvSpPr>
            <p:nvPr/>
          </p:nvSpPr>
          <p:spPr bwMode="auto">
            <a:xfrm>
              <a:off x="475" y="2120"/>
              <a:ext cx="776" cy="2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defTabSz="848995"/>
              <a:r>
                <a:rPr lang="zh-CN" altLang="en-US" sz="140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大件交接</a:t>
              </a:r>
              <a:endParaRPr lang="zh-CN" altLang="en-US" sz="14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54"/>
            <p:cNvSpPr txBox="1">
              <a:spLocks noChangeArrowheads="1"/>
            </p:cNvSpPr>
            <p:nvPr/>
          </p:nvSpPr>
          <p:spPr bwMode="auto">
            <a:xfrm>
              <a:off x="473" y="2291"/>
              <a:ext cx="1189" cy="5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just" defTabSz="848995">
                <a:lnSpc>
                  <a:spcPct val="150000"/>
                </a:lnSpc>
              </a:pPr>
              <a:r>
                <a:rPr lang="en-US" altLang="zh-CN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1</a:t>
              </a:r>
              <a:r>
                <a:rPr lang="zh-CN" altLang="en-US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、任务交接</a:t>
              </a:r>
              <a:endPara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  <a:p>
              <a:pPr algn="just" defTabSz="848995">
                <a:lnSpc>
                  <a:spcPct val="150000"/>
                </a:lnSpc>
              </a:pPr>
              <a:r>
                <a:rPr lang="en-US" altLang="zh-CN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2</a:t>
              </a:r>
              <a:r>
                <a:rPr lang="zh-CN" altLang="en-US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SLA</a:t>
              </a:r>
              <a:r>
                <a:rPr lang="zh-CN" altLang="en-US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看板维护</a:t>
              </a:r>
              <a:endPara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  <a:p>
              <a:pPr algn="just" defTabSz="848995">
                <a:lnSpc>
                  <a:spcPct val="150000"/>
                </a:lnSpc>
              </a:pPr>
              <a:r>
                <a:rPr lang="en-US" altLang="zh-CN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3</a:t>
              </a:r>
              <a:r>
                <a:rPr lang="zh-CN" altLang="en-US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、质量</a:t>
              </a:r>
              <a:r>
                <a:rPr lang="en-US" altLang="zh-CN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/</a:t>
              </a:r>
              <a:r>
                <a:rPr lang="zh-CN" altLang="en-US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告警监控</a:t>
              </a:r>
              <a:endPara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Group 57"/>
          <p:cNvGrpSpPr/>
          <p:nvPr/>
        </p:nvGrpSpPr>
        <p:grpSpPr bwMode="auto">
          <a:xfrm>
            <a:off x="2685271" y="1611855"/>
            <a:ext cx="1747605" cy="795604"/>
            <a:chOff x="3101" y="2111"/>
            <a:chExt cx="1189" cy="537"/>
          </a:xfrm>
        </p:grpSpPr>
        <p:sp>
          <p:nvSpPr>
            <p:cNvPr id="20" name="文本框 53"/>
            <p:cNvSpPr txBox="1">
              <a:spLocks noChangeArrowheads="1"/>
            </p:cNvSpPr>
            <p:nvPr/>
          </p:nvSpPr>
          <p:spPr bwMode="auto">
            <a:xfrm>
              <a:off x="3101" y="2111"/>
              <a:ext cx="776" cy="2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defTabSz="848995"/>
              <a:r>
                <a:rPr lang="zh-CN" altLang="en-US" sz="140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压力测试</a:t>
              </a:r>
              <a:endParaRPr lang="zh-CN" altLang="en-US" sz="14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54"/>
            <p:cNvSpPr txBox="1">
              <a:spLocks noChangeArrowheads="1"/>
            </p:cNvSpPr>
            <p:nvPr/>
          </p:nvSpPr>
          <p:spPr bwMode="auto">
            <a:xfrm>
              <a:off x="3101" y="2275"/>
              <a:ext cx="1189" cy="3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just" defTabSz="848995">
                <a:lnSpc>
                  <a:spcPct val="150000"/>
                </a:lnSpc>
              </a:pPr>
              <a:r>
                <a:rPr lang="en-US" altLang="zh-CN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1</a:t>
              </a:r>
              <a:r>
                <a:rPr lang="zh-CN" altLang="en-US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、掌握压力测试步骤</a:t>
              </a:r>
              <a:endPara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  <a:p>
              <a:pPr algn="just" defTabSz="848995">
                <a:lnSpc>
                  <a:spcPct val="150000"/>
                </a:lnSpc>
              </a:pPr>
              <a:r>
                <a:rPr lang="en-US" altLang="zh-CN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2</a:t>
              </a:r>
              <a:r>
                <a:rPr lang="zh-CN" altLang="en-US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、压力测试</a:t>
              </a:r>
              <a:r>
                <a:rPr lang="zh-CN" altLang="en-US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实践</a:t>
              </a:r>
              <a:endPara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Group 58"/>
          <p:cNvGrpSpPr/>
          <p:nvPr/>
        </p:nvGrpSpPr>
        <p:grpSpPr bwMode="auto">
          <a:xfrm>
            <a:off x="6517145" y="1583802"/>
            <a:ext cx="1747605" cy="768937"/>
            <a:chOff x="4434" y="1042"/>
            <a:chExt cx="1189" cy="519"/>
          </a:xfrm>
        </p:grpSpPr>
        <p:sp>
          <p:nvSpPr>
            <p:cNvPr id="23" name="文本框 53"/>
            <p:cNvSpPr txBox="1">
              <a:spLocks noChangeArrowheads="1"/>
            </p:cNvSpPr>
            <p:nvPr/>
          </p:nvSpPr>
          <p:spPr bwMode="auto">
            <a:xfrm>
              <a:off x="4434" y="1042"/>
              <a:ext cx="1029" cy="2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848995"/>
              <a:r>
                <a:rPr lang="zh-CN" altLang="en-US" sz="140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任务优化</a:t>
              </a:r>
              <a:endParaRPr lang="zh-CN" altLang="en-US" sz="140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54"/>
            <p:cNvSpPr txBox="1">
              <a:spLocks noChangeArrowheads="1"/>
            </p:cNvSpPr>
            <p:nvPr/>
          </p:nvSpPr>
          <p:spPr bwMode="auto">
            <a:xfrm>
              <a:off x="4434" y="1188"/>
              <a:ext cx="1189" cy="37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just" defTabSz="848995">
                <a:lnSpc>
                  <a:spcPct val="150000"/>
                </a:lnSpc>
              </a:pPr>
              <a:r>
                <a:rPr lang="en-US" altLang="zh-CN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1</a:t>
              </a:r>
              <a:r>
                <a:rPr lang="zh-CN" altLang="en-US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、保证日常任务</a:t>
              </a:r>
              <a:r>
                <a:rPr lang="en-US" altLang="zh-CN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/</a:t>
              </a:r>
              <a:r>
                <a:rPr lang="zh-CN" altLang="en-US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数据正常</a:t>
              </a:r>
              <a:endPara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  <a:p>
              <a:pPr algn="just" defTabSz="848995">
                <a:lnSpc>
                  <a:spcPct val="150000"/>
                </a:lnSpc>
              </a:pPr>
              <a:r>
                <a:rPr lang="en-US" altLang="zh-CN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2</a:t>
              </a:r>
              <a:r>
                <a:rPr lang="zh-CN" altLang="en-US" sz="1000" b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、优化任务模块</a:t>
              </a:r>
              <a:endParaRPr lang="zh-CN" altLang="en-US" sz="10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Group 52"/>
          <p:cNvGrpSpPr/>
          <p:nvPr/>
        </p:nvGrpSpPr>
        <p:grpSpPr bwMode="auto">
          <a:xfrm>
            <a:off x="3124819" y="2997224"/>
            <a:ext cx="632019" cy="637077"/>
            <a:chOff x="2126" y="1996"/>
            <a:chExt cx="430" cy="430"/>
          </a:xfrm>
        </p:grpSpPr>
        <p:sp>
          <p:nvSpPr>
            <p:cNvPr id="26" name="Sev01"/>
            <p:cNvSpPr>
              <a:spLocks noChangeAspect="1"/>
            </p:cNvSpPr>
            <p:nvPr/>
          </p:nvSpPr>
          <p:spPr bwMode="auto">
            <a:xfrm>
              <a:off x="2126" y="1996"/>
              <a:ext cx="430" cy="430"/>
            </a:xfrm>
            <a:prstGeom prst="ellipse">
              <a:avLst/>
            </a:prstGeom>
            <a:noFill/>
            <a:ln w="57150" algn="ctr">
              <a:solidFill>
                <a:srgbClr val="AC955C"/>
              </a:solidFill>
              <a:miter lim="800000"/>
            </a:ln>
          </p:spPr>
          <p:txBody>
            <a:bodyPr anchor="ctr"/>
            <a:lstStyle/>
            <a:p>
              <a:pPr algn="ctr" defTabSz="8489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700" b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67"/>
            <p:cNvSpPr txBox="1">
              <a:spLocks noChangeArrowheads="1"/>
            </p:cNvSpPr>
            <p:nvPr/>
          </p:nvSpPr>
          <p:spPr bwMode="auto">
            <a:xfrm>
              <a:off x="2153" y="2160"/>
              <a:ext cx="376" cy="1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1000">
                  <a:solidFill>
                    <a:schemeClr val="bg2"/>
                  </a:solidFill>
                  <a:cs typeface="+mn-ea"/>
                  <a:sym typeface="+mn-lt"/>
                </a:rPr>
                <a:t>20230615</a:t>
              </a:r>
              <a:endParaRPr lang="en-US" altLang="zh-CN" sz="10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Group 53"/>
          <p:cNvGrpSpPr/>
          <p:nvPr/>
        </p:nvGrpSpPr>
        <p:grpSpPr bwMode="auto">
          <a:xfrm>
            <a:off x="5038514" y="2026793"/>
            <a:ext cx="632019" cy="637077"/>
            <a:chOff x="3428" y="1341"/>
            <a:chExt cx="430" cy="430"/>
          </a:xfrm>
        </p:grpSpPr>
        <p:sp>
          <p:nvSpPr>
            <p:cNvPr id="29" name="Sev01"/>
            <p:cNvSpPr>
              <a:spLocks noChangeAspect="1"/>
            </p:cNvSpPr>
            <p:nvPr/>
          </p:nvSpPr>
          <p:spPr bwMode="auto">
            <a:xfrm>
              <a:off x="3428" y="1341"/>
              <a:ext cx="430" cy="430"/>
            </a:xfrm>
            <a:prstGeom prst="ellipse">
              <a:avLst/>
            </a:prstGeom>
            <a:noFill/>
            <a:ln w="57150" algn="ctr">
              <a:solidFill>
                <a:srgbClr val="AC955C"/>
              </a:solidFill>
              <a:miter lim="800000"/>
            </a:ln>
          </p:spPr>
          <p:txBody>
            <a:bodyPr anchor="ctr"/>
            <a:lstStyle/>
            <a:p>
              <a:pPr algn="ctr" defTabSz="8489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700" b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TextBox 67"/>
            <p:cNvSpPr txBox="1">
              <a:spLocks noChangeArrowheads="1"/>
            </p:cNvSpPr>
            <p:nvPr/>
          </p:nvSpPr>
          <p:spPr bwMode="auto">
            <a:xfrm>
              <a:off x="3455" y="1504"/>
              <a:ext cx="376" cy="1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000">
                  <a:solidFill>
                    <a:schemeClr val="bg2"/>
                  </a:solidFill>
                  <a:cs typeface="+mn-ea"/>
                  <a:sym typeface="+mn-lt"/>
                </a:rPr>
                <a:t>20230630</a:t>
              </a:r>
              <a:endParaRPr lang="en-US" altLang="zh-CN" sz="10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Group 54"/>
          <p:cNvGrpSpPr/>
          <p:nvPr/>
        </p:nvGrpSpPr>
        <p:grpSpPr bwMode="auto">
          <a:xfrm>
            <a:off x="6947799" y="2997224"/>
            <a:ext cx="632019" cy="637077"/>
            <a:chOff x="4727" y="1996"/>
            <a:chExt cx="430" cy="430"/>
          </a:xfrm>
        </p:grpSpPr>
        <p:sp>
          <p:nvSpPr>
            <p:cNvPr id="32" name="Sev01"/>
            <p:cNvSpPr>
              <a:spLocks noChangeAspect="1"/>
            </p:cNvSpPr>
            <p:nvPr/>
          </p:nvSpPr>
          <p:spPr bwMode="auto">
            <a:xfrm>
              <a:off x="4727" y="1996"/>
              <a:ext cx="430" cy="430"/>
            </a:xfrm>
            <a:prstGeom prst="ellipse">
              <a:avLst/>
            </a:prstGeom>
            <a:noFill/>
            <a:ln w="57150" algn="ctr">
              <a:solidFill>
                <a:srgbClr val="AC955C"/>
              </a:solidFill>
              <a:miter lim="800000"/>
            </a:ln>
          </p:spPr>
          <p:txBody>
            <a:bodyPr anchor="ctr"/>
            <a:lstStyle/>
            <a:p>
              <a:pPr algn="ctr" defTabSz="8489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700" b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TextBox 67"/>
            <p:cNvSpPr txBox="1">
              <a:spLocks noChangeArrowheads="1"/>
            </p:cNvSpPr>
            <p:nvPr/>
          </p:nvSpPr>
          <p:spPr bwMode="auto">
            <a:xfrm>
              <a:off x="4760" y="2111"/>
              <a:ext cx="376" cy="1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zh-CN" altLang="en-US" sz="1300">
                  <a:solidFill>
                    <a:schemeClr val="bg2"/>
                  </a:solidFill>
                  <a:cs typeface="+mn-ea"/>
                  <a:sym typeface="+mn-lt"/>
                </a:rPr>
                <a:t>持续</a:t>
              </a:r>
              <a:endParaRPr lang="zh-CN" altLang="en-US" sz="1300">
                <a:solidFill>
                  <a:schemeClr val="bg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Text Placeholder 3"/>
          <p:cNvSpPr txBox="1"/>
          <p:nvPr/>
        </p:nvSpPr>
        <p:spPr>
          <a:xfrm>
            <a:off x="599405" y="215636"/>
            <a:ext cx="787400" cy="43053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zh-CN" sz="2800" spc="300" dirty="0">
                <a:solidFill>
                  <a:srgbClr val="CBBD99"/>
                </a:solidFill>
                <a:cs typeface="+mn-ea"/>
                <a:sym typeface="+mn-lt"/>
              </a:rPr>
              <a:t>规划</a:t>
            </a:r>
            <a:endParaRPr lang="zh-CN" sz="2800" spc="300" dirty="0">
              <a:solidFill>
                <a:srgbClr val="CBBD9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721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9" grpId="0" animBg="1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1b39ba067b0f98be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07950" y="-121442"/>
            <a:ext cx="9217024" cy="518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/>
          <p:cNvSpPr/>
          <p:nvPr/>
        </p:nvSpPr>
        <p:spPr>
          <a:xfrm>
            <a:off x="3924498" y="827618"/>
            <a:ext cx="972458" cy="972458"/>
          </a:xfrm>
          <a:prstGeom prst="ellipse">
            <a:avLst/>
          </a:prstGeom>
          <a:noFill/>
          <a:ln>
            <a:solidFill>
              <a:srgbClr val="AC9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BBD99"/>
                </a:solidFill>
                <a:cs typeface="+mn-ea"/>
                <a:sym typeface="+mn-lt"/>
              </a:rPr>
              <a:t>LO</a:t>
            </a:r>
            <a:endParaRPr lang="en-US" altLang="zh-CN" dirty="0">
              <a:solidFill>
                <a:srgbClr val="CBBD99"/>
              </a:solidFill>
              <a:cs typeface="+mn-ea"/>
              <a:sym typeface="+mn-lt"/>
            </a:endParaRPr>
          </a:p>
          <a:p>
            <a:pPr algn="ctr"/>
            <a:r>
              <a:rPr lang="en-US" altLang="zh-CN" dirty="0">
                <a:solidFill>
                  <a:srgbClr val="CBBD99"/>
                </a:solidFill>
                <a:cs typeface="+mn-ea"/>
                <a:sym typeface="+mn-lt"/>
              </a:rPr>
              <a:t>GO</a:t>
            </a:r>
            <a:endParaRPr lang="zh-CN" altLang="en-US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sp>
        <p:nvSpPr>
          <p:cNvPr id="5" name="Text Placeholder 3"/>
          <p:cNvSpPr txBox="1"/>
          <p:nvPr/>
        </p:nvSpPr>
        <p:spPr>
          <a:xfrm>
            <a:off x="3348498" y="2087632"/>
            <a:ext cx="2019300" cy="49212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zh-CN" altLang="en-US" sz="3200" spc="300" dirty="0">
                <a:solidFill>
                  <a:srgbClr val="CBBD99"/>
                </a:solidFill>
                <a:cs typeface="+mn-ea"/>
                <a:sym typeface="+mn-lt"/>
              </a:rPr>
              <a:t> 感谢观看</a:t>
            </a:r>
            <a:endParaRPr lang="en-US" sz="3200" spc="3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sp>
        <p:nvSpPr>
          <p:cNvPr id="6" name="Text Placeholder 3"/>
          <p:cNvSpPr txBox="1"/>
          <p:nvPr/>
        </p:nvSpPr>
        <p:spPr>
          <a:xfrm>
            <a:off x="3435885" y="2664172"/>
            <a:ext cx="2523127" cy="16158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en-US" altLang="zh-CN" sz="105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Ultimate minimalist business plan summary PPT</a:t>
            </a:r>
            <a:endParaRPr lang="en-US" sz="105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Text Placeholder 3"/>
          <p:cNvSpPr txBox="1"/>
          <p:nvPr/>
        </p:nvSpPr>
        <p:spPr>
          <a:xfrm>
            <a:off x="4690563" y="3168375"/>
            <a:ext cx="933450" cy="16129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zh-CN" altLang="en-US" sz="105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汇报人：王英楠</a:t>
            </a:r>
            <a:endParaRPr lang="en-US" sz="105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750">
        <p14:gallery dir="l"/>
      </p:transition>
    </mc:Choice>
    <mc:Fallback>
      <p:transition spd="slow" advClick="0" advTm="47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99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99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5" grpId="1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Administrator\桌面\1b39ba067b0f98be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26663" y="-81280"/>
            <a:ext cx="9254452" cy="520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 txBox="1"/>
          <p:nvPr/>
        </p:nvSpPr>
        <p:spPr>
          <a:xfrm>
            <a:off x="3518585" y="536451"/>
            <a:ext cx="2422137" cy="61555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en-US" altLang="zh-CN" sz="4000" b="1" spc="300" dirty="0">
                <a:solidFill>
                  <a:srgbClr val="CBBD99"/>
                </a:solidFill>
                <a:cs typeface="+mn-ea"/>
                <a:sym typeface="+mn-lt"/>
              </a:rPr>
              <a:t>CONTENT</a:t>
            </a:r>
            <a:endParaRPr lang="en-US" sz="4000" b="1" spc="3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03846" y="2160577"/>
            <a:ext cx="1250598" cy="1250598"/>
          </a:xfrm>
          <a:prstGeom prst="ellipse">
            <a:avLst/>
          </a:prstGeom>
          <a:noFill/>
          <a:ln>
            <a:solidFill>
              <a:srgbClr val="AC9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CBBD99"/>
                </a:solidFill>
                <a:cs typeface="+mn-ea"/>
                <a:sym typeface="+mn-lt"/>
              </a:rPr>
              <a:t>业务熟悉</a:t>
            </a:r>
            <a:endParaRPr lang="zh-CN" altLang="en-US" sz="20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916014" y="2160577"/>
            <a:ext cx="1250598" cy="1250598"/>
          </a:xfrm>
          <a:prstGeom prst="ellipse">
            <a:avLst/>
          </a:prstGeom>
          <a:noFill/>
          <a:ln>
            <a:solidFill>
              <a:srgbClr val="AC9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CBBD99"/>
                </a:solidFill>
                <a:cs typeface="+mn-ea"/>
                <a:sym typeface="+mn-lt"/>
              </a:rPr>
              <a:t>主要工作</a:t>
            </a:r>
            <a:endParaRPr lang="zh-CN" altLang="en-US" sz="20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72198" y="2160577"/>
            <a:ext cx="1250598" cy="1250598"/>
          </a:xfrm>
          <a:prstGeom prst="ellipse">
            <a:avLst/>
          </a:prstGeom>
          <a:noFill/>
          <a:ln>
            <a:solidFill>
              <a:srgbClr val="AC9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CBBD99"/>
                </a:solidFill>
                <a:cs typeface="+mn-ea"/>
                <a:sym typeface="+mn-lt"/>
              </a:rPr>
              <a:t>任务优化</a:t>
            </a:r>
            <a:endParaRPr lang="zh-CN" altLang="en-US" sz="20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084366" y="2160577"/>
            <a:ext cx="1250598" cy="1250598"/>
          </a:xfrm>
          <a:prstGeom prst="ellipse">
            <a:avLst/>
          </a:prstGeom>
          <a:noFill/>
          <a:ln>
            <a:solidFill>
              <a:srgbClr val="AC9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CBBD99"/>
                </a:solidFill>
                <a:cs typeface="+mn-ea"/>
                <a:sym typeface="+mn-lt"/>
              </a:rPr>
              <a:t>未来规划</a:t>
            </a:r>
            <a:endParaRPr lang="zh-CN" altLang="en-US" sz="20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0" y="0"/>
            <a:ext cx="453650" cy="11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4921">
        <p14:gallery dir="l"/>
      </p:transition>
    </mc:Choice>
    <mc:Fallback>
      <p:transition spd="slow" advClick="0" advTm="492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Administrator\桌面\1b39ba067b0f98be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79342" y="-89535"/>
            <a:ext cx="9325926" cy="514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3924498" y="1379641"/>
            <a:ext cx="1062410" cy="1062410"/>
          </a:xfrm>
          <a:prstGeom prst="ellipse">
            <a:avLst/>
          </a:prstGeom>
          <a:noFill/>
          <a:ln>
            <a:solidFill>
              <a:srgbClr val="AC9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CBBD99"/>
                </a:solidFill>
                <a:cs typeface="+mn-ea"/>
                <a:sym typeface="+mn-lt"/>
              </a:rPr>
              <a:t>01</a:t>
            </a:r>
            <a:endParaRPr lang="zh-CN" altLang="en-US" sz="36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sp>
        <p:nvSpPr>
          <p:cNvPr id="5" name="Text Placeholder 3"/>
          <p:cNvSpPr txBox="1"/>
          <p:nvPr/>
        </p:nvSpPr>
        <p:spPr>
          <a:xfrm>
            <a:off x="3636610" y="2663879"/>
            <a:ext cx="1778000" cy="49212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zh-CN" altLang="en-US" sz="3200" spc="300" dirty="0">
                <a:solidFill>
                  <a:srgbClr val="CBBD99"/>
                </a:solidFill>
                <a:cs typeface="+mn-ea"/>
                <a:sym typeface="+mn-lt"/>
              </a:rPr>
              <a:t>业务</a:t>
            </a:r>
            <a:r>
              <a:rPr lang="zh-CN" altLang="en-US" sz="3200" spc="300" dirty="0">
                <a:solidFill>
                  <a:srgbClr val="CBBD99"/>
                </a:solidFill>
                <a:cs typeface="+mn-ea"/>
                <a:sym typeface="+mn-lt"/>
              </a:rPr>
              <a:t>熟悉</a:t>
            </a:r>
            <a:endParaRPr lang="zh-CN" altLang="en-US" sz="3200" spc="300" dirty="0">
              <a:solidFill>
                <a:srgbClr val="CBBD9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54">
        <p14:flip dir="r"/>
      </p:transition>
    </mc:Choice>
    <mc:Fallback>
      <p:transition spd="slow" advTm="30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612140" y="648335"/>
            <a:ext cx="8940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、收件</a:t>
            </a:r>
            <a:endParaRPr lang="zh-CN" altLang="en-US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99795" y="936625"/>
            <a:ext cx="521208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收件准备-&gt;确认订单-&gt;上门收件-&gt;资料检查 -&gt;货物检查-&gt;快件打包 -&gt;</a:t>
            </a:r>
            <a:endParaRPr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l"/>
            <a:r>
              <a:rPr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称重计费-&gt;收取费用  -&gt;巴枪扫描-&gt;入仓（网点）-&gt;分拣建包-&gt; 支线装车 </a:t>
            </a:r>
            <a:endParaRPr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Text Placeholder 3"/>
          <p:cNvSpPr txBox="1"/>
          <p:nvPr/>
        </p:nvSpPr>
        <p:spPr>
          <a:xfrm>
            <a:off x="467960" y="164201"/>
            <a:ext cx="1790700" cy="43053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zh-CN" altLang="en-US" sz="2800" spc="300" dirty="0">
                <a:solidFill>
                  <a:srgbClr val="CBBD99"/>
                </a:solidFill>
                <a:cs typeface="+mn-ea"/>
                <a:sym typeface="+mn-lt"/>
              </a:rPr>
              <a:t>一票快件</a:t>
            </a:r>
            <a:r>
              <a:rPr lang="en-US" altLang="zh-CN" sz="2800" spc="300" dirty="0">
                <a:solidFill>
                  <a:srgbClr val="CBBD99"/>
                </a:solidFill>
                <a:cs typeface="+mn-ea"/>
                <a:sym typeface="+mn-lt"/>
              </a:rPr>
              <a:t> </a:t>
            </a:r>
            <a:endParaRPr lang="zh-CN" altLang="en-US" sz="2800" spc="3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12140" y="1368425"/>
            <a:ext cx="1300480" cy="33718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、中转运输</a:t>
            </a:r>
            <a:endParaRPr lang="zh-CN" altLang="en-US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99795" y="1738630"/>
            <a:ext cx="582168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分点部 -&gt; 【_支线运输_】  -&gt;  中转场 -&gt; 【_干线运输_】  -&gt;（陆运/空运） -&gt;</a:t>
            </a:r>
            <a:endParaRPr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l"/>
            <a:r>
              <a:rPr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【 _干线运输_ 】中转场 -&gt; 【_支线运输_ 】  -&gt;分点部</a:t>
            </a:r>
            <a:endParaRPr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12140" y="2199005"/>
            <a:ext cx="894080" cy="33718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、派件</a:t>
            </a:r>
            <a:endParaRPr lang="zh-CN" altLang="en-US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00430" y="2520315"/>
            <a:ext cx="597408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货物到件 -&gt; 网点卸车 -&gt; 分拣 -&gt; 出仓 -&gt; 快件交接 -&gt; 上门派件 -&gt; 确认身份 -&gt; </a:t>
            </a:r>
            <a:endParaRPr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l"/>
            <a:r>
              <a:rPr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客户查验 -&gt; 签收 -&gt; 收费 -&gt; 巴枪扫描 -&gt; 交款落单 </a:t>
            </a:r>
            <a:endParaRPr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12140" y="2880995"/>
            <a:ext cx="1097280" cy="33718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、全流程</a:t>
            </a:r>
            <a:endParaRPr lang="zh-CN" altLang="en-US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568" name="Picture 5" descr="C:\Users\01373480\AppData\Local\sfim\NIM\c4696b9adb60c851ec2ddb8d8c1a4146\image\9cf74a9884c9d6eaf8c55ebb0c86cee9_src"/>
          <p:cNvPicPr>
            <a:picLocks noChangeAspect="1"/>
          </p:cNvPicPr>
          <p:nvPr/>
        </p:nvPicPr>
        <p:blipFill rotWithShape="1">
          <a:blip r:embed="rId1"/>
          <a:srcRect b="28419"/>
          <a:stretch>
            <a:fillRect/>
          </a:stretch>
        </p:blipFill>
        <p:spPr>
          <a:xfrm>
            <a:off x="972185" y="3240405"/>
            <a:ext cx="6792595" cy="15900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7164705" y="210820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涉及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系统</a:t>
            </a:r>
            <a:endParaRPr lang="zh-CN" altLang="en-US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64705" y="709930"/>
            <a:ext cx="224028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CX(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散客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),OMS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BSP(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大客户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)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，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l"/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FVP,SGS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64705" y="1511935"/>
            <a:ext cx="2015490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OMCS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GRD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AIR,PIS,PASS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l"/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Satis,SDS,WMS</a:t>
            </a:r>
            <a:endParaRPr lang="en-US" altLang="zh-CN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64705" y="2376170"/>
            <a:ext cx="201549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FVP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SGS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COS(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客诉），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AWSM(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异常件）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4538">
        <p14:switch dir="r"/>
      </p:transition>
    </mc:Choice>
    <mc:Fallback>
      <p:transition spd="slow" advTm="453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40385" y="791845"/>
            <a:ext cx="1605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BDP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开发平台</a:t>
            </a:r>
            <a:endParaRPr lang="zh-CN" altLang="en-US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28040" y="1080135"/>
            <a:ext cx="323088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1-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BDP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离线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实时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临时开发熟悉并使用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l"/>
            <a:r>
              <a:rPr 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2-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、数据质量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地图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数据血缘关系熟悉并使用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Text Placeholder 3"/>
          <p:cNvSpPr txBox="1"/>
          <p:nvPr/>
        </p:nvSpPr>
        <p:spPr>
          <a:xfrm>
            <a:off x="612105" y="288026"/>
            <a:ext cx="2578100" cy="43053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zh-CN" altLang="en-US" sz="2800" spc="300" dirty="0">
                <a:solidFill>
                  <a:srgbClr val="CBBD99"/>
                </a:solidFill>
                <a:cs typeface="+mn-ea"/>
                <a:sym typeface="+mn-lt"/>
              </a:rPr>
              <a:t>平台</a:t>
            </a:r>
            <a:r>
              <a:rPr lang="en-US" altLang="zh-CN" sz="2800" spc="300" dirty="0">
                <a:solidFill>
                  <a:srgbClr val="CBBD99"/>
                </a:solidFill>
                <a:cs typeface="+mn-ea"/>
                <a:sym typeface="+mn-lt"/>
              </a:rPr>
              <a:t>&amp;</a:t>
            </a:r>
            <a:r>
              <a:rPr lang="zh-CN" altLang="en-US" sz="2800" spc="300" dirty="0">
                <a:solidFill>
                  <a:srgbClr val="CBBD99"/>
                </a:solidFill>
                <a:cs typeface="+mn-ea"/>
                <a:sym typeface="+mn-lt"/>
              </a:rPr>
              <a:t>开发熟悉</a:t>
            </a:r>
            <a:endParaRPr lang="zh-CN" altLang="en-US" sz="2800" spc="3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0385" y="1584325"/>
            <a:ext cx="1503680" cy="33718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、丰景台报表</a:t>
            </a:r>
            <a:endParaRPr lang="en-US" altLang="zh-CN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40385" y="2482215"/>
            <a:ext cx="1300480" cy="33718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、开发相关</a:t>
            </a:r>
            <a:endParaRPr lang="zh-CN" altLang="en-US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8040" y="1901825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1-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、报表开发流程学习熟悉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l"/>
            <a:r>
              <a:rPr 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2-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、输出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Demo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报表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8040" y="2819400"/>
            <a:ext cx="1630680" cy="138366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1-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、熟悉开发流程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l"/>
            <a:r>
              <a:rPr 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2-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、需求治水平台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l"/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3-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、数据回测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l"/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4-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、数据质量监控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l"/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5-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、任务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SLA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看板监控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l"/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6-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、数据交付报告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l"/>
            <a:endParaRPr lang="zh-CN" altLang="en-US" sz="12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4868319" y="1101922"/>
            <a:ext cx="3392337" cy="2099207"/>
            <a:chOff x="376" y="1148"/>
            <a:chExt cx="2053" cy="1276"/>
          </a:xfrm>
        </p:grpSpPr>
        <p:sp>
          <p:nvSpPr>
            <p:cNvPr id="15" name="AutoShape 3"/>
            <p:cNvSpPr>
              <a:spLocks noChangeAspect="1" noChangeArrowheads="1" noTextEdit="1"/>
            </p:cNvSpPr>
            <p:nvPr/>
          </p:nvSpPr>
          <p:spPr bwMode="auto">
            <a:xfrm>
              <a:off x="376" y="1148"/>
              <a:ext cx="2053" cy="12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latin typeface="+mn-ea"/>
              </a:endParaRPr>
            </a:p>
          </p:txBody>
        </p:sp>
        <p:sp>
          <p:nvSpPr>
            <p:cNvPr id="16" name="Freeform 5"/>
            <p:cNvSpPr/>
            <p:nvPr/>
          </p:nvSpPr>
          <p:spPr bwMode="auto">
            <a:xfrm>
              <a:off x="640" y="1150"/>
              <a:ext cx="1525" cy="1002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925" y="0"/>
                </a:cxn>
                <a:cxn ang="0">
                  <a:pos x="958" y="33"/>
                </a:cxn>
                <a:cxn ang="0">
                  <a:pos x="958" y="596"/>
                </a:cxn>
                <a:cxn ang="0">
                  <a:pos x="925" y="629"/>
                </a:cxn>
                <a:cxn ang="0">
                  <a:pos x="33" y="629"/>
                </a:cxn>
                <a:cxn ang="0">
                  <a:pos x="0" y="596"/>
                </a:cxn>
                <a:cxn ang="0">
                  <a:pos x="0" y="33"/>
                </a:cxn>
                <a:cxn ang="0">
                  <a:pos x="33" y="0"/>
                </a:cxn>
              </a:cxnLst>
              <a:rect l="0" t="0" r="r" b="b"/>
              <a:pathLst>
                <a:path w="958" h="629">
                  <a:moveTo>
                    <a:pt x="33" y="0"/>
                  </a:moveTo>
                  <a:cubicBezTo>
                    <a:pt x="925" y="0"/>
                    <a:pt x="925" y="0"/>
                    <a:pt x="925" y="0"/>
                  </a:cubicBezTo>
                  <a:cubicBezTo>
                    <a:pt x="943" y="0"/>
                    <a:pt x="958" y="15"/>
                    <a:pt x="958" y="33"/>
                  </a:cubicBezTo>
                  <a:cubicBezTo>
                    <a:pt x="958" y="596"/>
                    <a:pt x="958" y="596"/>
                    <a:pt x="958" y="596"/>
                  </a:cubicBezTo>
                  <a:cubicBezTo>
                    <a:pt x="958" y="614"/>
                    <a:pt x="943" y="629"/>
                    <a:pt x="925" y="629"/>
                  </a:cubicBezTo>
                  <a:cubicBezTo>
                    <a:pt x="33" y="629"/>
                    <a:pt x="33" y="629"/>
                    <a:pt x="33" y="629"/>
                  </a:cubicBezTo>
                  <a:cubicBezTo>
                    <a:pt x="15" y="629"/>
                    <a:pt x="0" y="614"/>
                    <a:pt x="0" y="59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720" y="1255"/>
              <a:ext cx="1365" cy="732"/>
            </a:xfrm>
            <a:prstGeom prst="rect">
              <a:avLst/>
            </a:prstGeom>
            <a:blipFill dpi="0" rotWithShape="1">
              <a:blip r:embed="rId1" cstate="screen"/>
              <a:srcRect/>
              <a:stretch>
                <a:fillRect/>
              </a:stretch>
            </a:blip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1383" y="1185"/>
              <a:ext cx="39" cy="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371" y="2034"/>
              <a:ext cx="63" cy="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376" y="2152"/>
              <a:ext cx="2053" cy="173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1789" y="0"/>
                </a:cxn>
                <a:cxn ang="0">
                  <a:pos x="2053" y="173"/>
                </a:cxn>
                <a:cxn ang="0">
                  <a:pos x="0" y="173"/>
                </a:cxn>
                <a:cxn ang="0">
                  <a:pos x="264" y="0"/>
                </a:cxn>
              </a:cxnLst>
              <a:rect l="0" t="0" r="r" b="b"/>
              <a:pathLst>
                <a:path w="2053" h="173">
                  <a:moveTo>
                    <a:pt x="264" y="0"/>
                  </a:moveTo>
                  <a:lnTo>
                    <a:pt x="1789" y="0"/>
                  </a:lnTo>
                  <a:lnTo>
                    <a:pt x="2053" y="173"/>
                  </a:lnTo>
                  <a:lnTo>
                    <a:pt x="0" y="173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Freeform 10"/>
            <p:cNvSpPr/>
            <p:nvPr/>
          </p:nvSpPr>
          <p:spPr bwMode="auto">
            <a:xfrm>
              <a:off x="376" y="2325"/>
              <a:ext cx="2053" cy="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90" y="0"/>
                </a:cxn>
                <a:cxn ang="0">
                  <a:pos x="1290" y="38"/>
                </a:cxn>
                <a:cxn ang="0">
                  <a:pos x="1266" y="61"/>
                </a:cxn>
                <a:cxn ang="0">
                  <a:pos x="24" y="61"/>
                </a:cxn>
                <a:cxn ang="0">
                  <a:pos x="0" y="38"/>
                </a:cxn>
                <a:cxn ang="0">
                  <a:pos x="0" y="0"/>
                </a:cxn>
              </a:cxnLst>
              <a:rect l="0" t="0" r="r" b="b"/>
              <a:pathLst>
                <a:path w="1290" h="61">
                  <a:moveTo>
                    <a:pt x="0" y="0"/>
                  </a:moveTo>
                  <a:cubicBezTo>
                    <a:pt x="1290" y="0"/>
                    <a:pt x="1290" y="0"/>
                    <a:pt x="1290" y="0"/>
                  </a:cubicBezTo>
                  <a:cubicBezTo>
                    <a:pt x="1290" y="38"/>
                    <a:pt x="1290" y="38"/>
                    <a:pt x="1290" y="38"/>
                  </a:cubicBezTo>
                  <a:cubicBezTo>
                    <a:pt x="1290" y="51"/>
                    <a:pt x="1280" y="61"/>
                    <a:pt x="1266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11" y="61"/>
                    <a:pt x="0" y="51"/>
                    <a:pt x="0" y="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1196" y="2376"/>
              <a:ext cx="413" cy="27"/>
            </a:xfrm>
            <a:prstGeom prst="roundRect">
              <a:avLst/>
            </a:prstGeom>
            <a:solidFill>
              <a:srgbClr val="707071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376" y="2325"/>
              <a:ext cx="2053" cy="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612140" y="4018280"/>
            <a:ext cx="1300480" cy="33718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、开发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流程</a:t>
            </a:r>
            <a:endParaRPr lang="zh-CN" altLang="en-US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8040" y="4536440"/>
            <a:ext cx="780415" cy="284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需求</a:t>
            </a:r>
            <a:r>
              <a:rPr lang="zh-CN" altLang="en-US" sz="1000"/>
              <a:t>管理</a:t>
            </a:r>
            <a:endParaRPr lang="zh-CN" altLang="en-US" sz="1000"/>
          </a:p>
        </p:txBody>
      </p:sp>
      <p:sp>
        <p:nvSpPr>
          <p:cNvPr id="7" name="矩形 6"/>
          <p:cNvSpPr/>
          <p:nvPr/>
        </p:nvSpPr>
        <p:spPr>
          <a:xfrm>
            <a:off x="1980565" y="4536440"/>
            <a:ext cx="819150" cy="2851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需求</a:t>
            </a:r>
            <a:r>
              <a:rPr lang="zh-CN" altLang="en-US" sz="1000"/>
              <a:t>开发</a:t>
            </a:r>
            <a:endParaRPr lang="zh-CN" altLang="en-US" sz="1000"/>
          </a:p>
        </p:txBody>
      </p:sp>
      <p:sp>
        <p:nvSpPr>
          <p:cNvPr id="8" name="矩形 7"/>
          <p:cNvSpPr/>
          <p:nvPr/>
        </p:nvSpPr>
        <p:spPr>
          <a:xfrm>
            <a:off x="3276600" y="4535805"/>
            <a:ext cx="819150" cy="2851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数据</a:t>
            </a:r>
            <a:r>
              <a:rPr lang="zh-CN" altLang="en-US" sz="1000"/>
              <a:t>回测</a:t>
            </a:r>
            <a:endParaRPr lang="zh-CN" altLang="en-US" sz="1000"/>
          </a:p>
        </p:txBody>
      </p:sp>
      <p:sp>
        <p:nvSpPr>
          <p:cNvPr id="9" name="矩形 8"/>
          <p:cNvSpPr/>
          <p:nvPr/>
        </p:nvSpPr>
        <p:spPr>
          <a:xfrm>
            <a:off x="4572635" y="4535805"/>
            <a:ext cx="819150" cy="2851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质量</a:t>
            </a:r>
            <a:r>
              <a:rPr lang="zh-CN" altLang="en-US" sz="1000"/>
              <a:t>监控</a:t>
            </a:r>
            <a:endParaRPr lang="zh-CN" altLang="en-US" sz="1000"/>
          </a:p>
        </p:txBody>
      </p:sp>
      <p:sp>
        <p:nvSpPr>
          <p:cNvPr id="10" name="矩形 9"/>
          <p:cNvSpPr/>
          <p:nvPr/>
        </p:nvSpPr>
        <p:spPr>
          <a:xfrm>
            <a:off x="5797550" y="4527550"/>
            <a:ext cx="868045" cy="2851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/>
              <a:t>SLA</a:t>
            </a:r>
            <a:r>
              <a:rPr lang="zh-CN" altLang="en-US" sz="900"/>
              <a:t>看板监控</a:t>
            </a:r>
            <a:endParaRPr lang="zh-CN" altLang="en-US" sz="900"/>
          </a:p>
        </p:txBody>
      </p:sp>
      <p:sp>
        <p:nvSpPr>
          <p:cNvPr id="11" name="矩形 10"/>
          <p:cNvSpPr/>
          <p:nvPr/>
        </p:nvSpPr>
        <p:spPr>
          <a:xfrm>
            <a:off x="7021195" y="4535170"/>
            <a:ext cx="819150" cy="2851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交付</a:t>
            </a:r>
            <a:r>
              <a:rPr lang="zh-CN" altLang="en-US" sz="1000"/>
              <a:t>报告</a:t>
            </a:r>
            <a:endParaRPr lang="zh-CN" altLang="en-US" sz="1000"/>
          </a:p>
        </p:txBody>
      </p: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>
            <a:off x="1608455" y="4678680"/>
            <a:ext cx="37211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</p:cNvCxnSpPr>
          <p:nvPr/>
        </p:nvCxnSpPr>
        <p:spPr>
          <a:xfrm>
            <a:off x="2799715" y="4679315"/>
            <a:ext cx="47688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3"/>
            <a:endCxn id="9" idx="1"/>
          </p:cNvCxnSpPr>
          <p:nvPr/>
        </p:nvCxnSpPr>
        <p:spPr>
          <a:xfrm>
            <a:off x="4095750" y="4678680"/>
            <a:ext cx="4768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3"/>
            <a:endCxn id="10" idx="1"/>
          </p:cNvCxnSpPr>
          <p:nvPr/>
        </p:nvCxnSpPr>
        <p:spPr>
          <a:xfrm flipV="1">
            <a:off x="5391785" y="4670425"/>
            <a:ext cx="405765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0" idx="3"/>
            <a:endCxn id="11" idx="1"/>
          </p:cNvCxnSpPr>
          <p:nvPr/>
        </p:nvCxnSpPr>
        <p:spPr>
          <a:xfrm>
            <a:off x="6665595" y="4670425"/>
            <a:ext cx="355600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4538">
        <p14:switch dir="r"/>
      </p:transition>
    </mc:Choice>
    <mc:Fallback>
      <p:transition spd="slow" advTm="453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82"/>
          <p:cNvSpPr txBox="1">
            <a:spLocks noChangeArrowheads="1"/>
          </p:cNvSpPr>
          <p:nvPr/>
        </p:nvSpPr>
        <p:spPr bwMode="auto">
          <a:xfrm>
            <a:off x="684530" y="716280"/>
            <a:ext cx="2035810" cy="1734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36293" rIns="0" bIns="36293">
            <a:spAutoFit/>
          </a:bodyPr>
          <a:lstStyle/>
          <a:p>
            <a:pPr algn="just" defTabSz="673735">
              <a:lnSpc>
                <a:spcPct val="150000"/>
              </a:lnSpc>
            </a:pPr>
            <a:r>
              <a:rPr lang="zh-CN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丰景</a:t>
            </a:r>
            <a:r>
              <a:rPr lang="zh-CN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台开发步骤</a:t>
            </a:r>
            <a:endParaRPr lang="zh-CN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、新建数据</a:t>
            </a:r>
            <a:r>
              <a:rPr lang="zh-CN" altLang="en-US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集</a:t>
            </a:r>
            <a:endParaRPr lang="zh-CN" altLang="en-US" sz="14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、关联数据</a:t>
            </a:r>
            <a:r>
              <a:rPr lang="zh-CN" altLang="en-US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集</a:t>
            </a:r>
            <a:endParaRPr lang="zh-CN" altLang="en-US" sz="14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、图标</a:t>
            </a:r>
            <a:r>
              <a:rPr lang="zh-CN" altLang="en-US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制作</a:t>
            </a:r>
            <a:endParaRPr lang="zh-CN" altLang="en-US" sz="14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、数据发布</a:t>
            </a:r>
            <a:r>
              <a:rPr lang="en-US" altLang="zh-CN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400" b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分享</a:t>
            </a:r>
            <a:endParaRPr lang="zh-CN" altLang="en-US" sz="1400" b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Text Placeholder 3"/>
          <p:cNvSpPr txBox="1"/>
          <p:nvPr/>
        </p:nvSpPr>
        <p:spPr>
          <a:xfrm>
            <a:off x="612105" y="215636"/>
            <a:ext cx="1574800" cy="43053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zh-CN" altLang="en-US" sz="2800" spc="300" dirty="0">
                <a:solidFill>
                  <a:srgbClr val="CBBD99"/>
                </a:solidFill>
                <a:cs typeface="+mn-ea"/>
                <a:sym typeface="+mn-lt"/>
              </a:rPr>
              <a:t>报表</a:t>
            </a:r>
            <a:r>
              <a:rPr lang="zh-CN" altLang="en-US" sz="2800" spc="300" dirty="0">
                <a:solidFill>
                  <a:srgbClr val="CBBD99"/>
                </a:solidFill>
                <a:cs typeface="+mn-ea"/>
                <a:sym typeface="+mn-lt"/>
              </a:rPr>
              <a:t>开发</a:t>
            </a:r>
            <a:endParaRPr lang="zh-CN" altLang="en-US" sz="2800" spc="3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2410" y="575945"/>
            <a:ext cx="5553710" cy="18262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410" y="2520315"/>
            <a:ext cx="5608955" cy="1807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4660">
        <p14:switch dir="r"/>
      </p:transition>
    </mc:Choice>
    <mc:Fallback>
      <p:transition spd="slow" advTm="46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Administrator\桌面\1b39ba067b0f98be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79342" y="-89535"/>
            <a:ext cx="9325926" cy="514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3924498" y="1379641"/>
            <a:ext cx="1062410" cy="1062410"/>
          </a:xfrm>
          <a:prstGeom prst="ellipse">
            <a:avLst/>
          </a:prstGeom>
          <a:noFill/>
          <a:ln>
            <a:solidFill>
              <a:srgbClr val="AC9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CBBD99"/>
                </a:solidFill>
                <a:cs typeface="+mn-ea"/>
                <a:sym typeface="+mn-lt"/>
              </a:rPr>
              <a:t>02</a:t>
            </a:r>
            <a:endParaRPr lang="zh-CN" altLang="en-US" sz="36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sp>
        <p:nvSpPr>
          <p:cNvPr id="5" name="Text Placeholder 3"/>
          <p:cNvSpPr txBox="1"/>
          <p:nvPr/>
        </p:nvSpPr>
        <p:spPr>
          <a:xfrm>
            <a:off x="3611845" y="2664514"/>
            <a:ext cx="1778000" cy="49212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zh-CN" altLang="en-US" sz="3200" spc="300" dirty="0">
                <a:solidFill>
                  <a:srgbClr val="CBBD99"/>
                </a:solidFill>
                <a:cs typeface="+mn-ea"/>
                <a:sym typeface="+mn-lt"/>
              </a:rPr>
              <a:t>主要工作</a:t>
            </a:r>
            <a:endParaRPr lang="en-US" sz="3200" spc="300" dirty="0">
              <a:solidFill>
                <a:srgbClr val="CBBD9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238">
        <p14:switch dir="r"/>
      </p:transition>
    </mc:Choice>
    <mc:Fallback>
      <p:transition spd="slow" advTm="323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1"/>
          <p:cNvSpPr>
            <a:spLocks noChangeShapeType="1"/>
          </p:cNvSpPr>
          <p:nvPr/>
        </p:nvSpPr>
        <p:spPr bwMode="auto">
          <a:xfrm flipH="1" flipV="1">
            <a:off x="3084195" y="1621155"/>
            <a:ext cx="460375" cy="250190"/>
          </a:xfrm>
          <a:prstGeom prst="line">
            <a:avLst/>
          </a:prstGeom>
          <a:noFill/>
          <a:ln w="12700" cap="flat">
            <a:solidFill>
              <a:srgbClr val="AC955C"/>
            </a:solidFill>
            <a:prstDash val="sysDash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9846" tIns="44923" rIns="89846" bIns="44923" numCol="1" anchor="t" anchorCtr="0" compatLnSpc="1"/>
          <a:lstStyle/>
          <a:p>
            <a:endParaRPr lang="zh-CN" altLang="en-US" dirty="0">
              <a:solidFill>
                <a:srgbClr val="080808"/>
              </a:solidFill>
              <a:cs typeface="+mn-ea"/>
              <a:sym typeface="+mn-lt"/>
            </a:endParaRPr>
          </a:p>
        </p:txBody>
      </p:sp>
      <p:sp>
        <p:nvSpPr>
          <p:cNvPr id="3" name="Line 12"/>
          <p:cNvSpPr>
            <a:spLocks noChangeShapeType="1"/>
          </p:cNvSpPr>
          <p:nvPr/>
        </p:nvSpPr>
        <p:spPr bwMode="auto">
          <a:xfrm flipH="1">
            <a:off x="2700655" y="2749550"/>
            <a:ext cx="739775" cy="259715"/>
          </a:xfrm>
          <a:prstGeom prst="line">
            <a:avLst/>
          </a:prstGeom>
          <a:noFill/>
          <a:ln w="12700" cap="flat">
            <a:solidFill>
              <a:srgbClr val="AC955C"/>
            </a:solidFill>
            <a:prstDash val="sysDash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9846" tIns="44923" rIns="89846" bIns="44923" numCol="1" anchor="t" anchorCtr="0" compatLnSpc="1"/>
          <a:lstStyle/>
          <a:p>
            <a:endParaRPr lang="zh-CN" altLang="en-US" dirty="0">
              <a:solidFill>
                <a:srgbClr val="080808"/>
              </a:solidFill>
              <a:cs typeface="+mn-ea"/>
              <a:sym typeface="+mn-lt"/>
            </a:endParaRP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 flipH="1" flipV="1">
            <a:off x="2484755" y="2176780"/>
            <a:ext cx="728345" cy="196850"/>
          </a:xfrm>
          <a:prstGeom prst="line">
            <a:avLst/>
          </a:prstGeom>
          <a:noFill/>
          <a:ln w="12700" cap="flat">
            <a:solidFill>
              <a:srgbClr val="AC955C"/>
            </a:solidFill>
            <a:prstDash val="sysDash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9846" tIns="44923" rIns="89846" bIns="44923" numCol="1" anchor="t" anchorCtr="0" compatLnSpc="1"/>
          <a:lstStyle/>
          <a:p>
            <a:endParaRPr lang="zh-CN" altLang="en-US" dirty="0">
              <a:solidFill>
                <a:srgbClr val="080808"/>
              </a:solidFill>
              <a:cs typeface="+mn-ea"/>
              <a:sym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2475" y="71755"/>
            <a:ext cx="4476750" cy="4822825"/>
          </a:xfrm>
          <a:prstGeom prst="rect">
            <a:avLst/>
          </a:prstGeom>
          <a:noFill/>
          <a:ln>
            <a:noFill/>
          </a:ln>
        </p:spPr>
        <p:txBody>
          <a:bodyPr wrap="square" lIns="89846" tIns="44923" rIns="89846" bIns="44923" rtlCol="0">
            <a:spAutoFit/>
          </a:bodyPr>
          <a:lstStyle/>
          <a:p>
            <a:pPr indent="0" algn="just">
              <a:lnSpc>
                <a:spcPct val="134000"/>
              </a:lnSpc>
              <a:buFont typeface="Wingdings" panose="05000000000000000000" charset="0"/>
              <a:buNone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一、底表任务（城市&amp;航空，客户分仓）	</a:t>
            </a: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	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indent="0" algn="just">
              <a:lnSpc>
                <a:spcPct val="134000"/>
              </a:lnSpc>
              <a:buFont typeface="Wingdings" panose="05000000000000000000" charset="0"/>
              <a:buNone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-、静态</a:t>
            </a: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indent="0" algn="just">
              <a:lnSpc>
                <a:spcPct val="134000"/>
              </a:lnSpc>
              <a:buFont typeface="Wingdings" panose="05000000000000000000" charset="0"/>
              <a:buNone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 </a:t>
            </a: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1)、城市流向航空件-快慢产品  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indent="0" algn="just">
              <a:lnSpc>
                <a:spcPct val="134000"/>
              </a:lnSpc>
              <a:buFont typeface="Wingdings" panose="05000000000000000000" charset="0"/>
              <a:buNone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</a:t>
            </a: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2)、航空营运维度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indent="0" algn="just">
              <a:lnSpc>
                <a:spcPct val="134000"/>
              </a:lnSpc>
              <a:buFont typeface="Wingdings" panose="05000000000000000000" charset="0"/>
              <a:buNone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3)、真实航空件数任务（fvp）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indent="0" algn="just">
              <a:lnSpc>
                <a:spcPct val="134000"/>
              </a:lnSpc>
              <a:buFont typeface="Wingdings" panose="05000000000000000000" charset="0"/>
              <a:buNone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 </a:t>
            </a: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4)、城市流向底表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indent="0" algn="just">
              <a:lnSpc>
                <a:spcPct val="134000"/>
              </a:lnSpc>
              <a:buFont typeface="Wingdings" panose="05000000000000000000" charset="0"/>
              <a:buNone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2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-、动态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indent="0" algn="just">
              <a:lnSpc>
                <a:spcPct val="134000"/>
              </a:lnSpc>
              <a:buFont typeface="Wingdings" panose="05000000000000000000" charset="0"/>
              <a:buNone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</a:t>
            </a: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1)、航空动态打点(产品</a:t>
            </a: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&amp;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收入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模块)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indent="0" algn="just">
              <a:lnSpc>
                <a:spcPct val="134000"/>
              </a:lnSpc>
              <a:buFont typeface="Wingdings" panose="05000000000000000000" charset="0"/>
              <a:buNone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</a:t>
            </a: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2)、OMS订单流向打点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indent="0" algn="just">
              <a:lnSpc>
                <a:spcPct val="134000"/>
              </a:lnSpc>
              <a:buFont typeface="Wingdings" panose="05000000000000000000" charset="0"/>
              <a:buNone/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3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、客户分仓</a:t>
            </a: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大客户分仓及仓库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盘点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indent="0" algn="just">
              <a:lnSpc>
                <a:spcPct val="134000"/>
              </a:lnSpc>
              <a:buFont typeface="Wingdings" panose="05000000000000000000" charset="0"/>
              <a:buNone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二、归集任务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indent="0" algn="just">
              <a:lnSpc>
                <a:spcPct val="134000"/>
              </a:lnSpc>
              <a:buFont typeface="Wingdings" panose="05000000000000000000" charset="0"/>
              <a:buNone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1-、上游模型数据: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indent="0" algn="just">
              <a:lnSpc>
                <a:spcPct val="134000"/>
              </a:lnSpc>
              <a:buFont typeface="Wingdings" panose="05000000000000000000" charset="0"/>
              <a:buNone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1)、城市流向：动态模型(0D)，静态模型(0-74D)，摸底结果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indent="0" algn="just">
              <a:lnSpc>
                <a:spcPct val="134000"/>
              </a:lnSpc>
              <a:buFont typeface="Wingdings" panose="05000000000000000000" charset="0"/>
              <a:buNone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2)、航空流向：动态(0D)，静态短期</a:t>
            </a: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0-2D)，静态长期(0-74D)，摸底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indent="0" algn="just">
              <a:lnSpc>
                <a:spcPct val="134000"/>
              </a:lnSpc>
              <a:buFont typeface="Wingdings" panose="05000000000000000000" charset="0"/>
              <a:buNone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2-、下游归集任务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indent="0" algn="just">
              <a:lnSpc>
                <a:spcPct val="134000"/>
              </a:lnSpc>
              <a:buFont typeface="Wingdings" panose="05000000000000000000" charset="0"/>
              <a:buNone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</a:t>
            </a: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1)、航空营运归集（0-75D）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indent="0" algn="just">
              <a:lnSpc>
                <a:spcPct val="134000"/>
              </a:lnSpc>
              <a:buFont typeface="Wingdings" panose="05000000000000000000" charset="0"/>
              <a:buNone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2)、城市&amp;航空归集(0-75D)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indent="0" algn="just">
              <a:lnSpc>
                <a:spcPct val="134000"/>
              </a:lnSpc>
              <a:buFont typeface="Wingdings" panose="05000000000000000000" charset="0"/>
              <a:buNone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</a:t>
            </a: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3)、月度预测重量调整	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indent="0" algn="just">
              <a:lnSpc>
                <a:spcPct val="134000"/>
              </a:lnSpc>
              <a:buFont typeface="Wingdings" panose="05000000000000000000" charset="0"/>
              <a:buNone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4)、非空网航空件归集	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indent="0" algn="just">
              <a:lnSpc>
                <a:spcPct val="134000"/>
              </a:lnSpc>
              <a:buFont typeface="Wingdings" panose="05000000000000000000" charset="0"/>
              <a:buNone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三、维度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indent="0" algn="just">
              <a:lnSpc>
                <a:spcPct val="134000"/>
              </a:lnSpc>
              <a:buFont typeface="Wingdings" panose="05000000000000000000" charset="0"/>
              <a:buNone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业务：快慢产品/营运维度/收入模块/重量段/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indent="0" algn="just">
              <a:lnSpc>
                <a:spcPct val="134000"/>
              </a:lnSpc>
              <a:buFont typeface="Wingdings" panose="05000000000000000000" charset="0"/>
              <a:buNone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地理：省/城市/大区/业务区/网点/分拨区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 indent="0" algn="just">
              <a:lnSpc>
                <a:spcPct val="134000"/>
              </a:lnSpc>
              <a:buFont typeface="Wingdings" panose="05000000000000000000" charset="0"/>
              <a:buNone/>
            </a:pP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四、指标：件量/票量/重量/体积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095" y="791845"/>
            <a:ext cx="1185545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流向任务交接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374390" y="1939290"/>
            <a:ext cx="1068070" cy="1023620"/>
            <a:chOff x="4348249" y="2338222"/>
            <a:chExt cx="1055562" cy="1044555"/>
          </a:xfrm>
        </p:grpSpPr>
        <p:sp>
          <p:nvSpPr>
            <p:cNvPr id="10" name="任意多边形 83"/>
            <p:cNvSpPr/>
            <p:nvPr/>
          </p:nvSpPr>
          <p:spPr bwMode="auto">
            <a:xfrm rot="16377237">
              <a:off x="4347193" y="2339277"/>
              <a:ext cx="1044555" cy="104244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solidFill>
              <a:srgbClr val="AC955C"/>
            </a:soli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200" kern="0" dirty="0">
                <a:solidFill>
                  <a:srgbClr val="080808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66944" y="2713094"/>
              <a:ext cx="1036867" cy="2507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流向任务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14662" y="1020877"/>
            <a:ext cx="1020533" cy="652386"/>
            <a:chOff x="3078882" y="1266632"/>
            <a:chExt cx="1036867" cy="665742"/>
          </a:xfrm>
        </p:grpSpPr>
        <p:sp>
          <p:nvSpPr>
            <p:cNvPr id="13" name="椭圆 80"/>
            <p:cNvSpPr/>
            <p:nvPr/>
          </p:nvSpPr>
          <p:spPr bwMode="auto">
            <a:xfrm>
              <a:off x="3255801" y="1266632"/>
              <a:ext cx="664395" cy="665742"/>
            </a:xfrm>
            <a:prstGeom prst="ellipse">
              <a:avLst/>
            </a:prstGeom>
            <a:solidFill>
              <a:srgbClr val="CBBD99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78882" y="1461433"/>
              <a:ext cx="1036867" cy="2352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cs typeface="+mn-ea"/>
                  <a:sym typeface="+mn-lt"/>
                </a:rPr>
                <a:t>交接</a:t>
              </a:r>
              <a:endParaRPr lang="zh-CN" altLang="en-US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547119" y="1728120"/>
            <a:ext cx="1020533" cy="677880"/>
            <a:chOff x="2599029" y="2603954"/>
            <a:chExt cx="1036867" cy="691758"/>
          </a:xfrm>
        </p:grpSpPr>
        <p:sp>
          <p:nvSpPr>
            <p:cNvPr id="16" name="椭圆 80"/>
            <p:cNvSpPr/>
            <p:nvPr/>
          </p:nvSpPr>
          <p:spPr bwMode="auto">
            <a:xfrm>
              <a:off x="2746251" y="2603954"/>
              <a:ext cx="690358" cy="691758"/>
            </a:xfrm>
            <a:prstGeom prst="ellipse">
              <a:avLst/>
            </a:prstGeom>
            <a:solidFill>
              <a:srgbClr val="CBBD99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99029" y="2826722"/>
              <a:ext cx="1036867" cy="2352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cs typeface="+mn-ea"/>
                  <a:sym typeface="+mn-lt"/>
                </a:rPr>
                <a:t>开发</a:t>
              </a:r>
              <a:endParaRPr lang="zh-CN" altLang="en-US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770142" y="2735963"/>
            <a:ext cx="1020533" cy="652386"/>
            <a:chOff x="3218526" y="3839142"/>
            <a:chExt cx="1036867" cy="665742"/>
          </a:xfrm>
        </p:grpSpPr>
        <p:sp>
          <p:nvSpPr>
            <p:cNvPr id="19" name="椭圆 80"/>
            <p:cNvSpPr/>
            <p:nvPr/>
          </p:nvSpPr>
          <p:spPr bwMode="auto">
            <a:xfrm>
              <a:off x="3403549" y="3839142"/>
              <a:ext cx="664395" cy="665742"/>
            </a:xfrm>
            <a:prstGeom prst="ellipse">
              <a:avLst/>
            </a:prstGeom>
            <a:solidFill>
              <a:srgbClr val="CBBD99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18526" y="4057787"/>
              <a:ext cx="1036867" cy="2352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cs typeface="+mn-ea"/>
                  <a:sym typeface="+mn-lt"/>
                </a:rPr>
                <a:t>运维</a:t>
              </a:r>
              <a:endParaRPr lang="zh-CN" altLang="en-US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-1916" y="1727765"/>
            <a:ext cx="1020533" cy="230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底表开发</a:t>
            </a:r>
            <a:endParaRPr lang="zh-CN" altLang="en-US" sz="15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294" y="2087745"/>
            <a:ext cx="1641610" cy="3384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、城市省层级底表开发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、非空网重量预测开发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238" y="2724816"/>
            <a:ext cx="1020533" cy="230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数据运维</a:t>
            </a:r>
            <a:endParaRPr lang="zh-CN" altLang="en-US" sz="15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4958" y="3032726"/>
            <a:ext cx="1641610" cy="476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、跟进任务流异常处理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、底盘数据异常跟进处理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、底盘数据回刷</a:t>
            </a:r>
            <a:endParaRPr lang="zh-CN" altLang="en-US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TextBox 21"/>
          <p:cNvSpPr txBox="1"/>
          <p:nvPr/>
        </p:nvSpPr>
        <p:spPr>
          <a:xfrm>
            <a:off x="323850" y="1125220"/>
            <a:ext cx="2011045" cy="15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表管理员</a:t>
            </a: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质量监控</a:t>
            </a: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/SAL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看板</a:t>
            </a: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队列</a:t>
            </a:r>
            <a:r>
              <a:rPr lang="en-US" altLang="zh-CN" sz="10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/</a:t>
            </a:r>
            <a:endParaRPr lang="en-US" altLang="zh-CN" sz="10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Text Placeholder 3"/>
          <p:cNvSpPr txBox="1"/>
          <p:nvPr/>
        </p:nvSpPr>
        <p:spPr>
          <a:xfrm>
            <a:off x="323815" y="143246"/>
            <a:ext cx="1790700" cy="43053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zh-CN" sz="2800" spc="300" dirty="0">
                <a:solidFill>
                  <a:srgbClr val="CBBD99"/>
                </a:solidFill>
                <a:cs typeface="+mn-ea"/>
                <a:sym typeface="+mn-lt"/>
              </a:rPr>
              <a:t>开发</a:t>
            </a:r>
            <a:r>
              <a:rPr lang="en-US" altLang="zh-CN" sz="2800" spc="300" dirty="0">
                <a:solidFill>
                  <a:srgbClr val="CBBD99"/>
                </a:solidFill>
                <a:cs typeface="+mn-ea"/>
                <a:sym typeface="+mn-lt"/>
              </a:rPr>
              <a:t>/</a:t>
            </a:r>
            <a:r>
              <a:rPr lang="zh-CN" sz="2800" spc="300" dirty="0">
                <a:solidFill>
                  <a:srgbClr val="CBBD99"/>
                </a:solidFill>
                <a:cs typeface="+mn-ea"/>
                <a:sym typeface="+mn-lt"/>
              </a:rPr>
              <a:t>运维</a:t>
            </a:r>
            <a:endParaRPr lang="zh-CN" sz="2800" spc="3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772172" y="3386203"/>
            <a:ext cx="1020533" cy="652386"/>
            <a:chOff x="3218526" y="3839142"/>
            <a:chExt cx="1036867" cy="665742"/>
          </a:xfrm>
        </p:grpSpPr>
        <p:sp>
          <p:nvSpPr>
            <p:cNvPr id="26" name="椭圆 80"/>
            <p:cNvSpPr/>
            <p:nvPr/>
          </p:nvSpPr>
          <p:spPr bwMode="auto">
            <a:xfrm>
              <a:off x="3403549" y="3839142"/>
              <a:ext cx="664395" cy="665742"/>
            </a:xfrm>
            <a:prstGeom prst="ellipse">
              <a:avLst/>
            </a:prstGeom>
            <a:solidFill>
              <a:srgbClr val="CBBD99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200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TextBox 19"/>
            <p:cNvSpPr txBox="1"/>
            <p:nvPr/>
          </p:nvSpPr>
          <p:spPr>
            <a:xfrm>
              <a:off x="3218526" y="4057787"/>
              <a:ext cx="1036867" cy="2352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cs typeface="+mn-ea"/>
                  <a:sym typeface="+mn-lt"/>
                </a:rPr>
                <a:t>数据</a:t>
              </a:r>
              <a:r>
                <a:rPr lang="zh-CN" altLang="en-US" sz="1500" dirty="0">
                  <a:solidFill>
                    <a:schemeClr val="bg1"/>
                  </a:solidFill>
                  <a:cs typeface="+mn-ea"/>
                  <a:sym typeface="+mn-lt"/>
                </a:rPr>
                <a:t>流</a:t>
              </a:r>
              <a:endParaRPr lang="zh-CN" altLang="en-US" sz="15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Line 12"/>
          <p:cNvSpPr>
            <a:spLocks noChangeShapeType="1"/>
          </p:cNvSpPr>
          <p:nvPr/>
        </p:nvSpPr>
        <p:spPr bwMode="auto">
          <a:xfrm flipH="1">
            <a:off x="3535680" y="2946400"/>
            <a:ext cx="264795" cy="577850"/>
          </a:xfrm>
          <a:prstGeom prst="line">
            <a:avLst/>
          </a:prstGeom>
          <a:noFill/>
          <a:ln w="12700" cap="flat">
            <a:solidFill>
              <a:srgbClr val="AC955C"/>
            </a:solidFill>
            <a:prstDash val="sysDash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9846" tIns="44923" rIns="89846" bIns="44923" numCol="1" anchor="t" anchorCtr="0" compatLnSpc="1"/>
          <a:p>
            <a:endParaRPr lang="zh-CN" altLang="en-US" dirty="0">
              <a:solidFill>
                <a:srgbClr val="080808"/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4248150"/>
            <a:ext cx="780415" cy="284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底表</a:t>
            </a:r>
            <a:r>
              <a:rPr lang="zh-CN" altLang="en-US" sz="1000"/>
              <a:t>开发</a:t>
            </a:r>
            <a:endParaRPr lang="zh-CN" altLang="en-US" sz="1000"/>
          </a:p>
        </p:txBody>
      </p:sp>
      <p:sp>
        <p:nvSpPr>
          <p:cNvPr id="30" name="矩形 29"/>
          <p:cNvSpPr/>
          <p:nvPr/>
        </p:nvSpPr>
        <p:spPr>
          <a:xfrm>
            <a:off x="939165" y="3820795"/>
            <a:ext cx="780415" cy="284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模型</a:t>
            </a:r>
            <a:r>
              <a:rPr lang="zh-CN" altLang="en-US" sz="1000"/>
              <a:t>分析</a:t>
            </a:r>
            <a:endParaRPr lang="zh-CN" altLang="en-US" sz="1000"/>
          </a:p>
        </p:txBody>
      </p:sp>
      <p:sp>
        <p:nvSpPr>
          <p:cNvPr id="31" name="矩形 30"/>
          <p:cNvSpPr/>
          <p:nvPr/>
        </p:nvSpPr>
        <p:spPr>
          <a:xfrm>
            <a:off x="949325" y="4599305"/>
            <a:ext cx="780415" cy="284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摸底</a:t>
            </a:r>
            <a:endParaRPr lang="zh-CN" altLang="en-US" sz="1000"/>
          </a:p>
        </p:txBody>
      </p:sp>
      <p:sp>
        <p:nvSpPr>
          <p:cNvPr id="33" name="矩形 32"/>
          <p:cNvSpPr/>
          <p:nvPr/>
        </p:nvSpPr>
        <p:spPr>
          <a:xfrm>
            <a:off x="2196465" y="4250690"/>
            <a:ext cx="780415" cy="284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结果</a:t>
            </a:r>
            <a:r>
              <a:rPr lang="zh-CN" altLang="en-US" sz="1000"/>
              <a:t>归集</a:t>
            </a:r>
            <a:endParaRPr lang="zh-CN" altLang="en-US" sz="1000"/>
          </a:p>
        </p:txBody>
      </p:sp>
      <p:sp>
        <p:nvSpPr>
          <p:cNvPr id="34" name="矩形 33"/>
          <p:cNvSpPr/>
          <p:nvPr/>
        </p:nvSpPr>
        <p:spPr>
          <a:xfrm>
            <a:off x="3425190" y="4250690"/>
            <a:ext cx="780415" cy="2844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推送</a:t>
            </a:r>
            <a:r>
              <a:rPr lang="zh-CN" altLang="en-US" sz="1000"/>
              <a:t>下游</a:t>
            </a:r>
            <a:endParaRPr lang="zh-CN" altLang="en-US" sz="1000"/>
          </a:p>
        </p:txBody>
      </p:sp>
      <p:cxnSp>
        <p:nvCxnSpPr>
          <p:cNvPr id="35" name="肘形连接符 34"/>
          <p:cNvCxnSpPr>
            <a:stCxn id="29" idx="0"/>
            <a:endCxn id="30" idx="1"/>
          </p:cNvCxnSpPr>
          <p:nvPr/>
        </p:nvCxnSpPr>
        <p:spPr>
          <a:xfrm rot="16200000">
            <a:off x="521970" y="3830955"/>
            <a:ext cx="285115" cy="54864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1" idx="1"/>
          </p:cNvCxnSpPr>
          <p:nvPr/>
        </p:nvCxnSpPr>
        <p:spPr>
          <a:xfrm rot="5400000" flipV="1">
            <a:off x="565468" y="4357688"/>
            <a:ext cx="208915" cy="5588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3"/>
            <a:endCxn id="34" idx="1"/>
          </p:cNvCxnSpPr>
          <p:nvPr/>
        </p:nvCxnSpPr>
        <p:spPr>
          <a:xfrm>
            <a:off x="2976880" y="4392930"/>
            <a:ext cx="4483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30" idx="3"/>
            <a:endCxn id="33" idx="1"/>
          </p:cNvCxnSpPr>
          <p:nvPr/>
        </p:nvCxnSpPr>
        <p:spPr>
          <a:xfrm>
            <a:off x="1719580" y="3963035"/>
            <a:ext cx="476885" cy="429895"/>
          </a:xfrm>
          <a:prstGeom prst="bentConnector3">
            <a:avLst>
              <a:gd name="adj1" fmla="val 50067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31" idx="3"/>
          </p:cNvCxnSpPr>
          <p:nvPr/>
        </p:nvCxnSpPr>
        <p:spPr>
          <a:xfrm flipV="1">
            <a:off x="1729740" y="4392295"/>
            <a:ext cx="466725" cy="349250"/>
          </a:xfrm>
          <a:prstGeom prst="bentConnector3">
            <a:avLst>
              <a:gd name="adj1" fmla="val 50068"/>
            </a:avLst>
          </a:prstGeom>
          <a:ln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80">
        <p:blinds dir="vert"/>
      </p:transition>
    </mc:Choice>
    <mc:Fallback>
      <p:transition spd="slow" advTm="708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/>
      <p:bldP spid="6" grpId="0"/>
      <p:bldP spid="21" grpId="0"/>
      <p:bldP spid="22" grpId="0"/>
      <p:bldP spid="23" grpId="0"/>
      <p:bldP spid="24" grpId="0"/>
      <p:bldP spid="25" grpId="0"/>
      <p:bldP spid="44" grpId="0"/>
      <p:bldP spid="2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Administrator\桌面\1b39ba067b0f98be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79342" y="-89535"/>
            <a:ext cx="9325926" cy="514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椭圆 3"/>
          <p:cNvSpPr/>
          <p:nvPr/>
        </p:nvSpPr>
        <p:spPr>
          <a:xfrm>
            <a:off x="3924498" y="1379641"/>
            <a:ext cx="1062410" cy="1062410"/>
          </a:xfrm>
          <a:prstGeom prst="ellipse">
            <a:avLst/>
          </a:prstGeom>
          <a:noFill/>
          <a:ln>
            <a:solidFill>
              <a:srgbClr val="AC9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CBBD99"/>
                </a:solidFill>
                <a:cs typeface="+mn-ea"/>
                <a:sym typeface="+mn-lt"/>
              </a:rPr>
              <a:t>03</a:t>
            </a:r>
            <a:endParaRPr lang="zh-CN" altLang="en-US" sz="3600" dirty="0">
              <a:solidFill>
                <a:srgbClr val="CBBD99"/>
              </a:solidFill>
              <a:cs typeface="+mn-ea"/>
              <a:sym typeface="+mn-lt"/>
            </a:endParaRPr>
          </a:p>
        </p:txBody>
      </p:sp>
      <p:sp>
        <p:nvSpPr>
          <p:cNvPr id="5" name="Text Placeholder 3"/>
          <p:cNvSpPr txBox="1"/>
          <p:nvPr/>
        </p:nvSpPr>
        <p:spPr>
          <a:xfrm>
            <a:off x="3566125" y="2663879"/>
            <a:ext cx="1778000" cy="49212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zh-CN" altLang="en-US" sz="3200" spc="300" dirty="0">
                <a:solidFill>
                  <a:srgbClr val="CBBD99"/>
                </a:solidFill>
                <a:cs typeface="+mn-ea"/>
                <a:sym typeface="+mn-lt"/>
              </a:rPr>
              <a:t>任务优化</a:t>
            </a:r>
            <a:endParaRPr lang="en-US" sz="3200" spc="300" dirty="0">
              <a:solidFill>
                <a:srgbClr val="CBBD9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1199">
        <p:blinds dir="vert"/>
      </p:transition>
    </mc:Choice>
    <mc:Fallback>
      <p:transition spd="slow" advTm="1199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ags/tag1.xml><?xml version="1.0" encoding="utf-8"?>
<p:tagLst xmlns:p="http://schemas.openxmlformats.org/presentationml/2006/main">
  <p:tag name="TIMING" val="|2.5|0.7|0.8|0.7|0.7|0.6"/>
</p:tagLst>
</file>

<file path=ppt/tags/tag2.xml><?xml version="1.0" encoding="utf-8"?>
<p:tagLst xmlns:p="http://schemas.openxmlformats.org/presentationml/2006/main">
  <p:tag name="ISPRING_PRESENTATION_TITLE" val="ok5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ynjzzq3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ynjzzq3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1755</Words>
  <Application>WPS 演示</Application>
  <PresentationFormat>自定义</PresentationFormat>
  <Paragraphs>265</Paragraphs>
  <Slides>14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印品黑体</vt:lpstr>
      <vt:lpstr>黑体</vt:lpstr>
      <vt:lpstr>微软雅黑</vt:lpstr>
      <vt:lpstr>等线</vt:lpstr>
      <vt:lpstr>Wingdings</vt:lpstr>
      <vt:lpstr>Arial Unicode MS</vt:lpstr>
      <vt:lpstr>字魂59号-创粗黑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商务总结</dc:title>
  <dc:creator>第一PPT</dc:creator>
  <cp:keywords>www.1ppt.com</cp:keywords>
  <dc:description>www.1ppt.com</dc:description>
  <cp:lastModifiedBy>Administrator</cp:lastModifiedBy>
  <cp:revision>198</cp:revision>
  <dcterms:created xsi:type="dcterms:W3CDTF">2023-05-20T09:32:00Z</dcterms:created>
  <dcterms:modified xsi:type="dcterms:W3CDTF">2023-05-26T03:02:14Z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B7F061D27C9548E3A16569045A52D2C9_12</vt:lpwstr>
  </property>
  <property fmtid="{D5CDD505-2E9C-101B-9397-08002B2CF9AE}" pid="3" name="KSOProductBuildVer">
    <vt:lpwstr>2052-11.8.2.10972</vt:lpwstr>
  </property>
</Properties>
</file>