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3"/>
  </p:sldMasterIdLst>
  <p:notesMasterIdLst>
    <p:notesMasterId r:id="rId5"/>
  </p:notesMasterIdLst>
  <p:sldIdLst>
    <p:sldId id="324" r:id="rId4"/>
    <p:sldId id="258" r:id="rId6"/>
    <p:sldId id="338" r:id="rId7"/>
    <p:sldId id="267" r:id="rId8"/>
    <p:sldId id="274" r:id="rId9"/>
    <p:sldId id="280" r:id="rId10"/>
    <p:sldId id="336" r:id="rId11"/>
    <p:sldId id="279" r:id="rId12"/>
    <p:sldId id="337" r:id="rId13"/>
  </p:sldIdLst>
  <p:sldSz cx="9001125" cy="5039995"/>
  <p:notesSz cx="6858000" cy="9144000"/>
  <p:custDataLst>
    <p:tags r:id="rId18"/>
  </p:custDataLst>
  <p:defaultTextStyle>
    <a:defPPr>
      <a:defRPr lang="zh-CN"/>
    </a:defPPr>
    <a:lvl1pPr marL="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32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00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32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64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96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65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7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29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同柱 刘" initials="" lastIdx="2" clrIdx="0"/>
  <p:cmAuthor id="1" name="作者" initials="作" lastIdx="0" clrIdx="1"/>
  <p:cmAuthor id="2" name="徐绪国(Xu Xuguo)-顺丰科技" initials="徐绪国(Xu" lastIdx="2" clrIdx="1"/>
  <p:cmAuthor id="3" name="侯志强" initials="Gavin" lastIdx="1" clrIdx="2"/>
  <p:cmAuthor id="4" name="XuRong" initials="X" lastIdx="1" clrIdx="1"/>
  <p:cmAuthor id="5" name="黄苑珊(YuanShan Huang)-顺丰科技" initials="黄苑珊(YuanShan" lastIdx="1" clrIdx="4"/>
  <p:cmAuthor id="6" name="ming qiu" initials="m" lastIdx="17" clrIdx="1"/>
  <p:cmAuthor id="7" name="Microsoft Office 用户" initials="Office [7]" lastIdx="1" clrIdx="6"/>
  <p:cmAuthor id="8" name="姜伟光" initials="姜" lastIdx="1" clrIdx="0"/>
  <p:cmAuthor id="10" name="杨 付" initials="杨" lastIdx="1" clrIdx="9"/>
  <p:cmAuthor id="11" name="未知" initials="未" lastIdx="3" clrIdx="10"/>
  <p:cmAuthor id="12" name="Lenovo" initials="L" lastIdx="2" clrIdx="11"/>
  <p:cmAuthor id="13" name="李 备" initials="李" lastIdx="1" clrIdx="12"/>
  <p:cmAuthor id="191251535" name="沈霄雷" initials="沈" lastIdx="833089" clrIdx="0"/>
  <p:cmAuthor id="191251536" name="李哲(ZheLi)-顺丰科技" initials="a" lastIdx="1" clrIdx="11"/>
  <p:cmAuthor id="191251537" name="Echo" initials="E" lastIdx="1" clrIdx="191251536"/>
  <p:cmAuthor id="14" name="01415952" initials="0" lastIdx="1" clrIdx="1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931"/>
    <a:srgbClr val="021A32"/>
    <a:srgbClr val="021A34"/>
    <a:srgbClr val="01040D"/>
    <a:srgbClr val="000611"/>
    <a:srgbClr val="011A34"/>
    <a:srgbClr val="021830"/>
    <a:srgbClr val="000C1C"/>
    <a:srgbClr val="AC955C"/>
    <a:srgbClr val="CBB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7" autoAdjust="0"/>
    <p:restoredTop sz="94660"/>
  </p:normalViewPr>
  <p:slideViewPr>
    <p:cSldViewPr showGuides="1">
      <p:cViewPr>
        <p:scale>
          <a:sx n="100" d="100"/>
          <a:sy n="100" d="100"/>
        </p:scale>
        <p:origin x="1290" y="720"/>
      </p:cViewPr>
      <p:guideLst>
        <p:guide orient="horz" pos="1496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user\01431437\desktop\2023&#24180;&#24230;&#36848;&#32844;-&#25968;&#25454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user\01431437\desktop\2023&#24180;&#24230;&#36848;&#32844;-&#25968;&#2545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0392218387198"/>
          <c:y val="0.0650943396226415"/>
          <c:w val="0.812739253216191"/>
          <c:h val="0.7793710691823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'[2023年度述职-数据.xlsx]Sheet1'!$L$1</c:f>
              <c:strCache>
                <c:ptCount val="1"/>
                <c:pt idx="0">
                  <c:v>占比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'[2023年度述职-数据.xlsx]Sheet1'!$J$2:$K$7</c:f>
              <c:multiLvlStrCache>
                <c:ptCount val="6"/>
                <c:lvl>
                  <c:pt idx="0">
                    <c:v>开发</c:v>
                  </c:pt>
                  <c:pt idx="1">
                    <c:v>运维</c:v>
                  </c:pt>
                  <c:pt idx="2">
                    <c:v>优化</c:v>
                  </c:pt>
                  <c:pt idx="3">
                    <c:v>开发</c:v>
                  </c:pt>
                  <c:pt idx="4">
                    <c:v>运维</c:v>
                  </c:pt>
                  <c:pt idx="5">
                    <c:v>优化</c:v>
                  </c:pt>
                </c:lvl>
                <c:lvl>
                  <c:pt idx="0">
                    <c:v>流向</c:v>
                  </c:pt>
                  <c:pt idx="3">
                    <c:v>大件</c:v>
                  </c:pt>
                </c:lvl>
              </c:multiLvlStrCache>
            </c:multiLvlStrRef>
          </c:cat>
          <c:val>
            <c:numRef>
              <c:f>'[2023年度述职-数据.xlsx]Sheet1'!$L$2:$L$7</c:f>
              <c:numCache>
                <c:formatCode>0%</c:formatCode>
                <c:ptCount val="6"/>
                <c:pt idx="0">
                  <c:v>0.4875</c:v>
                </c:pt>
                <c:pt idx="1">
                  <c:v>0.2438</c:v>
                </c:pt>
                <c:pt idx="2">
                  <c:v>0.0813</c:v>
                </c:pt>
                <c:pt idx="3">
                  <c:v>0.0188</c:v>
                </c:pt>
                <c:pt idx="4">
                  <c:v>0.075</c:v>
                </c:pt>
                <c:pt idx="5">
                  <c:v>0.0938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0"/>
        <c:axId val="523343973"/>
        <c:axId val="199846429"/>
      </c:barChart>
      <c:catAx>
        <c:axId val="523343973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12700" cap="flat" cmpd="sng" algn="ctr">
            <a:noFill/>
            <a:prstDash val="sysDot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99846429"/>
        <c:crosses val="autoZero"/>
        <c:auto val="1"/>
        <c:lblAlgn val="ctr"/>
        <c:lblOffset val="100"/>
        <c:noMultiLvlLbl val="0"/>
      </c:catAx>
      <c:valAx>
        <c:axId val="19984642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52334397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alpha val="85000"/>
      </a:schemeClr>
    </a:solidFill>
    <a:ln w="12700" cap="flat" cmpd="sng" algn="ctr">
      <a:solidFill>
        <a:schemeClr val="bg1">
          <a:lumMod val="85000"/>
        </a:schemeClr>
      </a:solidFill>
      <a:prstDash val="solid"/>
      <a:round/>
    </a:ln>
    <a:effectLst/>
  </c:spPr>
  <c:txPr>
    <a:bodyPr/>
    <a:lstStyle/>
    <a:p>
      <a:pPr>
        <a:defRPr lang="zh-CN">
          <a:solidFill>
            <a:schemeClr val="bg1"/>
          </a:solidFill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483325119106"/>
          <c:y val="0.0731626205520452"/>
          <c:w val="0.831509774930179"/>
          <c:h val="0.6160292650482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'[2023年度述职-数据.xlsx]Sheet1'!$Z$1</c:f>
              <c:strCache>
                <c:ptCount val="1"/>
                <c:pt idx="0">
                  <c:v>大件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'[2023年度述职-数据.xlsx]Sheet1'!$Y$2:$Y$4</c:f>
              <c:strCache>
                <c:ptCount val="3"/>
                <c:pt idx="0">
                  <c:v>需求</c:v>
                </c:pt>
                <c:pt idx="1">
                  <c:v>优化</c:v>
                </c:pt>
                <c:pt idx="2">
                  <c:v>数据表</c:v>
                </c:pt>
              </c:strCache>
            </c:strRef>
          </c:cat>
          <c:val>
            <c:numRef>
              <c:f>'[2023年度述职-数据.xlsx]Sheet1'!$Z$2:$Z$4</c:f>
              <c:numCache>
                <c:formatCode>General</c:formatCode>
                <c:ptCount val="3"/>
                <c:pt idx="0">
                  <c:v>1</c:v>
                </c:pt>
                <c:pt idx="1">
                  <c:v>8</c:v>
                </c:pt>
                <c:pt idx="2">
                  <c:v>16</c:v>
                </c:pt>
              </c:numCache>
            </c:numRef>
          </c:val>
        </c:ser>
        <c:ser>
          <c:idx val="1"/>
          <c:order val="1"/>
          <c:tx>
            <c:strRef>
              <c:f>'[2023年度述职-数据.xlsx]Sheet1'!$AA$1</c:f>
              <c:strCache>
                <c:ptCount val="1"/>
                <c:pt idx="0">
                  <c:v>流向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'[2023年度述职-数据.xlsx]Sheet1'!$Y$2:$Y$4</c:f>
              <c:strCache>
                <c:ptCount val="3"/>
                <c:pt idx="0">
                  <c:v>需求</c:v>
                </c:pt>
                <c:pt idx="1">
                  <c:v>优化</c:v>
                </c:pt>
                <c:pt idx="2">
                  <c:v>数据表</c:v>
                </c:pt>
              </c:strCache>
            </c:strRef>
          </c:cat>
          <c:val>
            <c:numRef>
              <c:f>'[2023年度述职-数据.xlsx]Sheet1'!$AA$2:$AA$4</c:f>
              <c:numCache>
                <c:formatCode>General</c:formatCode>
                <c:ptCount val="3"/>
                <c:pt idx="0">
                  <c:v>20</c:v>
                </c:pt>
                <c:pt idx="1">
                  <c:v>10</c:v>
                </c:pt>
                <c:pt idx="2">
                  <c:v>44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0"/>
        <c:axId val="32987967"/>
        <c:axId val="650331107"/>
      </c:barChart>
      <c:catAx>
        <c:axId val="32987967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50331107"/>
        <c:crosses val="autoZero"/>
        <c:auto val="1"/>
        <c:lblAlgn val="ctr"/>
        <c:lblOffset val="100"/>
        <c:noMultiLvlLbl val="0"/>
      </c:catAx>
      <c:valAx>
        <c:axId val="6503311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2987967"/>
        <c:crosses val="autoZero"/>
        <c:crossBetween val="between"/>
      </c:valAx>
      <c:spPr>
        <a:solidFill>
          <a:schemeClr val="bg1">
            <a:alpha val="85000"/>
          </a:schemeClr>
        </a:solidFill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solidFill>
          <a:srgbClr val="011931">
            <a:alpha val="39000"/>
          </a:srgb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>
        <a:alpha val="85000"/>
      </a:schemeClr>
    </a:solidFill>
    <a:ln w="12700" cap="flat" cmpd="sng" algn="ctr">
      <a:solidFill>
        <a:schemeClr val="bg1">
          <a:lumMod val="85000"/>
        </a:schemeClr>
      </a:solidFill>
      <a:prstDash val="solid"/>
      <a:round/>
    </a:ln>
    <a:effectLst/>
  </c:spPr>
  <c:txPr>
    <a:bodyPr/>
    <a:lstStyle/>
    <a:p>
      <a:pPr>
        <a:defRPr lang="zh-CN">
          <a:solidFill>
            <a:schemeClr val="tx1"/>
          </a:solidFill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5DDF1D55-3879-4012-BB7F-BED817646C1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685800"/>
            <a:ext cx="612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556538D8-D623-4DEE-8692-E79412C6DEC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420688" y="1241425"/>
            <a:ext cx="5954712" cy="3349625"/>
          </a:xfrm>
          <a:ln>
            <a:solidFill>
              <a:srgbClr val="000000"/>
            </a:solidFill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科技联动
顺丰云阶段性产出及规划</a:t>
            </a:r>
            <a:endParaRPr lang="zh-CN" altLang="en-US" dirty="0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16280" indent="-27559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02360" indent="-220345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543685" indent="-220345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984375" indent="-220345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42506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866390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307080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74840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defTabSz="882015">
              <a:defRPr/>
            </a:pPr>
            <a:fld id="{73D70296-DAC5-43BC-9831-DE5944EE1C8C}" type="slidenum">
              <a:rPr kumimoji="0"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kumimoji="0" lang="zh-CN" altLang="en-US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01125" cy="5039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 descr="WechatIMG108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105" y="176167"/>
            <a:ext cx="1559960" cy="50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CD02B-F4A2-4B34-ABDC-B291EC6A551F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B20B3-AE02-44B8-A35E-6FF81DEA28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lIns="80229" tIns="40115" rIns="80229" bIns="40115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eaVert" lIns="80229" tIns="40115" rIns="80229" bIns="40115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005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005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005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  <a:prstGeom prst="rect">
            <a:avLst/>
          </a:prstGeom>
        </p:spPr>
        <p:txBody>
          <a:bodyPr vert="eaVert" lIns="80229" tIns="40115" rIns="80229" bIns="40115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  <a:prstGeom prst="rect">
            <a:avLst/>
          </a:prstGeom>
        </p:spPr>
        <p:txBody>
          <a:bodyPr vert="eaVert" lIns="80229" tIns="40115" rIns="80229" bIns="40115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005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005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005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9" Type="http://schemas.openxmlformats.org/officeDocument/2006/relationships/image" Target="../media/image3.jpeg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9"/>
          <a:stretch>
            <a:fillRect/>
          </a:stretch>
        </p:blipFill>
        <p:spPr>
          <a:xfrm>
            <a:off x="-119726" y="-19061"/>
            <a:ext cx="9240578" cy="50784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ftr="0" dt="0"/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084999" y="1590310"/>
            <a:ext cx="7544404" cy="18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buNone/>
              <a:defRPr/>
            </a:pPr>
            <a:r>
              <a:rPr kumimoji="0" lang="zh-CN" altLang="en-US" sz="3235" b="1" i="0" u="none" strike="noStrike" kern="40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年终述职报告</a:t>
            </a:r>
            <a:endParaRPr kumimoji="0" lang="en-US" altLang="zh-CN" sz="3235" b="1" i="0" u="none" strike="noStrike" kern="40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r">
              <a:lnSpc>
                <a:spcPct val="100000"/>
              </a:lnSpc>
              <a:buNone/>
              <a:defRPr/>
            </a:pPr>
            <a:r>
              <a:rPr lang="zh-CN" altLang="en-US" sz="2060" b="1" kern="4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预测数据支持部</a:t>
            </a:r>
            <a:endParaRPr lang="en-US" altLang="zh-CN" sz="2060" b="1" kern="4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r">
              <a:lnSpc>
                <a:spcPct val="100000"/>
              </a:lnSpc>
              <a:buNone/>
              <a:defRPr/>
            </a:pPr>
            <a:r>
              <a:rPr kumimoji="0" lang="zh-CN" altLang="en-US" sz="1175" b="1" i="0" u="none" strike="noStrike" kern="40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王英楠</a:t>
            </a:r>
            <a:endParaRPr kumimoji="0" lang="en-US" altLang="zh-CN" sz="1175" b="1" i="0" u="none" strike="noStrike" kern="40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r">
              <a:lnSpc>
                <a:spcPct val="100000"/>
              </a:lnSpc>
              <a:buNone/>
              <a:defRPr/>
            </a:pPr>
            <a:r>
              <a:rPr lang="en-US" altLang="zh-CN" sz="1175" b="1" kern="4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2023</a:t>
            </a:r>
            <a:r>
              <a:rPr lang="zh-CN" altLang="en-US" sz="1175" b="1" kern="4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endParaRPr kumimoji="0" lang="zh-CN" altLang="en-US" sz="1175" b="1" i="0" u="none" strike="noStrike" kern="40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/>
          <p:nvPr/>
        </p:nvSpPr>
        <p:spPr>
          <a:xfrm>
            <a:off x="3132505" y="575821"/>
            <a:ext cx="2422137" cy="61555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en-US" altLang="zh-CN" sz="4000" b="1" spc="300" dirty="0">
                <a:solidFill>
                  <a:srgbClr val="CBBD99"/>
                </a:solidFill>
                <a:cs typeface="+mn-ea"/>
                <a:sym typeface="+mn-lt"/>
              </a:rPr>
              <a:t>CONTENT</a:t>
            </a:r>
            <a:endParaRPr lang="en-US" sz="4000" b="1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03846" y="2160577"/>
            <a:ext cx="1250598" cy="1250598"/>
          </a:xfrm>
          <a:prstGeom prst="ellipse">
            <a:avLst/>
          </a:prstGeom>
          <a:noFill/>
          <a:ln>
            <a:solidFill>
              <a:srgbClr val="AC9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BBD99"/>
                </a:solidFill>
                <a:cs typeface="+mn-ea"/>
                <a:sym typeface="+mn-lt"/>
              </a:rPr>
              <a:t>主要工作</a:t>
            </a:r>
            <a:endParaRPr lang="zh-CN" altLang="en-US" sz="20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16649" y="2161212"/>
            <a:ext cx="1250598" cy="1250598"/>
          </a:xfrm>
          <a:prstGeom prst="ellipse">
            <a:avLst/>
          </a:prstGeom>
          <a:noFill/>
          <a:ln>
            <a:solidFill>
              <a:srgbClr val="AC9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BBD99"/>
                </a:solidFill>
                <a:cs typeface="+mn-ea"/>
                <a:sym typeface="+mn-lt"/>
              </a:rPr>
              <a:t>贡献成果</a:t>
            </a:r>
            <a:endParaRPr lang="zh-CN" altLang="en-US" sz="20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01078" y="2160577"/>
            <a:ext cx="1250598" cy="1250598"/>
          </a:xfrm>
          <a:prstGeom prst="ellipse">
            <a:avLst/>
          </a:prstGeom>
          <a:noFill/>
          <a:ln>
            <a:solidFill>
              <a:srgbClr val="AC9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BBD99"/>
                </a:solidFill>
                <a:cs typeface="+mn-ea"/>
                <a:sym typeface="+mn-lt"/>
              </a:rPr>
              <a:t>问题改进</a:t>
            </a:r>
            <a:endParaRPr lang="zh-CN" altLang="en-US" sz="20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85001" y="2161847"/>
            <a:ext cx="1250598" cy="1250598"/>
          </a:xfrm>
          <a:prstGeom prst="ellipse">
            <a:avLst/>
          </a:prstGeom>
          <a:noFill/>
          <a:ln>
            <a:solidFill>
              <a:srgbClr val="AC9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BBD99"/>
                </a:solidFill>
                <a:cs typeface="+mn-ea"/>
                <a:sym typeface="+mn-lt"/>
              </a:rPr>
              <a:t>未来规划</a:t>
            </a:r>
            <a:endParaRPr lang="zh-CN" altLang="en-US" sz="20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0" y="0"/>
            <a:ext cx="453650" cy="11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900">
        <p14:gallery dir="l"/>
        <p:sndAc>
          <p:endSnd/>
        </p:sndAc>
      </p:transition>
    </mc:Choice>
    <mc:Fallback>
      <p:transition spd="slow" advClick="0" advTm="4900">
        <p:fade/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1053617" y="1515001"/>
            <a:ext cx="7038255" cy="31748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7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流程图: 合并 1"/>
          <p:cNvSpPr/>
          <p:nvPr/>
        </p:nvSpPr>
        <p:spPr>
          <a:xfrm>
            <a:off x="2284862" y="1393932"/>
            <a:ext cx="475533" cy="559533"/>
          </a:xfrm>
          <a:prstGeom prst="flowChartMerg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75"/>
          </a:p>
        </p:txBody>
      </p:sp>
      <p:sp>
        <p:nvSpPr>
          <p:cNvPr id="6" name="流程图: 合并 5"/>
          <p:cNvSpPr/>
          <p:nvPr/>
        </p:nvSpPr>
        <p:spPr>
          <a:xfrm>
            <a:off x="4939542" y="1393932"/>
            <a:ext cx="475533" cy="559533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75"/>
          </a:p>
        </p:txBody>
      </p:sp>
      <p:sp>
        <p:nvSpPr>
          <p:cNvPr id="7" name="流程图: 合并 5"/>
          <p:cNvSpPr/>
          <p:nvPr/>
        </p:nvSpPr>
        <p:spPr>
          <a:xfrm>
            <a:off x="3612202" y="1409943"/>
            <a:ext cx="475533" cy="559533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75"/>
          </a:p>
        </p:txBody>
      </p:sp>
      <p:sp>
        <p:nvSpPr>
          <p:cNvPr id="11" name="流程图: 合并 5"/>
          <p:cNvSpPr/>
          <p:nvPr/>
        </p:nvSpPr>
        <p:spPr>
          <a:xfrm>
            <a:off x="6266882" y="1393932"/>
            <a:ext cx="475533" cy="559533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7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4485" y="626110"/>
            <a:ext cx="168656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一、工作内容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4" name="Text Placeholder 3"/>
          <p:cNvSpPr txBox="1"/>
          <p:nvPr/>
        </p:nvSpPr>
        <p:spPr>
          <a:xfrm>
            <a:off x="324450" y="136896"/>
            <a:ext cx="1574800" cy="43053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sz="2800" spc="300" dirty="0">
                <a:solidFill>
                  <a:schemeClr val="tx1"/>
                </a:solidFill>
                <a:cs typeface="+mn-ea"/>
                <a:sym typeface="+mn-lt"/>
              </a:rPr>
              <a:t>主要工作</a:t>
            </a:r>
            <a:endParaRPr lang="zh-CN" sz="2800" spc="3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2" name="TextBox 21"/>
          <p:cNvSpPr txBox="1"/>
          <p:nvPr/>
        </p:nvSpPr>
        <p:spPr>
          <a:xfrm>
            <a:off x="324485" y="1007745"/>
            <a:ext cx="4408170" cy="16338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    1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、负责底盘数据开发。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    2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、负责底盘任务运维。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    3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、保障高峰底盘任务时效性。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    4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、优化底盘任务。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   5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、完善数据</a:t>
            </a: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任务监控。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TextBox 5"/>
          <p:cNvSpPr txBox="1"/>
          <p:nvPr/>
        </p:nvSpPr>
        <p:spPr>
          <a:xfrm>
            <a:off x="4645025" y="551180"/>
            <a:ext cx="164592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三、工作汇总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5" name="TextBox 21"/>
          <p:cNvSpPr txBox="1"/>
          <p:nvPr/>
        </p:nvSpPr>
        <p:spPr>
          <a:xfrm>
            <a:off x="4645025" y="824230"/>
            <a:ext cx="4408170" cy="22364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1-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、流向</a:t>
            </a: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    </a:t>
            </a:r>
            <a:endParaRPr lang="en-US" altLang="zh-CN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    1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、底盘数据需求</a:t>
            </a: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迭代</a:t>
            </a: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20+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个。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    2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、优化</a:t>
            </a: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兜底</a:t>
            </a: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10+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个任务。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    3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、质量监控新增</a:t>
            </a: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完善</a:t>
            </a: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40+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张。</a:t>
            </a:r>
            <a:endParaRPr lang="en-US" altLang="zh-CN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2-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、大件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    1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、底盘</a:t>
            </a: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zip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改造</a:t>
            </a: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优化任务</a:t>
            </a: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8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个，新需求</a:t>
            </a: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个。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    2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、质量监控新增完善</a:t>
            </a: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15+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张。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6" name="TextBox 5"/>
          <p:cNvSpPr txBox="1"/>
          <p:nvPr/>
        </p:nvSpPr>
        <p:spPr>
          <a:xfrm>
            <a:off x="324485" y="2520950"/>
            <a:ext cx="164592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二、时间投入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324485" y="2861945"/>
          <a:ext cx="3658870" cy="1910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右大括号 4"/>
          <p:cNvSpPr/>
          <p:nvPr/>
        </p:nvSpPr>
        <p:spPr>
          <a:xfrm>
            <a:off x="3132455" y="3831590"/>
            <a:ext cx="288290" cy="647700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TextBox 5"/>
          <p:cNvSpPr txBox="1"/>
          <p:nvPr/>
        </p:nvSpPr>
        <p:spPr>
          <a:xfrm>
            <a:off x="7813675" y="3297555"/>
            <a:ext cx="38862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20%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3451860" y="4032250"/>
            <a:ext cx="38862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80%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3132455" y="3054350"/>
            <a:ext cx="288290" cy="647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TextBox 5"/>
          <p:cNvSpPr txBox="1"/>
          <p:nvPr/>
        </p:nvSpPr>
        <p:spPr>
          <a:xfrm>
            <a:off x="3451860" y="3255645"/>
            <a:ext cx="38862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20%</a:t>
            </a:r>
            <a:endParaRPr lang="en-US" altLang="zh-CN" sz="1400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2" name="图表 11" descr="111"/>
          <p:cNvGraphicFramePr/>
          <p:nvPr/>
        </p:nvGraphicFramePr>
        <p:xfrm>
          <a:off x="4645025" y="2861310"/>
          <a:ext cx="3865245" cy="1909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80">
        <p:blinds dir="vert"/>
      </p:transition>
    </mc:Choice>
    <mc:Fallback>
      <p:transition spd="slow" advTm="708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4" grpId="0"/>
      <p:bldP spid="32" grpId="0"/>
      <p:bldP spid="40" grpId="0"/>
      <p:bldP spid="45" grpId="0"/>
      <p:bldP spid="46" grpId="0"/>
      <p:bldP spid="7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82"/>
          <p:cNvSpPr txBox="1">
            <a:spLocks noChangeArrowheads="1"/>
          </p:cNvSpPr>
          <p:nvPr/>
        </p:nvSpPr>
        <p:spPr bwMode="auto">
          <a:xfrm>
            <a:off x="180340" y="431800"/>
            <a:ext cx="5212715" cy="478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36293" rIns="0" bIns="36293">
            <a:spAutoFit/>
          </a:bodyPr>
          <a:lstStyle/>
          <a:p>
            <a:pPr algn="just" defTabSz="673735">
              <a:lnSpc>
                <a:spcPct val="150000"/>
              </a:lnSpc>
            </a:pPr>
            <a:r>
              <a:rPr lang="zh-CN" altLang="en-US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一、主要贡献</a:t>
            </a:r>
            <a:endParaRPr lang="en-US" altLang="zh-CN" sz="14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1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、保障底盘数据准确率</a:t>
            </a: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95%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以上。</a:t>
            </a:r>
            <a:endParaRPr lang="zh-CN" altLang="en-US" sz="12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2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、保障底盘任务稳定率</a:t>
            </a: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95%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以上。</a:t>
            </a:r>
            <a:endParaRPr lang="zh-CN" altLang="en-US" sz="12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3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、保障底盘异常</a:t>
            </a: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0.5H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内响应，并跟进处理落档。</a:t>
            </a:r>
            <a:endParaRPr lang="zh-CN" altLang="en-US" sz="12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4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、保障高峰期间任务</a:t>
            </a: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数据稳定输出。</a:t>
            </a:r>
            <a:endParaRPr lang="zh-CN" altLang="en-US" sz="12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5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、持续落实任务优化</a:t>
            </a: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兜底方案</a:t>
            </a: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质量监控等。</a:t>
            </a:r>
            <a:endParaRPr lang="zh-CN" altLang="en-US" sz="12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zh-CN" altLang="en-US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二、具体实例</a:t>
            </a:r>
            <a:endParaRPr lang="zh-CN" altLang="en-US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、高峰相关：</a:t>
            </a:r>
            <a:endParaRPr lang="zh-CN" altLang="en-US" sz="14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1-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</a:t>
            </a:r>
            <a:r>
              <a:rPr lang="zh-CN" altLang="en-US" sz="12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流向</a:t>
            </a:r>
            <a:r>
              <a:rPr lang="en-US" altLang="zh-CN" sz="12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12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动态收件时点任务</a:t>
            </a:r>
            <a:endParaRPr lang="zh-CN" altLang="en-US" sz="120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1)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、背景：双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11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期间，上游数据源异常，影响下游任务。</a:t>
            </a:r>
            <a:endParaRPr lang="zh-CN" altLang="en-US" sz="10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2)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、措施：①预先准备兜底方案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②数据监控告警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③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0.5H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内处理数据异常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0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3)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、效果：①时点数据正常输出，保障高峰数据。</a:t>
            </a:r>
            <a:endParaRPr lang="zh-CN" altLang="en-US" sz="12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、任务优化相关：</a:t>
            </a:r>
            <a:endParaRPr lang="zh-CN" altLang="en-US" sz="14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1-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、航空件判断逻辑优化：</a:t>
            </a:r>
            <a:endParaRPr lang="zh-CN" altLang="en-US" sz="12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1)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、背景：航空件静态判定，涉及多个任务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与业务存在延迟。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0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2)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、措施：①静态判断改为动态</a:t>
            </a: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②随机数优化数据倾斜</a:t>
            </a: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0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0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 Placeholder 3"/>
          <p:cNvSpPr txBox="1"/>
          <p:nvPr/>
        </p:nvSpPr>
        <p:spPr>
          <a:xfrm>
            <a:off x="108550" y="71491"/>
            <a:ext cx="1574800" cy="43053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sz="2800" spc="300" dirty="0">
                <a:solidFill>
                  <a:srgbClr val="CBBD99"/>
                </a:solidFill>
                <a:cs typeface="+mn-ea"/>
                <a:sym typeface="+mn-lt"/>
              </a:rPr>
              <a:t>主要贡献</a:t>
            </a:r>
            <a:endParaRPr lang="zh-CN" sz="28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3" name="TextBox 82"/>
          <p:cNvSpPr txBox="1">
            <a:spLocks noChangeArrowheads="1"/>
          </p:cNvSpPr>
          <p:nvPr/>
        </p:nvSpPr>
        <p:spPr bwMode="auto">
          <a:xfrm>
            <a:off x="4645025" y="648335"/>
            <a:ext cx="4203700" cy="408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36293" rIns="0" bIns="36293">
            <a:spAutoFit/>
          </a:bodyPr>
          <a:p>
            <a:pPr algn="just" defTabSz="673735">
              <a:lnSpc>
                <a:spcPct val="150000"/>
              </a:lnSpc>
            </a:pP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3)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、效果：①代码复用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②统一口径修改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③耗时基本与修改前保持一致</a:t>
            </a:r>
            <a:endParaRPr lang="en-US" altLang="zh-CN" sz="12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2-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、航空营运维度优化</a:t>
            </a:r>
            <a:endParaRPr lang="zh-CN" altLang="en-US" sz="12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1)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、背景：工作流个别任务耗时明显高于其他节点。</a:t>
            </a:r>
            <a:endParaRPr lang="zh-CN" altLang="en-US" sz="100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)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、措施：①参数优化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②临时落表优化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③优化执行计划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0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3)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、效果：①工作流由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1.5H 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缩短至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1H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左右。</a:t>
            </a:r>
            <a:endParaRPr lang="zh-CN" altLang="en-US" sz="100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3-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、航空动态订单优化</a:t>
            </a:r>
            <a:endParaRPr lang="zh-CN" altLang="en-US" sz="12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1)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、背景：任务耗时波动，以及资源紧张时，时点任务易超时。</a:t>
            </a:r>
            <a:endParaRPr lang="zh-CN" altLang="en-US" sz="100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)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、措施：①临时落表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②并行执行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③数据过滤优化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0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3)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、效果：①耗时由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25min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缩短至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15min.</a:t>
            </a:r>
            <a:endParaRPr lang="zh-CN" altLang="en-US" sz="100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4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4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、质量监控相关：</a:t>
            </a:r>
            <a:endParaRPr lang="zh-CN" altLang="en-US" sz="140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1-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</a:t>
            </a:r>
            <a:r>
              <a:rPr 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大件</a:t>
            </a: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已发</a:t>
            </a: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到达数据</a:t>
            </a:r>
            <a:endParaRPr lang="zh-CN" altLang="en-US" sz="12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1)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、背景：上游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kafka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因切换配置，导致数据缺失。</a:t>
            </a:r>
            <a:endParaRPr lang="zh-CN" sz="12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2)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、措施：①配置数据监控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②跟进原因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通知下游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③定位影响范围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 </a:t>
            </a:r>
            <a:endParaRPr lang="zh-CN" altLang="en-US" sz="10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3)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、效果：①及时告知上游处理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②跟进恢复时点历史数据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③降低数据异常带来的业务影响。</a:t>
            </a:r>
            <a:endParaRPr lang="zh-CN" altLang="en-US" sz="120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endParaRPr lang="zh-CN" altLang="en-US" sz="12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660">
        <p14:switch dir="r"/>
      </p:transition>
    </mc:Choice>
    <mc:Fallback>
      <p:transition spd="slow" advTm="46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/>
          <p:nvPr/>
        </p:nvSpPr>
        <p:spPr>
          <a:xfrm>
            <a:off x="723416" y="1296544"/>
            <a:ext cx="2258318" cy="2692864"/>
          </a:xfrm>
          <a:prstGeom prst="rect">
            <a:avLst/>
          </a:prstGeom>
          <a:noFill/>
          <a:ln w="1270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4" tIns="33697" rIns="67394" bIns="33697"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3" name="Rectangle 21"/>
          <p:cNvSpPr/>
          <p:nvPr/>
        </p:nvSpPr>
        <p:spPr>
          <a:xfrm>
            <a:off x="723416" y="1538067"/>
            <a:ext cx="2258318" cy="960458"/>
          </a:xfrm>
          <a:prstGeom prst="rect">
            <a:avLst/>
          </a:prstGeom>
          <a:solidFill>
            <a:srgbClr val="CBBD99"/>
          </a:solidFill>
          <a:ln>
            <a:noFill/>
          </a:ln>
        </p:spPr>
        <p:txBody>
          <a:bodyPr vert="horz" wrap="square" lIns="89858" tIns="44929" rIns="89858" bIns="44929" numCol="1" anchor="t" anchorCtr="0" compatLnSpc="1"/>
          <a:lstStyle/>
          <a:p>
            <a:endParaRPr lang="id-ID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Rectangle 22"/>
          <p:cNvSpPr/>
          <p:nvPr/>
        </p:nvSpPr>
        <p:spPr>
          <a:xfrm>
            <a:off x="723265" y="1146175"/>
            <a:ext cx="2258060" cy="4064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4" tIns="33697" rIns="67394" bIns="33697"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5200" y="1727610"/>
            <a:ext cx="1155700" cy="374650"/>
          </a:xfrm>
          <a:prstGeom prst="rect">
            <a:avLst/>
          </a:prstGeom>
          <a:noFill/>
        </p:spPr>
        <p:txBody>
          <a:bodyPr wrap="none" lIns="67394" tIns="33697" rIns="67394" bIns="33697" rtlCol="0">
            <a:spAutoFit/>
          </a:bodyPr>
          <a:lstStyle/>
          <a:p>
            <a:pPr algn="ctr"/>
            <a:r>
              <a:rPr lang="zh-CN" altLang="id-ID" sz="2000" b="1" dirty="0">
                <a:solidFill>
                  <a:schemeClr val="bg1"/>
                </a:solidFill>
                <a:cs typeface="+mn-ea"/>
                <a:sym typeface="+mn-lt"/>
              </a:rPr>
              <a:t>开发相关</a:t>
            </a:r>
            <a:endParaRPr lang="zh-CN" altLang="id-ID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Rectangle 31"/>
          <p:cNvSpPr/>
          <p:nvPr/>
        </p:nvSpPr>
        <p:spPr>
          <a:xfrm>
            <a:off x="3323244" y="1296544"/>
            <a:ext cx="2396221" cy="2850572"/>
          </a:xfrm>
          <a:prstGeom prst="rect">
            <a:avLst/>
          </a:prstGeom>
          <a:noFill/>
          <a:ln w="1270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4" tIns="33697" rIns="67394" bIns="33697"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12" name="Rectangle 32"/>
          <p:cNvSpPr/>
          <p:nvPr/>
        </p:nvSpPr>
        <p:spPr>
          <a:xfrm>
            <a:off x="3323244" y="1538067"/>
            <a:ext cx="2396221" cy="960458"/>
          </a:xfrm>
          <a:prstGeom prst="rect">
            <a:avLst/>
          </a:prstGeom>
          <a:solidFill>
            <a:srgbClr val="AC955C"/>
          </a:solidFill>
          <a:ln>
            <a:noFill/>
          </a:ln>
        </p:spPr>
        <p:txBody>
          <a:bodyPr vert="horz" wrap="square" lIns="89858" tIns="44929" rIns="89858" bIns="44929" numCol="1" anchor="t" anchorCtr="0" compatLnSpc="1"/>
          <a:lstStyle/>
          <a:p>
            <a:endParaRPr lang="id-ID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Rectangle 33"/>
          <p:cNvSpPr/>
          <p:nvPr/>
        </p:nvSpPr>
        <p:spPr>
          <a:xfrm>
            <a:off x="3323244" y="1296544"/>
            <a:ext cx="2396221" cy="256016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4" tIns="33697" rIns="67394" bIns="33697"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14" name="Rectangle 34"/>
          <p:cNvSpPr/>
          <p:nvPr/>
        </p:nvSpPr>
        <p:spPr>
          <a:xfrm>
            <a:off x="3323244" y="1146225"/>
            <a:ext cx="2396221" cy="391843"/>
          </a:xfrm>
          <a:prstGeom prst="rect">
            <a:avLst/>
          </a:prstGeom>
          <a:solidFill>
            <a:srgbClr val="AC955C"/>
          </a:solidFill>
          <a:ln>
            <a:noFill/>
          </a:ln>
        </p:spPr>
        <p:txBody>
          <a:bodyPr vert="horz" wrap="square" lIns="89858" tIns="44929" rIns="89858" bIns="44929" numCol="1" anchor="t" anchorCtr="0" compatLnSpc="1"/>
          <a:lstStyle/>
          <a:p>
            <a:endParaRPr lang="id-ID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Rectangle 41"/>
          <p:cNvSpPr/>
          <p:nvPr/>
        </p:nvSpPr>
        <p:spPr>
          <a:xfrm>
            <a:off x="6089584" y="1296544"/>
            <a:ext cx="2258318" cy="2692864"/>
          </a:xfrm>
          <a:prstGeom prst="rect">
            <a:avLst/>
          </a:prstGeom>
          <a:noFill/>
          <a:ln w="1270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4" tIns="33697" rIns="67394" bIns="33697"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21" name="Rectangle 42"/>
          <p:cNvSpPr/>
          <p:nvPr/>
        </p:nvSpPr>
        <p:spPr>
          <a:xfrm>
            <a:off x="6089584" y="1538067"/>
            <a:ext cx="2258318" cy="9604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89858" tIns="44929" rIns="89858" bIns="44929" numCol="1" anchor="t" anchorCtr="0" compatLnSpc="1"/>
          <a:lstStyle/>
          <a:p>
            <a:endParaRPr lang="id-ID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Rectangle 43"/>
          <p:cNvSpPr/>
          <p:nvPr/>
        </p:nvSpPr>
        <p:spPr>
          <a:xfrm>
            <a:off x="6089584" y="2498525"/>
            <a:ext cx="2258318" cy="256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4" tIns="33697" rIns="67394" bIns="33697"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23" name="Rectangle 44"/>
          <p:cNvSpPr/>
          <p:nvPr/>
        </p:nvSpPr>
        <p:spPr>
          <a:xfrm>
            <a:off x="6089584" y="1296544"/>
            <a:ext cx="2258318" cy="256016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4" tIns="33697" rIns="67394" bIns="33697"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24" name="Rectangle 45"/>
          <p:cNvSpPr/>
          <p:nvPr/>
        </p:nvSpPr>
        <p:spPr>
          <a:xfrm>
            <a:off x="6089650" y="1151255"/>
            <a:ext cx="2258060" cy="3867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89858" tIns="44929" rIns="89858" bIns="44929" numCol="1" anchor="t" anchorCtr="0" compatLnSpc="1"/>
          <a:lstStyle/>
          <a:p>
            <a:endParaRPr lang="id-ID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0" name="Content Placeholder 2"/>
          <p:cNvSpPr txBox="1"/>
          <p:nvPr/>
        </p:nvSpPr>
        <p:spPr>
          <a:xfrm>
            <a:off x="756285" y="2649855"/>
            <a:ext cx="2291080" cy="1064260"/>
          </a:xfrm>
          <a:prstGeom prst="rect">
            <a:avLst/>
          </a:prstGeom>
          <a:noFill/>
        </p:spPr>
        <p:txBody>
          <a:bodyPr vert="horz" lIns="67394" tIns="33697" rIns="67394" bIns="33697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Q2-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开发不规范，数据更新操作未提前备份。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Q2-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数据理解不深刻，开发存在数据缺失风险。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Q3-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数据质量监控不全面，存在异常数据未监控。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endParaRPr lang="en-US" altLang="zh-CN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3474287" y="2649960"/>
            <a:ext cx="2077624" cy="1064066"/>
          </a:xfrm>
          <a:prstGeom prst="rect">
            <a:avLst/>
          </a:prstGeom>
          <a:noFill/>
        </p:spPr>
        <p:txBody>
          <a:bodyPr vert="horz" lIns="67394" tIns="33697" rIns="67394" bIns="33697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Q1~Q2-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大件业务场景理解不到位，定位问题时效性低。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Q3~Q4-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跨模块代码复用低，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存在重复使用情况。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Content Placeholder 2"/>
          <p:cNvSpPr txBox="1"/>
          <p:nvPr/>
        </p:nvSpPr>
        <p:spPr>
          <a:xfrm>
            <a:off x="6239510" y="2649855"/>
            <a:ext cx="2419350" cy="1064260"/>
          </a:xfrm>
          <a:prstGeom prst="rect">
            <a:avLst/>
          </a:prstGeom>
          <a:noFill/>
        </p:spPr>
        <p:txBody>
          <a:bodyPr vert="horz" lIns="67394" tIns="33697" rIns="67394" bIns="33697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、学习的主动性不高。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r>
              <a:rPr lang="en-US" altLang="id-ID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、对其他模块的了解片面。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 Placeholder 3"/>
          <p:cNvSpPr txBox="1"/>
          <p:nvPr/>
        </p:nvSpPr>
        <p:spPr>
          <a:xfrm>
            <a:off x="756250" y="215636"/>
            <a:ext cx="1574800" cy="43053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altLang="en-US" sz="2800" spc="300" dirty="0">
                <a:solidFill>
                  <a:srgbClr val="CBBD99"/>
                </a:solidFill>
                <a:cs typeface="+mn-ea"/>
                <a:sym typeface="+mn-lt"/>
              </a:rPr>
              <a:t>存在问题</a:t>
            </a:r>
            <a:endParaRPr lang="zh-CN" altLang="en-US" sz="28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33" name="TextBox 6"/>
          <p:cNvSpPr txBox="1"/>
          <p:nvPr/>
        </p:nvSpPr>
        <p:spPr>
          <a:xfrm>
            <a:off x="3854095" y="1727610"/>
            <a:ext cx="1155700" cy="374650"/>
          </a:xfrm>
          <a:prstGeom prst="rect">
            <a:avLst/>
          </a:prstGeom>
          <a:noFill/>
        </p:spPr>
        <p:txBody>
          <a:bodyPr wrap="none" lIns="67394" tIns="33697" rIns="67394" bIns="33697" rtlCol="0">
            <a:spAutoFit/>
          </a:bodyPr>
          <a:p>
            <a:pPr algn="ctr"/>
            <a:r>
              <a:rPr lang="zh-CN" altLang="id-ID" sz="2000" b="1" dirty="0">
                <a:solidFill>
                  <a:schemeClr val="bg1"/>
                </a:solidFill>
                <a:cs typeface="+mn-ea"/>
                <a:sym typeface="+mn-lt"/>
              </a:rPr>
              <a:t>业务相关</a:t>
            </a:r>
            <a:endParaRPr lang="zh-CN" altLang="id-ID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TextBox 6"/>
          <p:cNvSpPr txBox="1"/>
          <p:nvPr/>
        </p:nvSpPr>
        <p:spPr>
          <a:xfrm>
            <a:off x="6692545" y="1727610"/>
            <a:ext cx="1155700" cy="374650"/>
          </a:xfrm>
          <a:prstGeom prst="rect">
            <a:avLst/>
          </a:prstGeom>
          <a:noFill/>
        </p:spPr>
        <p:txBody>
          <a:bodyPr wrap="none" lIns="67394" tIns="33697" rIns="67394" bIns="33697" rtlCol="0">
            <a:spAutoFit/>
          </a:bodyPr>
          <a:lstStyle/>
          <a:p>
            <a:pPr algn="ctr"/>
            <a:r>
              <a:rPr lang="zh-CN" altLang="id-ID" sz="2000" b="1" dirty="0">
                <a:solidFill>
                  <a:schemeClr val="bg1"/>
                </a:solidFill>
                <a:cs typeface="+mn-ea"/>
                <a:sym typeface="+mn-lt"/>
              </a:rPr>
              <a:t>学习相关</a:t>
            </a:r>
            <a:endParaRPr lang="zh-CN" altLang="id-ID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782">
        <p14:gallery dir="l"/>
      </p:transition>
    </mc:Choice>
    <mc:Fallback>
      <p:transition spd="slow" advTm="47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bldLvl="0" animBg="1"/>
      <p:bldP spid="7" grpId="0"/>
      <p:bldP spid="11" grpId="0"/>
      <p:bldP spid="12" grpId="0" animBg="1"/>
      <p:bldP spid="13" grpId="0" animBg="1"/>
      <p:bldP spid="14" grpId="0" animBg="1"/>
      <p:bldP spid="20" grpId="0"/>
      <p:bldP spid="21" grpId="0" bldLvl="0" animBg="1"/>
      <p:bldP spid="22" grpId="0"/>
      <p:bldP spid="23" grpId="0" animBg="1"/>
      <p:bldP spid="24" grpId="0" bldLvl="0" animBg="1"/>
      <p:bldP spid="30" grpId="0"/>
      <p:bldP spid="31" grpId="0"/>
      <p:bldP spid="32" grpId="0"/>
      <p:bldP spid="44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97853" y="1501471"/>
            <a:ext cx="1455145" cy="1335713"/>
            <a:chOff x="3835686" y="2643180"/>
            <a:chExt cx="1478435" cy="1363058"/>
          </a:xfrm>
          <a:solidFill>
            <a:srgbClr val="CBBD99"/>
          </a:solidFill>
        </p:grpSpPr>
        <p:sp>
          <p:nvSpPr>
            <p:cNvPr id="3" name="心形 7"/>
            <p:cNvSpPr/>
            <p:nvPr/>
          </p:nvSpPr>
          <p:spPr>
            <a:xfrm>
              <a:off x="3835686" y="2643180"/>
              <a:ext cx="741448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08146"/>
                <a:gd name="connsiteY0-2" fmla="*/ 327941 h 1363056"/>
                <a:gd name="connsiteX1-3" fmla="*/ 741448 w 1408146"/>
                <a:gd name="connsiteY1-4" fmla="*/ 1363056 h 1363056"/>
                <a:gd name="connsiteX2-5" fmla="*/ 741448 w 1408146"/>
                <a:gd name="connsiteY2-6" fmla="*/ 327941 h 1363056"/>
                <a:gd name="connsiteX0-7" fmla="*/ 741448 w 741448"/>
                <a:gd name="connsiteY0-8" fmla="*/ 327941 h 1363056"/>
                <a:gd name="connsiteX1-9" fmla="*/ 741448 w 741448"/>
                <a:gd name="connsiteY1-10" fmla="*/ 1363056 h 1363056"/>
                <a:gd name="connsiteX2-11" fmla="*/ 741448 w 741448"/>
                <a:gd name="connsiteY2-12" fmla="*/ 327941 h 1363056"/>
                <a:gd name="connsiteX0-13" fmla="*/ 741448 w 741448"/>
                <a:gd name="connsiteY0-14" fmla="*/ 327941 h 1363056"/>
                <a:gd name="connsiteX1-15" fmla="*/ 741448 w 741448"/>
                <a:gd name="connsiteY1-16" fmla="*/ 1363056 h 1363056"/>
                <a:gd name="connsiteX2-17" fmla="*/ 741448 w 741448"/>
                <a:gd name="connsiteY2-18" fmla="*/ 327941 h 1363056"/>
                <a:gd name="connsiteX0-19" fmla="*/ 741448 w 741448"/>
                <a:gd name="connsiteY0-20" fmla="*/ 327941 h 1363056"/>
                <a:gd name="connsiteX1-21" fmla="*/ 741448 w 741448"/>
                <a:gd name="connsiteY1-22" fmla="*/ 1363056 h 1363056"/>
                <a:gd name="connsiteX2-23" fmla="*/ 741448 w 741448"/>
                <a:gd name="connsiteY2-24" fmla="*/ 327941 h 1363056"/>
                <a:gd name="connsiteX0-25" fmla="*/ 741448 w 741448"/>
                <a:gd name="connsiteY0-26" fmla="*/ 327941 h 1363056"/>
                <a:gd name="connsiteX1-27" fmla="*/ 741448 w 741448"/>
                <a:gd name="connsiteY1-28" fmla="*/ 1363056 h 1363056"/>
                <a:gd name="connsiteX2-29" fmla="*/ 741448 w 741448"/>
                <a:gd name="connsiteY2-30" fmla="*/ 327941 h 1363056"/>
                <a:gd name="connsiteX0-31" fmla="*/ 741448 w 741448"/>
                <a:gd name="connsiteY0-32" fmla="*/ 327941 h 1363056"/>
                <a:gd name="connsiteX1-33" fmla="*/ 741448 w 741448"/>
                <a:gd name="connsiteY1-34" fmla="*/ 1363056 h 1363056"/>
                <a:gd name="connsiteX2-35" fmla="*/ 741448 w 741448"/>
                <a:gd name="connsiteY2-36" fmla="*/ 327941 h 1363056"/>
                <a:gd name="connsiteX0-37" fmla="*/ 741448 w 741448"/>
                <a:gd name="connsiteY0-38" fmla="*/ 327941 h 1363056"/>
                <a:gd name="connsiteX1-39" fmla="*/ 741448 w 741448"/>
                <a:gd name="connsiteY1-40" fmla="*/ 1363056 h 1363056"/>
                <a:gd name="connsiteX2-41" fmla="*/ 741448 w 741448"/>
                <a:gd name="connsiteY2-42" fmla="*/ 327941 h 1363056"/>
                <a:gd name="connsiteX0-43" fmla="*/ 741448 w 741448"/>
                <a:gd name="connsiteY0-44" fmla="*/ 327941 h 1363056"/>
                <a:gd name="connsiteX1-45" fmla="*/ 741448 w 741448"/>
                <a:gd name="connsiteY1-46" fmla="*/ 1363056 h 1363056"/>
                <a:gd name="connsiteX2-47" fmla="*/ 741448 w 741448"/>
                <a:gd name="connsiteY2-48" fmla="*/ 327941 h 1363056"/>
                <a:gd name="connsiteX0-49" fmla="*/ 741448 w 741448"/>
                <a:gd name="connsiteY0-50" fmla="*/ 327941 h 1363056"/>
                <a:gd name="connsiteX1-51" fmla="*/ 741448 w 741448"/>
                <a:gd name="connsiteY1-52" fmla="*/ 1363056 h 1363056"/>
                <a:gd name="connsiteX2-53" fmla="*/ 741448 w 741448"/>
                <a:gd name="connsiteY2-54" fmla="*/ 327941 h 1363056"/>
                <a:gd name="connsiteX0-55" fmla="*/ 741448 w 743314"/>
                <a:gd name="connsiteY0-56" fmla="*/ 327941 h 1363056"/>
                <a:gd name="connsiteX1-57" fmla="*/ 741448 w 743314"/>
                <a:gd name="connsiteY1-58" fmla="*/ 1363056 h 1363056"/>
                <a:gd name="connsiteX2-59" fmla="*/ 741448 w 743314"/>
                <a:gd name="connsiteY2-60" fmla="*/ 327941 h 1363056"/>
                <a:gd name="connsiteX0-61" fmla="*/ 741448 w 741448"/>
                <a:gd name="connsiteY0-62" fmla="*/ 327941 h 1363056"/>
                <a:gd name="connsiteX1-63" fmla="*/ 741448 w 741448"/>
                <a:gd name="connsiteY1-64" fmla="*/ 1363056 h 1363056"/>
                <a:gd name="connsiteX2-65" fmla="*/ 741448 w 741448"/>
                <a:gd name="connsiteY2-66" fmla="*/ 327941 h 1363056"/>
                <a:gd name="connsiteX0-67" fmla="*/ 741448 w 741448"/>
                <a:gd name="connsiteY0-68" fmla="*/ 327941 h 1363056"/>
                <a:gd name="connsiteX1-69" fmla="*/ 741448 w 741448"/>
                <a:gd name="connsiteY1-70" fmla="*/ 1363056 h 1363056"/>
                <a:gd name="connsiteX2-71" fmla="*/ 741448 w 741448"/>
                <a:gd name="connsiteY2-72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1448" h="1363056">
                  <a:moveTo>
                    <a:pt x="741448" y="327941"/>
                  </a:moveTo>
                  <a:cubicBezTo>
                    <a:pt x="740677" y="1157841"/>
                    <a:pt x="741248" y="495849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80808"/>
                </a:solidFill>
                <a:cs typeface="+mn-ea"/>
                <a:sym typeface="+mn-lt"/>
              </a:endParaRPr>
            </a:p>
          </p:txBody>
        </p:sp>
        <p:sp>
          <p:nvSpPr>
            <p:cNvPr id="4" name="心形 7"/>
            <p:cNvSpPr/>
            <p:nvPr/>
          </p:nvSpPr>
          <p:spPr>
            <a:xfrm flipH="1">
              <a:off x="4572000" y="2643182"/>
              <a:ext cx="742121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08146"/>
                <a:gd name="connsiteY0-2" fmla="*/ 327941 h 1363056"/>
                <a:gd name="connsiteX1-3" fmla="*/ 741448 w 1408146"/>
                <a:gd name="connsiteY1-4" fmla="*/ 1363056 h 1363056"/>
                <a:gd name="connsiteX2-5" fmla="*/ 741448 w 1408146"/>
                <a:gd name="connsiteY2-6" fmla="*/ 327941 h 1363056"/>
                <a:gd name="connsiteX0-7" fmla="*/ 741448 w 741448"/>
                <a:gd name="connsiteY0-8" fmla="*/ 327941 h 1363056"/>
                <a:gd name="connsiteX1-9" fmla="*/ 741448 w 741448"/>
                <a:gd name="connsiteY1-10" fmla="*/ 1363056 h 1363056"/>
                <a:gd name="connsiteX2-11" fmla="*/ 741448 w 741448"/>
                <a:gd name="connsiteY2-12" fmla="*/ 327941 h 1363056"/>
                <a:gd name="connsiteX0-13" fmla="*/ 741448 w 741448"/>
                <a:gd name="connsiteY0-14" fmla="*/ 327941 h 1363056"/>
                <a:gd name="connsiteX1-15" fmla="*/ 741448 w 741448"/>
                <a:gd name="connsiteY1-16" fmla="*/ 1363056 h 1363056"/>
                <a:gd name="connsiteX2-17" fmla="*/ 741448 w 741448"/>
                <a:gd name="connsiteY2-18" fmla="*/ 327941 h 1363056"/>
                <a:gd name="connsiteX0-19" fmla="*/ 741448 w 742505"/>
                <a:gd name="connsiteY0-20" fmla="*/ 327941 h 1363056"/>
                <a:gd name="connsiteX1-21" fmla="*/ 741448 w 742505"/>
                <a:gd name="connsiteY1-22" fmla="*/ 1363056 h 1363056"/>
                <a:gd name="connsiteX2-23" fmla="*/ 741448 w 742505"/>
                <a:gd name="connsiteY2-24" fmla="*/ 327941 h 1363056"/>
                <a:gd name="connsiteX0-25" fmla="*/ 741448 w 743811"/>
                <a:gd name="connsiteY0-26" fmla="*/ 327941 h 1363056"/>
                <a:gd name="connsiteX1-27" fmla="*/ 741448 w 743811"/>
                <a:gd name="connsiteY1-28" fmla="*/ 1363056 h 1363056"/>
                <a:gd name="connsiteX2-29" fmla="*/ 741448 w 743811"/>
                <a:gd name="connsiteY2-30" fmla="*/ 327941 h 1363056"/>
                <a:gd name="connsiteX0-31" fmla="*/ 741448 w 743178"/>
                <a:gd name="connsiteY0-32" fmla="*/ 327941 h 1363056"/>
                <a:gd name="connsiteX1-33" fmla="*/ 741448 w 743178"/>
                <a:gd name="connsiteY1-34" fmla="*/ 1363056 h 1363056"/>
                <a:gd name="connsiteX2-35" fmla="*/ 741448 w 743178"/>
                <a:gd name="connsiteY2-36" fmla="*/ 327941 h 1363056"/>
                <a:gd name="connsiteX0-37" fmla="*/ 741448 w 742121"/>
                <a:gd name="connsiteY0-38" fmla="*/ 327941 h 1363056"/>
                <a:gd name="connsiteX1-39" fmla="*/ 741448 w 742121"/>
                <a:gd name="connsiteY1-40" fmla="*/ 1363056 h 1363056"/>
                <a:gd name="connsiteX2-41" fmla="*/ 741448 w 742121"/>
                <a:gd name="connsiteY2-42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2121" h="1363056">
                  <a:moveTo>
                    <a:pt x="741448" y="327941"/>
                  </a:moveTo>
                  <a:cubicBezTo>
                    <a:pt x="743059" y="1088786"/>
                    <a:pt x="741249" y="617292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8080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88182" y="1898903"/>
            <a:ext cx="735059" cy="2058206"/>
            <a:chOff x="4943466" y="3048749"/>
            <a:chExt cx="746824" cy="2100342"/>
          </a:xfrm>
          <a:solidFill>
            <a:srgbClr val="AC955C"/>
          </a:solidFill>
        </p:grpSpPr>
        <p:sp>
          <p:nvSpPr>
            <p:cNvPr id="6" name="心形 8"/>
            <p:cNvSpPr/>
            <p:nvPr/>
          </p:nvSpPr>
          <p:spPr>
            <a:xfrm>
              <a:off x="4943466" y="3048749"/>
              <a:ext cx="746824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03231"/>
                <a:gd name="connsiteY0-2" fmla="*/ 327941 h 1363056"/>
                <a:gd name="connsiteX1-3" fmla="*/ 741448 w 1403231"/>
                <a:gd name="connsiteY1-4" fmla="*/ 1363056 h 1363056"/>
                <a:gd name="connsiteX2-5" fmla="*/ 741448 w 1403231"/>
                <a:gd name="connsiteY2-6" fmla="*/ 327941 h 1363056"/>
                <a:gd name="connsiteX0-7" fmla="*/ 741448 w 742788"/>
                <a:gd name="connsiteY0-8" fmla="*/ 327941 h 1363056"/>
                <a:gd name="connsiteX1-9" fmla="*/ 741448 w 742788"/>
                <a:gd name="connsiteY1-10" fmla="*/ 1363056 h 1363056"/>
                <a:gd name="connsiteX2-11" fmla="*/ 741448 w 742788"/>
                <a:gd name="connsiteY2-12" fmla="*/ 327941 h 1363056"/>
                <a:gd name="connsiteX0-13" fmla="*/ 741448 w 746824"/>
                <a:gd name="connsiteY0-14" fmla="*/ 327941 h 1363056"/>
                <a:gd name="connsiteX1-15" fmla="*/ 741448 w 746824"/>
                <a:gd name="connsiteY1-16" fmla="*/ 1363056 h 1363056"/>
                <a:gd name="connsiteX2-17" fmla="*/ 741448 w 746824"/>
                <a:gd name="connsiteY2-18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6824" h="1363056">
                  <a:moveTo>
                    <a:pt x="741448" y="327941"/>
                  </a:moveTo>
                  <a:cubicBezTo>
                    <a:pt x="747066" y="1050569"/>
                    <a:pt x="750018" y="562116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80808"/>
                </a:solidFill>
                <a:cs typeface="+mn-ea"/>
                <a:sym typeface="+mn-lt"/>
              </a:endParaRPr>
            </a:p>
          </p:txBody>
        </p:sp>
        <p:sp>
          <p:nvSpPr>
            <p:cNvPr id="7" name="心形 8"/>
            <p:cNvSpPr/>
            <p:nvPr/>
          </p:nvSpPr>
          <p:spPr>
            <a:xfrm flipH="1">
              <a:off x="4948441" y="3786035"/>
              <a:ext cx="741849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03231"/>
                <a:gd name="connsiteY0-2" fmla="*/ 327941 h 1363056"/>
                <a:gd name="connsiteX1-3" fmla="*/ 741448 w 1403231"/>
                <a:gd name="connsiteY1-4" fmla="*/ 1363056 h 1363056"/>
                <a:gd name="connsiteX2-5" fmla="*/ 741448 w 1403231"/>
                <a:gd name="connsiteY2-6" fmla="*/ 327941 h 1363056"/>
                <a:gd name="connsiteX0-7" fmla="*/ 741448 w 742788"/>
                <a:gd name="connsiteY0-8" fmla="*/ 327941 h 1363056"/>
                <a:gd name="connsiteX1-9" fmla="*/ 741448 w 742788"/>
                <a:gd name="connsiteY1-10" fmla="*/ 1363056 h 1363056"/>
                <a:gd name="connsiteX2-11" fmla="*/ 741448 w 742788"/>
                <a:gd name="connsiteY2-12" fmla="*/ 327941 h 1363056"/>
                <a:gd name="connsiteX0-13" fmla="*/ 741448 w 746824"/>
                <a:gd name="connsiteY0-14" fmla="*/ 327941 h 1363056"/>
                <a:gd name="connsiteX1-15" fmla="*/ 741448 w 746824"/>
                <a:gd name="connsiteY1-16" fmla="*/ 1363056 h 1363056"/>
                <a:gd name="connsiteX2-17" fmla="*/ 741448 w 746824"/>
                <a:gd name="connsiteY2-18" fmla="*/ 327941 h 1363056"/>
                <a:gd name="connsiteX0-19" fmla="*/ 741448 w 744292"/>
                <a:gd name="connsiteY0-20" fmla="*/ 327941 h 1363056"/>
                <a:gd name="connsiteX1-21" fmla="*/ 741448 w 744292"/>
                <a:gd name="connsiteY1-22" fmla="*/ 1363056 h 1363056"/>
                <a:gd name="connsiteX2-23" fmla="*/ 741448 w 744292"/>
                <a:gd name="connsiteY2-24" fmla="*/ 327941 h 1363056"/>
                <a:gd name="connsiteX0-25" fmla="*/ 741448 w 741849"/>
                <a:gd name="connsiteY0-26" fmla="*/ 327941 h 1363056"/>
                <a:gd name="connsiteX1-27" fmla="*/ 741448 w 741849"/>
                <a:gd name="connsiteY1-28" fmla="*/ 1363056 h 1363056"/>
                <a:gd name="connsiteX2-29" fmla="*/ 741448 w 741849"/>
                <a:gd name="connsiteY2-30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1849" h="1363056">
                  <a:moveTo>
                    <a:pt x="741448" y="327941"/>
                  </a:moveTo>
                  <a:cubicBezTo>
                    <a:pt x="739922" y="1055331"/>
                    <a:pt x="742874" y="562116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8080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77570" y="832485"/>
            <a:ext cx="3194685" cy="899791"/>
            <a:chOff x="868638" y="2098545"/>
            <a:chExt cx="3245682" cy="786774"/>
          </a:xfrm>
        </p:grpSpPr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 flipH="1">
              <a:off x="892090" y="2360337"/>
              <a:ext cx="2694202" cy="4836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sz="1000" kern="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zh-CN" altLang="en-US" sz="1000" kern="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、保持规范的开发流程</a:t>
              </a:r>
              <a:endParaRPr lang="zh-CN" altLang="en-US" sz="1000" kern="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defRPr/>
              </a:pPr>
              <a:r>
                <a:rPr lang="en-US" altLang="zh-CN" sz="1000" kern="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r>
                <a:rPr lang="zh-CN" altLang="en-US" sz="1000" kern="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、逐步梳理底盘数据表，排查异常数据</a:t>
              </a:r>
              <a:endParaRPr lang="zh-CN" altLang="en-US" sz="1000" kern="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defRPr/>
              </a:pPr>
              <a:r>
                <a:rPr lang="en-US" altLang="zh-CN" sz="1000" kern="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r>
                <a:rPr lang="zh-CN" altLang="en-US" sz="1000" kern="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、针对新数据表，深刻</a:t>
              </a:r>
              <a:endParaRPr lang="zh-CN" altLang="en-US" sz="1000" kern="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 flipH="1">
              <a:off x="868638" y="2098545"/>
              <a:ext cx="1456585" cy="2815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500" kern="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开发</a:t>
              </a:r>
              <a:endParaRPr lang="zh-CN" altLang="en-US" sz="1500" kern="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868639" y="2885319"/>
              <a:ext cx="3245681" cy="0"/>
            </a:xfrm>
            <a:prstGeom prst="line">
              <a:avLst/>
            </a:prstGeom>
            <a:ln w="12700">
              <a:solidFill>
                <a:srgbClr val="CBBD99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5702193" y="1673396"/>
            <a:ext cx="2507929" cy="770990"/>
            <a:chOff x="5770504" y="2818625"/>
            <a:chExt cx="2548069" cy="786774"/>
          </a:xfrm>
        </p:grpSpPr>
        <p:grpSp>
          <p:nvGrpSpPr>
            <p:cNvPr id="18" name="组合 44"/>
            <p:cNvGrpSpPr/>
            <p:nvPr/>
          </p:nvGrpSpPr>
          <p:grpSpPr bwMode="auto">
            <a:xfrm flipH="1">
              <a:off x="6042252" y="3141849"/>
              <a:ext cx="2184400" cy="408301"/>
              <a:chOff x="-362770" y="3102960"/>
              <a:chExt cx="2183514" cy="408301"/>
            </a:xfrm>
          </p:grpSpPr>
          <p:sp>
            <p:nvSpPr>
              <p:cNvPr id="21" name="TextBox 11"/>
              <p:cNvSpPr txBox="1">
                <a:spLocks noChangeArrowheads="1"/>
              </p:cNvSpPr>
              <p:nvPr/>
            </p:nvSpPr>
            <p:spPr bwMode="auto">
              <a:xfrm>
                <a:off x="675034" y="3102960"/>
                <a:ext cx="1145710" cy="408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000" kern="0" dirty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点击添加文本    </a:t>
                </a:r>
                <a:endParaRPr lang="en-US" altLang="zh-CN" sz="1000" kern="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defRPr/>
                </a:pPr>
                <a:r>
                  <a:rPr lang="zh-CN" altLang="en-US" sz="1000" kern="0" dirty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点击添加文本</a:t>
                </a:r>
                <a:endParaRPr lang="en-US" altLang="zh-CN" sz="1000" kern="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TextBox 11"/>
              <p:cNvSpPr txBox="1">
                <a:spLocks noChangeArrowheads="1"/>
              </p:cNvSpPr>
              <p:nvPr/>
            </p:nvSpPr>
            <p:spPr bwMode="auto">
              <a:xfrm>
                <a:off x="-362770" y="3102960"/>
                <a:ext cx="1145710" cy="408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000" kern="0" dirty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点击添加文本    </a:t>
                </a:r>
                <a:endParaRPr lang="en-US" altLang="zh-CN" sz="1000" kern="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defRPr/>
                </a:pPr>
                <a:r>
                  <a:rPr lang="zh-CN" altLang="en-US" sz="1000" kern="0" dirty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点击添加文本</a:t>
                </a:r>
                <a:endParaRPr lang="en-US" altLang="zh-CN" sz="1000" kern="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9" name="TextBox 11"/>
            <p:cNvSpPr txBox="1">
              <a:spLocks noChangeArrowheads="1"/>
            </p:cNvSpPr>
            <p:nvPr/>
          </p:nvSpPr>
          <p:spPr bwMode="auto">
            <a:xfrm flipH="1">
              <a:off x="6064607" y="2818625"/>
              <a:ext cx="1456585" cy="32978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500" kern="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标题文字</a:t>
              </a:r>
              <a:endParaRPr lang="en-US" altLang="zh-CN" sz="1500" kern="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5770504" y="3605399"/>
              <a:ext cx="2548069" cy="0"/>
            </a:xfrm>
            <a:prstGeom prst="line">
              <a:avLst/>
            </a:prstGeom>
            <a:ln w="12700">
              <a:solidFill>
                <a:srgbClr val="AC955C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3431586" y="1896243"/>
            <a:ext cx="730407" cy="2063206"/>
            <a:chOff x="3463556" y="3046034"/>
            <a:chExt cx="742098" cy="2105445"/>
          </a:xfrm>
          <a:solidFill>
            <a:srgbClr val="AC955C"/>
          </a:solidFill>
        </p:grpSpPr>
        <p:sp>
          <p:nvSpPr>
            <p:cNvPr id="30" name="心形 17"/>
            <p:cNvSpPr/>
            <p:nvPr/>
          </p:nvSpPr>
          <p:spPr>
            <a:xfrm flipH="1">
              <a:off x="3463556" y="3046034"/>
              <a:ext cx="741787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10624"/>
                <a:gd name="connsiteY0-2" fmla="*/ 327941 h 1363056"/>
                <a:gd name="connsiteX1-3" fmla="*/ 741448 w 1410624"/>
                <a:gd name="connsiteY1-4" fmla="*/ 1363056 h 1363056"/>
                <a:gd name="connsiteX2-5" fmla="*/ 741448 w 1410624"/>
                <a:gd name="connsiteY2-6" fmla="*/ 327941 h 1363056"/>
                <a:gd name="connsiteX0-7" fmla="*/ 741448 w 743461"/>
                <a:gd name="connsiteY0-8" fmla="*/ 327941 h 1363056"/>
                <a:gd name="connsiteX1-9" fmla="*/ 741448 w 743461"/>
                <a:gd name="connsiteY1-10" fmla="*/ 1363056 h 1363056"/>
                <a:gd name="connsiteX2-11" fmla="*/ 741448 w 743461"/>
                <a:gd name="connsiteY2-12" fmla="*/ 327941 h 1363056"/>
                <a:gd name="connsiteX0-13" fmla="*/ 741448 w 741588"/>
                <a:gd name="connsiteY0-14" fmla="*/ 327941 h 1363056"/>
                <a:gd name="connsiteX1-15" fmla="*/ 741448 w 741588"/>
                <a:gd name="connsiteY1-16" fmla="*/ 1363056 h 1363056"/>
                <a:gd name="connsiteX2-17" fmla="*/ 741448 w 741588"/>
                <a:gd name="connsiteY2-18" fmla="*/ 327941 h 1363056"/>
                <a:gd name="connsiteX0-19" fmla="*/ 741448 w 741787"/>
                <a:gd name="connsiteY0-20" fmla="*/ 327941 h 1363056"/>
                <a:gd name="connsiteX1-21" fmla="*/ 741448 w 741787"/>
                <a:gd name="connsiteY1-22" fmla="*/ 1363056 h 1363056"/>
                <a:gd name="connsiteX2-23" fmla="*/ 741448 w 741787"/>
                <a:gd name="connsiteY2-24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1787" h="1363056">
                  <a:moveTo>
                    <a:pt x="741448" y="327941"/>
                  </a:moveTo>
                  <a:cubicBezTo>
                    <a:pt x="742304" y="899098"/>
                    <a:pt x="741249" y="512051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80808"/>
                </a:solidFill>
                <a:cs typeface="+mn-ea"/>
                <a:sym typeface="+mn-lt"/>
              </a:endParaRPr>
            </a:p>
          </p:txBody>
        </p:sp>
        <p:sp>
          <p:nvSpPr>
            <p:cNvPr id="31" name="心形 17"/>
            <p:cNvSpPr/>
            <p:nvPr/>
          </p:nvSpPr>
          <p:spPr>
            <a:xfrm>
              <a:off x="3463867" y="3788423"/>
              <a:ext cx="741787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10624"/>
                <a:gd name="connsiteY0-2" fmla="*/ 327941 h 1363056"/>
                <a:gd name="connsiteX1-3" fmla="*/ 741448 w 1410624"/>
                <a:gd name="connsiteY1-4" fmla="*/ 1363056 h 1363056"/>
                <a:gd name="connsiteX2-5" fmla="*/ 741448 w 1410624"/>
                <a:gd name="connsiteY2-6" fmla="*/ 327941 h 1363056"/>
                <a:gd name="connsiteX0-7" fmla="*/ 741448 w 743461"/>
                <a:gd name="connsiteY0-8" fmla="*/ 327941 h 1363056"/>
                <a:gd name="connsiteX1-9" fmla="*/ 741448 w 743461"/>
                <a:gd name="connsiteY1-10" fmla="*/ 1363056 h 1363056"/>
                <a:gd name="connsiteX2-11" fmla="*/ 741448 w 743461"/>
                <a:gd name="connsiteY2-12" fmla="*/ 327941 h 1363056"/>
                <a:gd name="connsiteX0-13" fmla="*/ 741448 w 741588"/>
                <a:gd name="connsiteY0-14" fmla="*/ 327941 h 1363056"/>
                <a:gd name="connsiteX1-15" fmla="*/ 741448 w 741588"/>
                <a:gd name="connsiteY1-16" fmla="*/ 1363056 h 1363056"/>
                <a:gd name="connsiteX2-17" fmla="*/ 741448 w 741588"/>
                <a:gd name="connsiteY2-18" fmla="*/ 327941 h 1363056"/>
                <a:gd name="connsiteX0-19" fmla="*/ 741448 w 741787"/>
                <a:gd name="connsiteY0-20" fmla="*/ 327941 h 1363056"/>
                <a:gd name="connsiteX1-21" fmla="*/ 741448 w 741787"/>
                <a:gd name="connsiteY1-22" fmla="*/ 1363056 h 1363056"/>
                <a:gd name="connsiteX2-23" fmla="*/ 741448 w 741787"/>
                <a:gd name="connsiteY2-24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1787" h="1363056">
                  <a:moveTo>
                    <a:pt x="741448" y="327941"/>
                  </a:moveTo>
                  <a:cubicBezTo>
                    <a:pt x="742304" y="899098"/>
                    <a:pt x="741249" y="512051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8080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31544" y="2661285"/>
            <a:ext cx="2598395" cy="754616"/>
            <a:chOff x="821899" y="3826737"/>
            <a:chExt cx="2639983" cy="770065"/>
          </a:xfrm>
        </p:grpSpPr>
        <p:grpSp>
          <p:nvGrpSpPr>
            <p:cNvPr id="33" name="组合 44"/>
            <p:cNvGrpSpPr/>
            <p:nvPr/>
          </p:nvGrpSpPr>
          <p:grpSpPr bwMode="auto">
            <a:xfrm flipH="1">
              <a:off x="821899" y="4133252"/>
              <a:ext cx="2184400" cy="408302"/>
              <a:chOff x="-362770" y="3102960"/>
              <a:chExt cx="2183514" cy="408302"/>
            </a:xfrm>
          </p:grpSpPr>
          <p:sp>
            <p:nvSpPr>
              <p:cNvPr id="36" name="TextBox 11"/>
              <p:cNvSpPr txBox="1">
                <a:spLocks noChangeArrowheads="1"/>
              </p:cNvSpPr>
              <p:nvPr/>
            </p:nvSpPr>
            <p:spPr bwMode="auto">
              <a:xfrm>
                <a:off x="675034" y="3102960"/>
                <a:ext cx="1145710" cy="408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000" kern="0" dirty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点击添加文本    </a:t>
                </a:r>
                <a:endParaRPr lang="en-US" altLang="zh-CN" sz="1000" kern="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defRPr/>
                </a:pPr>
                <a:r>
                  <a:rPr lang="zh-CN" altLang="en-US" sz="1000" kern="0" dirty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点击添加文本</a:t>
                </a:r>
                <a:endParaRPr lang="en-US" altLang="zh-CN" sz="1000" kern="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TextBox 11"/>
              <p:cNvSpPr txBox="1">
                <a:spLocks noChangeArrowheads="1"/>
              </p:cNvSpPr>
              <p:nvPr/>
            </p:nvSpPr>
            <p:spPr bwMode="auto">
              <a:xfrm>
                <a:off x="-362770" y="3102960"/>
                <a:ext cx="1145710" cy="408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000" kern="0" dirty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点击添加文本    </a:t>
                </a:r>
                <a:endParaRPr lang="en-US" altLang="zh-CN" sz="1000" kern="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eaLnBrk="1" hangingPunct="1">
                  <a:defRPr/>
                </a:pPr>
                <a:r>
                  <a:rPr lang="zh-CN" altLang="en-US" sz="1000" kern="0" dirty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点击添加文本</a:t>
                </a:r>
                <a:endParaRPr lang="en-US" altLang="zh-CN" sz="1000" kern="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4" name="TextBox 11"/>
            <p:cNvSpPr txBox="1">
              <a:spLocks noChangeArrowheads="1"/>
            </p:cNvSpPr>
            <p:nvPr/>
          </p:nvSpPr>
          <p:spPr bwMode="auto">
            <a:xfrm flipH="1">
              <a:off x="860810" y="3826737"/>
              <a:ext cx="1456585" cy="32978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500" kern="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标题文字</a:t>
              </a:r>
              <a:endParaRPr lang="en-US" altLang="zh-CN" sz="1500" kern="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868640" y="4596802"/>
              <a:ext cx="2593242" cy="0"/>
            </a:xfrm>
            <a:prstGeom prst="line">
              <a:avLst/>
            </a:prstGeom>
            <a:ln w="12700">
              <a:solidFill>
                <a:srgbClr val="AC955C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 Placeholder 3"/>
          <p:cNvSpPr txBox="1"/>
          <p:nvPr/>
        </p:nvSpPr>
        <p:spPr>
          <a:xfrm>
            <a:off x="855310" y="287391"/>
            <a:ext cx="787400" cy="43053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altLang="en-US" sz="2800" spc="300" dirty="0">
                <a:solidFill>
                  <a:srgbClr val="CBBD99"/>
                </a:solidFill>
                <a:cs typeface="+mn-ea"/>
                <a:sym typeface="+mn-lt"/>
              </a:rPr>
              <a:t>改进</a:t>
            </a:r>
            <a:endParaRPr lang="zh-CN" altLang="en-US" sz="28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207">
        <p:blinds dir="vert"/>
      </p:transition>
    </mc:Choice>
    <mc:Fallback>
      <p:transition spd="slow" advTm="420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01"/>
          <p:cNvCxnSpPr>
            <a:cxnSpLocks noChangeShapeType="1"/>
          </p:cNvCxnSpPr>
          <p:nvPr/>
        </p:nvCxnSpPr>
        <p:spPr bwMode="auto">
          <a:xfrm flipH="1">
            <a:off x="2526607" y="2823879"/>
            <a:ext cx="1841673" cy="0"/>
          </a:xfrm>
          <a:prstGeom prst="line">
            <a:avLst/>
          </a:prstGeom>
          <a:noFill/>
          <a:ln w="19050" algn="ctr">
            <a:solidFill>
              <a:srgbClr val="AC955C"/>
            </a:solidFill>
            <a:miter lim="800000"/>
            <a:headEnd type="oval" w="med" len="med"/>
            <a:tailEnd type="oval" w="med" len="med"/>
          </a:ln>
        </p:spPr>
      </p:cxnSp>
      <p:sp>
        <p:nvSpPr>
          <p:cNvPr id="3" name="Sev01"/>
          <p:cNvSpPr>
            <a:spLocks noChangeAspect="1"/>
          </p:cNvSpPr>
          <p:nvPr/>
        </p:nvSpPr>
        <p:spPr bwMode="auto">
          <a:xfrm>
            <a:off x="3359989" y="2743874"/>
            <a:ext cx="173438" cy="174826"/>
          </a:xfrm>
          <a:prstGeom prst="ellipse">
            <a:avLst/>
          </a:prstGeom>
          <a:solidFill>
            <a:srgbClr val="CBBD99"/>
          </a:solidFill>
          <a:ln w="57150" algn="ctr">
            <a:solidFill>
              <a:schemeClr val="bg2"/>
            </a:solidFill>
            <a:miter lim="800000"/>
          </a:ln>
        </p:spPr>
        <p:txBody>
          <a:bodyPr lIns="84902" tIns="42451" rIns="84902" bIns="42451" anchor="ctr"/>
          <a:lstStyle/>
          <a:p>
            <a:pPr algn="ctr" defTabSz="8489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700" b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" name="Straight Connector 141"/>
          <p:cNvCxnSpPr>
            <a:cxnSpLocks noChangeShapeType="1"/>
          </p:cNvCxnSpPr>
          <p:nvPr/>
        </p:nvCxnSpPr>
        <p:spPr bwMode="auto">
          <a:xfrm flipH="1">
            <a:off x="4432951" y="2823879"/>
            <a:ext cx="1841674" cy="0"/>
          </a:xfrm>
          <a:prstGeom prst="line">
            <a:avLst/>
          </a:prstGeom>
          <a:noFill/>
          <a:ln w="19050" algn="ctr">
            <a:solidFill>
              <a:srgbClr val="AC955C"/>
            </a:solidFill>
            <a:miter lim="800000"/>
            <a:headEnd type="oval" w="med" len="med"/>
            <a:tailEnd type="oval" w="med" len="med"/>
          </a:ln>
        </p:spPr>
      </p:cxnSp>
      <p:sp>
        <p:nvSpPr>
          <p:cNvPr id="5" name="Sev01"/>
          <p:cNvSpPr>
            <a:spLocks noChangeAspect="1"/>
          </p:cNvSpPr>
          <p:nvPr/>
        </p:nvSpPr>
        <p:spPr bwMode="auto">
          <a:xfrm>
            <a:off x="5267804" y="2743874"/>
            <a:ext cx="173438" cy="174826"/>
          </a:xfrm>
          <a:prstGeom prst="ellipse">
            <a:avLst/>
          </a:prstGeom>
          <a:solidFill>
            <a:srgbClr val="CBBD99"/>
          </a:solidFill>
          <a:ln w="57150" algn="ctr">
            <a:solidFill>
              <a:schemeClr val="bg2"/>
            </a:solidFill>
            <a:miter lim="800000"/>
          </a:ln>
        </p:spPr>
        <p:txBody>
          <a:bodyPr lIns="84902" tIns="42451" rIns="84902" bIns="42451" anchor="ctr"/>
          <a:lstStyle/>
          <a:p>
            <a:pPr algn="ctr" defTabSz="8489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700" b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6" name="Straight Connector 149"/>
          <p:cNvCxnSpPr>
            <a:cxnSpLocks noChangeShapeType="1"/>
          </p:cNvCxnSpPr>
          <p:nvPr/>
        </p:nvCxnSpPr>
        <p:spPr bwMode="auto">
          <a:xfrm flipH="1">
            <a:off x="6342237" y="2823879"/>
            <a:ext cx="1843143" cy="0"/>
          </a:xfrm>
          <a:prstGeom prst="line">
            <a:avLst/>
          </a:prstGeom>
          <a:noFill/>
          <a:ln w="19050" algn="ctr">
            <a:solidFill>
              <a:srgbClr val="AC955C"/>
            </a:solidFill>
            <a:miter lim="800000"/>
            <a:headEnd type="oval" w="med" len="med"/>
            <a:tailEnd type="oval" w="med" len="med"/>
          </a:ln>
        </p:spPr>
      </p:cxnSp>
      <p:sp>
        <p:nvSpPr>
          <p:cNvPr id="7" name="Sev01"/>
          <p:cNvSpPr>
            <a:spLocks noChangeAspect="1"/>
          </p:cNvSpPr>
          <p:nvPr/>
        </p:nvSpPr>
        <p:spPr bwMode="auto">
          <a:xfrm>
            <a:off x="7177090" y="2743874"/>
            <a:ext cx="171967" cy="174826"/>
          </a:xfrm>
          <a:prstGeom prst="ellipse">
            <a:avLst/>
          </a:prstGeom>
          <a:solidFill>
            <a:srgbClr val="CBBD99"/>
          </a:solidFill>
          <a:ln w="57150" algn="ctr">
            <a:solidFill>
              <a:schemeClr val="bg2"/>
            </a:solidFill>
            <a:miter lim="800000"/>
          </a:ln>
        </p:spPr>
        <p:txBody>
          <a:bodyPr lIns="84902" tIns="42451" rIns="84902" bIns="42451" anchor="ctr"/>
          <a:lstStyle/>
          <a:p>
            <a:pPr algn="ctr" defTabSz="8489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700" b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Straight Connector 141"/>
          <p:cNvCxnSpPr>
            <a:cxnSpLocks noChangeShapeType="1"/>
          </p:cNvCxnSpPr>
          <p:nvPr/>
        </p:nvCxnSpPr>
        <p:spPr bwMode="auto">
          <a:xfrm flipH="1">
            <a:off x="599684" y="2823879"/>
            <a:ext cx="1843143" cy="0"/>
          </a:xfrm>
          <a:prstGeom prst="line">
            <a:avLst/>
          </a:prstGeom>
          <a:noFill/>
          <a:ln w="19050" algn="ctr">
            <a:solidFill>
              <a:srgbClr val="AC955C"/>
            </a:solidFill>
            <a:miter lim="800000"/>
            <a:headEnd type="oval" w="med" len="med"/>
            <a:tailEnd type="oval" w="med" len="med"/>
          </a:ln>
        </p:spPr>
      </p:cxnSp>
      <p:sp>
        <p:nvSpPr>
          <p:cNvPr id="9" name="Sev01"/>
          <p:cNvSpPr>
            <a:spLocks noChangeAspect="1"/>
          </p:cNvSpPr>
          <p:nvPr/>
        </p:nvSpPr>
        <p:spPr bwMode="auto">
          <a:xfrm>
            <a:off x="1436007" y="2743874"/>
            <a:ext cx="171967" cy="174826"/>
          </a:xfrm>
          <a:prstGeom prst="ellipse">
            <a:avLst/>
          </a:prstGeom>
          <a:solidFill>
            <a:srgbClr val="CBBD99"/>
          </a:solidFill>
          <a:ln w="57150" algn="ctr">
            <a:solidFill>
              <a:schemeClr val="bg2"/>
            </a:solidFill>
            <a:miter lim="800000"/>
          </a:ln>
        </p:spPr>
        <p:txBody>
          <a:bodyPr lIns="84902" tIns="42451" rIns="84902" bIns="42451" anchor="ctr"/>
          <a:lstStyle/>
          <a:p>
            <a:pPr algn="ctr" defTabSz="8489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700" b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Group 56"/>
          <p:cNvGrpSpPr/>
          <p:nvPr/>
        </p:nvGrpSpPr>
        <p:grpSpPr bwMode="auto">
          <a:xfrm>
            <a:off x="4501030" y="3192041"/>
            <a:ext cx="2113280" cy="1721985"/>
            <a:chOff x="2645" y="2306"/>
            <a:chExt cx="1236" cy="1162"/>
          </a:xfrm>
        </p:grpSpPr>
        <p:sp>
          <p:nvSpPr>
            <p:cNvPr id="11" name="文本框 53"/>
            <p:cNvSpPr txBox="1">
              <a:spLocks noChangeArrowheads="1"/>
            </p:cNvSpPr>
            <p:nvPr/>
          </p:nvSpPr>
          <p:spPr bwMode="auto">
            <a:xfrm>
              <a:off x="2668" y="2306"/>
              <a:ext cx="1138" cy="2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848995"/>
              <a:r>
                <a:rPr lang="zh-CN" altLang="en-US" sz="140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全流程业务学习</a:t>
              </a:r>
              <a:endParaRPr lang="zh-CN" altLang="en-US" sz="14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54"/>
            <p:cNvSpPr txBox="1">
              <a:spLocks noChangeArrowheads="1"/>
            </p:cNvSpPr>
            <p:nvPr/>
          </p:nvSpPr>
          <p:spPr bwMode="auto">
            <a:xfrm>
              <a:off x="2645" y="2472"/>
              <a:ext cx="1236" cy="9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just" defTabSz="848995">
                <a:lnSpc>
                  <a:spcPct val="150000"/>
                </a:lnSpc>
              </a:pPr>
              <a:r>
                <a:rPr lang="en-US" altLang="zh-CN" sz="1000" b="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1</a:t>
              </a:r>
              <a:r>
                <a:rPr lang="zh-CN" altLang="en-US" sz="1000" b="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、流向</a:t>
              </a:r>
              <a:r>
                <a:rPr lang="en-US" altLang="zh-CN" sz="1000" b="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&amp;</a:t>
              </a:r>
              <a:r>
                <a:rPr lang="zh-CN" altLang="en-US" sz="1000" b="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底盘业务环节深入研究</a:t>
              </a:r>
              <a:endParaRPr lang="zh-CN" altLang="en-US" sz="1000" b="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  <a:p>
              <a:pPr algn="just" defTabSz="848995">
                <a:lnSpc>
                  <a:spcPct val="150000"/>
                </a:lnSpc>
              </a:pPr>
              <a:r>
                <a:rPr lang="en-US" altLang="zh-CN" sz="1000" b="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2</a:t>
              </a:r>
              <a:r>
                <a:rPr lang="zh-CN" altLang="en-US" sz="1000" b="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、熟悉其他模块业务场景</a:t>
              </a:r>
              <a:endParaRPr lang="zh-CN" altLang="en-US" sz="1000" b="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  <a:p>
              <a:pPr algn="just" defTabSz="848995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（公司常用系统数据）</a:t>
              </a: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/</a:t>
              </a: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模型对底表的使用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  <a:p>
              <a:pPr algn="just" defTabSz="848995">
                <a:lnSpc>
                  <a:spcPct val="150000"/>
                </a:lnSpc>
              </a:pPr>
              <a:endParaRPr lang="zh-CN" altLang="en-US" sz="1000" b="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  <a:p>
              <a:pPr algn="just" defTabSz="848995">
                <a:lnSpc>
                  <a:spcPct val="150000"/>
                </a:lnSpc>
              </a:pPr>
              <a:endParaRPr lang="zh-CN" altLang="en-US" sz="1000" b="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Group 51"/>
          <p:cNvGrpSpPr/>
          <p:nvPr/>
        </p:nvGrpSpPr>
        <p:grpSpPr bwMode="auto">
          <a:xfrm>
            <a:off x="1206716" y="2026793"/>
            <a:ext cx="632019" cy="637077"/>
            <a:chOff x="821" y="1341"/>
            <a:chExt cx="430" cy="430"/>
          </a:xfrm>
        </p:grpSpPr>
        <p:sp>
          <p:nvSpPr>
            <p:cNvPr id="14" name="Sev01"/>
            <p:cNvSpPr>
              <a:spLocks noChangeAspect="1"/>
            </p:cNvSpPr>
            <p:nvPr/>
          </p:nvSpPr>
          <p:spPr bwMode="auto">
            <a:xfrm>
              <a:off x="821" y="1341"/>
              <a:ext cx="430" cy="430"/>
            </a:xfrm>
            <a:prstGeom prst="ellipse">
              <a:avLst/>
            </a:prstGeom>
            <a:noFill/>
            <a:ln w="57150" algn="ctr">
              <a:solidFill>
                <a:srgbClr val="AC955C"/>
              </a:solidFill>
              <a:miter lim="800000"/>
            </a:ln>
          </p:spPr>
          <p:txBody>
            <a:bodyPr anchor="ctr"/>
            <a:lstStyle/>
            <a:p>
              <a:pPr algn="ctr" defTabSz="8489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7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TextBox 67"/>
            <p:cNvSpPr txBox="1">
              <a:spLocks noChangeArrowheads="1"/>
            </p:cNvSpPr>
            <p:nvPr/>
          </p:nvSpPr>
          <p:spPr bwMode="auto">
            <a:xfrm>
              <a:off x="858" y="1504"/>
              <a:ext cx="376" cy="1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bg2"/>
                  </a:solidFill>
                  <a:cs typeface="+mn-ea"/>
                  <a:sym typeface="+mn-lt"/>
                </a:rPr>
                <a:t>20230530</a:t>
              </a:r>
              <a:endParaRPr lang="en-US" altLang="zh-CN" sz="10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Group 55"/>
          <p:cNvGrpSpPr/>
          <p:nvPr/>
        </p:nvGrpSpPr>
        <p:grpSpPr bwMode="auto">
          <a:xfrm>
            <a:off x="695222" y="3180937"/>
            <a:ext cx="1747605" cy="1037101"/>
            <a:chOff x="473" y="2120"/>
            <a:chExt cx="1189" cy="700"/>
          </a:xfrm>
        </p:grpSpPr>
        <p:sp>
          <p:nvSpPr>
            <p:cNvPr id="17" name="文本框 53"/>
            <p:cNvSpPr txBox="1">
              <a:spLocks noChangeArrowheads="1"/>
            </p:cNvSpPr>
            <p:nvPr/>
          </p:nvSpPr>
          <p:spPr bwMode="auto">
            <a:xfrm>
              <a:off x="475" y="2120"/>
              <a:ext cx="776" cy="2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848995"/>
              <a:r>
                <a:rPr lang="zh-CN" altLang="en-US" sz="140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大件交接</a:t>
              </a:r>
              <a:endParaRPr lang="zh-CN" altLang="en-US" sz="14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54"/>
            <p:cNvSpPr txBox="1">
              <a:spLocks noChangeArrowheads="1"/>
            </p:cNvSpPr>
            <p:nvPr/>
          </p:nvSpPr>
          <p:spPr bwMode="auto">
            <a:xfrm>
              <a:off x="473" y="2291"/>
              <a:ext cx="1189" cy="5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just" defTabSz="848995">
                <a:lnSpc>
                  <a:spcPct val="150000"/>
                </a:lnSpc>
              </a:pPr>
              <a:r>
                <a:rPr lang="en-US" altLang="zh-CN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1</a:t>
              </a:r>
              <a:r>
                <a:rPr lang="zh-CN" altLang="en-US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、任务交接</a:t>
              </a:r>
              <a:endPara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  <a:p>
              <a:pPr algn="just" defTabSz="848995">
                <a:lnSpc>
                  <a:spcPct val="150000"/>
                </a:lnSpc>
              </a:pPr>
              <a:r>
                <a:rPr lang="en-US" altLang="zh-CN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2</a:t>
              </a:r>
              <a:r>
                <a:rPr lang="zh-CN" altLang="en-US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SLA</a:t>
              </a:r>
              <a:r>
                <a:rPr lang="zh-CN" altLang="en-US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看板维护</a:t>
              </a:r>
              <a:endPara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  <a:p>
              <a:pPr algn="just" defTabSz="848995">
                <a:lnSpc>
                  <a:spcPct val="150000"/>
                </a:lnSpc>
              </a:pPr>
              <a:r>
                <a:rPr lang="en-US" altLang="zh-CN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3</a:t>
              </a:r>
              <a:r>
                <a:rPr lang="zh-CN" altLang="en-US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、质量</a:t>
              </a:r>
              <a:r>
                <a:rPr lang="en-US" altLang="zh-CN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/</a:t>
              </a:r>
              <a:r>
                <a:rPr lang="zh-CN" altLang="en-US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告警监控</a:t>
              </a:r>
              <a:endPara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Group 57"/>
          <p:cNvGrpSpPr/>
          <p:nvPr/>
        </p:nvGrpSpPr>
        <p:grpSpPr bwMode="auto">
          <a:xfrm>
            <a:off x="2685271" y="1611855"/>
            <a:ext cx="1747605" cy="795604"/>
            <a:chOff x="3101" y="2111"/>
            <a:chExt cx="1189" cy="537"/>
          </a:xfrm>
        </p:grpSpPr>
        <p:sp>
          <p:nvSpPr>
            <p:cNvPr id="20" name="文本框 53"/>
            <p:cNvSpPr txBox="1">
              <a:spLocks noChangeArrowheads="1"/>
            </p:cNvSpPr>
            <p:nvPr/>
          </p:nvSpPr>
          <p:spPr bwMode="auto">
            <a:xfrm>
              <a:off x="3101" y="2111"/>
              <a:ext cx="776" cy="2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848995"/>
              <a:r>
                <a:rPr lang="zh-CN" altLang="en-US" sz="140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压力测试</a:t>
              </a:r>
              <a:endParaRPr lang="zh-CN" altLang="en-US" sz="14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54"/>
            <p:cNvSpPr txBox="1">
              <a:spLocks noChangeArrowheads="1"/>
            </p:cNvSpPr>
            <p:nvPr/>
          </p:nvSpPr>
          <p:spPr bwMode="auto">
            <a:xfrm>
              <a:off x="3101" y="2275"/>
              <a:ext cx="1189" cy="3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just" defTabSz="848995">
                <a:lnSpc>
                  <a:spcPct val="150000"/>
                </a:lnSpc>
              </a:pPr>
              <a:r>
                <a:rPr lang="en-US" altLang="zh-CN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1</a:t>
              </a:r>
              <a:r>
                <a:rPr lang="zh-CN" altLang="en-US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、掌握压力测试步骤</a:t>
              </a:r>
              <a:endPara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  <a:p>
              <a:pPr algn="just" defTabSz="848995">
                <a:lnSpc>
                  <a:spcPct val="150000"/>
                </a:lnSpc>
              </a:pPr>
              <a:r>
                <a:rPr lang="en-US" altLang="zh-CN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2</a:t>
              </a:r>
              <a:r>
                <a:rPr lang="zh-CN" altLang="en-US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、压力测试</a:t>
              </a:r>
              <a:r>
                <a:rPr lang="zh-CN" altLang="en-US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实践</a:t>
              </a:r>
              <a:endPara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Group 58"/>
          <p:cNvGrpSpPr/>
          <p:nvPr/>
        </p:nvGrpSpPr>
        <p:grpSpPr bwMode="auto">
          <a:xfrm>
            <a:off x="6517145" y="1583802"/>
            <a:ext cx="1747605" cy="768937"/>
            <a:chOff x="4434" y="1042"/>
            <a:chExt cx="1189" cy="519"/>
          </a:xfrm>
        </p:grpSpPr>
        <p:sp>
          <p:nvSpPr>
            <p:cNvPr id="23" name="文本框 53"/>
            <p:cNvSpPr txBox="1">
              <a:spLocks noChangeArrowheads="1"/>
            </p:cNvSpPr>
            <p:nvPr/>
          </p:nvSpPr>
          <p:spPr bwMode="auto">
            <a:xfrm>
              <a:off x="4434" y="1042"/>
              <a:ext cx="1029" cy="2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848995"/>
              <a:r>
                <a:rPr lang="zh-CN" altLang="en-US" sz="140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任务优化</a:t>
              </a:r>
              <a:endParaRPr lang="zh-CN" altLang="en-US" sz="14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54"/>
            <p:cNvSpPr txBox="1">
              <a:spLocks noChangeArrowheads="1"/>
            </p:cNvSpPr>
            <p:nvPr/>
          </p:nvSpPr>
          <p:spPr bwMode="auto">
            <a:xfrm>
              <a:off x="4434" y="1188"/>
              <a:ext cx="1189" cy="3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just" defTabSz="848995">
                <a:lnSpc>
                  <a:spcPct val="150000"/>
                </a:lnSpc>
              </a:pPr>
              <a:r>
                <a:rPr lang="en-US" altLang="zh-CN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1</a:t>
              </a:r>
              <a:r>
                <a:rPr lang="zh-CN" altLang="en-US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、保证日常任务</a:t>
              </a:r>
              <a:r>
                <a:rPr lang="en-US" altLang="zh-CN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/</a:t>
              </a:r>
              <a:r>
                <a:rPr lang="zh-CN" altLang="en-US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数据正常</a:t>
              </a:r>
              <a:endPara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  <a:p>
              <a:pPr algn="just" defTabSz="848995">
                <a:lnSpc>
                  <a:spcPct val="150000"/>
                </a:lnSpc>
              </a:pPr>
              <a:r>
                <a:rPr lang="en-US" altLang="zh-CN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2</a:t>
              </a:r>
              <a:r>
                <a:rPr lang="zh-CN" altLang="en-US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、优化任务模块</a:t>
              </a:r>
              <a:endPara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Group 52"/>
          <p:cNvGrpSpPr/>
          <p:nvPr/>
        </p:nvGrpSpPr>
        <p:grpSpPr bwMode="auto">
          <a:xfrm>
            <a:off x="3124819" y="2997224"/>
            <a:ext cx="632019" cy="637077"/>
            <a:chOff x="2126" y="1996"/>
            <a:chExt cx="430" cy="430"/>
          </a:xfrm>
        </p:grpSpPr>
        <p:sp>
          <p:nvSpPr>
            <p:cNvPr id="26" name="Sev01"/>
            <p:cNvSpPr>
              <a:spLocks noChangeAspect="1"/>
            </p:cNvSpPr>
            <p:nvPr/>
          </p:nvSpPr>
          <p:spPr bwMode="auto">
            <a:xfrm>
              <a:off x="2126" y="1996"/>
              <a:ext cx="430" cy="430"/>
            </a:xfrm>
            <a:prstGeom prst="ellipse">
              <a:avLst/>
            </a:prstGeom>
            <a:noFill/>
            <a:ln w="57150" algn="ctr">
              <a:solidFill>
                <a:srgbClr val="AC955C"/>
              </a:solidFill>
              <a:miter lim="800000"/>
            </a:ln>
          </p:spPr>
          <p:txBody>
            <a:bodyPr anchor="ctr"/>
            <a:lstStyle/>
            <a:p>
              <a:pPr algn="ctr" defTabSz="8489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7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67"/>
            <p:cNvSpPr txBox="1">
              <a:spLocks noChangeArrowheads="1"/>
            </p:cNvSpPr>
            <p:nvPr/>
          </p:nvSpPr>
          <p:spPr bwMode="auto">
            <a:xfrm>
              <a:off x="2153" y="2160"/>
              <a:ext cx="376" cy="1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bg2"/>
                  </a:solidFill>
                  <a:cs typeface="+mn-ea"/>
                  <a:sym typeface="+mn-lt"/>
                </a:rPr>
                <a:t>20230615</a:t>
              </a:r>
              <a:endParaRPr lang="en-US" altLang="zh-CN" sz="10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Group 53"/>
          <p:cNvGrpSpPr/>
          <p:nvPr/>
        </p:nvGrpSpPr>
        <p:grpSpPr bwMode="auto">
          <a:xfrm>
            <a:off x="5038514" y="2026793"/>
            <a:ext cx="632019" cy="637077"/>
            <a:chOff x="3428" y="1341"/>
            <a:chExt cx="430" cy="430"/>
          </a:xfrm>
        </p:grpSpPr>
        <p:sp>
          <p:nvSpPr>
            <p:cNvPr id="29" name="Sev01"/>
            <p:cNvSpPr>
              <a:spLocks noChangeAspect="1"/>
            </p:cNvSpPr>
            <p:nvPr/>
          </p:nvSpPr>
          <p:spPr bwMode="auto">
            <a:xfrm>
              <a:off x="3428" y="1341"/>
              <a:ext cx="430" cy="430"/>
            </a:xfrm>
            <a:prstGeom prst="ellipse">
              <a:avLst/>
            </a:prstGeom>
            <a:noFill/>
            <a:ln w="57150" algn="ctr">
              <a:solidFill>
                <a:srgbClr val="AC955C"/>
              </a:solidFill>
              <a:miter lim="800000"/>
            </a:ln>
          </p:spPr>
          <p:txBody>
            <a:bodyPr anchor="ctr"/>
            <a:lstStyle/>
            <a:p>
              <a:pPr algn="ctr" defTabSz="8489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7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67"/>
            <p:cNvSpPr txBox="1">
              <a:spLocks noChangeArrowheads="1"/>
            </p:cNvSpPr>
            <p:nvPr/>
          </p:nvSpPr>
          <p:spPr bwMode="auto">
            <a:xfrm>
              <a:off x="3455" y="1504"/>
              <a:ext cx="376" cy="1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bg2"/>
                  </a:solidFill>
                  <a:cs typeface="+mn-ea"/>
                  <a:sym typeface="+mn-lt"/>
                </a:rPr>
                <a:t>20230630</a:t>
              </a:r>
              <a:endParaRPr lang="en-US" altLang="zh-CN" sz="10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Group 54"/>
          <p:cNvGrpSpPr/>
          <p:nvPr/>
        </p:nvGrpSpPr>
        <p:grpSpPr bwMode="auto">
          <a:xfrm>
            <a:off x="6947799" y="2997224"/>
            <a:ext cx="632019" cy="637077"/>
            <a:chOff x="4727" y="1996"/>
            <a:chExt cx="430" cy="430"/>
          </a:xfrm>
        </p:grpSpPr>
        <p:sp>
          <p:nvSpPr>
            <p:cNvPr id="32" name="Sev01"/>
            <p:cNvSpPr>
              <a:spLocks noChangeAspect="1"/>
            </p:cNvSpPr>
            <p:nvPr/>
          </p:nvSpPr>
          <p:spPr bwMode="auto">
            <a:xfrm>
              <a:off x="4727" y="1996"/>
              <a:ext cx="430" cy="430"/>
            </a:xfrm>
            <a:prstGeom prst="ellipse">
              <a:avLst/>
            </a:prstGeom>
            <a:noFill/>
            <a:ln w="57150" algn="ctr">
              <a:solidFill>
                <a:srgbClr val="AC955C"/>
              </a:solidFill>
              <a:miter lim="800000"/>
            </a:ln>
          </p:spPr>
          <p:txBody>
            <a:bodyPr anchor="ctr"/>
            <a:lstStyle/>
            <a:p>
              <a:pPr algn="ctr" defTabSz="8489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7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TextBox 67"/>
            <p:cNvSpPr txBox="1">
              <a:spLocks noChangeArrowheads="1"/>
            </p:cNvSpPr>
            <p:nvPr/>
          </p:nvSpPr>
          <p:spPr bwMode="auto">
            <a:xfrm>
              <a:off x="4760" y="2111"/>
              <a:ext cx="376" cy="1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1300">
                  <a:solidFill>
                    <a:schemeClr val="bg2"/>
                  </a:solidFill>
                  <a:cs typeface="+mn-ea"/>
                  <a:sym typeface="+mn-lt"/>
                </a:rPr>
                <a:t>持续</a:t>
              </a:r>
              <a:endParaRPr lang="zh-CN" altLang="en-US" sz="13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Text Placeholder 3"/>
          <p:cNvSpPr txBox="1"/>
          <p:nvPr/>
        </p:nvSpPr>
        <p:spPr>
          <a:xfrm>
            <a:off x="599405" y="215636"/>
            <a:ext cx="787400" cy="43053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sz="2800" spc="300" dirty="0">
                <a:solidFill>
                  <a:srgbClr val="CBBD99"/>
                </a:solidFill>
                <a:cs typeface="+mn-ea"/>
                <a:sym typeface="+mn-lt"/>
              </a:rPr>
              <a:t>规划</a:t>
            </a:r>
            <a:endParaRPr lang="zh-CN" sz="28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721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810" smtClean="0"/>
            </a:fld>
            <a:endParaRPr lang="zh-CN" altLang="en-US" sz="810"/>
          </a:p>
        </p:txBody>
      </p:sp>
      <p:sp>
        <p:nvSpPr>
          <p:cNvPr id="6" name="文本框 5"/>
          <p:cNvSpPr txBox="1"/>
          <p:nvPr/>
        </p:nvSpPr>
        <p:spPr>
          <a:xfrm>
            <a:off x="20567" y="2180716"/>
            <a:ext cx="8959991" cy="701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9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kumimoji="1" lang="zh-CN" altLang="en-US" sz="397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TIMING" val="|2.5|0.7|0.8|0.7|0.7|0.6"/>
</p:tagLst>
</file>

<file path=ppt/tags/tag2.xml><?xml version="1.0" encoding="utf-8"?>
<p:tagLst xmlns:p="http://schemas.openxmlformats.org/presentationml/2006/main">
  <p:tag name="ISPRING_PRESENTATION_TITLE" val="ok5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ynjzzq3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ynjzzq3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1422</Words>
  <Application>WPS 演示</Application>
  <PresentationFormat>自定义</PresentationFormat>
  <Paragraphs>166</Paragraphs>
  <Slides>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印品黑体</vt:lpstr>
      <vt:lpstr>黑体</vt:lpstr>
      <vt:lpstr>微软雅黑</vt:lpstr>
      <vt:lpstr>等线</vt:lpstr>
      <vt:lpstr>Calibri</vt:lpstr>
      <vt:lpstr>Arial Unicode MS</vt:lpstr>
      <vt:lpstr>字魂59号-创粗黑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商务总结</dc:title>
  <dc:creator>第一PPT</dc:creator>
  <cp:keywords>www.1ppt.com</cp:keywords>
  <dc:description>www.1ppt.com</dc:description>
  <cp:lastModifiedBy>Administrator</cp:lastModifiedBy>
  <cp:revision>392</cp:revision>
  <dcterms:created xsi:type="dcterms:W3CDTF">2023-05-20T09:32:00Z</dcterms:created>
  <dcterms:modified xsi:type="dcterms:W3CDTF">2023-12-13T13:12:48Z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B7F061D27C9548E3A16569045A52D2C9_12</vt:lpwstr>
  </property>
  <property fmtid="{D5CDD505-2E9C-101B-9397-08002B2CF9AE}" pid="3" name="KSOProductBuildVer">
    <vt:lpwstr>2052-11.8.2.10972</vt:lpwstr>
  </property>
</Properties>
</file>