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handoutMasterIdLst>
    <p:handoutMasterId r:id="rId17"/>
  </p:handoutMasterIdLst>
  <p:sldIdLst>
    <p:sldId id="867" r:id="rId4"/>
    <p:sldId id="874" r:id="rId6"/>
    <p:sldId id="900" r:id="rId7"/>
    <p:sldId id="1425" r:id="rId8"/>
    <p:sldId id="1430" r:id="rId9"/>
    <p:sldId id="1426" r:id="rId10"/>
    <p:sldId id="1431" r:id="rId11"/>
    <p:sldId id="1427" r:id="rId12"/>
    <p:sldId id="1428" r:id="rId13"/>
    <p:sldId id="1432" r:id="rId14"/>
    <p:sldId id="1429" r:id="rId15"/>
    <p:sldId id="896" r:id="rId16"/>
  </p:sldIdLst>
  <p:sldSz cx="12192000" cy="6858000"/>
  <p:notesSz cx="6797675" cy="992632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5930" lvl="1" indent="127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3130" lvl="2" indent="127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0330" lvl="3" indent="127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7530" lvl="4" indent="127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lvl="5" indent="127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lvl="6" indent="127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lvl="7" indent="127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lvl="8" indent="127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nMMx 2000" initials="MeMeX" lastIdx="1" clrIdx="0"/>
  <p:cmAuthor id="1" name="Microsoft Office User" initials="MOU" lastIdx="1" clrIdx="0"/>
  <p:cmAuthor id="2" name="01380943" initials="sfkj" lastIdx="1" clrIdx="1"/>
  <p:cmAuthor id="3" name="Author" initials="A" lastIdx="0" clrIdx="2"/>
  <p:cmAuthor id="4" name="XuRong" initials="X" lastIdx="1" clrIdx="1"/>
  <p:cmAuthor id="5" name="作者" initials="A" lastIdx="0" clrIdx="2"/>
  <p:cmAuthor id="6" name="ming qiu" initials="m" lastIdx="17" clrIdx="1"/>
  <p:cmAuthor id="7" name="Microsoft Office 用户" initials="Office [7]" lastIdx="1" clrIdx="6"/>
  <p:cmAuthor id="8" name="姜伟光" initials="姜" lastIdx="1" clrIdx="0"/>
  <p:cmAuthor id="10" name="杨 付" initials="杨" lastIdx="1" clrIdx="9"/>
  <p:cmAuthor id="11" name="未知" initials="未" lastIdx="1" clrIdx="10"/>
  <p:cmAuthor id="12" name="Lenovo" initials="L" lastIdx="2" clrIdx="11"/>
  <p:cmAuthor id="13" name="李 备" initials="李" lastIdx="1" clrIdx="12"/>
  <p:cmAuthor id="191251535" name="沈霄雷" initials="沈" lastIdx="833089" clrIdx="0"/>
  <p:cmAuthor id="191251536" name="李哲(ZheLi)-顺丰科技" initials="a" lastIdx="1" clrIdx="11"/>
  <p:cmAuthor id="191251537" name="Echo" initials="E" lastIdx="1" clrIdx="191251536"/>
  <p:cmAuthor id="14" name="01415952" initials="0" lastIdx="1" clrIdx="1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C00000"/>
    <a:srgbClr val="C92626"/>
    <a:srgbClr val="FFFFFF"/>
    <a:srgbClr val="AEAEAE"/>
    <a:srgbClr val="D14646"/>
    <a:srgbClr val="C7000B"/>
    <a:srgbClr val="FF0000"/>
    <a:srgbClr val="A0313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4"/>
    <p:restoredTop sz="96340"/>
  </p:normalViewPr>
  <p:slideViewPr>
    <p:cSldViewPr snapToGrid="0" snapToObjects="1" showGuides="1">
      <p:cViewPr>
        <p:scale>
          <a:sx n="119" d="100"/>
          <a:sy n="119" d="100"/>
        </p:scale>
        <p:origin x="1320" y="392"/>
      </p:cViewPr>
      <p:guideLst>
        <p:guide orient="horz" pos="235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user\01431437\desktop\2023&#24180;&#24230;&#36848;&#32844;-&#25968;&#25454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d:\user\01431437\desktop\2023&#24180;&#24230;&#36848;&#32844;-&#25968;&#2545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0392218387198"/>
          <c:y val="0.0650943396226415"/>
          <c:w val="0.812739253216191"/>
          <c:h val="0.7793710691823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'[2023年度述职-数据.xlsx]Sheet1'!$L$1</c:f>
              <c:strCache>
                <c:ptCount val="1"/>
                <c:pt idx="0">
                  <c:v>占比</c:v>
                </c:pt>
              </c:strCache>
            </c:strRef>
          </c:tx>
          <c:spPr>
            <a:solidFill>
              <a:srgbClr val="C00000">
                <a:alpha val="85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6A6A6">
                  <a:alpha val="85000"/>
                </a:srgb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A6A6A6">
                  <a:alpha val="85000"/>
                </a:srgb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A6A6A6">
                  <a:alpha val="85000"/>
                </a:srgb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'[2023年度述职-数据.xlsx]Sheet1'!$J$2:$K$7</c:f>
              <c:multiLvlStrCache>
                <c:ptCount val="6"/>
                <c:lvl>
                  <c:pt idx="0">
                    <c:v>开发</c:v>
                  </c:pt>
                  <c:pt idx="1">
                    <c:v>运维</c:v>
                  </c:pt>
                  <c:pt idx="2">
                    <c:v>优化</c:v>
                  </c:pt>
                  <c:pt idx="3">
                    <c:v>开发</c:v>
                  </c:pt>
                  <c:pt idx="4">
                    <c:v>运维</c:v>
                  </c:pt>
                  <c:pt idx="5">
                    <c:v>优化</c:v>
                  </c:pt>
                </c:lvl>
                <c:lvl>
                  <c:pt idx="0">
                    <c:v>流向</c:v>
                  </c:pt>
                  <c:pt idx="3">
                    <c:v>大件</c:v>
                  </c:pt>
                </c:lvl>
              </c:multiLvlStrCache>
            </c:multiLvlStrRef>
          </c:cat>
          <c:val>
            <c:numRef>
              <c:f>'[2023年度述职-数据.xlsx]Sheet1'!$L$2:$L$7</c:f>
              <c:numCache>
                <c:formatCode>0%</c:formatCode>
                <c:ptCount val="6"/>
                <c:pt idx="0">
                  <c:v>0.4875</c:v>
                </c:pt>
                <c:pt idx="1">
                  <c:v>0.2438</c:v>
                </c:pt>
                <c:pt idx="2">
                  <c:v>0.0813</c:v>
                </c:pt>
                <c:pt idx="3">
                  <c:v>0.0188</c:v>
                </c:pt>
                <c:pt idx="4">
                  <c:v>0.075</c:v>
                </c:pt>
                <c:pt idx="5">
                  <c:v>0.0938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0"/>
        <c:axId val="523343973"/>
        <c:axId val="199846429"/>
      </c:barChart>
      <c:catAx>
        <c:axId val="523343973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12700" cap="flat" cmpd="sng" algn="ctr">
            <a:noFill/>
            <a:prstDash val="sysDot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99846429"/>
        <c:crosses val="autoZero"/>
        <c:auto val="1"/>
        <c:lblAlgn val="ctr"/>
        <c:lblOffset val="100"/>
        <c:noMultiLvlLbl val="0"/>
      </c:catAx>
      <c:valAx>
        <c:axId val="19984642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52334397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alpha val="85000"/>
      </a:schemeClr>
    </a:solidFill>
    <a:ln w="12700" cap="flat" cmpd="sng" algn="ctr">
      <a:solidFill>
        <a:schemeClr val="bg1">
          <a:lumMod val="85000"/>
        </a:schemeClr>
      </a:solidFill>
      <a:prstDash val="solid"/>
      <a:round/>
    </a:ln>
    <a:effectLst/>
  </c:spPr>
  <c:txPr>
    <a:bodyPr/>
    <a:lstStyle/>
    <a:p>
      <a:pPr>
        <a:defRPr lang="zh-CN">
          <a:solidFill>
            <a:schemeClr val="bg1"/>
          </a:solidFill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483325119106"/>
          <c:y val="0.0731626205520452"/>
          <c:w val="0.831509774930179"/>
          <c:h val="0.6160292650482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'[2023年度述职-数据.xlsx]Sheet1'!$Z$1</c:f>
              <c:strCache>
                <c:ptCount val="1"/>
                <c:pt idx="0">
                  <c:v>大件</c:v>
                </c:pt>
              </c:strCache>
            </c:strRef>
          </c:tx>
          <c:spPr>
            <a:solidFill>
              <a:srgbClr val="A6A6A6">
                <a:alpha val="85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'[2023年度述职-数据.xlsx]Sheet1'!$Y$2:$Y$4</c:f>
              <c:strCache>
                <c:ptCount val="3"/>
                <c:pt idx="0">
                  <c:v>需求</c:v>
                </c:pt>
                <c:pt idx="1">
                  <c:v>优化</c:v>
                </c:pt>
                <c:pt idx="2">
                  <c:v>数据表</c:v>
                </c:pt>
              </c:strCache>
            </c:strRef>
          </c:cat>
          <c:val>
            <c:numRef>
              <c:f>'[2023年度述职-数据.xlsx]Sheet1'!$Z$2:$Z$4</c:f>
              <c:numCache>
                <c:formatCode>General</c:formatCode>
                <c:ptCount val="3"/>
                <c:pt idx="0">
                  <c:v>1</c:v>
                </c:pt>
                <c:pt idx="1">
                  <c:v>8</c:v>
                </c:pt>
                <c:pt idx="2">
                  <c:v>16</c:v>
                </c:pt>
              </c:numCache>
            </c:numRef>
          </c:val>
        </c:ser>
        <c:ser>
          <c:idx val="1"/>
          <c:order val="1"/>
          <c:tx>
            <c:strRef>
              <c:f>'[2023年度述职-数据.xlsx]Sheet1'!$AA$1</c:f>
              <c:strCache>
                <c:ptCount val="1"/>
                <c:pt idx="0">
                  <c:v>流向</c:v>
                </c:pt>
              </c:strCache>
            </c:strRef>
          </c:tx>
          <c:spPr>
            <a:solidFill>
              <a:srgbClr val="C92626">
                <a:alpha val="85000"/>
              </a:srgb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'[2023年度述职-数据.xlsx]Sheet1'!$Y$2:$Y$4</c:f>
              <c:strCache>
                <c:ptCount val="3"/>
                <c:pt idx="0">
                  <c:v>需求</c:v>
                </c:pt>
                <c:pt idx="1">
                  <c:v>优化</c:v>
                </c:pt>
                <c:pt idx="2">
                  <c:v>数据表</c:v>
                </c:pt>
              </c:strCache>
            </c:strRef>
          </c:cat>
          <c:val>
            <c:numRef>
              <c:f>'[2023年度述职-数据.xlsx]Sheet1'!$AA$2:$AA$4</c:f>
              <c:numCache>
                <c:formatCode>General</c:formatCode>
                <c:ptCount val="3"/>
                <c:pt idx="0">
                  <c:v>20</c:v>
                </c:pt>
                <c:pt idx="1">
                  <c:v>10</c:v>
                </c:pt>
                <c:pt idx="2">
                  <c:v>44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0"/>
        <c:axId val="32987967"/>
        <c:axId val="650331107"/>
      </c:barChart>
      <c:catAx>
        <c:axId val="32987967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50331107"/>
        <c:crosses val="autoZero"/>
        <c:auto val="1"/>
        <c:lblAlgn val="ctr"/>
        <c:lblOffset val="100"/>
        <c:noMultiLvlLbl val="0"/>
      </c:catAx>
      <c:valAx>
        <c:axId val="65033110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32987967"/>
        <c:crosses val="autoZero"/>
        <c:crossBetween val="between"/>
      </c:valAx>
      <c:spPr>
        <a:solidFill>
          <a:schemeClr val="bg1">
            <a:alpha val="85000"/>
          </a:schemeClr>
        </a:solidFill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solidFill>
          <a:schemeClr val="bg1">
            <a:lumMod val="8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>
        <a:alpha val="85000"/>
      </a:schemeClr>
    </a:solidFill>
    <a:ln w="12700" cap="flat" cmpd="sng" algn="ctr">
      <a:solidFill>
        <a:schemeClr val="bg1">
          <a:lumMod val="85000"/>
        </a:schemeClr>
      </a:solidFill>
      <a:prstDash val="solid"/>
      <a:round/>
    </a:ln>
    <a:effectLst/>
  </c:spPr>
  <c:txPr>
    <a:bodyPr/>
    <a:lstStyle/>
    <a:p>
      <a:pPr>
        <a:defRPr lang="zh-CN">
          <a:solidFill>
            <a:schemeClr val="tx1"/>
          </a:solidFill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ED108A-6F27-4981-A1FB-74CA1B7F21F7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4F8F91-33A6-48AC-ABB2-D40FEB31F0A7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9AC378-A912-4BDB-907D-5908F4ED6CF4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45593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91313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137033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182753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E98A41-D394-4851-A342-528ED29E4EDA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等线" panose="02010600030101010101" pitchFamily="2" charset="-122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等线" panose="02010600030101010101" pitchFamily="2" charset="-122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等线" panose="02010600030101010101" pitchFamily="2" charset="-122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等线" panose="02010600030101010101" pitchFamily="2" charset="-122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等线" panose="02010600030101010101" pitchFamily="2" charset="-122"/>
      </a:defRPr>
    </a:lvl5pPr>
    <a:lvl6pPr marL="22853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420688" y="1241425"/>
            <a:ext cx="5954712" cy="3349625"/>
          </a:xfrm>
          <a:ln>
            <a:solidFill>
              <a:srgbClr val="000000"/>
            </a:solidFill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科技联动
顺丰云阶段性产出及规划</a:t>
            </a:r>
            <a:endParaRPr lang="zh-CN" altLang="en-US" dirty="0"/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16280" indent="-27559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02360" indent="-220345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543685" indent="-220345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1984375" indent="-220345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425065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866390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307080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748405" indent="-2203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defTabSz="882015">
              <a:defRPr/>
            </a:pPr>
            <a:fld id="{73D70296-DAC5-43BC-9831-DE5944EE1C8C}" type="slidenum">
              <a:rPr kumimoji="0" lang="zh-CN" altLang="en-US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kumimoji="0" lang="zh-CN" altLang="en-US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2" y="23088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5" y="3565525"/>
            <a:ext cx="10852150" cy="80137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C94B4-B3B4-4C4E-9D78-D14EB3EA52F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FB22-BFE5-4CC8-BD02-FA5970F8AB0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394B-E649-40D7-94EC-496614D5EF5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829A-1D64-4176-B7DF-2AA3849BF97C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0704E-3868-42D3-B2D5-AA84C179877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F29-9BB2-438D-AED1-6C620C0984F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49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A775-5FEA-4B07-9350-5B83139E64D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7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630D6-01F0-434E-BDE3-B0CF4E6B22B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712A-EC47-4B0B-928B-676286CAA76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E446A-46C4-4369-9B08-CF06E87153E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7" descr="WechatIMG108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713" y="239713"/>
            <a:ext cx="2112962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CD02B-F4A2-4B34-ABDC-B291EC6A551F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B20B3-AE02-44B8-A35E-6FF81DEA28B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5"/>
            <a:ext cx="3931920" cy="389191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669925" y="5605145"/>
            <a:ext cx="10852150" cy="558165"/>
          </a:xfrm>
        </p:spPr>
        <p:txBody>
          <a:bodyPr/>
          <a:lstStyle>
            <a:lvl1pPr>
              <a:defRPr/>
            </a:lvl1pPr>
          </a:lstStyle>
          <a:p>
            <a:r>
              <a:rPr>
                <a:sym typeface="+mn-ea"/>
              </a:rPr>
              <a:t>单击此处编辑母版标题样式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69925" y="641350"/>
            <a:ext cx="10852150" cy="4556125"/>
          </a:xfrm>
        </p:spPr>
        <p:txBody>
          <a:bodyPr vert="horz" lIns="101600" tIns="0" rIns="82550" bIns="0" rtlCol="0">
            <a:noAutofit/>
          </a:bodyPr>
          <a:lstStyle>
            <a:lvl1pPr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1pPr>
            <a:lvl2pPr marL="457200" lvl="1" indent="0" defTabSz="914400">
              <a:buNone/>
              <a:tabLst>
                <a:tab pos="1609725" algn="l"/>
              </a:tabLst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2pPr>
            <a:lvl3pPr lvl="2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3pPr>
            <a:lvl4pPr lvl="3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4pPr>
            <a:lvl5pPr lvl="4" defTabSz="914400">
              <a:def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6445" cy="68681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0" y="565150"/>
            <a:ext cx="5400040" cy="57277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2" y="623591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419E-909D-48E0-A060-37FEE06A532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2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defTabSz="914400">
              <a:defRPr lang="zh-CN" altLang="en-US" sz="3200" dirty="0"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5" y="1508125"/>
            <a:ext cx="10852150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b="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2FA20-97B6-4754-9F03-64C4EA5A737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 ftr="0" dt="0"/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1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448390" y="2163960"/>
            <a:ext cx="10265789" cy="253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r">
              <a:lnSpc>
                <a:spcPct val="100000"/>
              </a:lnSpc>
              <a:buNone/>
              <a:defRPr/>
            </a:pPr>
            <a:r>
              <a:rPr kumimoji="0" lang="zh-CN" altLang="en-US" sz="4400" b="1" i="0" u="none" strike="noStrike" kern="40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年终述职报告</a:t>
            </a:r>
            <a:endParaRPr kumimoji="0" lang="en-US" altLang="zh-CN" sz="4400" b="1" i="0" u="none" strike="noStrike" kern="40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r">
              <a:lnSpc>
                <a:spcPct val="100000"/>
              </a:lnSpc>
              <a:buNone/>
              <a:defRPr/>
            </a:pPr>
            <a:r>
              <a:rPr lang="zh-CN" altLang="en-US" b="1" kern="4000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预测数据支持</a:t>
            </a:r>
            <a:r>
              <a:rPr lang="zh-CN" altLang="en-US" b="1" kern="4000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部</a:t>
            </a:r>
            <a:endParaRPr lang="en-US" altLang="zh-CN" b="1" kern="4000" spc="3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r">
              <a:lnSpc>
                <a:spcPct val="100000"/>
              </a:lnSpc>
              <a:buNone/>
              <a:defRPr/>
            </a:pPr>
            <a:r>
              <a:rPr kumimoji="0" lang="zh-CN" altLang="en-US" sz="1600" b="1" i="0" u="none" strike="noStrike" kern="40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王英楠</a:t>
            </a:r>
            <a:endParaRPr kumimoji="0" lang="en-US" altLang="zh-CN" sz="1600" b="1" i="0" u="none" strike="noStrike" kern="40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r">
              <a:lnSpc>
                <a:spcPct val="100000"/>
              </a:lnSpc>
              <a:buNone/>
              <a:defRPr/>
            </a:pPr>
            <a:r>
              <a:rPr lang="en-US" altLang="zh-CN" sz="1600" b="1" kern="4000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2023</a:t>
            </a:r>
            <a:r>
              <a:rPr lang="zh-CN" altLang="en-US" sz="1600" b="1" kern="4000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</a:t>
            </a:r>
            <a:endParaRPr kumimoji="0" lang="zh-CN" altLang="en-US" sz="1600" b="1" i="0" u="none" strike="noStrike" kern="40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1405688" y="2061486"/>
            <a:ext cx="9577064" cy="432000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流程图: 合并 1"/>
          <p:cNvSpPr/>
          <p:nvPr/>
        </p:nvSpPr>
        <p:spPr>
          <a:xfrm>
            <a:off x="8823367" y="1896745"/>
            <a:ext cx="647065" cy="761365"/>
          </a:xfrm>
          <a:prstGeom prst="flowChartMerg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合并 5"/>
          <p:cNvSpPr/>
          <p:nvPr/>
        </p:nvSpPr>
        <p:spPr>
          <a:xfrm>
            <a:off x="4847381" y="1896745"/>
            <a:ext cx="647065" cy="761365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合并 5"/>
          <p:cNvSpPr/>
          <p:nvPr/>
        </p:nvSpPr>
        <p:spPr>
          <a:xfrm>
            <a:off x="2909169" y="1896942"/>
            <a:ext cx="647065" cy="761365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合并 5"/>
          <p:cNvSpPr/>
          <p:nvPr/>
        </p:nvSpPr>
        <p:spPr>
          <a:xfrm>
            <a:off x="6962124" y="1896745"/>
            <a:ext cx="647065" cy="761365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10790" y="2772410"/>
            <a:ext cx="1787525" cy="6546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主要工作</a:t>
            </a:r>
            <a:endParaRPr 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08170" y="2772410"/>
            <a:ext cx="1787525" cy="6546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成果贡献</a:t>
            </a:r>
            <a:endParaRPr 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91910" y="2772410"/>
            <a:ext cx="1787525" cy="6546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问题改进</a:t>
            </a:r>
            <a:endParaRPr 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75650" y="2772410"/>
            <a:ext cx="1787525" cy="6546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未来规划</a:t>
            </a:r>
            <a:endParaRPr 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01"/>
          <p:cNvCxnSpPr>
            <a:cxnSpLocks noChangeShapeType="1"/>
          </p:cNvCxnSpPr>
          <p:nvPr/>
        </p:nvCxnSpPr>
        <p:spPr bwMode="auto">
          <a:xfrm flipH="1">
            <a:off x="3422282" y="3840607"/>
            <a:ext cx="2494541" cy="0"/>
          </a:xfrm>
          <a:prstGeom prst="line">
            <a:avLst/>
          </a:prstGeom>
          <a:solidFill>
            <a:srgbClr val="C00000"/>
          </a:solidFill>
          <a:ln w="19050" algn="ctr">
            <a:solidFill>
              <a:srgbClr val="C00000"/>
            </a:solidFill>
            <a:miter lim="800000"/>
            <a:headEnd type="oval" w="med" len="med"/>
            <a:tailEnd type="oval" w="med" len="med"/>
          </a:ln>
        </p:spPr>
      </p:cxnSp>
      <p:sp>
        <p:nvSpPr>
          <p:cNvPr id="3" name="Sev01"/>
          <p:cNvSpPr>
            <a:spLocks noChangeAspect="1"/>
          </p:cNvSpPr>
          <p:nvPr/>
        </p:nvSpPr>
        <p:spPr bwMode="auto">
          <a:xfrm>
            <a:off x="4551096" y="3732240"/>
            <a:ext cx="234921" cy="236801"/>
          </a:xfrm>
          <a:prstGeom prst="ellipse">
            <a:avLst/>
          </a:prstGeom>
          <a:solidFill>
            <a:srgbClr val="C00000"/>
          </a:solidFill>
          <a:ln w="57150" algn="ctr">
            <a:solidFill>
              <a:schemeClr val="bg2"/>
            </a:solidFill>
            <a:miter lim="800000"/>
          </a:ln>
        </p:spPr>
        <p:txBody>
          <a:bodyPr lIns="114999" tIns="57499" rIns="114999" bIns="57499" anchor="ctr"/>
          <a:lstStyle/>
          <a:p>
            <a:pPr algn="ctr" defTabSz="8489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10" b="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4" name="Straight Connector 141"/>
          <p:cNvCxnSpPr>
            <a:cxnSpLocks noChangeShapeType="1"/>
          </p:cNvCxnSpPr>
          <p:nvPr/>
        </p:nvCxnSpPr>
        <p:spPr bwMode="auto">
          <a:xfrm flipH="1">
            <a:off x="6004420" y="3840607"/>
            <a:ext cx="2494543" cy="0"/>
          </a:xfrm>
          <a:prstGeom prst="line">
            <a:avLst/>
          </a:prstGeom>
          <a:noFill/>
          <a:ln w="19050" algn="ctr">
            <a:solidFill>
              <a:srgbClr val="C00000"/>
            </a:solidFill>
            <a:miter lim="800000"/>
            <a:headEnd type="oval" w="med" len="med"/>
            <a:tailEnd type="oval" w="med" len="med"/>
          </a:ln>
        </p:spPr>
      </p:cxnSp>
      <p:sp>
        <p:nvSpPr>
          <p:cNvPr id="5" name="Sev01"/>
          <p:cNvSpPr>
            <a:spLocks noChangeAspect="1"/>
          </p:cNvSpPr>
          <p:nvPr/>
        </p:nvSpPr>
        <p:spPr bwMode="auto">
          <a:xfrm>
            <a:off x="7135227" y="3732240"/>
            <a:ext cx="234921" cy="236801"/>
          </a:xfrm>
          <a:prstGeom prst="ellipse">
            <a:avLst/>
          </a:prstGeom>
          <a:solidFill>
            <a:srgbClr val="C00000"/>
          </a:solidFill>
          <a:ln w="57150" algn="ctr">
            <a:solidFill>
              <a:schemeClr val="bg2"/>
            </a:solidFill>
            <a:miter lim="800000"/>
          </a:ln>
        </p:spPr>
        <p:txBody>
          <a:bodyPr lIns="114999" tIns="57499" rIns="114999" bIns="57499" anchor="ctr"/>
          <a:lstStyle/>
          <a:p>
            <a:pPr algn="ctr" defTabSz="8489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10" b="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6" name="Straight Connector 149"/>
          <p:cNvCxnSpPr>
            <a:cxnSpLocks noChangeShapeType="1"/>
          </p:cNvCxnSpPr>
          <p:nvPr/>
        </p:nvCxnSpPr>
        <p:spPr bwMode="auto">
          <a:xfrm flipH="1">
            <a:off x="8590543" y="3840607"/>
            <a:ext cx="2496532" cy="0"/>
          </a:xfrm>
          <a:prstGeom prst="line">
            <a:avLst/>
          </a:prstGeom>
          <a:solidFill>
            <a:srgbClr val="C00000"/>
          </a:solidFill>
          <a:ln w="19050" algn="ctr">
            <a:solidFill>
              <a:srgbClr val="C00000"/>
            </a:solidFill>
            <a:miter lim="800000"/>
            <a:headEnd type="oval" w="med" len="med"/>
            <a:tailEnd type="oval" w="med" len="med"/>
          </a:ln>
        </p:spPr>
      </p:cxnSp>
      <p:sp>
        <p:nvSpPr>
          <p:cNvPr id="7" name="Sev01"/>
          <p:cNvSpPr>
            <a:spLocks noChangeAspect="1"/>
          </p:cNvSpPr>
          <p:nvPr/>
        </p:nvSpPr>
        <p:spPr bwMode="auto">
          <a:xfrm>
            <a:off x="9721349" y="3732240"/>
            <a:ext cx="232929" cy="236801"/>
          </a:xfrm>
          <a:prstGeom prst="ellipse">
            <a:avLst/>
          </a:prstGeom>
          <a:solidFill>
            <a:srgbClr val="C00000"/>
          </a:solidFill>
          <a:ln w="57150" algn="ctr">
            <a:solidFill>
              <a:schemeClr val="bg2"/>
            </a:solidFill>
            <a:miter lim="800000"/>
          </a:ln>
        </p:spPr>
        <p:txBody>
          <a:bodyPr lIns="114999" tIns="57499" rIns="114999" bIns="57499" anchor="ctr"/>
          <a:lstStyle/>
          <a:p>
            <a:pPr algn="ctr" defTabSz="8489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10" b="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8" name="Straight Connector 141"/>
          <p:cNvCxnSpPr>
            <a:cxnSpLocks noChangeShapeType="1"/>
          </p:cNvCxnSpPr>
          <p:nvPr/>
        </p:nvCxnSpPr>
        <p:spPr bwMode="auto">
          <a:xfrm flipH="1">
            <a:off x="812270" y="3840607"/>
            <a:ext cx="2496532" cy="0"/>
          </a:xfrm>
          <a:prstGeom prst="line">
            <a:avLst/>
          </a:prstGeom>
          <a:solidFill>
            <a:srgbClr val="C00000"/>
          </a:solidFill>
          <a:ln w="19050" algn="ctr">
            <a:solidFill>
              <a:srgbClr val="C00000"/>
            </a:solidFill>
            <a:miter lim="800000"/>
            <a:headEnd type="oval" w="med" len="med"/>
            <a:tailEnd type="oval" w="med" len="med"/>
          </a:ln>
        </p:spPr>
      </p:cxnSp>
      <p:sp>
        <p:nvSpPr>
          <p:cNvPr id="9" name="Sev01"/>
          <p:cNvSpPr>
            <a:spLocks noChangeAspect="1"/>
          </p:cNvSpPr>
          <p:nvPr/>
        </p:nvSpPr>
        <p:spPr bwMode="auto">
          <a:xfrm>
            <a:off x="1945068" y="3732240"/>
            <a:ext cx="232929" cy="236801"/>
          </a:xfrm>
          <a:prstGeom prst="ellipse">
            <a:avLst/>
          </a:prstGeom>
          <a:solidFill>
            <a:srgbClr val="C00000"/>
          </a:solidFill>
          <a:ln w="57150" algn="ctr">
            <a:solidFill>
              <a:schemeClr val="bg2"/>
            </a:solidFill>
            <a:miter lim="800000"/>
          </a:ln>
        </p:spPr>
        <p:txBody>
          <a:bodyPr lIns="114999" tIns="57499" rIns="114999" bIns="57499" anchor="ctr"/>
          <a:lstStyle/>
          <a:p>
            <a:pPr algn="ctr" defTabSz="8489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10" b="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文本框 54"/>
          <p:cNvSpPr txBox="1">
            <a:spLocks noChangeArrowheads="1"/>
          </p:cNvSpPr>
          <p:nvPr/>
        </p:nvSpPr>
        <p:spPr bwMode="auto">
          <a:xfrm>
            <a:off x="6096635" y="4201795"/>
            <a:ext cx="2862580" cy="1031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defTabSz="848995">
              <a:lnSpc>
                <a:spcPct val="150000"/>
              </a:lnSpc>
            </a:pPr>
            <a:r>
              <a:rPr lang="en-US" altLang="zh-CN" sz="1355" b="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1355" b="0" dirty="0">
                <a:solidFill>
                  <a:schemeClr val="tx1"/>
                </a:solidFill>
                <a:cs typeface="+mn-ea"/>
                <a:sym typeface="+mn-lt"/>
              </a:rPr>
              <a:t>、特色经济底盘迭代开发</a:t>
            </a:r>
            <a:endParaRPr lang="zh-CN" altLang="en-US" sz="1355" b="0" dirty="0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848995">
              <a:lnSpc>
                <a:spcPct val="150000"/>
              </a:lnSpc>
            </a:pPr>
            <a:r>
              <a:rPr lang="en-US" altLang="zh-CN" sz="1355" b="0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1355" b="0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zh-CN" altLang="en-US" sz="1355">
                <a:cs typeface="+mn-ea"/>
                <a:sym typeface="+mn-lt"/>
              </a:rPr>
              <a:t>空舱项目底盘开发</a:t>
            </a:r>
            <a:endParaRPr lang="zh-CN" altLang="en-US" sz="1355" b="0" dirty="0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848995">
              <a:lnSpc>
                <a:spcPct val="150000"/>
              </a:lnSpc>
            </a:pPr>
            <a:r>
              <a:rPr lang="en-US" altLang="zh-CN" sz="1355" b="0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1355" b="0" dirty="0">
                <a:solidFill>
                  <a:schemeClr val="tx1"/>
                </a:solidFill>
                <a:cs typeface="+mn-ea"/>
                <a:sym typeface="+mn-lt"/>
              </a:rPr>
              <a:t>、大件底盘运维</a:t>
            </a:r>
            <a:endParaRPr lang="zh-CN" altLang="en-US" sz="1355" b="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3" name="Group 51"/>
          <p:cNvGrpSpPr/>
          <p:nvPr/>
        </p:nvGrpSpPr>
        <p:grpSpPr bwMode="auto">
          <a:xfrm>
            <a:off x="1634494" y="2760956"/>
            <a:ext cx="856068" cy="862919"/>
            <a:chOff x="821" y="1341"/>
            <a:chExt cx="430" cy="430"/>
          </a:xfrm>
          <a:solidFill>
            <a:schemeClr val="bg1">
              <a:lumMod val="95000"/>
            </a:schemeClr>
          </a:solidFill>
        </p:grpSpPr>
        <p:sp>
          <p:nvSpPr>
            <p:cNvPr id="14" name="Sev01"/>
            <p:cNvSpPr>
              <a:spLocks noChangeAspect="1"/>
            </p:cNvSpPr>
            <p:nvPr/>
          </p:nvSpPr>
          <p:spPr bwMode="auto">
            <a:xfrm>
              <a:off x="821" y="1341"/>
              <a:ext cx="430" cy="430"/>
            </a:xfrm>
            <a:prstGeom prst="ellipse">
              <a:avLst/>
            </a:prstGeom>
            <a:grpFill/>
            <a:ln w="57150" algn="ctr">
              <a:solidFill>
                <a:srgbClr val="C00000"/>
              </a:solidFill>
              <a:miter lim="800000"/>
            </a:ln>
          </p:spPr>
          <p:txBody>
            <a:bodyPr anchor="ctr"/>
            <a:lstStyle/>
            <a:p>
              <a:pPr algn="ctr" defTabSz="8489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010" b="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5" name="TextBox 67"/>
            <p:cNvSpPr txBox="1">
              <a:spLocks noChangeArrowheads="1"/>
            </p:cNvSpPr>
            <p:nvPr/>
          </p:nvSpPr>
          <p:spPr bwMode="auto">
            <a:xfrm>
              <a:off x="858" y="1504"/>
              <a:ext cx="376" cy="10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zh-CN" sz="1355">
                  <a:solidFill>
                    <a:schemeClr val="tx1"/>
                  </a:solidFill>
                  <a:cs typeface="+mn-ea"/>
                  <a:sym typeface="+mn-lt"/>
                </a:rPr>
                <a:t>2024Q1</a:t>
              </a:r>
              <a:endParaRPr lang="zh-CN" altLang="en-US" sz="1355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文本框 54"/>
          <p:cNvSpPr txBox="1">
            <a:spLocks noChangeArrowheads="1"/>
          </p:cNvSpPr>
          <p:nvPr/>
        </p:nvSpPr>
        <p:spPr bwMode="auto">
          <a:xfrm>
            <a:off x="1114425" y="4133850"/>
            <a:ext cx="2828925" cy="1031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defTabSz="848995">
              <a:lnSpc>
                <a:spcPct val="150000"/>
              </a:lnSpc>
            </a:pPr>
            <a:r>
              <a:rPr lang="en-US" altLang="zh-CN" sz="1355" b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1355" b="0">
                <a:solidFill>
                  <a:schemeClr val="tx1"/>
                </a:solidFill>
                <a:cs typeface="+mn-ea"/>
                <a:sym typeface="+mn-lt"/>
              </a:rPr>
              <a:t>、流向件均重业务拉通。</a:t>
            </a:r>
            <a:endParaRPr lang="zh-CN" altLang="en-US" sz="1355" b="0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848995">
              <a:lnSpc>
                <a:spcPct val="150000"/>
              </a:lnSpc>
            </a:pPr>
            <a:r>
              <a:rPr lang="en-US" altLang="zh-CN" sz="1355" b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1355" b="0">
                <a:solidFill>
                  <a:schemeClr val="tx1"/>
                </a:solidFill>
                <a:cs typeface="+mn-ea"/>
                <a:sym typeface="+mn-lt"/>
              </a:rPr>
              <a:t>、城市</a:t>
            </a:r>
            <a:r>
              <a:rPr lang="en-US" altLang="zh-CN" sz="1355" b="0">
                <a:solidFill>
                  <a:schemeClr val="tx1"/>
                </a:solidFill>
                <a:cs typeface="+mn-ea"/>
                <a:sym typeface="+mn-lt"/>
              </a:rPr>
              <a:t>/</a:t>
            </a:r>
            <a:r>
              <a:rPr lang="zh-CN" altLang="en-US" sz="1355" b="0">
                <a:solidFill>
                  <a:schemeClr val="tx1"/>
                </a:solidFill>
                <a:cs typeface="+mn-ea"/>
                <a:sym typeface="+mn-lt"/>
              </a:rPr>
              <a:t>航空流向底盘迭代开发。</a:t>
            </a:r>
            <a:endParaRPr lang="zh-CN" altLang="en-US" sz="1355" b="0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848995">
              <a:lnSpc>
                <a:spcPct val="150000"/>
              </a:lnSpc>
            </a:pPr>
            <a:r>
              <a:rPr lang="en-US" altLang="zh-CN" sz="1355" b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1355" b="0">
                <a:solidFill>
                  <a:schemeClr val="tx1"/>
                </a:solidFill>
                <a:cs typeface="+mn-ea"/>
                <a:sym typeface="+mn-lt"/>
              </a:rPr>
              <a:t>、大件底盘运维。</a:t>
            </a:r>
            <a:endParaRPr lang="en-US" altLang="zh-CN" sz="1355" b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文本框 54"/>
          <p:cNvSpPr txBox="1">
            <a:spLocks noChangeArrowheads="1"/>
          </p:cNvSpPr>
          <p:nvPr/>
        </p:nvSpPr>
        <p:spPr bwMode="auto">
          <a:xfrm>
            <a:off x="3729355" y="2623185"/>
            <a:ext cx="2367280" cy="1031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defTabSz="848995">
              <a:lnSpc>
                <a:spcPct val="150000"/>
              </a:lnSpc>
            </a:pPr>
            <a:r>
              <a:rPr lang="en-US" altLang="zh-CN" sz="1355">
                <a:cs typeface="+mn-ea"/>
                <a:sym typeface="+mn-lt"/>
              </a:rPr>
              <a:t>1</a:t>
            </a:r>
            <a:r>
              <a:rPr lang="zh-CN" altLang="en-US" sz="1355">
                <a:cs typeface="+mn-ea"/>
                <a:sym typeface="+mn-lt"/>
              </a:rPr>
              <a:t>、航空大件底盘开发</a:t>
            </a:r>
            <a:endParaRPr lang="zh-CN" altLang="en-US" sz="1355">
              <a:cs typeface="+mn-ea"/>
              <a:sym typeface="+mn-lt"/>
            </a:endParaRPr>
          </a:p>
          <a:p>
            <a:pPr algn="just" defTabSz="848995">
              <a:lnSpc>
                <a:spcPct val="150000"/>
              </a:lnSpc>
            </a:pPr>
            <a:r>
              <a:rPr lang="en-US" altLang="zh-CN" sz="1355">
                <a:cs typeface="+mn-ea"/>
                <a:sym typeface="+mn-lt"/>
              </a:rPr>
              <a:t>2</a:t>
            </a:r>
            <a:r>
              <a:rPr lang="zh-CN" altLang="en-US" sz="1355">
                <a:cs typeface="+mn-ea"/>
                <a:sym typeface="+mn-lt"/>
              </a:rPr>
              <a:t>、大件任务切换</a:t>
            </a:r>
            <a:endParaRPr lang="zh-CN" altLang="en-US" sz="1355" b="0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848995">
              <a:lnSpc>
                <a:spcPct val="150000"/>
              </a:lnSpc>
            </a:pPr>
            <a:endParaRPr lang="zh-CN" altLang="en-US" sz="1355" b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文本框 54"/>
          <p:cNvSpPr txBox="1">
            <a:spLocks noChangeArrowheads="1"/>
          </p:cNvSpPr>
          <p:nvPr/>
        </p:nvSpPr>
        <p:spPr bwMode="auto">
          <a:xfrm>
            <a:off x="8719820" y="2760980"/>
            <a:ext cx="2367280" cy="718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defTabSz="848995">
              <a:lnSpc>
                <a:spcPct val="150000"/>
              </a:lnSpc>
            </a:pPr>
            <a:r>
              <a:rPr lang="en-US" altLang="zh-CN" sz="1355" dirty="0">
                <a:cs typeface="+mn-ea"/>
                <a:sym typeface="+mn-lt"/>
              </a:rPr>
              <a:t>1</a:t>
            </a:r>
            <a:r>
              <a:rPr lang="zh-CN" altLang="en-US" sz="1355" dirty="0">
                <a:cs typeface="+mn-ea"/>
                <a:sym typeface="+mn-lt"/>
              </a:rPr>
              <a:t>、特色经济底盘迭代开发</a:t>
            </a:r>
            <a:endParaRPr lang="zh-CN" altLang="en-US" sz="1355" dirty="0">
              <a:cs typeface="+mn-ea"/>
              <a:sym typeface="+mn-lt"/>
            </a:endParaRPr>
          </a:p>
          <a:p>
            <a:pPr algn="just" defTabSz="848995">
              <a:lnSpc>
                <a:spcPct val="150000"/>
              </a:lnSpc>
            </a:pPr>
            <a:r>
              <a:rPr lang="en-US" altLang="zh-CN" sz="1355" dirty="0">
                <a:cs typeface="+mn-ea"/>
                <a:sym typeface="+mn-lt"/>
              </a:rPr>
              <a:t>2</a:t>
            </a:r>
            <a:r>
              <a:rPr lang="zh-CN" altLang="en-US" sz="1355" dirty="0">
                <a:cs typeface="+mn-ea"/>
                <a:sym typeface="+mn-lt"/>
              </a:rPr>
              <a:t>、大件底盘运维</a:t>
            </a:r>
            <a:endParaRPr lang="zh-CN" altLang="en-US" sz="1355" b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Sev01"/>
          <p:cNvSpPr>
            <a:spLocks noChangeAspect="1"/>
          </p:cNvSpPr>
          <p:nvPr/>
        </p:nvSpPr>
        <p:spPr bwMode="auto">
          <a:xfrm>
            <a:off x="4232275" y="4075430"/>
            <a:ext cx="855980" cy="862965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 algn="ctr">
            <a:solidFill>
              <a:srgbClr val="C00000"/>
            </a:solidFill>
            <a:miter lim="800000"/>
          </a:ln>
        </p:spPr>
        <p:txBody>
          <a:bodyPr anchor="ctr"/>
          <a:lstStyle/>
          <a:p>
            <a:pPr algn="ctr" defTabSz="8489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10" b="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4" name="Text Placeholder 3"/>
          <p:cNvSpPr txBox="1"/>
          <p:nvPr/>
        </p:nvSpPr>
        <p:spPr>
          <a:xfrm>
            <a:off x="584294" y="239914"/>
            <a:ext cx="2082800" cy="58420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sz="3795" spc="300" dirty="0">
                <a:solidFill>
                  <a:schemeClr val="tx1"/>
                </a:solidFill>
                <a:cs typeface="+mn-ea"/>
                <a:sym typeface="+mn-lt"/>
              </a:rPr>
              <a:t>未来规划</a:t>
            </a:r>
            <a:endParaRPr lang="zh-CN" sz="3795" spc="3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82600" y="310515"/>
            <a:ext cx="101600" cy="443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TextBox 67"/>
          <p:cNvSpPr txBox="1">
            <a:spLocks noChangeArrowheads="1"/>
          </p:cNvSpPr>
          <p:nvPr/>
        </p:nvSpPr>
        <p:spPr bwMode="auto">
          <a:xfrm>
            <a:off x="4285620" y="4434262"/>
            <a:ext cx="748562" cy="2089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</p:spPr>
        <p:txBody>
          <a:bodyPr wrap="square" lIns="0" tIns="0" rIns="0" bIns="0">
            <a:spAutoFit/>
          </a:bodyPr>
          <a:p>
            <a:pPr algn="ctr"/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2024Q2</a:t>
            </a:r>
            <a:endParaRPr lang="en-US" altLang="zh-CN" sz="1355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36" name="Group 51"/>
          <p:cNvGrpSpPr/>
          <p:nvPr/>
        </p:nvGrpSpPr>
        <p:grpSpPr bwMode="auto">
          <a:xfrm>
            <a:off x="6823714" y="2760956"/>
            <a:ext cx="856068" cy="862919"/>
            <a:chOff x="821" y="1341"/>
            <a:chExt cx="430" cy="430"/>
          </a:xfrm>
          <a:solidFill>
            <a:schemeClr val="bg1">
              <a:lumMod val="95000"/>
            </a:schemeClr>
          </a:solidFill>
        </p:grpSpPr>
        <p:sp>
          <p:nvSpPr>
            <p:cNvPr id="37" name="Sev01"/>
            <p:cNvSpPr>
              <a:spLocks noChangeAspect="1"/>
            </p:cNvSpPr>
            <p:nvPr/>
          </p:nvSpPr>
          <p:spPr bwMode="auto">
            <a:xfrm>
              <a:off x="821" y="1341"/>
              <a:ext cx="430" cy="430"/>
            </a:xfrm>
            <a:prstGeom prst="ellipse">
              <a:avLst/>
            </a:prstGeom>
            <a:grpFill/>
            <a:ln w="57150" algn="ctr">
              <a:solidFill>
                <a:srgbClr val="C00000"/>
              </a:solidFill>
              <a:miter lim="800000"/>
            </a:ln>
          </p:spPr>
          <p:txBody>
            <a:bodyPr anchor="ctr"/>
            <a:p>
              <a:pPr algn="ctr" defTabSz="84899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010" b="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8" name="TextBox 67"/>
            <p:cNvSpPr txBox="1">
              <a:spLocks noChangeArrowheads="1"/>
            </p:cNvSpPr>
            <p:nvPr/>
          </p:nvSpPr>
          <p:spPr bwMode="auto">
            <a:xfrm>
              <a:off x="858" y="1504"/>
              <a:ext cx="376" cy="10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wrap="square" lIns="0" tIns="0" rIns="0" bIns="0">
              <a:spAutoFit/>
            </a:bodyPr>
            <a:p>
              <a:pPr algn="ctr"/>
              <a:r>
                <a:rPr lang="en-US" altLang="zh-CN" sz="1355">
                  <a:solidFill>
                    <a:schemeClr val="tx1"/>
                  </a:solidFill>
                  <a:cs typeface="+mn-ea"/>
                  <a:sym typeface="+mn-lt"/>
                </a:rPr>
                <a:t>2024Q3</a:t>
              </a:r>
              <a:endParaRPr lang="en-US" altLang="zh-CN" sz="1355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9" name="Sev01"/>
          <p:cNvSpPr>
            <a:spLocks noChangeAspect="1"/>
          </p:cNvSpPr>
          <p:nvPr/>
        </p:nvSpPr>
        <p:spPr bwMode="auto">
          <a:xfrm>
            <a:off x="9410704" y="4107156"/>
            <a:ext cx="856068" cy="8629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 algn="ctr">
            <a:solidFill>
              <a:srgbClr val="C00000"/>
            </a:solidFill>
            <a:miter lim="800000"/>
          </a:ln>
        </p:spPr>
        <p:txBody>
          <a:bodyPr anchor="ctr"/>
          <a:p>
            <a:pPr algn="ctr" defTabSz="84899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5010" b="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" name="TextBox 67"/>
          <p:cNvSpPr txBox="1">
            <a:spLocks noChangeArrowheads="1"/>
          </p:cNvSpPr>
          <p:nvPr/>
        </p:nvSpPr>
        <p:spPr bwMode="auto">
          <a:xfrm>
            <a:off x="9410706" y="4426643"/>
            <a:ext cx="748562" cy="2089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</a:ln>
        </p:spPr>
        <p:txBody>
          <a:bodyPr wrap="square" lIns="0" tIns="0" rIns="0" bIns="0">
            <a:spAutoFit/>
          </a:bodyPr>
          <a:p>
            <a:pPr algn="ctr"/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2024Q4</a:t>
            </a:r>
            <a:endParaRPr lang="en-US" altLang="zh-CN" sz="1355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 advTm="721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65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  <p:bldP spid="7" grpId="0" bldLvl="0" animBg="1"/>
      <p:bldP spid="9" grpId="0" bldLvl="0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400" dirty="0"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endParaRPr kumimoji="1" lang="zh-CN" altLang="en-US" sz="5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占位符 1"/>
          <p:cNvSpPr>
            <a:spLocks noGrp="1"/>
          </p:cNvSpPr>
          <p:nvPr/>
        </p:nvSpPr>
        <p:spPr>
          <a:xfrm>
            <a:off x="186055" y="490855"/>
            <a:ext cx="11260455" cy="460375"/>
          </a:xfrm>
          <a:prstGeom prst="rect">
            <a:avLst/>
          </a:prstGeom>
        </p:spPr>
        <p:txBody>
          <a:bodyPr lIns="91413" tIns="45704" rIns="91413" bIns="45704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kern="1200">
                <a:solidFill>
                  <a:srgbClr val="54565A"/>
                </a:solidFill>
                <a:latin typeface="汉仪旗黑X1-65W" pitchFamily="18" charset="-122"/>
                <a:ea typeface="汉仪旗黑X1-65W" pitchFamily="18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200" b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占位符 1"/>
          <p:cNvSpPr>
            <a:spLocks noGrp="1"/>
          </p:cNvSpPr>
          <p:nvPr/>
        </p:nvSpPr>
        <p:spPr>
          <a:xfrm>
            <a:off x="279400" y="112395"/>
            <a:ext cx="11770360" cy="575945"/>
          </a:xfrm>
          <a:prstGeom prst="rect">
            <a:avLst/>
          </a:prstGeom>
        </p:spPr>
        <p:txBody>
          <a:bodyPr lIns="91413" tIns="45704" rIns="91413" bIns="45704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700" kern="1200">
                <a:solidFill>
                  <a:srgbClr val="54565A"/>
                </a:solidFill>
                <a:latin typeface="汉仪旗黑X1-65W" pitchFamily="18" charset="-122"/>
                <a:ea typeface="汉仪旗黑X1-65W" pitchFamily="18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个人信息</a:t>
            </a:r>
            <a:endParaRPr lang="zh-CN" altLang="en-US" sz="2400" b="1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7800" y="85725"/>
            <a:ext cx="101600" cy="443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Group 3"/>
          <p:cNvGrpSpPr/>
          <p:nvPr/>
        </p:nvGrpSpPr>
        <p:grpSpPr bwMode="auto">
          <a:xfrm rot="-5400000">
            <a:off x="-1981200" y="3811905"/>
            <a:ext cx="4810125" cy="98425"/>
            <a:chOff x="0" y="0"/>
            <a:chExt cx="5760" cy="34"/>
          </a:xfrm>
        </p:grpSpPr>
        <p:pic>
          <p:nvPicPr>
            <p:cNvPr id="4" name="Picture 12" descr="图片1副本"/>
            <p:cNvPicPr>
              <a:picLocks noChangeAspect="1" noChangeArrowheads="1"/>
            </p:cNvPicPr>
            <p:nvPr/>
          </p:nvPicPr>
          <p:blipFill>
            <a:blip r:embed="rId1">
              <a:lum contras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685"/>
            <a:stretch>
              <a:fillRect/>
            </a:stretch>
          </p:blipFill>
          <p:spPr bwMode="auto">
            <a:xfrm flipV="1">
              <a:off x="0" y="0"/>
              <a:ext cx="5760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0" y="6"/>
              <a:ext cx="576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512378" y="1427442"/>
            <a:ext cx="3200400" cy="5078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基本情况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625475" y="1931670"/>
            <a:ext cx="232029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姓名：王英楠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625323" y="2439235"/>
            <a:ext cx="305275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部门：预测数据支持部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650495" y="3016187"/>
            <a:ext cx="4734799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岗位：数据开发工程师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18"/>
          <p:cNvSpPr txBox="1">
            <a:spLocks noChangeArrowheads="1"/>
          </p:cNvSpPr>
          <p:nvPr/>
        </p:nvSpPr>
        <p:spPr bwMode="auto">
          <a:xfrm>
            <a:off x="625562" y="3593303"/>
            <a:ext cx="3063552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入职时间：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2023-04-24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512237" y="5041850"/>
            <a:ext cx="5157043" cy="105981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直接上级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姓名：陈桓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        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岗位：机器学习总工程师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626366" y="4187127"/>
            <a:ext cx="3063552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个人职级：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级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6144260" y="1427480"/>
            <a:ext cx="5866130" cy="50673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本年度参与项目列表（按个人精力分配由高到底排序）</a:t>
            </a:r>
            <a:endParaRPr lang="zh-CN" altLang="en-US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6" name="表格 15"/>
          <p:cNvGraphicFramePr/>
          <p:nvPr/>
        </p:nvGraphicFramePr>
        <p:xfrm>
          <a:off x="6122035" y="2033270"/>
          <a:ext cx="5688965" cy="351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720"/>
                <a:gridCol w="1478915"/>
                <a:gridCol w="1447800"/>
                <a:gridCol w="1446530"/>
              </a:tblGrid>
              <a:tr h="6419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项目名称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项目负责人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项目中上级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精力分配</a:t>
                      </a: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78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预测</a:t>
                      </a: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航空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金信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陈桓</a:t>
                      </a:r>
                      <a:endParaRPr lang="en-US" altLang="zh-CN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60%</a:t>
                      </a:r>
                      <a:endParaRPr lang="en-US" altLang="zh-CN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8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预测</a:t>
                      </a: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-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全网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金信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陈桓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20%</a:t>
                      </a:r>
                      <a:endParaRPr lang="en-US" altLang="zh-CN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8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预测</a:t>
                      </a: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大件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金信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陈桓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20%</a:t>
                      </a:r>
                      <a:endParaRPr lang="en-US" altLang="zh-CN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787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87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5928360" y="1143000"/>
            <a:ext cx="10795" cy="512254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1405688" y="2061486"/>
            <a:ext cx="9577064" cy="432000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流程图: 合并 1"/>
          <p:cNvSpPr/>
          <p:nvPr/>
        </p:nvSpPr>
        <p:spPr>
          <a:xfrm>
            <a:off x="3081062" y="1896745"/>
            <a:ext cx="647065" cy="761365"/>
          </a:xfrm>
          <a:prstGeom prst="flowChartMerg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合并 5"/>
          <p:cNvSpPr/>
          <p:nvPr/>
        </p:nvSpPr>
        <p:spPr>
          <a:xfrm>
            <a:off x="6897161" y="1896745"/>
            <a:ext cx="647065" cy="761365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合并 5"/>
          <p:cNvSpPr/>
          <p:nvPr/>
        </p:nvSpPr>
        <p:spPr>
          <a:xfrm>
            <a:off x="4978634" y="1896942"/>
            <a:ext cx="647065" cy="761365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合并 5"/>
          <p:cNvSpPr/>
          <p:nvPr/>
        </p:nvSpPr>
        <p:spPr>
          <a:xfrm>
            <a:off x="8816324" y="1896745"/>
            <a:ext cx="647065" cy="761365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10790" y="2772410"/>
            <a:ext cx="1787525" cy="6546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主要工作</a:t>
            </a:r>
            <a:endParaRPr 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08170" y="2772410"/>
            <a:ext cx="1787525" cy="6546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成果贡献</a:t>
            </a:r>
            <a:endParaRPr 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91910" y="2772410"/>
            <a:ext cx="1787525" cy="6546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问题改进</a:t>
            </a:r>
            <a:endParaRPr 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75650" y="2772410"/>
            <a:ext cx="1787525" cy="6546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未来规划</a:t>
            </a:r>
            <a:endParaRPr 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9514" y="784994"/>
            <a:ext cx="2284441" cy="15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" dirty="0">
                <a:solidFill>
                  <a:schemeClr val="tx1"/>
                </a:solidFill>
                <a:cs typeface="+mn-ea"/>
                <a:sym typeface="+mn-lt"/>
              </a:rPr>
              <a:t>一、工作内容</a:t>
            </a:r>
            <a:endParaRPr lang="zh-CN" altLang="en-US" sz="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4" name="Text Placeholder 3"/>
          <p:cNvSpPr txBox="1"/>
          <p:nvPr/>
        </p:nvSpPr>
        <p:spPr>
          <a:xfrm>
            <a:off x="489729" y="200571"/>
            <a:ext cx="2082800" cy="58420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sz="3795" spc="300" dirty="0">
                <a:solidFill>
                  <a:schemeClr val="tx1"/>
                </a:solidFill>
                <a:cs typeface="+mn-ea"/>
                <a:sym typeface="+mn-lt"/>
              </a:rPr>
              <a:t>主要工作</a:t>
            </a:r>
            <a:endParaRPr lang="zh-CN" sz="3795" spc="3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2" name="TextBox 21"/>
          <p:cNvSpPr txBox="1"/>
          <p:nvPr/>
        </p:nvSpPr>
        <p:spPr>
          <a:xfrm>
            <a:off x="509999" y="1403518"/>
            <a:ext cx="5970855" cy="18700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    1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、负责底盘数据开发。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    2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、负责底盘任务运维。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    3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、保障高峰底盘任务时效性。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    4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、优化底盘任务。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   5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、完善数据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任务监控。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10000"/>
              </a:lnSpc>
            </a:pP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0" name="TextBox 5"/>
          <p:cNvSpPr txBox="1"/>
          <p:nvPr/>
        </p:nvSpPr>
        <p:spPr>
          <a:xfrm>
            <a:off x="6291674" y="762242"/>
            <a:ext cx="2229394" cy="15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zh-CN" altLang="en-US" sz="100" dirty="0">
                <a:solidFill>
                  <a:schemeClr val="tx1"/>
                </a:solidFill>
                <a:cs typeface="+mn-ea"/>
                <a:sym typeface="+mn-lt"/>
              </a:rPr>
              <a:t>三、工作汇总</a:t>
            </a:r>
            <a:endParaRPr lang="zh-CN" altLang="en-US" sz="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5" name="TextBox 21"/>
          <p:cNvSpPr txBox="1"/>
          <p:nvPr/>
        </p:nvSpPr>
        <p:spPr>
          <a:xfrm>
            <a:off x="6291674" y="1349892"/>
            <a:ext cx="5970855" cy="25596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1-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、流向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    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    1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、底盘数据需求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迭代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20+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个。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    2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、优化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&amp;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兜底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10+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个任务。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    3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、质量监控新增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完善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40+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张。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2-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、大件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    1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、底盘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zip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改造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优化任务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8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个，新需求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个。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    2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、质量监控新增完善</a:t>
            </a: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15+</a:t>
            </a:r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张。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6" name="TextBox 5"/>
          <p:cNvSpPr txBox="1"/>
          <p:nvPr/>
        </p:nvSpPr>
        <p:spPr>
          <a:xfrm>
            <a:off x="439514" y="3430290"/>
            <a:ext cx="2229394" cy="15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zh-CN" altLang="en-US" sz="100" dirty="0">
                <a:solidFill>
                  <a:schemeClr val="tx1"/>
                </a:solidFill>
                <a:cs typeface="+mn-ea"/>
                <a:sym typeface="+mn-lt"/>
              </a:rPr>
              <a:t>二、时间投入</a:t>
            </a:r>
            <a:endParaRPr lang="zh-CN" altLang="en-US" sz="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aphicFrame>
        <p:nvGraphicFramePr>
          <p:cNvPr id="3" name="图表 2"/>
          <p:cNvGraphicFramePr/>
          <p:nvPr/>
        </p:nvGraphicFramePr>
        <p:xfrm>
          <a:off x="439420" y="3891915"/>
          <a:ext cx="4711065" cy="2553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右大括号 4"/>
          <p:cNvSpPr/>
          <p:nvPr/>
        </p:nvSpPr>
        <p:spPr>
          <a:xfrm>
            <a:off x="4242902" y="5205549"/>
            <a:ext cx="390488" cy="877308"/>
          </a:xfrm>
          <a:prstGeom prst="rightBrac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7" name="TextBox 5"/>
          <p:cNvSpPr txBox="1"/>
          <p:nvPr/>
        </p:nvSpPr>
        <p:spPr>
          <a:xfrm>
            <a:off x="10583602" y="4482200"/>
            <a:ext cx="526385" cy="152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zh-CN" sz="100" dirty="0">
                <a:solidFill>
                  <a:schemeClr val="tx1"/>
                </a:solidFill>
                <a:cs typeface="+mn-ea"/>
                <a:sym typeface="+mn-lt"/>
              </a:rPr>
              <a:t>20%</a:t>
            </a:r>
            <a:endParaRPr lang="en-US" altLang="zh-CN" sz="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4675535" y="5477342"/>
            <a:ext cx="526385" cy="292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zh-CN" sz="1895" dirty="0">
                <a:solidFill>
                  <a:srgbClr val="A6A6A6"/>
                </a:solidFill>
                <a:cs typeface="+mn-ea"/>
                <a:sym typeface="+mn-lt"/>
              </a:rPr>
              <a:t>80%</a:t>
            </a:r>
            <a:endParaRPr lang="en-US" altLang="zh-CN" sz="1895" dirty="0">
              <a:solidFill>
                <a:srgbClr val="A6A6A6"/>
              </a:solidFill>
              <a:cs typeface="+mn-ea"/>
              <a:sym typeface="+mn-lt"/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4242902" y="4152779"/>
            <a:ext cx="390488" cy="877308"/>
          </a:xfrm>
          <a:prstGeom prst="rightBrace">
            <a:avLst/>
          </a:prstGeom>
          <a:ln>
            <a:solidFill>
              <a:srgbClr val="C9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00"/>
          </a:p>
        </p:txBody>
      </p:sp>
      <p:sp>
        <p:nvSpPr>
          <p:cNvPr id="10" name="TextBox 5"/>
          <p:cNvSpPr txBox="1"/>
          <p:nvPr/>
        </p:nvSpPr>
        <p:spPr>
          <a:xfrm>
            <a:off x="4675535" y="4425433"/>
            <a:ext cx="526385" cy="292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en-US" altLang="zh-CN" sz="1895" dirty="0">
                <a:solidFill>
                  <a:srgbClr val="C00000"/>
                </a:solidFill>
                <a:cs typeface="+mn-ea"/>
                <a:sym typeface="+mn-lt"/>
              </a:rPr>
              <a:t>20%</a:t>
            </a:r>
            <a:endParaRPr lang="en-US" altLang="zh-CN" sz="1895" dirty="0">
              <a:solidFill>
                <a:srgbClr val="C00000"/>
              </a:solidFill>
              <a:cs typeface="+mn-ea"/>
              <a:sym typeface="+mn-lt"/>
            </a:endParaRPr>
          </a:p>
        </p:txBody>
      </p:sp>
      <p:graphicFrame>
        <p:nvGraphicFramePr>
          <p:cNvPr id="12" name="图表 11" descr="111"/>
          <p:cNvGraphicFramePr/>
          <p:nvPr/>
        </p:nvGraphicFramePr>
        <p:xfrm>
          <a:off x="6291674" y="3891307"/>
          <a:ext cx="5235464" cy="2586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5"/>
          <p:cNvSpPr txBox="1"/>
          <p:nvPr/>
        </p:nvSpPr>
        <p:spPr>
          <a:xfrm>
            <a:off x="509905" y="1024255"/>
            <a:ext cx="168656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一、工作内容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6291580" y="1024255"/>
            <a:ext cx="164592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三、工作汇总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509905" y="3437890"/>
            <a:ext cx="1645920" cy="2457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r>
              <a:rPr lang="zh-CN" altLang="en-US" dirty="0">
                <a:solidFill>
                  <a:schemeClr val="tx1"/>
                </a:solidFill>
                <a:cs typeface="+mn-ea"/>
                <a:sym typeface="+mn-lt"/>
              </a:rPr>
              <a:t>二、时间投入</a:t>
            </a:r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7820" y="271145"/>
            <a:ext cx="101600" cy="443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7080">
        <p:blinds dir="vert"/>
      </p:transition>
    </mc:Choice>
    <mc:Fallback>
      <p:transition spd="slow" advTm="708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4" grpId="0"/>
      <p:bldP spid="40" grpId="0"/>
      <p:bldP spid="46" grpId="0"/>
      <p:bldP spid="7" grpId="0"/>
      <p:bldP spid="2" grpId="0"/>
      <p:bldP spid="4" grpId="0"/>
      <p:bldP spid="2" grpId="1"/>
      <p:bldP spid="4" grpId="1"/>
      <p:bldP spid="32" grpId="0"/>
      <p:bldP spid="45" grpId="0"/>
      <p:bldP spid="32" grpId="1"/>
      <p:bldP spid="45" grpId="1"/>
      <p:bldP spid="11" grpId="0"/>
      <p:bldP spid="11" grpId="1"/>
      <p:bldP spid="9" grpId="0" animBg="1"/>
      <p:bldP spid="10" grpId="0"/>
      <p:bldP spid="5" grpId="0" animBg="1"/>
      <p:bldP spid="8" grpId="0"/>
      <p:bldP spid="9" grpId="1" animBg="1"/>
      <p:bldP spid="10" grpId="1"/>
      <p:bldP spid="5" grpId="1" animBg="1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1405688" y="2061486"/>
            <a:ext cx="9577064" cy="432000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流程图: 合并 1"/>
          <p:cNvSpPr/>
          <p:nvPr/>
        </p:nvSpPr>
        <p:spPr>
          <a:xfrm>
            <a:off x="4978442" y="1896745"/>
            <a:ext cx="647065" cy="761365"/>
          </a:xfrm>
          <a:prstGeom prst="flowChartMerg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合并 5"/>
          <p:cNvSpPr/>
          <p:nvPr/>
        </p:nvSpPr>
        <p:spPr>
          <a:xfrm>
            <a:off x="6897161" y="1896745"/>
            <a:ext cx="647065" cy="761365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合并 5"/>
          <p:cNvSpPr/>
          <p:nvPr/>
        </p:nvSpPr>
        <p:spPr>
          <a:xfrm>
            <a:off x="2909169" y="1896942"/>
            <a:ext cx="647065" cy="761365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合并 5"/>
          <p:cNvSpPr/>
          <p:nvPr/>
        </p:nvSpPr>
        <p:spPr>
          <a:xfrm>
            <a:off x="8816324" y="1896745"/>
            <a:ext cx="647065" cy="761365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10790" y="2772410"/>
            <a:ext cx="1787525" cy="6546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主要工作</a:t>
            </a:r>
            <a:endParaRPr 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08170" y="2772410"/>
            <a:ext cx="1787525" cy="6546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成果贡献</a:t>
            </a:r>
            <a:endParaRPr 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91910" y="2772410"/>
            <a:ext cx="1787525" cy="6546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问题改进</a:t>
            </a:r>
            <a:endParaRPr 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75650" y="2772410"/>
            <a:ext cx="1787525" cy="6546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未来规划</a:t>
            </a:r>
            <a:endParaRPr 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37"/>
          <p:cNvGrpSpPr/>
          <p:nvPr/>
        </p:nvGrpSpPr>
        <p:grpSpPr>
          <a:xfrm>
            <a:off x="5829276" y="893959"/>
            <a:ext cx="1328118" cy="1354973"/>
            <a:chOff x="4570413" y="955675"/>
            <a:chExt cx="1349375" cy="1382713"/>
          </a:xfrm>
          <a:solidFill>
            <a:srgbClr val="C00000"/>
          </a:solidFill>
        </p:grpSpPr>
        <p:sp>
          <p:nvSpPr>
            <p:cNvPr id="17" name="Freeform 6"/>
            <p:cNvSpPr/>
            <p:nvPr/>
          </p:nvSpPr>
          <p:spPr bwMode="auto">
            <a:xfrm>
              <a:off x="4570413" y="955675"/>
              <a:ext cx="1349375" cy="1382713"/>
            </a:xfrm>
            <a:custGeom>
              <a:avLst/>
              <a:gdLst/>
              <a:ahLst/>
              <a:cxnLst>
                <a:cxn ang="0">
                  <a:pos x="93" y="458"/>
                </a:cxn>
                <a:cxn ang="0">
                  <a:pos x="93" y="464"/>
                </a:cxn>
                <a:cxn ang="0">
                  <a:pos x="374" y="464"/>
                </a:cxn>
                <a:cxn ang="0">
                  <a:pos x="372" y="420"/>
                </a:cxn>
                <a:cxn ang="0">
                  <a:pos x="453" y="373"/>
                </a:cxn>
                <a:cxn ang="0">
                  <a:pos x="416" y="259"/>
                </a:cxn>
                <a:cxn ang="0">
                  <a:pos x="322" y="268"/>
                </a:cxn>
                <a:cxn ang="0">
                  <a:pos x="279" y="208"/>
                </a:cxn>
                <a:cxn ang="0">
                  <a:pos x="317" y="122"/>
                </a:cxn>
                <a:cxn ang="0">
                  <a:pos x="219" y="52"/>
                </a:cxn>
                <a:cxn ang="0">
                  <a:pos x="149" y="115"/>
                </a:cxn>
                <a:cxn ang="0">
                  <a:pos x="114" y="102"/>
                </a:cxn>
                <a:cxn ang="0">
                  <a:pos x="79" y="92"/>
                </a:cxn>
                <a:cxn ang="0">
                  <a:pos x="59" y="0"/>
                </a:cxn>
                <a:cxn ang="0">
                  <a:pos x="0" y="0"/>
                </a:cxn>
                <a:cxn ang="0">
                  <a:pos x="0" y="364"/>
                </a:cxn>
                <a:cxn ang="0">
                  <a:pos x="93" y="458"/>
                </a:cxn>
              </a:cxnLst>
              <a:rect l="0" t="0" r="r" b="b"/>
              <a:pathLst>
                <a:path w="453" h="464">
                  <a:moveTo>
                    <a:pt x="93" y="458"/>
                  </a:moveTo>
                  <a:cubicBezTo>
                    <a:pt x="93" y="460"/>
                    <a:pt x="93" y="462"/>
                    <a:pt x="93" y="464"/>
                  </a:cubicBezTo>
                  <a:cubicBezTo>
                    <a:pt x="374" y="464"/>
                    <a:pt x="374" y="464"/>
                    <a:pt x="374" y="464"/>
                  </a:cubicBezTo>
                  <a:cubicBezTo>
                    <a:pt x="374" y="450"/>
                    <a:pt x="374" y="435"/>
                    <a:pt x="372" y="420"/>
                  </a:cubicBezTo>
                  <a:cubicBezTo>
                    <a:pt x="453" y="373"/>
                    <a:pt x="453" y="373"/>
                    <a:pt x="453" y="373"/>
                  </a:cubicBezTo>
                  <a:cubicBezTo>
                    <a:pt x="416" y="259"/>
                    <a:pt x="416" y="259"/>
                    <a:pt x="416" y="259"/>
                  </a:cubicBezTo>
                  <a:cubicBezTo>
                    <a:pt x="322" y="268"/>
                    <a:pt x="322" y="268"/>
                    <a:pt x="322" y="268"/>
                  </a:cubicBezTo>
                  <a:cubicBezTo>
                    <a:pt x="310" y="247"/>
                    <a:pt x="295" y="227"/>
                    <a:pt x="279" y="208"/>
                  </a:cubicBezTo>
                  <a:cubicBezTo>
                    <a:pt x="317" y="122"/>
                    <a:pt x="317" y="122"/>
                    <a:pt x="317" y="122"/>
                  </a:cubicBezTo>
                  <a:cubicBezTo>
                    <a:pt x="219" y="52"/>
                    <a:pt x="219" y="52"/>
                    <a:pt x="219" y="52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38" y="110"/>
                    <a:pt x="126" y="106"/>
                    <a:pt x="114" y="102"/>
                  </a:cubicBezTo>
                  <a:cubicBezTo>
                    <a:pt x="103" y="98"/>
                    <a:pt x="91" y="95"/>
                    <a:pt x="79" y="92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51" y="364"/>
                    <a:pt x="93" y="406"/>
                    <a:pt x="93" y="4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Rectangle 34"/>
            <p:cNvSpPr/>
            <p:nvPr/>
          </p:nvSpPr>
          <p:spPr>
            <a:xfrm>
              <a:off x="4749984" y="1415134"/>
              <a:ext cx="570357" cy="51822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27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sz="27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TextBox 82"/>
          <p:cNvSpPr txBox="1">
            <a:spLocks noChangeArrowheads="1"/>
          </p:cNvSpPr>
          <p:nvPr/>
        </p:nvSpPr>
        <p:spPr bwMode="auto">
          <a:xfrm>
            <a:off x="197485" y="631190"/>
            <a:ext cx="6924040" cy="6363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49158" rIns="0" bIns="49158">
            <a:spAutoFit/>
          </a:bodyPr>
          <a:lstStyle/>
          <a:p>
            <a:pPr algn="just" defTabSz="673735">
              <a:lnSpc>
                <a:spcPct val="150000"/>
              </a:lnSpc>
            </a:pPr>
            <a:r>
              <a:rPr lang="zh-CN" altLang="en-US" sz="100" b="0">
                <a:solidFill>
                  <a:schemeClr val="tx1"/>
                </a:solidFill>
                <a:cs typeface="+mn-ea"/>
                <a:sym typeface="+mn-lt"/>
              </a:rPr>
              <a:t>一、主要贡献</a:t>
            </a:r>
            <a:endParaRPr lang="en-US" altLang="zh-CN" sz="1895" b="0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zh-CN" altLang="en-US" sz="1800" b="0">
                <a:solidFill>
                  <a:schemeClr val="tx1"/>
                </a:solidFill>
                <a:cs typeface="+mn-ea"/>
                <a:sym typeface="+mn-lt"/>
              </a:rPr>
              <a:t>一、主要贡献：</a:t>
            </a:r>
            <a:r>
              <a:rPr lang="en-US" altLang="zh-CN" sz="1800" b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1625" b="0">
                <a:solidFill>
                  <a:schemeClr val="tx1"/>
                </a:solidFill>
                <a:cs typeface="+mn-ea"/>
                <a:sym typeface="+mn-lt"/>
              </a:rPr>
              <a:t> </a:t>
            </a:r>
            <a:endParaRPr lang="en-US" altLang="zh-CN" sz="1625" b="0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625" b="0">
                <a:solidFill>
                  <a:schemeClr val="tx1"/>
                </a:solidFill>
                <a:cs typeface="+mn-ea"/>
                <a:sym typeface="+mn-lt"/>
              </a:rPr>
              <a:t> 1</a:t>
            </a:r>
            <a:r>
              <a:rPr lang="zh-CN" altLang="en-US" sz="1625" b="0">
                <a:solidFill>
                  <a:schemeClr val="tx1"/>
                </a:solidFill>
                <a:cs typeface="+mn-ea"/>
                <a:sym typeface="+mn-lt"/>
              </a:rPr>
              <a:t>、保障底盘数据准确率</a:t>
            </a:r>
            <a:r>
              <a:rPr lang="en-US" altLang="zh-CN" sz="1625" b="0">
                <a:solidFill>
                  <a:schemeClr val="tx1"/>
                </a:solidFill>
                <a:cs typeface="+mn-ea"/>
                <a:sym typeface="+mn-lt"/>
              </a:rPr>
              <a:t>95%</a:t>
            </a:r>
            <a:r>
              <a:rPr lang="zh-CN" altLang="en-US" sz="1625" b="0">
                <a:solidFill>
                  <a:schemeClr val="tx1"/>
                </a:solidFill>
                <a:cs typeface="+mn-ea"/>
                <a:sym typeface="+mn-lt"/>
              </a:rPr>
              <a:t>以上。</a:t>
            </a:r>
            <a:endParaRPr lang="zh-CN" altLang="en-US" sz="1625" b="0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625" b="0">
                <a:solidFill>
                  <a:schemeClr val="tx1"/>
                </a:solidFill>
                <a:cs typeface="+mn-ea"/>
                <a:sym typeface="+mn-lt"/>
              </a:rPr>
              <a:t> 2</a:t>
            </a:r>
            <a:r>
              <a:rPr lang="zh-CN" altLang="en-US" sz="1625" b="0">
                <a:solidFill>
                  <a:schemeClr val="tx1"/>
                </a:solidFill>
                <a:cs typeface="+mn-ea"/>
                <a:sym typeface="+mn-lt"/>
              </a:rPr>
              <a:t>、保障底盘任务稳定率</a:t>
            </a:r>
            <a:r>
              <a:rPr lang="en-US" altLang="zh-CN" sz="1625" b="0">
                <a:solidFill>
                  <a:schemeClr val="tx1"/>
                </a:solidFill>
                <a:cs typeface="+mn-ea"/>
                <a:sym typeface="+mn-lt"/>
              </a:rPr>
              <a:t>95%</a:t>
            </a:r>
            <a:r>
              <a:rPr lang="zh-CN" altLang="en-US" sz="1625" b="0">
                <a:solidFill>
                  <a:schemeClr val="tx1"/>
                </a:solidFill>
                <a:cs typeface="+mn-ea"/>
                <a:sym typeface="+mn-lt"/>
              </a:rPr>
              <a:t>以上。</a:t>
            </a:r>
            <a:endParaRPr lang="zh-CN" altLang="en-US" sz="1625" b="0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625" b="0">
                <a:solidFill>
                  <a:schemeClr val="tx1"/>
                </a:solidFill>
                <a:cs typeface="+mn-ea"/>
                <a:sym typeface="+mn-lt"/>
              </a:rPr>
              <a:t> 3</a:t>
            </a:r>
            <a:r>
              <a:rPr lang="zh-CN" altLang="en-US" sz="1625" b="0">
                <a:solidFill>
                  <a:schemeClr val="tx1"/>
                </a:solidFill>
                <a:cs typeface="+mn-ea"/>
                <a:sym typeface="+mn-lt"/>
              </a:rPr>
              <a:t>、保障底盘异常</a:t>
            </a:r>
            <a:r>
              <a:rPr lang="en-US" altLang="zh-CN" sz="1625" b="0">
                <a:solidFill>
                  <a:schemeClr val="tx1"/>
                </a:solidFill>
                <a:cs typeface="+mn-ea"/>
                <a:sym typeface="+mn-lt"/>
              </a:rPr>
              <a:t>0.5H</a:t>
            </a:r>
            <a:r>
              <a:rPr lang="zh-CN" altLang="en-US" sz="1625" b="0">
                <a:solidFill>
                  <a:schemeClr val="tx1"/>
                </a:solidFill>
                <a:cs typeface="+mn-ea"/>
                <a:sym typeface="+mn-lt"/>
              </a:rPr>
              <a:t>内响应，跟进处理落档。</a:t>
            </a:r>
            <a:endParaRPr lang="zh-CN" altLang="en-US" sz="1625" b="0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625" b="0">
                <a:solidFill>
                  <a:schemeClr val="tx1"/>
                </a:solidFill>
                <a:cs typeface="+mn-ea"/>
                <a:sym typeface="+mn-lt"/>
              </a:rPr>
              <a:t> 4</a:t>
            </a:r>
            <a:r>
              <a:rPr lang="zh-CN" altLang="en-US" sz="1625" b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zh-CN" altLang="en-US" sz="1625">
                <a:cs typeface="+mn-ea"/>
                <a:sym typeface="+mn-lt"/>
              </a:rPr>
              <a:t>落实底盘任务优化</a:t>
            </a:r>
            <a:r>
              <a:rPr lang="en-US" altLang="zh-CN" sz="1625">
                <a:cs typeface="+mn-ea"/>
                <a:sym typeface="+mn-lt"/>
              </a:rPr>
              <a:t>/</a:t>
            </a:r>
            <a:r>
              <a:rPr lang="zh-CN" altLang="en-US" sz="1625">
                <a:cs typeface="+mn-ea"/>
                <a:sym typeface="+mn-lt"/>
              </a:rPr>
              <a:t>兜底方案</a:t>
            </a:r>
            <a:r>
              <a:rPr lang="en-US" altLang="zh-CN" sz="1625">
                <a:cs typeface="+mn-ea"/>
                <a:sym typeface="+mn-lt"/>
              </a:rPr>
              <a:t>/</a:t>
            </a:r>
            <a:r>
              <a:rPr lang="zh-CN" altLang="en-US" sz="1625">
                <a:cs typeface="+mn-ea"/>
                <a:sym typeface="+mn-lt"/>
              </a:rPr>
              <a:t>质量监控。</a:t>
            </a:r>
            <a:r>
              <a:rPr lang="en-US" altLang="zh-CN" sz="1625" b="0">
                <a:solidFill>
                  <a:schemeClr val="tx1"/>
                </a:solidFill>
                <a:cs typeface="+mn-ea"/>
                <a:sym typeface="+mn-lt"/>
              </a:rPr>
              <a:t>  </a:t>
            </a:r>
            <a:endParaRPr lang="en-US" altLang="zh-CN" sz="1625" b="0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625" b="0">
                <a:solidFill>
                  <a:schemeClr val="tx1"/>
                </a:solidFill>
                <a:cs typeface="+mn-ea"/>
                <a:sym typeface="+mn-lt"/>
              </a:rPr>
              <a:t> 5</a:t>
            </a:r>
            <a:r>
              <a:rPr lang="zh-CN" altLang="en-US" sz="1625" b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zh-CN" altLang="en-US" sz="1625">
                <a:cs typeface="+mn-ea"/>
                <a:sym typeface="+mn-lt"/>
              </a:rPr>
              <a:t>保障高峰期间任务</a:t>
            </a:r>
            <a:r>
              <a:rPr lang="en-US" altLang="zh-CN" sz="1625">
                <a:cs typeface="+mn-ea"/>
                <a:sym typeface="+mn-lt"/>
              </a:rPr>
              <a:t>/</a:t>
            </a:r>
            <a:r>
              <a:rPr lang="zh-CN" altLang="en-US" sz="1625">
                <a:cs typeface="+mn-ea"/>
                <a:sym typeface="+mn-lt"/>
              </a:rPr>
              <a:t>数据稳定输出。</a:t>
            </a:r>
            <a:endParaRPr lang="zh-CN" altLang="en-US" sz="1625" b="0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zh-CN" altLang="en-US" sz="1800" b="0">
                <a:solidFill>
                  <a:schemeClr val="tx1"/>
                </a:solidFill>
                <a:cs typeface="+mn-ea"/>
                <a:sym typeface="+mn-lt"/>
              </a:rPr>
              <a:t>二、示例：</a:t>
            </a:r>
            <a:endParaRPr lang="zh-CN" altLang="en-US" sz="1800" b="0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zh-CN" altLang="en-US" sz="100" b="0">
                <a:solidFill>
                  <a:schemeClr val="tx1"/>
                </a:solidFill>
                <a:cs typeface="+mn-ea"/>
                <a:sym typeface="+mn-lt"/>
              </a:rPr>
              <a:t>二、具体实例</a:t>
            </a:r>
            <a:endParaRPr lang="zh-CN" altLang="en-US" sz="100" b="0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895" b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1895" b="0">
                <a:solidFill>
                  <a:schemeClr val="tx1"/>
                </a:solidFill>
                <a:cs typeface="+mn-ea"/>
                <a:sym typeface="+mn-lt"/>
              </a:rPr>
              <a:t>、高峰相关：</a:t>
            </a:r>
            <a:endParaRPr lang="zh-CN" altLang="en-US" sz="1895" b="0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625" b="0">
                <a:solidFill>
                  <a:schemeClr val="tx1"/>
                </a:solidFill>
                <a:cs typeface="+mn-ea"/>
                <a:sym typeface="+mn-lt"/>
              </a:rPr>
              <a:t> 1-</a:t>
            </a:r>
            <a:r>
              <a:rPr lang="zh-CN" altLang="en-US" sz="1625" b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zh-CN" altLang="en-US" sz="1625">
                <a:solidFill>
                  <a:schemeClr val="tx1"/>
                </a:solidFill>
                <a:cs typeface="+mn-ea"/>
                <a:sym typeface="+mn-lt"/>
              </a:rPr>
              <a:t>流向</a:t>
            </a:r>
            <a:r>
              <a:rPr lang="en-US" altLang="zh-CN" sz="1625">
                <a:solidFill>
                  <a:schemeClr val="tx1"/>
                </a:solidFill>
                <a:cs typeface="+mn-ea"/>
                <a:sym typeface="+mn-lt"/>
              </a:rPr>
              <a:t>-</a:t>
            </a:r>
            <a:r>
              <a:rPr lang="zh-CN" altLang="en-US" sz="1625">
                <a:solidFill>
                  <a:schemeClr val="tx1"/>
                </a:solidFill>
                <a:cs typeface="+mn-ea"/>
                <a:sym typeface="+mn-lt"/>
              </a:rPr>
              <a:t>动态收件时点任务</a:t>
            </a:r>
            <a:endParaRPr lang="zh-CN" altLang="en-US" sz="1625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  1)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、背景：双</a:t>
            </a: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11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期间，上游数据源异常，影响下游任务。</a:t>
            </a:r>
            <a:endParaRPr lang="zh-CN" altLang="en-US" sz="1355" b="0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  2)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、措施：①预先准备兜底方案</a:t>
            </a: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②数据监控告警</a:t>
            </a: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③</a:t>
            </a: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0.5H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内处理数据异常</a:t>
            </a: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 </a:t>
            </a:r>
            <a:endParaRPr lang="zh-CN" altLang="en-US" sz="1355" b="0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  3)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、效果：①时点数据正常输出，保障高峰数据。</a:t>
            </a:r>
            <a:endParaRPr lang="zh-CN" altLang="en-US" sz="1625" b="0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895" b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1895" b="0">
                <a:solidFill>
                  <a:schemeClr val="tx1"/>
                </a:solidFill>
                <a:cs typeface="+mn-ea"/>
                <a:sym typeface="+mn-lt"/>
              </a:rPr>
              <a:t>、任务优化相关：</a:t>
            </a:r>
            <a:endParaRPr lang="zh-CN" altLang="en-US" sz="1895" b="0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625" b="0">
                <a:solidFill>
                  <a:schemeClr val="tx1"/>
                </a:solidFill>
                <a:cs typeface="+mn-ea"/>
                <a:sym typeface="+mn-lt"/>
              </a:rPr>
              <a:t> 1-</a:t>
            </a:r>
            <a:r>
              <a:rPr lang="zh-CN" altLang="en-US" sz="1625" b="0">
                <a:solidFill>
                  <a:schemeClr val="tx1"/>
                </a:solidFill>
                <a:cs typeface="+mn-ea"/>
                <a:sym typeface="+mn-lt"/>
              </a:rPr>
              <a:t>、航空件判断逻辑优化：</a:t>
            </a:r>
            <a:endParaRPr lang="zh-CN" altLang="en-US" sz="1625" b="0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355" b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 1)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、背景：航空件静态判定，涉及多个任务</a:t>
            </a: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&amp;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与业务存在延迟。</a:t>
            </a: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 </a:t>
            </a:r>
            <a:endParaRPr lang="zh-CN" altLang="en-US" sz="1355" b="0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355" b="0">
                <a:solidFill>
                  <a:schemeClr val="tx1"/>
                </a:solidFill>
                <a:cs typeface="+mn-ea"/>
                <a:sym typeface="+mn-lt"/>
              </a:rPr>
              <a:t>  2)</a:t>
            </a:r>
            <a:r>
              <a:rPr lang="zh-CN" altLang="en-US" sz="1355" b="0">
                <a:solidFill>
                  <a:schemeClr val="tx1"/>
                </a:solidFill>
                <a:cs typeface="+mn-ea"/>
                <a:sym typeface="+mn-lt"/>
              </a:rPr>
              <a:t>、措施：①静态判断改为动态</a:t>
            </a:r>
            <a:r>
              <a:rPr lang="en-US" altLang="zh-CN" sz="1355" b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zh-CN" altLang="en-US" sz="1355" b="0">
                <a:solidFill>
                  <a:schemeClr val="tx1"/>
                </a:solidFill>
                <a:cs typeface="+mn-ea"/>
                <a:sym typeface="+mn-lt"/>
              </a:rPr>
              <a:t>②随机数优化数据倾斜</a:t>
            </a:r>
            <a:r>
              <a:rPr lang="en-US" altLang="zh-CN" sz="1355" b="0">
                <a:solidFill>
                  <a:schemeClr val="tx1"/>
                </a:solidFill>
                <a:cs typeface="+mn-ea"/>
                <a:sym typeface="+mn-lt"/>
              </a:rPr>
              <a:t> </a:t>
            </a:r>
            <a:endParaRPr lang="zh-CN" altLang="en-US" sz="1355" b="0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355" b="0">
                <a:solidFill>
                  <a:schemeClr val="tx1"/>
                </a:solidFill>
                <a:cs typeface="+mn-ea"/>
                <a:sym typeface="+mn-lt"/>
              </a:rPr>
              <a:t> </a:t>
            </a:r>
            <a:endParaRPr lang="en-US" altLang="zh-CN" sz="1355" b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4" name="Text Placeholder 3"/>
          <p:cNvSpPr txBox="1"/>
          <p:nvPr/>
        </p:nvSpPr>
        <p:spPr>
          <a:xfrm>
            <a:off x="361123" y="181830"/>
            <a:ext cx="2082800" cy="58420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sz="3795" spc="300" dirty="0">
                <a:solidFill>
                  <a:schemeClr val="tx1"/>
                </a:solidFill>
                <a:cs typeface="+mn-ea"/>
                <a:sym typeface="+mn-lt"/>
              </a:rPr>
              <a:t>主要贡献</a:t>
            </a:r>
            <a:endParaRPr lang="zh-CN" sz="3795" spc="3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TextBox 82"/>
          <p:cNvSpPr txBox="1">
            <a:spLocks noChangeArrowheads="1"/>
          </p:cNvSpPr>
          <p:nvPr/>
        </p:nvSpPr>
        <p:spPr bwMode="auto">
          <a:xfrm>
            <a:off x="7182485" y="631190"/>
            <a:ext cx="4808855" cy="61772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49158" rIns="0" bIns="49158">
            <a:spAutoFit/>
          </a:bodyPr>
          <a:p>
            <a:pPr algn="just" defTabSz="673735">
              <a:lnSpc>
                <a:spcPct val="150000"/>
              </a:lnSpc>
            </a:pP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 3)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、效果：①代码复用</a:t>
            </a: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②统一口径修改</a:t>
            </a: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zh-CN" sz="1355">
                <a:solidFill>
                  <a:schemeClr val="tx1"/>
                </a:solidFill>
                <a:cs typeface="+mn-ea"/>
                <a:sym typeface="+mn-lt"/>
              </a:rPr>
              <a:t>③耗时基本与修改前保持一致</a:t>
            </a:r>
            <a:endParaRPr lang="en-US" altLang="zh-CN" sz="1625" b="0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625" b="0">
                <a:solidFill>
                  <a:schemeClr val="tx1"/>
                </a:solidFill>
                <a:cs typeface="+mn-ea"/>
                <a:sym typeface="+mn-lt"/>
              </a:rPr>
              <a:t>2-</a:t>
            </a:r>
            <a:r>
              <a:rPr lang="zh-CN" altLang="en-US" sz="1625" b="0">
                <a:solidFill>
                  <a:schemeClr val="tx1"/>
                </a:solidFill>
                <a:cs typeface="+mn-ea"/>
                <a:sym typeface="+mn-lt"/>
              </a:rPr>
              <a:t>、航空营运维度优化</a:t>
            </a:r>
            <a:endParaRPr lang="zh-CN" altLang="en-US" sz="1625" b="0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 1)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、背景：工作流个别任务耗时明显高于其他节点。</a:t>
            </a:r>
            <a:endParaRPr lang="zh-CN" altLang="en-US" sz="1355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2)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、措施：①参数优化</a:t>
            </a: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  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②临时落表优化</a:t>
            </a: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③优化执行计划</a:t>
            </a: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 </a:t>
            </a:r>
            <a:endParaRPr lang="zh-CN" altLang="en-US" sz="1355" b="0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 3)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、效果：①工作流由</a:t>
            </a: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1.5H 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缩短至</a:t>
            </a: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1H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左右。</a:t>
            </a:r>
            <a:endParaRPr lang="zh-CN" altLang="en-US" sz="1355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625" b="0">
                <a:solidFill>
                  <a:schemeClr val="tx1"/>
                </a:solidFill>
                <a:cs typeface="+mn-ea"/>
                <a:sym typeface="+mn-lt"/>
              </a:rPr>
              <a:t>3-</a:t>
            </a:r>
            <a:r>
              <a:rPr lang="zh-CN" altLang="en-US" sz="1625" b="0">
                <a:solidFill>
                  <a:schemeClr val="tx1"/>
                </a:solidFill>
                <a:cs typeface="+mn-ea"/>
                <a:sym typeface="+mn-lt"/>
              </a:rPr>
              <a:t>、航空动态订单优化</a:t>
            </a:r>
            <a:endParaRPr lang="zh-CN" altLang="en-US" sz="1625" b="0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 1)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、背景：任务耗时波动及资源紧张时，时点任务易超时。</a:t>
            </a:r>
            <a:endParaRPr lang="zh-CN" altLang="en-US" sz="1355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2)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、措施：①临时落表</a:t>
            </a: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  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②并行执行</a:t>
            </a: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③数据过滤优化</a:t>
            </a: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 </a:t>
            </a:r>
            <a:endParaRPr lang="zh-CN" altLang="en-US" sz="1355" b="0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 3)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、效果：①耗时由</a:t>
            </a: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25min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缩短至</a:t>
            </a: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15min.</a:t>
            </a:r>
            <a:endParaRPr lang="zh-CN" altLang="en-US" sz="1355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895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1895">
                <a:solidFill>
                  <a:schemeClr val="tx1"/>
                </a:solidFill>
                <a:cs typeface="+mn-ea"/>
                <a:sym typeface="+mn-lt"/>
              </a:rPr>
              <a:t>、质量监控相关：</a:t>
            </a:r>
            <a:endParaRPr lang="zh-CN" altLang="en-US" sz="1895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625" b="0">
                <a:solidFill>
                  <a:schemeClr val="tx1"/>
                </a:solidFill>
                <a:cs typeface="+mn-ea"/>
                <a:sym typeface="+mn-lt"/>
              </a:rPr>
              <a:t> 1-</a:t>
            </a:r>
            <a:r>
              <a:rPr lang="zh-CN" altLang="en-US" sz="1625" b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zh-CN" sz="1625" b="0">
                <a:solidFill>
                  <a:schemeClr val="tx1"/>
                </a:solidFill>
                <a:cs typeface="+mn-ea"/>
                <a:sym typeface="+mn-lt"/>
              </a:rPr>
              <a:t>大件</a:t>
            </a:r>
            <a:r>
              <a:rPr lang="en-US" altLang="zh-CN" sz="1625" b="0">
                <a:solidFill>
                  <a:schemeClr val="tx1"/>
                </a:solidFill>
                <a:cs typeface="+mn-ea"/>
                <a:sym typeface="+mn-lt"/>
              </a:rPr>
              <a:t>-</a:t>
            </a:r>
            <a:r>
              <a:rPr lang="zh-CN" altLang="en-US" sz="1625" b="0">
                <a:solidFill>
                  <a:schemeClr val="tx1"/>
                </a:solidFill>
                <a:cs typeface="+mn-ea"/>
                <a:sym typeface="+mn-lt"/>
              </a:rPr>
              <a:t>已发</a:t>
            </a:r>
            <a:r>
              <a:rPr lang="en-US" altLang="zh-CN" sz="1625" b="0">
                <a:solidFill>
                  <a:schemeClr val="tx1"/>
                </a:solidFill>
                <a:cs typeface="+mn-ea"/>
                <a:sym typeface="+mn-lt"/>
              </a:rPr>
              <a:t>/</a:t>
            </a:r>
            <a:r>
              <a:rPr lang="zh-CN" altLang="en-US" sz="1625" b="0">
                <a:solidFill>
                  <a:schemeClr val="tx1"/>
                </a:solidFill>
                <a:cs typeface="+mn-ea"/>
                <a:sym typeface="+mn-lt"/>
              </a:rPr>
              <a:t>到达数据</a:t>
            </a:r>
            <a:endParaRPr lang="zh-CN" altLang="en-US" sz="1625" b="0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zh-CN" altLang="en-US" sz="1625" b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1625" b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1)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、背景：上游</a:t>
            </a: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kafka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因切换配置，导致数据缺失。</a:t>
            </a:r>
            <a:endParaRPr lang="zh-CN" sz="1625" b="0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 2)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、措施：①配置数据监控</a:t>
            </a: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②跟进原因</a:t>
            </a: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&amp;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通知下游</a:t>
            </a: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③定位影响范围</a:t>
            </a: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   </a:t>
            </a:r>
            <a:endParaRPr lang="zh-CN" altLang="en-US" sz="1355" b="0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  3)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、效果：①及时告知上游处理</a:t>
            </a: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②跟进恢复时点历史数据</a:t>
            </a:r>
            <a:r>
              <a:rPr lang="en-US" altLang="zh-CN" sz="1355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zh-CN" altLang="en-US" sz="1355">
                <a:solidFill>
                  <a:schemeClr val="tx1"/>
                </a:solidFill>
                <a:cs typeface="+mn-ea"/>
                <a:sym typeface="+mn-lt"/>
              </a:rPr>
              <a:t>③降低数据异常带来的业务影响。</a:t>
            </a:r>
            <a:endParaRPr lang="zh-CN" altLang="en-US" sz="1625">
              <a:solidFill>
                <a:schemeClr val="tx1"/>
              </a:solidFill>
              <a:cs typeface="+mn-ea"/>
              <a:sym typeface="+mn-lt"/>
            </a:endParaRPr>
          </a:p>
          <a:p>
            <a:pPr algn="just" defTabSz="673735">
              <a:lnSpc>
                <a:spcPct val="150000"/>
              </a:lnSpc>
            </a:pPr>
            <a:endParaRPr lang="zh-CN" altLang="en-US" sz="1625" b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7485" y="252095"/>
            <a:ext cx="101600" cy="443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Group 36"/>
          <p:cNvGrpSpPr/>
          <p:nvPr/>
        </p:nvGrpSpPr>
        <p:grpSpPr>
          <a:xfrm>
            <a:off x="4494908" y="893959"/>
            <a:ext cx="1334368" cy="1354973"/>
            <a:chOff x="3214688" y="955675"/>
            <a:chExt cx="1355725" cy="1382713"/>
          </a:xfrm>
          <a:solidFill>
            <a:srgbClr val="A6A6A6"/>
          </a:solidFill>
        </p:grpSpPr>
        <p:sp>
          <p:nvSpPr>
            <p:cNvPr id="5" name="Freeform 5"/>
            <p:cNvSpPr/>
            <p:nvPr/>
          </p:nvSpPr>
          <p:spPr bwMode="auto">
            <a:xfrm>
              <a:off x="3214688" y="955675"/>
              <a:ext cx="1355725" cy="1382713"/>
            </a:xfrm>
            <a:custGeom>
              <a:avLst/>
              <a:gdLst/>
              <a:ahLst/>
              <a:cxnLst>
                <a:cxn ang="0">
                  <a:pos x="361" y="458"/>
                </a:cxn>
                <a:cxn ang="0">
                  <a:pos x="455" y="364"/>
                </a:cxn>
                <a:cxn ang="0">
                  <a:pos x="455" y="0"/>
                </a:cxn>
                <a:cxn ang="0">
                  <a:pos x="394" y="0"/>
                </a:cxn>
                <a:cxn ang="0">
                  <a:pos x="374" y="92"/>
                </a:cxn>
                <a:cxn ang="0">
                  <a:pos x="303" y="115"/>
                </a:cxn>
                <a:cxn ang="0">
                  <a:pos x="233" y="53"/>
                </a:cxn>
                <a:cxn ang="0">
                  <a:pos x="136" y="123"/>
                </a:cxn>
                <a:cxn ang="0">
                  <a:pos x="175" y="209"/>
                </a:cxn>
                <a:cxn ang="0">
                  <a:pos x="131" y="270"/>
                </a:cxn>
                <a:cxn ang="0">
                  <a:pos x="37" y="260"/>
                </a:cxn>
                <a:cxn ang="0">
                  <a:pos x="0" y="374"/>
                </a:cxn>
                <a:cxn ang="0">
                  <a:pos x="82" y="421"/>
                </a:cxn>
                <a:cxn ang="0">
                  <a:pos x="80" y="464"/>
                </a:cxn>
                <a:cxn ang="0">
                  <a:pos x="361" y="464"/>
                </a:cxn>
                <a:cxn ang="0">
                  <a:pos x="361" y="458"/>
                </a:cxn>
              </a:cxnLst>
              <a:rect l="0" t="0" r="r" b="b"/>
              <a:pathLst>
                <a:path w="455" h="464">
                  <a:moveTo>
                    <a:pt x="361" y="458"/>
                  </a:moveTo>
                  <a:cubicBezTo>
                    <a:pt x="361" y="406"/>
                    <a:pt x="403" y="364"/>
                    <a:pt x="455" y="364"/>
                  </a:cubicBezTo>
                  <a:cubicBezTo>
                    <a:pt x="455" y="0"/>
                    <a:pt x="455" y="0"/>
                    <a:pt x="455" y="0"/>
                  </a:cubicBezTo>
                  <a:cubicBezTo>
                    <a:pt x="394" y="0"/>
                    <a:pt x="394" y="0"/>
                    <a:pt x="394" y="0"/>
                  </a:cubicBezTo>
                  <a:cubicBezTo>
                    <a:pt x="374" y="92"/>
                    <a:pt x="374" y="92"/>
                    <a:pt x="374" y="92"/>
                  </a:cubicBezTo>
                  <a:cubicBezTo>
                    <a:pt x="350" y="98"/>
                    <a:pt x="326" y="105"/>
                    <a:pt x="303" y="115"/>
                  </a:cubicBezTo>
                  <a:cubicBezTo>
                    <a:pt x="233" y="53"/>
                    <a:pt x="233" y="53"/>
                    <a:pt x="233" y="53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75" y="209"/>
                    <a:pt x="175" y="209"/>
                    <a:pt x="175" y="209"/>
                  </a:cubicBezTo>
                  <a:cubicBezTo>
                    <a:pt x="158" y="228"/>
                    <a:pt x="144" y="248"/>
                    <a:pt x="131" y="270"/>
                  </a:cubicBezTo>
                  <a:cubicBezTo>
                    <a:pt x="37" y="260"/>
                    <a:pt x="37" y="260"/>
                    <a:pt x="37" y="260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82" y="421"/>
                    <a:pt x="82" y="421"/>
                    <a:pt x="82" y="421"/>
                  </a:cubicBezTo>
                  <a:cubicBezTo>
                    <a:pt x="80" y="436"/>
                    <a:pt x="80" y="450"/>
                    <a:pt x="80" y="464"/>
                  </a:cubicBezTo>
                  <a:cubicBezTo>
                    <a:pt x="361" y="464"/>
                    <a:pt x="361" y="464"/>
                    <a:pt x="361" y="464"/>
                  </a:cubicBezTo>
                  <a:cubicBezTo>
                    <a:pt x="361" y="462"/>
                    <a:pt x="361" y="460"/>
                    <a:pt x="361" y="4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" name="Rectangle 28"/>
            <p:cNvSpPr/>
            <p:nvPr/>
          </p:nvSpPr>
          <p:spPr>
            <a:xfrm>
              <a:off x="3859853" y="1417776"/>
              <a:ext cx="510098" cy="51822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27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sz="27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" name="Text Placeholder 3"/>
            <p:cNvSpPr txBox="1"/>
            <p:nvPr/>
          </p:nvSpPr>
          <p:spPr>
            <a:xfrm>
              <a:off x="3765658" y="1831123"/>
              <a:ext cx="542582" cy="282528"/>
            </a:xfrm>
            <a:prstGeom prst="rect">
              <a:avLst/>
            </a:prstGeom>
            <a:grpFill/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r" defTabSz="898525">
                <a:spcBef>
                  <a:spcPct val="20000"/>
                </a:spcBef>
                <a:defRPr/>
              </a:pPr>
              <a:r>
                <a:rPr lang="zh-CN" altLang="en-US" sz="1800" dirty="0">
                  <a:solidFill>
                    <a:schemeClr val="bg1"/>
                  </a:solidFill>
                  <a:cs typeface="+mn-ea"/>
                  <a:sym typeface="+mn-lt"/>
                </a:rPr>
                <a:t>准确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Group 39"/>
          <p:cNvGrpSpPr/>
          <p:nvPr/>
        </p:nvGrpSpPr>
        <p:grpSpPr>
          <a:xfrm>
            <a:off x="4498034" y="2248932"/>
            <a:ext cx="1331243" cy="1319193"/>
            <a:chOff x="3217863" y="2338388"/>
            <a:chExt cx="1352550" cy="1346200"/>
          </a:xfrm>
        </p:grpSpPr>
        <p:sp>
          <p:nvSpPr>
            <p:cNvPr id="9" name="Freeform 8"/>
            <p:cNvSpPr/>
            <p:nvPr/>
          </p:nvSpPr>
          <p:spPr bwMode="auto">
            <a:xfrm>
              <a:off x="3217863" y="2338388"/>
              <a:ext cx="1352550" cy="1346200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79" y="0"/>
                </a:cxn>
                <a:cxn ang="0">
                  <a:pos x="81" y="32"/>
                </a:cxn>
                <a:cxn ang="0">
                  <a:pos x="0" y="79"/>
                </a:cxn>
                <a:cxn ang="0">
                  <a:pos x="37" y="193"/>
                </a:cxn>
                <a:cxn ang="0">
                  <a:pos x="131" y="183"/>
                </a:cxn>
                <a:cxn ang="0">
                  <a:pos x="174" y="243"/>
                </a:cxn>
                <a:cxn ang="0">
                  <a:pos x="136" y="330"/>
                </a:cxn>
                <a:cxn ang="0">
                  <a:pos x="234" y="400"/>
                </a:cxn>
                <a:cxn ang="0">
                  <a:pos x="304" y="337"/>
                </a:cxn>
                <a:cxn ang="0">
                  <a:pos x="338" y="350"/>
                </a:cxn>
                <a:cxn ang="0">
                  <a:pos x="374" y="360"/>
                </a:cxn>
                <a:cxn ang="0">
                  <a:pos x="394" y="452"/>
                </a:cxn>
                <a:cxn ang="0">
                  <a:pos x="454" y="452"/>
                </a:cxn>
                <a:cxn ang="0">
                  <a:pos x="454" y="87"/>
                </a:cxn>
                <a:cxn ang="0">
                  <a:pos x="360" y="0"/>
                </a:cxn>
              </a:cxnLst>
              <a:rect l="0" t="0" r="r" b="b"/>
              <a:pathLst>
                <a:path w="454" h="452">
                  <a:moveTo>
                    <a:pt x="360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79" y="11"/>
                    <a:pt x="80" y="21"/>
                    <a:pt x="81" y="32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7" y="193"/>
                    <a:pt x="37" y="193"/>
                    <a:pt x="37" y="193"/>
                  </a:cubicBezTo>
                  <a:cubicBezTo>
                    <a:pt x="131" y="183"/>
                    <a:pt x="131" y="183"/>
                    <a:pt x="131" y="183"/>
                  </a:cubicBezTo>
                  <a:cubicBezTo>
                    <a:pt x="143" y="205"/>
                    <a:pt x="158" y="225"/>
                    <a:pt x="174" y="243"/>
                  </a:cubicBezTo>
                  <a:cubicBezTo>
                    <a:pt x="136" y="330"/>
                    <a:pt x="136" y="330"/>
                    <a:pt x="136" y="330"/>
                  </a:cubicBezTo>
                  <a:cubicBezTo>
                    <a:pt x="234" y="400"/>
                    <a:pt x="234" y="400"/>
                    <a:pt x="234" y="400"/>
                  </a:cubicBezTo>
                  <a:cubicBezTo>
                    <a:pt x="304" y="337"/>
                    <a:pt x="304" y="337"/>
                    <a:pt x="304" y="337"/>
                  </a:cubicBezTo>
                  <a:cubicBezTo>
                    <a:pt x="315" y="342"/>
                    <a:pt x="327" y="346"/>
                    <a:pt x="338" y="350"/>
                  </a:cubicBezTo>
                  <a:cubicBezTo>
                    <a:pt x="350" y="354"/>
                    <a:pt x="362" y="357"/>
                    <a:pt x="374" y="360"/>
                  </a:cubicBezTo>
                  <a:cubicBezTo>
                    <a:pt x="394" y="452"/>
                    <a:pt x="394" y="452"/>
                    <a:pt x="394" y="452"/>
                  </a:cubicBezTo>
                  <a:cubicBezTo>
                    <a:pt x="454" y="452"/>
                    <a:pt x="454" y="452"/>
                    <a:pt x="454" y="452"/>
                  </a:cubicBezTo>
                  <a:cubicBezTo>
                    <a:pt x="454" y="87"/>
                    <a:pt x="454" y="87"/>
                    <a:pt x="454" y="87"/>
                  </a:cubicBezTo>
                  <a:cubicBezTo>
                    <a:pt x="404" y="87"/>
                    <a:pt x="364" y="49"/>
                    <a:pt x="360" y="0"/>
                  </a:cubicBezTo>
                  <a:close/>
                </a:path>
              </a:pathLst>
            </a:custGeom>
            <a:solidFill>
              <a:srgbClr val="C000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" name="Rectangle 30"/>
            <p:cNvSpPr/>
            <p:nvPr/>
          </p:nvSpPr>
          <p:spPr>
            <a:xfrm>
              <a:off x="3824910" y="2393880"/>
              <a:ext cx="567100" cy="518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7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sz="27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Group 38"/>
          <p:cNvGrpSpPr/>
          <p:nvPr/>
        </p:nvGrpSpPr>
        <p:grpSpPr>
          <a:xfrm>
            <a:off x="5829277" y="2248932"/>
            <a:ext cx="1331243" cy="1319193"/>
            <a:chOff x="4570413" y="2338388"/>
            <a:chExt cx="1352550" cy="1346200"/>
          </a:xfrm>
          <a:solidFill>
            <a:srgbClr val="A6A6A6"/>
          </a:solidFill>
        </p:grpSpPr>
        <p:sp>
          <p:nvSpPr>
            <p:cNvPr id="13" name="Freeform 7"/>
            <p:cNvSpPr/>
            <p:nvPr/>
          </p:nvSpPr>
          <p:spPr bwMode="auto">
            <a:xfrm>
              <a:off x="4570413" y="2338388"/>
              <a:ext cx="1352550" cy="1346200"/>
            </a:xfrm>
            <a:custGeom>
              <a:avLst/>
              <a:gdLst/>
              <a:ahLst/>
              <a:cxnLst>
                <a:cxn ang="0">
                  <a:pos x="374" y="0"/>
                </a:cxn>
                <a:cxn ang="0">
                  <a:pos x="93" y="0"/>
                </a:cxn>
                <a:cxn ang="0">
                  <a:pos x="0" y="87"/>
                </a:cxn>
                <a:cxn ang="0">
                  <a:pos x="0" y="452"/>
                </a:cxn>
                <a:cxn ang="0">
                  <a:pos x="60" y="452"/>
                </a:cxn>
                <a:cxn ang="0">
                  <a:pos x="80" y="359"/>
                </a:cxn>
                <a:cxn ang="0">
                  <a:pos x="151" y="336"/>
                </a:cxn>
                <a:cxn ang="0">
                  <a:pos x="221" y="399"/>
                </a:cxn>
                <a:cxn ang="0">
                  <a:pos x="318" y="328"/>
                </a:cxn>
                <a:cxn ang="0">
                  <a:pos x="279" y="242"/>
                </a:cxn>
                <a:cxn ang="0">
                  <a:pos x="323" y="182"/>
                </a:cxn>
                <a:cxn ang="0">
                  <a:pos x="417" y="192"/>
                </a:cxn>
                <a:cxn ang="0">
                  <a:pos x="454" y="77"/>
                </a:cxn>
                <a:cxn ang="0">
                  <a:pos x="372" y="30"/>
                </a:cxn>
                <a:cxn ang="0">
                  <a:pos x="374" y="0"/>
                </a:cxn>
              </a:cxnLst>
              <a:rect l="0" t="0" r="r" b="b"/>
              <a:pathLst>
                <a:path w="454" h="452">
                  <a:moveTo>
                    <a:pt x="374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89" y="49"/>
                    <a:pt x="49" y="87"/>
                    <a:pt x="0" y="87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60" y="452"/>
                    <a:pt x="60" y="452"/>
                    <a:pt x="60" y="452"/>
                  </a:cubicBezTo>
                  <a:cubicBezTo>
                    <a:pt x="80" y="359"/>
                    <a:pt x="80" y="359"/>
                    <a:pt x="80" y="359"/>
                  </a:cubicBezTo>
                  <a:cubicBezTo>
                    <a:pt x="104" y="354"/>
                    <a:pt x="128" y="346"/>
                    <a:pt x="151" y="336"/>
                  </a:cubicBezTo>
                  <a:cubicBezTo>
                    <a:pt x="221" y="399"/>
                    <a:pt x="221" y="399"/>
                    <a:pt x="221" y="399"/>
                  </a:cubicBezTo>
                  <a:cubicBezTo>
                    <a:pt x="318" y="328"/>
                    <a:pt x="318" y="328"/>
                    <a:pt x="318" y="328"/>
                  </a:cubicBezTo>
                  <a:cubicBezTo>
                    <a:pt x="279" y="242"/>
                    <a:pt x="279" y="242"/>
                    <a:pt x="279" y="242"/>
                  </a:cubicBezTo>
                  <a:cubicBezTo>
                    <a:pt x="296" y="224"/>
                    <a:pt x="310" y="204"/>
                    <a:pt x="323" y="182"/>
                  </a:cubicBezTo>
                  <a:cubicBezTo>
                    <a:pt x="417" y="192"/>
                    <a:pt x="417" y="192"/>
                    <a:pt x="417" y="192"/>
                  </a:cubicBezTo>
                  <a:cubicBezTo>
                    <a:pt x="454" y="77"/>
                    <a:pt x="454" y="77"/>
                    <a:pt x="454" y="77"/>
                  </a:cubicBezTo>
                  <a:cubicBezTo>
                    <a:pt x="372" y="30"/>
                    <a:pt x="372" y="30"/>
                    <a:pt x="372" y="30"/>
                  </a:cubicBezTo>
                  <a:cubicBezTo>
                    <a:pt x="373" y="20"/>
                    <a:pt x="374" y="10"/>
                    <a:pt x="374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4" name="Rectangle 32"/>
            <p:cNvSpPr/>
            <p:nvPr/>
          </p:nvSpPr>
          <p:spPr>
            <a:xfrm>
              <a:off x="4853005" y="2393880"/>
              <a:ext cx="568728" cy="51822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/>
              <a:r>
                <a:rPr lang="en-US" sz="27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sz="27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Text Placeholder 3"/>
          <p:cNvSpPr txBox="1"/>
          <p:nvPr/>
        </p:nvSpPr>
        <p:spPr>
          <a:xfrm>
            <a:off x="6116320" y="1751965"/>
            <a:ext cx="461010" cy="276860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稳定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Text Placeholder 3"/>
          <p:cNvSpPr txBox="1"/>
          <p:nvPr/>
        </p:nvSpPr>
        <p:spPr>
          <a:xfrm>
            <a:off x="4812408" y="2665609"/>
            <a:ext cx="815340" cy="276860"/>
          </a:xfrm>
          <a:prstGeom prst="rect">
            <a:avLst/>
          </a:prstGeom>
          <a:solidFill>
            <a:srgbClr val="C00000"/>
          </a:solidFill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高效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Rectangle 28"/>
          <p:cNvSpPr/>
          <p:nvPr/>
        </p:nvSpPr>
        <p:spPr>
          <a:xfrm>
            <a:off x="5571441" y="2028779"/>
            <a:ext cx="544830" cy="50673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sz="2700" dirty="0">
                <a:solidFill>
                  <a:schemeClr val="tx1"/>
                </a:solidFill>
                <a:cs typeface="+mn-ea"/>
                <a:sym typeface="+mn-lt"/>
              </a:rPr>
              <a:t>05</a:t>
            </a:r>
            <a:endParaRPr lang="en-US" sz="27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Text Placeholder 3"/>
          <p:cNvSpPr txBox="1"/>
          <p:nvPr/>
        </p:nvSpPr>
        <p:spPr>
          <a:xfrm>
            <a:off x="6079868" y="2711964"/>
            <a:ext cx="534035" cy="276860"/>
          </a:xfrm>
          <a:prstGeom prst="rect">
            <a:avLst/>
          </a:prstGeom>
          <a:solidFill>
            <a:srgbClr val="A6A6A6"/>
          </a:solidFill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执行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4660">
        <p14:switch dir="r"/>
      </p:transition>
    </mc:Choice>
    <mc:Fallback>
      <p:transition spd="slow" advTm="466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49"/>
                            </p:stCondLst>
                            <p:childTnLst>
                              <p:par>
                                <p:cTn id="13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49"/>
                            </p:stCondLst>
                            <p:childTnLst>
                              <p:par>
                                <p:cTn id="18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49"/>
                            </p:stCondLst>
                            <p:childTnLst>
                              <p:par>
                                <p:cTn id="23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49"/>
                            </p:stCondLst>
                            <p:childTnLst>
                              <p:par>
                                <p:cTn id="28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1" grpId="0"/>
      <p:bldP spid="21" grpId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/>
        </p:nvSpPr>
        <p:spPr>
          <a:xfrm>
            <a:off x="1405688" y="2061486"/>
            <a:ext cx="9577064" cy="432000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流程图: 合并 1"/>
          <p:cNvSpPr/>
          <p:nvPr/>
        </p:nvSpPr>
        <p:spPr>
          <a:xfrm>
            <a:off x="6786922" y="1896745"/>
            <a:ext cx="647065" cy="761365"/>
          </a:xfrm>
          <a:prstGeom prst="flowChartMerg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合并 5"/>
          <p:cNvSpPr/>
          <p:nvPr/>
        </p:nvSpPr>
        <p:spPr>
          <a:xfrm>
            <a:off x="4847381" y="1896745"/>
            <a:ext cx="647065" cy="761365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合并 5"/>
          <p:cNvSpPr/>
          <p:nvPr/>
        </p:nvSpPr>
        <p:spPr>
          <a:xfrm>
            <a:off x="2909169" y="1896942"/>
            <a:ext cx="647065" cy="761365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合并 5"/>
          <p:cNvSpPr/>
          <p:nvPr/>
        </p:nvSpPr>
        <p:spPr>
          <a:xfrm>
            <a:off x="8816324" y="1896745"/>
            <a:ext cx="647065" cy="761365"/>
          </a:xfrm>
          <a:prstGeom prst="flowChartMerg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10790" y="2772410"/>
            <a:ext cx="1787525" cy="6546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主要工作</a:t>
            </a:r>
            <a:endParaRPr 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08170" y="2772410"/>
            <a:ext cx="1787525" cy="6546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成果贡献</a:t>
            </a:r>
            <a:endParaRPr 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91910" y="2772410"/>
            <a:ext cx="1787525" cy="6546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问题改进</a:t>
            </a:r>
            <a:endParaRPr 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75650" y="2772410"/>
            <a:ext cx="1787525" cy="6546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未来规划</a:t>
            </a:r>
            <a:endParaRPr 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/>
          <p:nvPr/>
        </p:nvSpPr>
        <p:spPr>
          <a:xfrm>
            <a:off x="979865" y="1771835"/>
            <a:ext cx="3058886" cy="3647477"/>
          </a:xfrm>
          <a:prstGeom prst="rect">
            <a:avLst/>
          </a:prstGeom>
          <a:noFill/>
          <a:ln w="1270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4" tIns="45642" rIns="91284" bIns="45642" rtlCol="0" anchor="ctr"/>
          <a:lstStyle/>
          <a:p>
            <a:pPr algn="ctr"/>
            <a:endParaRPr lang="id-ID" sz="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Rectangle 21"/>
          <p:cNvSpPr/>
          <p:nvPr/>
        </p:nvSpPr>
        <p:spPr>
          <a:xfrm>
            <a:off x="989390" y="2098978"/>
            <a:ext cx="3058886" cy="13009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vert="horz" wrap="square" lIns="121712" tIns="60856" rIns="121712" bIns="60856" numCol="1" anchor="t" anchorCtr="0" compatLnSpc="1"/>
          <a:lstStyle/>
          <a:p>
            <a:endParaRPr lang="id-ID" sz="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Rectangle 22"/>
          <p:cNvSpPr/>
          <p:nvPr/>
        </p:nvSpPr>
        <p:spPr>
          <a:xfrm>
            <a:off x="989186" y="1568161"/>
            <a:ext cx="3058536" cy="5504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4" tIns="45642" rIns="91284" bIns="45642" rtlCol="0" anchor="ctr"/>
          <a:lstStyle/>
          <a:p>
            <a:pPr algn="ctr"/>
            <a:endParaRPr lang="id-ID" sz="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7261" y="2355713"/>
            <a:ext cx="1558290" cy="506730"/>
          </a:xfrm>
          <a:prstGeom prst="rect">
            <a:avLst/>
          </a:prstGeom>
          <a:noFill/>
        </p:spPr>
        <p:txBody>
          <a:bodyPr wrap="none" lIns="91284" tIns="45642" rIns="91284" bIns="45642" rtlCol="0">
            <a:spAutoFit/>
          </a:bodyPr>
          <a:lstStyle/>
          <a:p>
            <a:pPr algn="ctr"/>
            <a:r>
              <a:rPr lang="zh-CN" altLang="id-ID" sz="2710" b="1" dirty="0">
                <a:solidFill>
                  <a:schemeClr val="tx1"/>
                </a:solidFill>
                <a:cs typeface="+mn-ea"/>
                <a:sym typeface="+mn-lt"/>
              </a:rPr>
              <a:t>开发相关</a:t>
            </a:r>
            <a:endParaRPr lang="zh-CN" altLang="id-ID" sz="271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Rectangle 31"/>
          <p:cNvSpPr/>
          <p:nvPr/>
        </p:nvSpPr>
        <p:spPr>
          <a:xfrm>
            <a:off x="4501325" y="1771835"/>
            <a:ext cx="3245675" cy="3861092"/>
          </a:xfrm>
          <a:prstGeom prst="rect">
            <a:avLst/>
          </a:prstGeom>
          <a:noFill/>
          <a:ln w="1270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4" tIns="45642" rIns="91284" bIns="45642" rtlCol="0" anchor="ctr"/>
          <a:lstStyle/>
          <a:p>
            <a:pPr algn="ctr"/>
            <a:endParaRPr lang="id-ID" sz="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Rectangle 32"/>
          <p:cNvSpPr/>
          <p:nvPr/>
        </p:nvSpPr>
        <p:spPr>
          <a:xfrm>
            <a:off x="4501325" y="2098978"/>
            <a:ext cx="3245675" cy="13009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21712" tIns="60856" rIns="121712" bIns="60856" numCol="1" anchor="t" anchorCtr="0" compatLnSpc="1"/>
          <a:lstStyle/>
          <a:p>
            <a:endParaRPr lang="id-ID" sz="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Rectangle 33"/>
          <p:cNvSpPr/>
          <p:nvPr/>
        </p:nvSpPr>
        <p:spPr>
          <a:xfrm>
            <a:off x="4501325" y="1771835"/>
            <a:ext cx="3245675" cy="346773"/>
          </a:xfrm>
          <a:prstGeom prst="rect">
            <a:avLst/>
          </a:prstGeom>
          <a:solidFill>
            <a:schemeClr val="tx1"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4" tIns="45642" rIns="91284" bIns="45642" rtlCol="0" anchor="ctr"/>
          <a:lstStyle/>
          <a:p>
            <a:pPr algn="ctr"/>
            <a:endParaRPr lang="id-ID" sz="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Rectangle 34"/>
          <p:cNvSpPr/>
          <p:nvPr/>
        </p:nvSpPr>
        <p:spPr>
          <a:xfrm>
            <a:off x="4501325" y="1568229"/>
            <a:ext cx="3245675" cy="530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21712" tIns="60856" rIns="121712" bIns="60856" numCol="1" anchor="t" anchorCtr="0" compatLnSpc="1"/>
          <a:lstStyle/>
          <a:p>
            <a:endParaRPr lang="id-ID" sz="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0" name="Rectangle 41"/>
          <p:cNvSpPr/>
          <p:nvPr/>
        </p:nvSpPr>
        <p:spPr>
          <a:xfrm>
            <a:off x="8248325" y="1771835"/>
            <a:ext cx="3058886" cy="3647477"/>
          </a:xfrm>
          <a:prstGeom prst="rect">
            <a:avLst/>
          </a:prstGeom>
          <a:noFill/>
          <a:ln w="12700" cap="sq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4" tIns="45642" rIns="91284" bIns="45642" rtlCol="0" anchor="ctr"/>
          <a:lstStyle/>
          <a:p>
            <a:pPr algn="ctr"/>
            <a:endParaRPr lang="id-ID" sz="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Rectangle 42"/>
          <p:cNvSpPr/>
          <p:nvPr/>
        </p:nvSpPr>
        <p:spPr>
          <a:xfrm>
            <a:off x="8248325" y="2098978"/>
            <a:ext cx="3058886" cy="13009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21712" tIns="60856" rIns="121712" bIns="60856" numCol="1" anchor="t" anchorCtr="0" compatLnSpc="1"/>
          <a:lstStyle/>
          <a:p>
            <a:endParaRPr lang="id-ID" sz="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" name="Rectangle 43"/>
          <p:cNvSpPr/>
          <p:nvPr/>
        </p:nvSpPr>
        <p:spPr>
          <a:xfrm>
            <a:off x="8248325" y="3399916"/>
            <a:ext cx="3058886" cy="34677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4" tIns="45642" rIns="91284" bIns="45642" rtlCol="0" anchor="ctr"/>
          <a:lstStyle/>
          <a:p>
            <a:pPr algn="ctr"/>
            <a:endParaRPr lang="id-ID" sz="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Rectangle 44"/>
          <p:cNvSpPr/>
          <p:nvPr/>
        </p:nvSpPr>
        <p:spPr>
          <a:xfrm>
            <a:off x="8248325" y="1771835"/>
            <a:ext cx="3058886" cy="346773"/>
          </a:xfrm>
          <a:prstGeom prst="rect">
            <a:avLst/>
          </a:prstGeom>
          <a:solidFill>
            <a:schemeClr val="tx1"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84" tIns="45642" rIns="91284" bIns="45642" rtlCol="0" anchor="ctr"/>
          <a:lstStyle/>
          <a:p>
            <a:pPr algn="ctr"/>
            <a:endParaRPr lang="id-ID" sz="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Rectangle 45"/>
          <p:cNvSpPr/>
          <p:nvPr/>
        </p:nvSpPr>
        <p:spPr>
          <a:xfrm>
            <a:off x="8248415" y="1575042"/>
            <a:ext cx="3058536" cy="5238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121712" tIns="60856" rIns="121712" bIns="60856" numCol="1" anchor="t" anchorCtr="0" compatLnSpc="1"/>
          <a:lstStyle/>
          <a:p>
            <a:endParaRPr lang="id-ID" sz="1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0" name="Content Placeholder 2"/>
          <p:cNvSpPr txBox="1"/>
          <p:nvPr/>
        </p:nvSpPr>
        <p:spPr>
          <a:xfrm>
            <a:off x="1024386" y="3604892"/>
            <a:ext cx="3103262" cy="1441537"/>
          </a:xfrm>
          <a:prstGeom prst="rect">
            <a:avLst/>
          </a:prstGeom>
          <a:noFill/>
        </p:spPr>
        <p:txBody>
          <a:bodyPr vert="horz" lIns="91284" tIns="45642" rIns="91284" bIns="4564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Aft>
                <a:spcPts val="590"/>
              </a:spcAft>
              <a:buNone/>
            </a:pPr>
            <a:r>
              <a:rPr lang="en-US" altLang="zh-CN" sz="1625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1625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1625" dirty="0">
                <a:solidFill>
                  <a:schemeClr val="tx1"/>
                </a:solidFill>
                <a:cs typeface="+mn-ea"/>
                <a:sym typeface="+mn-lt"/>
              </a:rPr>
              <a:t>Q2-</a:t>
            </a:r>
            <a:r>
              <a:rPr lang="zh-CN" altLang="en-US" sz="1625" dirty="0">
                <a:solidFill>
                  <a:schemeClr val="tx1"/>
                </a:solidFill>
                <a:cs typeface="+mn-ea"/>
                <a:sym typeface="+mn-lt"/>
              </a:rPr>
              <a:t>开发不规范，数据更新操作未提前备份。</a:t>
            </a:r>
            <a:endParaRPr lang="zh-CN" altLang="en-US" sz="1625" dirty="0">
              <a:solidFill>
                <a:schemeClr val="tx1"/>
              </a:solidFill>
              <a:cs typeface="+mn-ea"/>
              <a:sym typeface="+mn-lt"/>
            </a:endParaRPr>
          </a:p>
          <a:p>
            <a:pPr marL="0" indent="0" algn="just">
              <a:lnSpc>
                <a:spcPct val="120000"/>
              </a:lnSpc>
              <a:spcAft>
                <a:spcPts val="590"/>
              </a:spcAft>
              <a:buNone/>
            </a:pPr>
            <a:r>
              <a:rPr lang="en-US" altLang="zh-CN" sz="1625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1625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1625" dirty="0">
                <a:solidFill>
                  <a:schemeClr val="tx1"/>
                </a:solidFill>
                <a:cs typeface="+mn-ea"/>
                <a:sym typeface="+mn-lt"/>
              </a:rPr>
              <a:t>Q2-</a:t>
            </a:r>
            <a:r>
              <a:rPr lang="zh-CN" altLang="en-US" sz="1625" dirty="0">
                <a:solidFill>
                  <a:schemeClr val="tx1"/>
                </a:solidFill>
                <a:cs typeface="+mn-ea"/>
                <a:sym typeface="+mn-lt"/>
              </a:rPr>
              <a:t>数据理解不深刻，开发存在数据缺失风险。</a:t>
            </a:r>
            <a:endParaRPr lang="zh-CN" altLang="en-US" sz="1625" dirty="0">
              <a:solidFill>
                <a:schemeClr val="tx1"/>
              </a:solidFill>
              <a:cs typeface="+mn-ea"/>
              <a:sym typeface="+mn-lt"/>
            </a:endParaRPr>
          </a:p>
          <a:p>
            <a:pPr marL="0" indent="0" algn="just">
              <a:lnSpc>
                <a:spcPct val="120000"/>
              </a:lnSpc>
              <a:spcAft>
                <a:spcPts val="590"/>
              </a:spcAft>
              <a:buNone/>
            </a:pPr>
            <a:r>
              <a:rPr lang="en-US" altLang="zh-CN" sz="1625" dirty="0">
                <a:solidFill>
                  <a:schemeClr val="tx1"/>
                </a:solidFill>
                <a:cs typeface="+mn-ea"/>
                <a:sym typeface="+mn-lt"/>
              </a:rPr>
              <a:t>3</a:t>
            </a:r>
            <a:r>
              <a:rPr lang="zh-CN" altLang="en-US" sz="1625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1625" dirty="0">
                <a:solidFill>
                  <a:schemeClr val="tx1"/>
                </a:solidFill>
                <a:cs typeface="+mn-ea"/>
                <a:sym typeface="+mn-lt"/>
              </a:rPr>
              <a:t>Q3-</a:t>
            </a:r>
            <a:r>
              <a:rPr lang="zh-CN" altLang="en-US" sz="1625" dirty="0">
                <a:solidFill>
                  <a:schemeClr val="tx1"/>
                </a:solidFill>
                <a:cs typeface="+mn-ea"/>
                <a:sym typeface="+mn-lt"/>
              </a:rPr>
              <a:t>数据质量监控不全面，存在异常数据未监控。</a:t>
            </a:r>
            <a:endParaRPr lang="zh-CN" altLang="en-US" sz="1625" dirty="0">
              <a:solidFill>
                <a:schemeClr val="tx1"/>
              </a:solidFill>
              <a:cs typeface="+mn-ea"/>
              <a:sym typeface="+mn-lt"/>
            </a:endParaRPr>
          </a:p>
          <a:p>
            <a:pPr marL="0" indent="0" algn="just">
              <a:lnSpc>
                <a:spcPct val="120000"/>
              </a:lnSpc>
              <a:spcAft>
                <a:spcPts val="590"/>
              </a:spcAft>
              <a:buNone/>
            </a:pPr>
            <a:endParaRPr lang="zh-CN" altLang="en-US" sz="1625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1" name="Content Placeholder 2"/>
          <p:cNvSpPr txBox="1"/>
          <p:nvPr/>
        </p:nvSpPr>
        <p:spPr>
          <a:xfrm>
            <a:off x="4705913" y="3605034"/>
            <a:ext cx="2814136" cy="1441275"/>
          </a:xfrm>
          <a:prstGeom prst="rect">
            <a:avLst/>
          </a:prstGeom>
          <a:noFill/>
        </p:spPr>
        <p:txBody>
          <a:bodyPr vert="horz" lIns="91284" tIns="45642" rIns="91284" bIns="4564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Aft>
                <a:spcPts val="590"/>
              </a:spcAft>
              <a:buNone/>
            </a:pPr>
            <a:r>
              <a:rPr lang="en-US" altLang="zh-CN" sz="1625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1625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1625" dirty="0">
                <a:solidFill>
                  <a:schemeClr val="tx1"/>
                </a:solidFill>
                <a:cs typeface="+mn-ea"/>
                <a:sym typeface="+mn-lt"/>
              </a:rPr>
              <a:t>Q1~Q2-</a:t>
            </a:r>
            <a:r>
              <a:rPr lang="zh-CN" altLang="en-US" sz="1625" dirty="0">
                <a:solidFill>
                  <a:schemeClr val="tx1"/>
                </a:solidFill>
                <a:cs typeface="+mn-ea"/>
                <a:sym typeface="+mn-lt"/>
              </a:rPr>
              <a:t>大件业务场景理解不到位，定位问题时效性低。</a:t>
            </a:r>
            <a:endParaRPr lang="zh-CN" altLang="en-US" sz="1625" dirty="0">
              <a:solidFill>
                <a:schemeClr val="tx1"/>
              </a:solidFill>
              <a:cs typeface="+mn-ea"/>
              <a:sym typeface="+mn-lt"/>
            </a:endParaRPr>
          </a:p>
          <a:p>
            <a:pPr marL="0" indent="0" algn="just">
              <a:lnSpc>
                <a:spcPct val="120000"/>
              </a:lnSpc>
              <a:spcAft>
                <a:spcPts val="590"/>
              </a:spcAft>
              <a:buNone/>
            </a:pPr>
            <a:r>
              <a:rPr lang="en-US" altLang="zh-CN" sz="1625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1625" dirty="0">
                <a:solidFill>
                  <a:schemeClr val="tx1"/>
                </a:solidFill>
                <a:cs typeface="+mn-ea"/>
                <a:sym typeface="+mn-lt"/>
              </a:rPr>
              <a:t>、</a:t>
            </a:r>
            <a:r>
              <a:rPr lang="en-US" altLang="zh-CN" sz="1625" dirty="0">
                <a:solidFill>
                  <a:schemeClr val="tx1"/>
                </a:solidFill>
                <a:cs typeface="+mn-ea"/>
                <a:sym typeface="+mn-lt"/>
              </a:rPr>
              <a:t>Q3~Q4-</a:t>
            </a:r>
            <a:r>
              <a:rPr lang="zh-CN" altLang="en-US" sz="1625" dirty="0">
                <a:solidFill>
                  <a:schemeClr val="tx1"/>
                </a:solidFill>
                <a:cs typeface="+mn-ea"/>
                <a:sym typeface="+mn-lt"/>
              </a:rPr>
              <a:t>跨模块代码复用低，</a:t>
            </a:r>
            <a:endParaRPr lang="zh-CN" altLang="en-US" sz="1625" dirty="0">
              <a:solidFill>
                <a:schemeClr val="tx1"/>
              </a:solidFill>
              <a:cs typeface="+mn-ea"/>
              <a:sym typeface="+mn-lt"/>
            </a:endParaRPr>
          </a:p>
          <a:p>
            <a:pPr marL="0" indent="0" algn="just">
              <a:lnSpc>
                <a:spcPct val="120000"/>
              </a:lnSpc>
              <a:spcAft>
                <a:spcPts val="590"/>
              </a:spcAft>
              <a:buNone/>
            </a:pPr>
            <a:r>
              <a:rPr lang="zh-CN" altLang="en-US" sz="1625" dirty="0">
                <a:solidFill>
                  <a:schemeClr val="tx1"/>
                </a:solidFill>
                <a:cs typeface="+mn-ea"/>
                <a:sym typeface="+mn-lt"/>
              </a:rPr>
              <a:t>存在重复使用情况。</a:t>
            </a:r>
            <a:endParaRPr lang="zh-CN" altLang="en-US" sz="1625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2" name="Content Placeholder 2"/>
          <p:cNvSpPr txBox="1"/>
          <p:nvPr/>
        </p:nvSpPr>
        <p:spPr>
          <a:xfrm>
            <a:off x="8451400" y="3604892"/>
            <a:ext cx="3277003" cy="1441537"/>
          </a:xfrm>
          <a:prstGeom prst="rect">
            <a:avLst/>
          </a:prstGeom>
          <a:noFill/>
        </p:spPr>
        <p:txBody>
          <a:bodyPr vert="horz" lIns="91284" tIns="45642" rIns="91284" bIns="45642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Aft>
                <a:spcPts val="590"/>
              </a:spcAft>
              <a:buNone/>
            </a:pPr>
            <a:r>
              <a:rPr lang="en-US" altLang="zh-CN" sz="1625" dirty="0">
                <a:solidFill>
                  <a:schemeClr val="tx1"/>
                </a:solidFill>
                <a:cs typeface="+mn-ea"/>
                <a:sym typeface="+mn-lt"/>
              </a:rPr>
              <a:t>1</a:t>
            </a:r>
            <a:r>
              <a:rPr lang="zh-CN" altLang="en-US" sz="1625" dirty="0">
                <a:solidFill>
                  <a:schemeClr val="tx1"/>
                </a:solidFill>
                <a:cs typeface="+mn-ea"/>
                <a:sym typeface="+mn-lt"/>
              </a:rPr>
              <a:t>、新事物学习积极性一般。</a:t>
            </a:r>
            <a:endParaRPr lang="zh-CN" altLang="en-US" sz="1625" dirty="0">
              <a:solidFill>
                <a:schemeClr val="tx1"/>
              </a:solidFill>
              <a:cs typeface="+mn-ea"/>
              <a:sym typeface="+mn-lt"/>
            </a:endParaRPr>
          </a:p>
          <a:p>
            <a:pPr marL="0" indent="0" algn="just">
              <a:lnSpc>
                <a:spcPct val="120000"/>
              </a:lnSpc>
              <a:spcAft>
                <a:spcPts val="590"/>
              </a:spcAft>
              <a:buNone/>
            </a:pPr>
            <a:r>
              <a:rPr lang="en-US" altLang="id-ID" sz="1625" dirty="0">
                <a:solidFill>
                  <a:schemeClr val="tx1"/>
                </a:solidFill>
                <a:cs typeface="+mn-ea"/>
                <a:sym typeface="+mn-lt"/>
              </a:rPr>
              <a:t>2</a:t>
            </a:r>
            <a:r>
              <a:rPr lang="zh-CN" altLang="en-US" sz="1625" dirty="0">
                <a:solidFill>
                  <a:schemeClr val="tx1"/>
                </a:solidFill>
                <a:cs typeface="+mn-ea"/>
                <a:sym typeface="+mn-lt"/>
              </a:rPr>
              <a:t>、对其他模块及业务了解片面。</a:t>
            </a:r>
            <a:endParaRPr lang="zh-CN" altLang="en-US" sz="1625" dirty="0">
              <a:solidFill>
                <a:schemeClr val="tx1"/>
              </a:solidFill>
              <a:cs typeface="+mn-ea"/>
              <a:sym typeface="+mn-lt"/>
            </a:endParaRPr>
          </a:p>
          <a:p>
            <a:pPr marL="0" indent="0" algn="just">
              <a:lnSpc>
                <a:spcPct val="120000"/>
              </a:lnSpc>
              <a:spcAft>
                <a:spcPts val="590"/>
              </a:spcAft>
              <a:buNone/>
            </a:pPr>
            <a:endParaRPr lang="zh-CN" altLang="en-US" sz="1625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4" name="Text Placeholder 3"/>
          <p:cNvSpPr txBox="1"/>
          <p:nvPr/>
        </p:nvSpPr>
        <p:spPr>
          <a:xfrm>
            <a:off x="1024436" y="307859"/>
            <a:ext cx="1041400" cy="58420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altLang="en-US" sz="3795" spc="300" dirty="0">
                <a:solidFill>
                  <a:schemeClr val="tx1"/>
                </a:solidFill>
                <a:cs typeface="+mn-ea"/>
                <a:sym typeface="+mn-lt"/>
              </a:rPr>
              <a:t>问题</a:t>
            </a:r>
            <a:endParaRPr lang="zh-CN" altLang="en-US" sz="3795" spc="3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3" name="TextBox 6"/>
          <p:cNvSpPr txBox="1"/>
          <p:nvPr/>
        </p:nvSpPr>
        <p:spPr>
          <a:xfrm>
            <a:off x="5223913" y="2355713"/>
            <a:ext cx="1558290" cy="506730"/>
          </a:xfrm>
          <a:prstGeom prst="rect">
            <a:avLst/>
          </a:prstGeom>
          <a:noFill/>
        </p:spPr>
        <p:txBody>
          <a:bodyPr wrap="none" lIns="91284" tIns="45642" rIns="91284" bIns="45642" rtlCol="0">
            <a:spAutoFit/>
          </a:bodyPr>
          <a:p>
            <a:pPr algn="ctr"/>
            <a:r>
              <a:rPr lang="zh-CN" altLang="id-ID" sz="2710" b="1" dirty="0">
                <a:solidFill>
                  <a:schemeClr val="tx1"/>
                </a:solidFill>
                <a:cs typeface="+mn-ea"/>
                <a:sym typeface="+mn-lt"/>
              </a:rPr>
              <a:t>业务相关</a:t>
            </a:r>
            <a:endParaRPr lang="zh-CN" altLang="id-ID" sz="271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4" name="TextBox 6"/>
          <p:cNvSpPr txBox="1"/>
          <p:nvPr/>
        </p:nvSpPr>
        <p:spPr>
          <a:xfrm>
            <a:off x="9068586" y="2355713"/>
            <a:ext cx="1558290" cy="506730"/>
          </a:xfrm>
          <a:prstGeom prst="rect">
            <a:avLst/>
          </a:prstGeom>
          <a:noFill/>
        </p:spPr>
        <p:txBody>
          <a:bodyPr wrap="none" lIns="91284" tIns="45642" rIns="91284" bIns="45642" rtlCol="0">
            <a:spAutoFit/>
          </a:bodyPr>
          <a:lstStyle/>
          <a:p>
            <a:pPr algn="ctr"/>
            <a:r>
              <a:rPr lang="zh-CN" altLang="id-ID" sz="2710" b="1" dirty="0">
                <a:solidFill>
                  <a:schemeClr val="tx1"/>
                </a:solidFill>
                <a:cs typeface="+mn-ea"/>
                <a:sym typeface="+mn-lt"/>
              </a:rPr>
              <a:t>学习相关</a:t>
            </a:r>
            <a:endParaRPr lang="zh-CN" altLang="id-ID" sz="271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3590" y="377825"/>
            <a:ext cx="101600" cy="443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782">
        <p14:gallery dir="l"/>
      </p:transition>
    </mc:Choice>
    <mc:Fallback>
      <p:transition spd="slow" advTm="47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44" grpId="0"/>
      <p:bldP spid="30" grpId="0"/>
      <p:bldP spid="31" grpId="0"/>
      <p:bldP spid="32" grpId="0"/>
      <p:bldP spid="33" grpId="0"/>
      <p:bldP spid="7" grpId="0"/>
      <p:bldP spid="34" grpId="0"/>
      <p:bldP spid="30" grpId="1"/>
      <p:bldP spid="31" grpId="1"/>
      <p:bldP spid="32" grpId="1"/>
      <p:bldP spid="33" grpId="1"/>
      <p:bldP spid="7" grpId="1"/>
      <p:bldP spid="3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44182" y="2049409"/>
            <a:ext cx="1970990" cy="1809220"/>
            <a:chOff x="3835686" y="2643180"/>
            <a:chExt cx="1478435" cy="1363058"/>
          </a:xfrm>
          <a:solidFill>
            <a:schemeClr val="accent2">
              <a:lumMod val="75000"/>
            </a:schemeClr>
          </a:solidFill>
        </p:grpSpPr>
        <p:sp>
          <p:nvSpPr>
            <p:cNvPr id="3" name="心形 7"/>
            <p:cNvSpPr/>
            <p:nvPr/>
          </p:nvSpPr>
          <p:spPr>
            <a:xfrm>
              <a:off x="3835686" y="2643180"/>
              <a:ext cx="741448" cy="1363056"/>
            </a:xfrm>
            <a:custGeom>
              <a:avLst/>
              <a:gdLst>
                <a:gd name="connsiteX0" fmla="*/ 736082 w 1472164"/>
                <a:gd name="connsiteY0" fmla="*/ 345038 h 1380153"/>
                <a:gd name="connsiteX1" fmla="*/ 736082 w 1472164"/>
                <a:gd name="connsiteY1" fmla="*/ 1380153 h 1380153"/>
                <a:gd name="connsiteX2" fmla="*/ 736082 w 1472164"/>
                <a:gd name="connsiteY2" fmla="*/ 345038 h 1380153"/>
                <a:gd name="connsiteX0-1" fmla="*/ 741448 w 1408146"/>
                <a:gd name="connsiteY0-2" fmla="*/ 327941 h 1363056"/>
                <a:gd name="connsiteX1-3" fmla="*/ 741448 w 1408146"/>
                <a:gd name="connsiteY1-4" fmla="*/ 1363056 h 1363056"/>
                <a:gd name="connsiteX2-5" fmla="*/ 741448 w 1408146"/>
                <a:gd name="connsiteY2-6" fmla="*/ 327941 h 1363056"/>
                <a:gd name="connsiteX0-7" fmla="*/ 741448 w 741448"/>
                <a:gd name="connsiteY0-8" fmla="*/ 327941 h 1363056"/>
                <a:gd name="connsiteX1-9" fmla="*/ 741448 w 741448"/>
                <a:gd name="connsiteY1-10" fmla="*/ 1363056 h 1363056"/>
                <a:gd name="connsiteX2-11" fmla="*/ 741448 w 741448"/>
                <a:gd name="connsiteY2-12" fmla="*/ 327941 h 1363056"/>
                <a:gd name="connsiteX0-13" fmla="*/ 741448 w 741448"/>
                <a:gd name="connsiteY0-14" fmla="*/ 327941 h 1363056"/>
                <a:gd name="connsiteX1-15" fmla="*/ 741448 w 741448"/>
                <a:gd name="connsiteY1-16" fmla="*/ 1363056 h 1363056"/>
                <a:gd name="connsiteX2-17" fmla="*/ 741448 w 741448"/>
                <a:gd name="connsiteY2-18" fmla="*/ 327941 h 1363056"/>
                <a:gd name="connsiteX0-19" fmla="*/ 741448 w 741448"/>
                <a:gd name="connsiteY0-20" fmla="*/ 327941 h 1363056"/>
                <a:gd name="connsiteX1-21" fmla="*/ 741448 w 741448"/>
                <a:gd name="connsiteY1-22" fmla="*/ 1363056 h 1363056"/>
                <a:gd name="connsiteX2-23" fmla="*/ 741448 w 741448"/>
                <a:gd name="connsiteY2-24" fmla="*/ 327941 h 1363056"/>
                <a:gd name="connsiteX0-25" fmla="*/ 741448 w 741448"/>
                <a:gd name="connsiteY0-26" fmla="*/ 327941 h 1363056"/>
                <a:gd name="connsiteX1-27" fmla="*/ 741448 w 741448"/>
                <a:gd name="connsiteY1-28" fmla="*/ 1363056 h 1363056"/>
                <a:gd name="connsiteX2-29" fmla="*/ 741448 w 741448"/>
                <a:gd name="connsiteY2-30" fmla="*/ 327941 h 1363056"/>
                <a:gd name="connsiteX0-31" fmla="*/ 741448 w 741448"/>
                <a:gd name="connsiteY0-32" fmla="*/ 327941 h 1363056"/>
                <a:gd name="connsiteX1-33" fmla="*/ 741448 w 741448"/>
                <a:gd name="connsiteY1-34" fmla="*/ 1363056 h 1363056"/>
                <a:gd name="connsiteX2-35" fmla="*/ 741448 w 741448"/>
                <a:gd name="connsiteY2-36" fmla="*/ 327941 h 1363056"/>
                <a:gd name="connsiteX0-37" fmla="*/ 741448 w 741448"/>
                <a:gd name="connsiteY0-38" fmla="*/ 327941 h 1363056"/>
                <a:gd name="connsiteX1-39" fmla="*/ 741448 w 741448"/>
                <a:gd name="connsiteY1-40" fmla="*/ 1363056 h 1363056"/>
                <a:gd name="connsiteX2-41" fmla="*/ 741448 w 741448"/>
                <a:gd name="connsiteY2-42" fmla="*/ 327941 h 1363056"/>
                <a:gd name="connsiteX0-43" fmla="*/ 741448 w 741448"/>
                <a:gd name="connsiteY0-44" fmla="*/ 327941 h 1363056"/>
                <a:gd name="connsiteX1-45" fmla="*/ 741448 w 741448"/>
                <a:gd name="connsiteY1-46" fmla="*/ 1363056 h 1363056"/>
                <a:gd name="connsiteX2-47" fmla="*/ 741448 w 741448"/>
                <a:gd name="connsiteY2-48" fmla="*/ 327941 h 1363056"/>
                <a:gd name="connsiteX0-49" fmla="*/ 741448 w 741448"/>
                <a:gd name="connsiteY0-50" fmla="*/ 327941 h 1363056"/>
                <a:gd name="connsiteX1-51" fmla="*/ 741448 w 741448"/>
                <a:gd name="connsiteY1-52" fmla="*/ 1363056 h 1363056"/>
                <a:gd name="connsiteX2-53" fmla="*/ 741448 w 741448"/>
                <a:gd name="connsiteY2-54" fmla="*/ 327941 h 1363056"/>
                <a:gd name="connsiteX0-55" fmla="*/ 741448 w 743314"/>
                <a:gd name="connsiteY0-56" fmla="*/ 327941 h 1363056"/>
                <a:gd name="connsiteX1-57" fmla="*/ 741448 w 743314"/>
                <a:gd name="connsiteY1-58" fmla="*/ 1363056 h 1363056"/>
                <a:gd name="connsiteX2-59" fmla="*/ 741448 w 743314"/>
                <a:gd name="connsiteY2-60" fmla="*/ 327941 h 1363056"/>
                <a:gd name="connsiteX0-61" fmla="*/ 741448 w 741448"/>
                <a:gd name="connsiteY0-62" fmla="*/ 327941 h 1363056"/>
                <a:gd name="connsiteX1-63" fmla="*/ 741448 w 741448"/>
                <a:gd name="connsiteY1-64" fmla="*/ 1363056 h 1363056"/>
                <a:gd name="connsiteX2-65" fmla="*/ 741448 w 741448"/>
                <a:gd name="connsiteY2-66" fmla="*/ 327941 h 1363056"/>
                <a:gd name="connsiteX0-67" fmla="*/ 741448 w 741448"/>
                <a:gd name="connsiteY0-68" fmla="*/ 327941 h 1363056"/>
                <a:gd name="connsiteX1-69" fmla="*/ 741448 w 741448"/>
                <a:gd name="connsiteY1-70" fmla="*/ 1363056 h 1363056"/>
                <a:gd name="connsiteX2-71" fmla="*/ 741448 w 741448"/>
                <a:gd name="connsiteY2-72" fmla="*/ 327941 h 13630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41448" h="1363056">
                  <a:moveTo>
                    <a:pt x="741448" y="327941"/>
                  </a:moveTo>
                  <a:cubicBezTo>
                    <a:pt x="740677" y="1157841"/>
                    <a:pt x="741248" y="495849"/>
                    <a:pt x="741448" y="1363056"/>
                  </a:cubicBezTo>
                  <a:cubicBezTo>
                    <a:pt x="-761386" y="327941"/>
                    <a:pt x="434747" y="-477148"/>
                    <a:pt x="741448" y="32794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" name="心形 7"/>
            <p:cNvSpPr/>
            <p:nvPr/>
          </p:nvSpPr>
          <p:spPr>
            <a:xfrm flipH="1">
              <a:off x="4572000" y="2643182"/>
              <a:ext cx="742121" cy="1363056"/>
            </a:xfrm>
            <a:custGeom>
              <a:avLst/>
              <a:gdLst>
                <a:gd name="connsiteX0" fmla="*/ 736082 w 1472164"/>
                <a:gd name="connsiteY0" fmla="*/ 345038 h 1380153"/>
                <a:gd name="connsiteX1" fmla="*/ 736082 w 1472164"/>
                <a:gd name="connsiteY1" fmla="*/ 1380153 h 1380153"/>
                <a:gd name="connsiteX2" fmla="*/ 736082 w 1472164"/>
                <a:gd name="connsiteY2" fmla="*/ 345038 h 1380153"/>
                <a:gd name="connsiteX0-1" fmla="*/ 741448 w 1408146"/>
                <a:gd name="connsiteY0-2" fmla="*/ 327941 h 1363056"/>
                <a:gd name="connsiteX1-3" fmla="*/ 741448 w 1408146"/>
                <a:gd name="connsiteY1-4" fmla="*/ 1363056 h 1363056"/>
                <a:gd name="connsiteX2-5" fmla="*/ 741448 w 1408146"/>
                <a:gd name="connsiteY2-6" fmla="*/ 327941 h 1363056"/>
                <a:gd name="connsiteX0-7" fmla="*/ 741448 w 741448"/>
                <a:gd name="connsiteY0-8" fmla="*/ 327941 h 1363056"/>
                <a:gd name="connsiteX1-9" fmla="*/ 741448 w 741448"/>
                <a:gd name="connsiteY1-10" fmla="*/ 1363056 h 1363056"/>
                <a:gd name="connsiteX2-11" fmla="*/ 741448 w 741448"/>
                <a:gd name="connsiteY2-12" fmla="*/ 327941 h 1363056"/>
                <a:gd name="connsiteX0-13" fmla="*/ 741448 w 741448"/>
                <a:gd name="connsiteY0-14" fmla="*/ 327941 h 1363056"/>
                <a:gd name="connsiteX1-15" fmla="*/ 741448 w 741448"/>
                <a:gd name="connsiteY1-16" fmla="*/ 1363056 h 1363056"/>
                <a:gd name="connsiteX2-17" fmla="*/ 741448 w 741448"/>
                <a:gd name="connsiteY2-18" fmla="*/ 327941 h 1363056"/>
                <a:gd name="connsiteX0-19" fmla="*/ 741448 w 742505"/>
                <a:gd name="connsiteY0-20" fmla="*/ 327941 h 1363056"/>
                <a:gd name="connsiteX1-21" fmla="*/ 741448 w 742505"/>
                <a:gd name="connsiteY1-22" fmla="*/ 1363056 h 1363056"/>
                <a:gd name="connsiteX2-23" fmla="*/ 741448 w 742505"/>
                <a:gd name="connsiteY2-24" fmla="*/ 327941 h 1363056"/>
                <a:gd name="connsiteX0-25" fmla="*/ 741448 w 743811"/>
                <a:gd name="connsiteY0-26" fmla="*/ 327941 h 1363056"/>
                <a:gd name="connsiteX1-27" fmla="*/ 741448 w 743811"/>
                <a:gd name="connsiteY1-28" fmla="*/ 1363056 h 1363056"/>
                <a:gd name="connsiteX2-29" fmla="*/ 741448 w 743811"/>
                <a:gd name="connsiteY2-30" fmla="*/ 327941 h 1363056"/>
                <a:gd name="connsiteX0-31" fmla="*/ 741448 w 743178"/>
                <a:gd name="connsiteY0-32" fmla="*/ 327941 h 1363056"/>
                <a:gd name="connsiteX1-33" fmla="*/ 741448 w 743178"/>
                <a:gd name="connsiteY1-34" fmla="*/ 1363056 h 1363056"/>
                <a:gd name="connsiteX2-35" fmla="*/ 741448 w 743178"/>
                <a:gd name="connsiteY2-36" fmla="*/ 327941 h 1363056"/>
                <a:gd name="connsiteX0-37" fmla="*/ 741448 w 742121"/>
                <a:gd name="connsiteY0-38" fmla="*/ 327941 h 1363056"/>
                <a:gd name="connsiteX1-39" fmla="*/ 741448 w 742121"/>
                <a:gd name="connsiteY1-40" fmla="*/ 1363056 h 1363056"/>
                <a:gd name="connsiteX2-41" fmla="*/ 741448 w 742121"/>
                <a:gd name="connsiteY2-42" fmla="*/ 327941 h 13630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42121" h="1363056">
                  <a:moveTo>
                    <a:pt x="741448" y="327941"/>
                  </a:moveTo>
                  <a:cubicBezTo>
                    <a:pt x="743059" y="1088786"/>
                    <a:pt x="741249" y="617292"/>
                    <a:pt x="741448" y="1363056"/>
                  </a:cubicBezTo>
                  <a:cubicBezTo>
                    <a:pt x="-761386" y="327941"/>
                    <a:pt x="434747" y="-477148"/>
                    <a:pt x="741448" y="32794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621030" y="2587729"/>
            <a:ext cx="995635" cy="2787835"/>
            <a:chOff x="4943466" y="3048749"/>
            <a:chExt cx="746824" cy="2100342"/>
          </a:xfrm>
          <a:solidFill>
            <a:schemeClr val="bg1">
              <a:lumMod val="65000"/>
            </a:schemeClr>
          </a:solidFill>
        </p:grpSpPr>
        <p:sp>
          <p:nvSpPr>
            <p:cNvPr id="6" name="心形 8"/>
            <p:cNvSpPr/>
            <p:nvPr/>
          </p:nvSpPr>
          <p:spPr>
            <a:xfrm>
              <a:off x="4943466" y="3048749"/>
              <a:ext cx="746824" cy="1363056"/>
            </a:xfrm>
            <a:custGeom>
              <a:avLst/>
              <a:gdLst>
                <a:gd name="connsiteX0" fmla="*/ 736082 w 1472164"/>
                <a:gd name="connsiteY0" fmla="*/ 345038 h 1380153"/>
                <a:gd name="connsiteX1" fmla="*/ 736082 w 1472164"/>
                <a:gd name="connsiteY1" fmla="*/ 1380153 h 1380153"/>
                <a:gd name="connsiteX2" fmla="*/ 736082 w 1472164"/>
                <a:gd name="connsiteY2" fmla="*/ 345038 h 1380153"/>
                <a:gd name="connsiteX0-1" fmla="*/ 741448 w 1403231"/>
                <a:gd name="connsiteY0-2" fmla="*/ 327941 h 1363056"/>
                <a:gd name="connsiteX1-3" fmla="*/ 741448 w 1403231"/>
                <a:gd name="connsiteY1-4" fmla="*/ 1363056 h 1363056"/>
                <a:gd name="connsiteX2-5" fmla="*/ 741448 w 1403231"/>
                <a:gd name="connsiteY2-6" fmla="*/ 327941 h 1363056"/>
                <a:gd name="connsiteX0-7" fmla="*/ 741448 w 742788"/>
                <a:gd name="connsiteY0-8" fmla="*/ 327941 h 1363056"/>
                <a:gd name="connsiteX1-9" fmla="*/ 741448 w 742788"/>
                <a:gd name="connsiteY1-10" fmla="*/ 1363056 h 1363056"/>
                <a:gd name="connsiteX2-11" fmla="*/ 741448 w 742788"/>
                <a:gd name="connsiteY2-12" fmla="*/ 327941 h 1363056"/>
                <a:gd name="connsiteX0-13" fmla="*/ 741448 w 746824"/>
                <a:gd name="connsiteY0-14" fmla="*/ 327941 h 1363056"/>
                <a:gd name="connsiteX1-15" fmla="*/ 741448 w 746824"/>
                <a:gd name="connsiteY1-16" fmla="*/ 1363056 h 1363056"/>
                <a:gd name="connsiteX2-17" fmla="*/ 741448 w 746824"/>
                <a:gd name="connsiteY2-18" fmla="*/ 327941 h 13630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46824" h="1363056">
                  <a:moveTo>
                    <a:pt x="741448" y="327941"/>
                  </a:moveTo>
                  <a:cubicBezTo>
                    <a:pt x="747066" y="1050569"/>
                    <a:pt x="750018" y="562116"/>
                    <a:pt x="741448" y="1363056"/>
                  </a:cubicBezTo>
                  <a:cubicBezTo>
                    <a:pt x="-761386" y="327941"/>
                    <a:pt x="434747" y="-477148"/>
                    <a:pt x="741448" y="32794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心形 8"/>
            <p:cNvSpPr/>
            <p:nvPr/>
          </p:nvSpPr>
          <p:spPr>
            <a:xfrm flipH="1">
              <a:off x="4948441" y="3786035"/>
              <a:ext cx="741849" cy="1363056"/>
            </a:xfrm>
            <a:custGeom>
              <a:avLst/>
              <a:gdLst>
                <a:gd name="connsiteX0" fmla="*/ 736082 w 1472164"/>
                <a:gd name="connsiteY0" fmla="*/ 345038 h 1380153"/>
                <a:gd name="connsiteX1" fmla="*/ 736082 w 1472164"/>
                <a:gd name="connsiteY1" fmla="*/ 1380153 h 1380153"/>
                <a:gd name="connsiteX2" fmla="*/ 736082 w 1472164"/>
                <a:gd name="connsiteY2" fmla="*/ 345038 h 1380153"/>
                <a:gd name="connsiteX0-1" fmla="*/ 741448 w 1403231"/>
                <a:gd name="connsiteY0-2" fmla="*/ 327941 h 1363056"/>
                <a:gd name="connsiteX1-3" fmla="*/ 741448 w 1403231"/>
                <a:gd name="connsiteY1-4" fmla="*/ 1363056 h 1363056"/>
                <a:gd name="connsiteX2-5" fmla="*/ 741448 w 1403231"/>
                <a:gd name="connsiteY2-6" fmla="*/ 327941 h 1363056"/>
                <a:gd name="connsiteX0-7" fmla="*/ 741448 w 742788"/>
                <a:gd name="connsiteY0-8" fmla="*/ 327941 h 1363056"/>
                <a:gd name="connsiteX1-9" fmla="*/ 741448 w 742788"/>
                <a:gd name="connsiteY1-10" fmla="*/ 1363056 h 1363056"/>
                <a:gd name="connsiteX2-11" fmla="*/ 741448 w 742788"/>
                <a:gd name="connsiteY2-12" fmla="*/ 327941 h 1363056"/>
                <a:gd name="connsiteX0-13" fmla="*/ 741448 w 746824"/>
                <a:gd name="connsiteY0-14" fmla="*/ 327941 h 1363056"/>
                <a:gd name="connsiteX1-15" fmla="*/ 741448 w 746824"/>
                <a:gd name="connsiteY1-16" fmla="*/ 1363056 h 1363056"/>
                <a:gd name="connsiteX2-17" fmla="*/ 741448 w 746824"/>
                <a:gd name="connsiteY2-18" fmla="*/ 327941 h 1363056"/>
                <a:gd name="connsiteX0-19" fmla="*/ 741448 w 744292"/>
                <a:gd name="connsiteY0-20" fmla="*/ 327941 h 1363056"/>
                <a:gd name="connsiteX1-21" fmla="*/ 741448 w 744292"/>
                <a:gd name="connsiteY1-22" fmla="*/ 1363056 h 1363056"/>
                <a:gd name="connsiteX2-23" fmla="*/ 741448 w 744292"/>
                <a:gd name="connsiteY2-24" fmla="*/ 327941 h 1363056"/>
                <a:gd name="connsiteX0-25" fmla="*/ 741448 w 741849"/>
                <a:gd name="connsiteY0-26" fmla="*/ 327941 h 1363056"/>
                <a:gd name="connsiteX1-27" fmla="*/ 741448 w 741849"/>
                <a:gd name="connsiteY1-28" fmla="*/ 1363056 h 1363056"/>
                <a:gd name="connsiteX2-29" fmla="*/ 741448 w 741849"/>
                <a:gd name="connsiteY2-30" fmla="*/ 327941 h 13630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41849" h="1363056">
                  <a:moveTo>
                    <a:pt x="741448" y="327941"/>
                  </a:moveTo>
                  <a:cubicBezTo>
                    <a:pt x="739922" y="1055331"/>
                    <a:pt x="742874" y="562116"/>
                    <a:pt x="741448" y="1363056"/>
                  </a:cubicBezTo>
                  <a:cubicBezTo>
                    <a:pt x="-761386" y="327941"/>
                    <a:pt x="434747" y="-477148"/>
                    <a:pt x="741448" y="32794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88476" y="1143000"/>
            <a:ext cx="4448419" cy="1581853"/>
            <a:chOff x="868460" y="2098545"/>
            <a:chExt cx="3245860" cy="889569"/>
          </a:xfrm>
        </p:grpSpPr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 flipH="1">
              <a:off x="868460" y="2325341"/>
              <a:ext cx="2694202" cy="6627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defRPr/>
              </a:pPr>
              <a:r>
                <a:rPr lang="en-US" sz="1355" kern="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r>
                <a:rPr lang="zh-CN" altLang="en-US" sz="1355" kern="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、保持规范的开发流程</a:t>
              </a:r>
              <a:endParaRPr lang="zh-CN" altLang="en-US" sz="1355" kern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lnSpc>
                  <a:spcPct val="130000"/>
                </a:lnSpc>
                <a:defRPr/>
              </a:pPr>
              <a:r>
                <a:rPr lang="en-US" altLang="zh-CN" sz="1355" kern="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r>
                <a:rPr lang="zh-CN" altLang="en-US" sz="1355" kern="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、完善开发文档以及需求评审。</a:t>
              </a:r>
              <a:endParaRPr lang="zh-CN" altLang="en-US" sz="1355" kern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lnSpc>
                  <a:spcPct val="130000"/>
                </a:lnSpc>
                <a:defRPr/>
              </a:pPr>
              <a:r>
                <a:rPr lang="en-US" altLang="zh-CN" sz="1355" kern="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r>
                <a:rPr lang="zh-CN" altLang="en-US" sz="1355" kern="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、完善</a:t>
              </a:r>
              <a:r>
                <a:rPr lang="zh-CN" altLang="en-US" sz="1355" kern="0" dirty="0">
                  <a:latin typeface="+mn-lt"/>
                  <a:ea typeface="+mn-ea"/>
                  <a:cs typeface="+mn-ea"/>
                  <a:sym typeface="+mn-lt"/>
                </a:rPr>
                <a:t>梳理底盘数据表，排查异常数据。</a:t>
              </a:r>
              <a:endParaRPr lang="zh-CN" altLang="en-US" sz="1355" kern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pPr eaLnBrk="1" hangingPunct="1">
                <a:lnSpc>
                  <a:spcPct val="130000"/>
                </a:lnSpc>
                <a:defRPr/>
              </a:pPr>
              <a:endParaRPr lang="zh-CN" altLang="en-US" sz="1355" kern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 flipH="1">
              <a:off x="868638" y="2098545"/>
              <a:ext cx="1456585" cy="22675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030" kern="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开发相关</a:t>
              </a:r>
              <a:endParaRPr lang="zh-CN" altLang="en-US" sz="2030" kern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868639" y="2885319"/>
              <a:ext cx="3245681" cy="0"/>
            </a:xfrm>
            <a:prstGeom prst="line">
              <a:avLst/>
            </a:prstGeom>
            <a:ln w="12700">
              <a:solidFill>
                <a:srgbClr val="CBBD99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7625715" y="2282190"/>
            <a:ext cx="3510280" cy="1177925"/>
            <a:chOff x="5761672" y="2855462"/>
            <a:chExt cx="2556901" cy="749937"/>
          </a:xfrm>
        </p:grpSpPr>
        <p:sp>
          <p:nvSpPr>
            <p:cNvPr id="19" name="TextBox 11"/>
            <p:cNvSpPr txBox="1">
              <a:spLocks noChangeArrowheads="1"/>
            </p:cNvSpPr>
            <p:nvPr/>
          </p:nvSpPr>
          <p:spPr bwMode="auto">
            <a:xfrm flipH="1">
              <a:off x="5761672" y="2855462"/>
              <a:ext cx="1456585" cy="25671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030" kern="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学习相关</a:t>
              </a:r>
              <a:endParaRPr lang="zh-CN" altLang="en-US" sz="2030" kern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5770504" y="3605399"/>
              <a:ext cx="2548069" cy="0"/>
            </a:xfrm>
            <a:prstGeom prst="line">
              <a:avLst/>
            </a:prstGeom>
            <a:ln w="12700">
              <a:solidFill>
                <a:srgbClr val="AC955C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4648074" y="2584126"/>
            <a:ext cx="989334" cy="2794607"/>
            <a:chOff x="3463556" y="3046034"/>
            <a:chExt cx="742098" cy="2105445"/>
          </a:xfrm>
          <a:solidFill>
            <a:schemeClr val="bg1">
              <a:lumMod val="65000"/>
            </a:schemeClr>
          </a:solidFill>
        </p:grpSpPr>
        <p:sp>
          <p:nvSpPr>
            <p:cNvPr id="30" name="心形 17"/>
            <p:cNvSpPr/>
            <p:nvPr/>
          </p:nvSpPr>
          <p:spPr>
            <a:xfrm flipH="1">
              <a:off x="3463556" y="3046034"/>
              <a:ext cx="741787" cy="1363056"/>
            </a:xfrm>
            <a:custGeom>
              <a:avLst/>
              <a:gdLst>
                <a:gd name="connsiteX0" fmla="*/ 736082 w 1472164"/>
                <a:gd name="connsiteY0" fmla="*/ 345038 h 1380153"/>
                <a:gd name="connsiteX1" fmla="*/ 736082 w 1472164"/>
                <a:gd name="connsiteY1" fmla="*/ 1380153 h 1380153"/>
                <a:gd name="connsiteX2" fmla="*/ 736082 w 1472164"/>
                <a:gd name="connsiteY2" fmla="*/ 345038 h 1380153"/>
                <a:gd name="connsiteX0-1" fmla="*/ 741448 w 1410624"/>
                <a:gd name="connsiteY0-2" fmla="*/ 327941 h 1363056"/>
                <a:gd name="connsiteX1-3" fmla="*/ 741448 w 1410624"/>
                <a:gd name="connsiteY1-4" fmla="*/ 1363056 h 1363056"/>
                <a:gd name="connsiteX2-5" fmla="*/ 741448 w 1410624"/>
                <a:gd name="connsiteY2-6" fmla="*/ 327941 h 1363056"/>
                <a:gd name="connsiteX0-7" fmla="*/ 741448 w 743461"/>
                <a:gd name="connsiteY0-8" fmla="*/ 327941 h 1363056"/>
                <a:gd name="connsiteX1-9" fmla="*/ 741448 w 743461"/>
                <a:gd name="connsiteY1-10" fmla="*/ 1363056 h 1363056"/>
                <a:gd name="connsiteX2-11" fmla="*/ 741448 w 743461"/>
                <a:gd name="connsiteY2-12" fmla="*/ 327941 h 1363056"/>
                <a:gd name="connsiteX0-13" fmla="*/ 741448 w 741588"/>
                <a:gd name="connsiteY0-14" fmla="*/ 327941 h 1363056"/>
                <a:gd name="connsiteX1-15" fmla="*/ 741448 w 741588"/>
                <a:gd name="connsiteY1-16" fmla="*/ 1363056 h 1363056"/>
                <a:gd name="connsiteX2-17" fmla="*/ 741448 w 741588"/>
                <a:gd name="connsiteY2-18" fmla="*/ 327941 h 1363056"/>
                <a:gd name="connsiteX0-19" fmla="*/ 741448 w 741787"/>
                <a:gd name="connsiteY0-20" fmla="*/ 327941 h 1363056"/>
                <a:gd name="connsiteX1-21" fmla="*/ 741448 w 741787"/>
                <a:gd name="connsiteY1-22" fmla="*/ 1363056 h 1363056"/>
                <a:gd name="connsiteX2-23" fmla="*/ 741448 w 741787"/>
                <a:gd name="connsiteY2-24" fmla="*/ 327941 h 13630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41787" h="1363056">
                  <a:moveTo>
                    <a:pt x="741448" y="327941"/>
                  </a:moveTo>
                  <a:cubicBezTo>
                    <a:pt x="742304" y="899098"/>
                    <a:pt x="741249" y="512051"/>
                    <a:pt x="741448" y="1363056"/>
                  </a:cubicBezTo>
                  <a:cubicBezTo>
                    <a:pt x="-761386" y="327941"/>
                    <a:pt x="434747" y="-477148"/>
                    <a:pt x="741448" y="327941"/>
                  </a:cubicBezTo>
                  <a:close/>
                </a:path>
              </a:pathLst>
            </a:custGeom>
            <a:grpFill/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心形 17"/>
            <p:cNvSpPr/>
            <p:nvPr/>
          </p:nvSpPr>
          <p:spPr>
            <a:xfrm>
              <a:off x="3463867" y="3788423"/>
              <a:ext cx="741787" cy="1363056"/>
            </a:xfrm>
            <a:custGeom>
              <a:avLst/>
              <a:gdLst>
                <a:gd name="connsiteX0" fmla="*/ 736082 w 1472164"/>
                <a:gd name="connsiteY0" fmla="*/ 345038 h 1380153"/>
                <a:gd name="connsiteX1" fmla="*/ 736082 w 1472164"/>
                <a:gd name="connsiteY1" fmla="*/ 1380153 h 1380153"/>
                <a:gd name="connsiteX2" fmla="*/ 736082 w 1472164"/>
                <a:gd name="connsiteY2" fmla="*/ 345038 h 1380153"/>
                <a:gd name="connsiteX0-1" fmla="*/ 741448 w 1410624"/>
                <a:gd name="connsiteY0-2" fmla="*/ 327941 h 1363056"/>
                <a:gd name="connsiteX1-3" fmla="*/ 741448 w 1410624"/>
                <a:gd name="connsiteY1-4" fmla="*/ 1363056 h 1363056"/>
                <a:gd name="connsiteX2-5" fmla="*/ 741448 w 1410624"/>
                <a:gd name="connsiteY2-6" fmla="*/ 327941 h 1363056"/>
                <a:gd name="connsiteX0-7" fmla="*/ 741448 w 743461"/>
                <a:gd name="connsiteY0-8" fmla="*/ 327941 h 1363056"/>
                <a:gd name="connsiteX1-9" fmla="*/ 741448 w 743461"/>
                <a:gd name="connsiteY1-10" fmla="*/ 1363056 h 1363056"/>
                <a:gd name="connsiteX2-11" fmla="*/ 741448 w 743461"/>
                <a:gd name="connsiteY2-12" fmla="*/ 327941 h 1363056"/>
                <a:gd name="connsiteX0-13" fmla="*/ 741448 w 741588"/>
                <a:gd name="connsiteY0-14" fmla="*/ 327941 h 1363056"/>
                <a:gd name="connsiteX1-15" fmla="*/ 741448 w 741588"/>
                <a:gd name="connsiteY1-16" fmla="*/ 1363056 h 1363056"/>
                <a:gd name="connsiteX2-17" fmla="*/ 741448 w 741588"/>
                <a:gd name="connsiteY2-18" fmla="*/ 327941 h 1363056"/>
                <a:gd name="connsiteX0-19" fmla="*/ 741448 w 741787"/>
                <a:gd name="connsiteY0-20" fmla="*/ 327941 h 1363056"/>
                <a:gd name="connsiteX1-21" fmla="*/ 741448 w 741787"/>
                <a:gd name="connsiteY1-22" fmla="*/ 1363056 h 1363056"/>
                <a:gd name="connsiteX2-23" fmla="*/ 741448 w 741787"/>
                <a:gd name="connsiteY2-24" fmla="*/ 327941 h 136305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741787" h="1363056">
                  <a:moveTo>
                    <a:pt x="741448" y="327941"/>
                  </a:moveTo>
                  <a:cubicBezTo>
                    <a:pt x="742304" y="899098"/>
                    <a:pt x="741249" y="512051"/>
                    <a:pt x="741448" y="1363056"/>
                  </a:cubicBezTo>
                  <a:cubicBezTo>
                    <a:pt x="-761386" y="327941"/>
                    <a:pt x="434747" y="-477148"/>
                    <a:pt x="741448" y="327941"/>
                  </a:cubicBezTo>
                  <a:close/>
                </a:path>
              </a:pathLst>
            </a:custGeom>
            <a:grpFill/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171575" y="3566160"/>
            <a:ext cx="3502660" cy="1170305"/>
            <a:chOff x="860810" y="3826737"/>
            <a:chExt cx="2601072" cy="770065"/>
          </a:xfrm>
        </p:grpSpPr>
        <p:sp>
          <p:nvSpPr>
            <p:cNvPr id="34" name="TextBox 11"/>
            <p:cNvSpPr txBox="1">
              <a:spLocks noChangeArrowheads="1"/>
            </p:cNvSpPr>
            <p:nvPr/>
          </p:nvSpPr>
          <p:spPr bwMode="auto">
            <a:xfrm flipH="1">
              <a:off x="860810" y="3826737"/>
              <a:ext cx="1456585" cy="26532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030" kern="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业务相关</a:t>
              </a:r>
              <a:endParaRPr lang="zh-CN" altLang="en-US" sz="2030" kern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 flipH="1">
              <a:off x="868640" y="4596802"/>
              <a:ext cx="2593242" cy="0"/>
            </a:xfrm>
            <a:prstGeom prst="line">
              <a:avLst/>
            </a:prstGeom>
            <a:ln w="12700">
              <a:solidFill>
                <a:srgbClr val="AC955C"/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 Placeholder 3"/>
          <p:cNvSpPr txBox="1"/>
          <p:nvPr/>
        </p:nvSpPr>
        <p:spPr>
          <a:xfrm>
            <a:off x="1183646" y="404416"/>
            <a:ext cx="1041400" cy="584200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 defTabSz="898525">
              <a:spcBef>
                <a:spcPct val="20000"/>
              </a:spcBef>
              <a:defRPr/>
            </a:pPr>
            <a:r>
              <a:rPr lang="zh-CN" altLang="en-US" sz="3795" spc="300" dirty="0">
                <a:solidFill>
                  <a:schemeClr val="tx1"/>
                </a:solidFill>
                <a:cs typeface="+mn-ea"/>
                <a:sym typeface="+mn-lt"/>
              </a:rPr>
              <a:t>改进</a:t>
            </a:r>
            <a:endParaRPr lang="zh-CN" altLang="en-US" sz="3795" spc="3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8055" y="474345"/>
            <a:ext cx="101600" cy="443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14"/>
          <p:cNvSpPr txBox="1">
            <a:spLocks noChangeArrowheads="1"/>
          </p:cNvSpPr>
          <p:nvPr/>
        </p:nvSpPr>
        <p:spPr bwMode="auto">
          <a:xfrm flipH="1">
            <a:off x="1176020" y="3972560"/>
            <a:ext cx="3592195" cy="906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en-US" sz="1355" kern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355" kern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、梳理学习其他模块数据底盘表。</a:t>
            </a:r>
            <a:endParaRPr lang="zh-CN" altLang="en-US" sz="1355" kern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zh-CN" sz="1355" kern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355" kern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、协助数据开发其他同事完善数据治理。</a:t>
            </a:r>
            <a:endParaRPr lang="zh-CN" altLang="en-US" sz="1355" kern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lnSpc>
                <a:spcPct val="130000"/>
              </a:lnSpc>
              <a:defRPr/>
            </a:pPr>
            <a:endParaRPr lang="zh-CN" altLang="en-US" sz="1355" kern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14"/>
          <p:cNvSpPr txBox="1">
            <a:spLocks noChangeArrowheads="1"/>
          </p:cNvSpPr>
          <p:nvPr/>
        </p:nvSpPr>
        <p:spPr bwMode="auto">
          <a:xfrm flipH="1">
            <a:off x="7603490" y="2685415"/>
            <a:ext cx="3592195" cy="6350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en-US" sz="1355" kern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355" kern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、熟悉收派</a:t>
            </a:r>
            <a:r>
              <a:rPr lang="en-US" altLang="zh-CN" sz="1355" kern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1355" kern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中转相对于底盘逻辑及应用。</a:t>
            </a:r>
            <a:endParaRPr lang="zh-CN" altLang="en-US" sz="1355" kern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lnSpc>
                <a:spcPct val="130000"/>
              </a:lnSpc>
              <a:defRPr/>
            </a:pPr>
            <a:r>
              <a:rPr lang="en-US" altLang="zh-CN" sz="1355" kern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355" kern="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rPr>
              <a:t>、定期复盘学习内容。</a:t>
            </a:r>
            <a:endParaRPr lang="zh-CN" altLang="en-US" sz="1355" kern="0"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4207">
        <p:blinds dir="vert"/>
      </p:transition>
    </mc:Choice>
    <mc:Fallback>
      <p:transition spd="slow" advTm="4207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0" grpId="0"/>
      <p:bldP spid="10" grpId="1"/>
      <p:bldP spid="9" grpId="0"/>
    </p:bldLst>
  </p:timing>
</p:sld>
</file>

<file path=ppt/tags/tag1.xml><?xml version="1.0" encoding="utf-8"?>
<p:tagLst xmlns:p="http://schemas.openxmlformats.org/presentationml/2006/main">
  <p:tag name="TIMING" val="|2.5|0.7|0.8|0.7|0.7|0.6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1629</Words>
  <Application>WPS 演示</Application>
  <PresentationFormat>宽屏</PresentationFormat>
  <Paragraphs>250</Paragraphs>
  <Slides>12</Slides>
  <Notes>4</Notes>
  <HiddenSlides>0</HiddenSlides>
  <MMClips>2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等线</vt:lpstr>
      <vt:lpstr>微软雅黑</vt:lpstr>
      <vt:lpstr>Calibri</vt:lpstr>
      <vt:lpstr>汉仪旗黑X1-65W</vt:lpstr>
      <vt:lpstr>黑体</vt:lpstr>
      <vt:lpstr>Arial Unicode MS</vt:lpstr>
      <vt:lpstr>webwppDefTheme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rio zhang</dc:creator>
  <cp:lastModifiedBy>Administrator</cp:lastModifiedBy>
  <cp:revision>93</cp:revision>
  <cp:lastPrinted>2023-11-22T06:24:00Z</cp:lastPrinted>
  <dcterms:created xsi:type="dcterms:W3CDTF">2023-12-12T05:55:00Z</dcterms:created>
  <dcterms:modified xsi:type="dcterms:W3CDTF">2023-12-19T06:29:28Z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2052-11.8.2.10972</vt:lpwstr>
  </property>
  <property fmtid="{D5CDD505-2E9C-101B-9397-08002B2CF9AE}" pid="3" name="ICV">
    <vt:lpwstr>A65738756B7D4D5C9C3CA89CA70F20A6</vt:lpwstr>
  </property>
</Properties>
</file>