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sldIdLst>
    <p:sldId id="256" r:id="rId4"/>
    <p:sldId id="261" r:id="rId5"/>
    <p:sldId id="296" r:id="rId6"/>
    <p:sldId id="262" r:id="rId7"/>
    <p:sldId id="266" r:id="rId8"/>
    <p:sldId id="259" r:id="rId9"/>
    <p:sldId id="267" r:id="rId10"/>
    <p:sldId id="277" r:id="rId11"/>
    <p:sldId id="258" r:id="rId12"/>
    <p:sldId id="257" r:id="rId13"/>
    <p:sldId id="280" r:id="rId14"/>
    <p:sldId id="264" r:id="rId15"/>
    <p:sldId id="265" r:id="rId16"/>
    <p:sldId id="269" r:id="rId17"/>
    <p:sldId id="299" r:id="rId18"/>
    <p:sldId id="278" r:id="rId19"/>
    <p:sldId id="275" r:id="rId20"/>
    <p:sldId id="274" r:id="rId21"/>
    <p:sldId id="271" r:id="rId22"/>
    <p:sldId id="276" r:id="rId23"/>
    <p:sldId id="263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2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hyperlink" Target="https://nightlies.apache.org/flink/flink-docs-release-1.13/zh/docs/deployment/memory/mem_tuning/" TargetMode="Externa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hyperlink" Target="https://ican.sf-express.com/collegeCourseDetail?cuorseId=2282&amp;courseStudyNum=158" TargetMode="External"/><Relationship Id="rId8" Type="http://schemas.openxmlformats.org/officeDocument/2006/relationships/hyperlink" Target="https://ican.sf-express.com/collegeCourseDetail?cuorseId=3418&amp;courseStudyNum=67" TargetMode="External"/><Relationship Id="rId7" Type="http://schemas.openxmlformats.org/officeDocument/2006/relationships/hyperlink" Target="https://ican.sf-express.com/collegeCourseDetail?cuorseId=4130&amp;courseStudyNum=63" TargetMode="External"/><Relationship Id="rId6" Type="http://schemas.openxmlformats.org/officeDocument/2006/relationships/hyperlink" Target="https://ican.sf-express.com/collegeCourseDetail?cuorseId=4076&amp;courseStudyNum=13" TargetMode="External"/><Relationship Id="rId5" Type="http://schemas.openxmlformats.org/officeDocument/2006/relationships/hyperlink" Target="https://ican.sf-express.com/collegeCourseDetail?cuorseId=4074&amp;courseStudyNum=7" TargetMode="External"/><Relationship Id="rId4" Type="http://schemas.openxmlformats.org/officeDocument/2006/relationships/hyperlink" Target="https://ican.sf-express.com/collegeCourseDetail?cuorseId=4071&amp;courseStudyNum=42" TargetMode="External"/><Relationship Id="rId3" Type="http://schemas.openxmlformats.org/officeDocument/2006/relationships/hyperlink" Target="http://osfp.sf-express.com/547?page_id=18737" TargetMode="External"/><Relationship Id="rId2" Type="http://schemas.openxmlformats.org/officeDocument/2006/relationships/hyperlink" Target="http://osfp.sf-express.com/547?page_id=25423" TargetMode="External"/><Relationship Id="rId10" Type="http://schemas.openxmlformats.org/officeDocument/2006/relationships/slideLayout" Target="../slideLayouts/slideLayout10.xml"/><Relationship Id="rId1" Type="http://schemas.openxmlformats.org/officeDocument/2006/relationships/hyperlink" Target="http://osfp.sf-express.com/547?page_id=1704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Flink</a:t>
            </a:r>
            <a:r>
              <a:rPr lang="zh-CN" altLang="en-US"/>
              <a:t>实时任务开发流程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2023</a:t>
            </a:r>
            <a:r>
              <a:rPr lang="zh-CN" altLang="en-US"/>
              <a:t>-</a:t>
            </a:r>
            <a:r>
              <a:rPr lang="en-US" altLang="zh-CN"/>
              <a:t>03</a:t>
            </a:r>
            <a:r>
              <a:rPr lang="zh-CN" altLang="en-US"/>
              <a:t>-</a:t>
            </a:r>
            <a:r>
              <a:rPr lang="en-US" altLang="zh-CN"/>
              <a:t>13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8003" y="279009"/>
            <a:ext cx="11601365" cy="180005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FlinkSQL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开发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indent="0">
              <a:buNone/>
            </a:pP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2.4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资源配置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indent="0">
              <a:buNone/>
            </a:pP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marL="342900" indent="-342900"/>
            <a:endParaRPr lang="zh-CN" altLang="en-US"/>
          </a:p>
        </p:txBody>
      </p:sp>
      <p:pic>
        <p:nvPicPr>
          <p:cNvPr id="7" name="图片 6" descr="upload_6204210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327785"/>
            <a:ext cx="5841365" cy="437705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6276975" y="2313305"/>
            <a:ext cx="5886450" cy="309880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1050" b="1" u="none">
                <a:solidFill>
                  <a:srgbClr val="333333"/>
                </a:solidFill>
                <a:ea typeface="微软雅黑" panose="020B0503020204020204" charset="-122"/>
              </a:rPr>
              <a:t>选择集群：</a:t>
            </a:r>
            <a:endParaRPr lang="zh-CN" altLang="en-US" sz="1050" b="0" u="none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altLang="en-US" sz="1050" b="0" u="none">
                <a:solidFill>
                  <a:srgbClr val="333333"/>
                </a:solidFill>
                <a:ea typeface="微软雅黑" panose="020B0503020204020204" charset="-122"/>
              </a:rPr>
              <a:t>实时计算</a:t>
            </a:r>
            <a:r>
              <a:rPr lang="en-US" altLang="zh-CN" sz="1050" b="0" u="none">
                <a:solidFill>
                  <a:srgbClr val="333333"/>
                </a:solidFill>
                <a:ea typeface="微软雅黑" panose="020B0503020204020204" charset="-122"/>
              </a:rPr>
              <a:t>Yarn</a:t>
            </a:r>
            <a:r>
              <a:rPr lang="zh-CN" altLang="en-US" sz="1050" b="0" u="none">
                <a:solidFill>
                  <a:srgbClr val="333333"/>
                </a:solidFill>
                <a:ea typeface="微软雅黑" panose="020B0503020204020204" charset="-122"/>
              </a:rPr>
              <a:t>生产集群</a:t>
            </a:r>
            <a:r>
              <a:rPr lang="en-US" altLang="zh-CN" sz="1050" b="0" u="none">
                <a:solidFill>
                  <a:srgbClr val="333333"/>
                </a:solidFill>
                <a:ea typeface="微软雅黑" panose="020B0503020204020204" charset="-122"/>
              </a:rPr>
              <a:t>3</a:t>
            </a:r>
            <a:r>
              <a:rPr lang="zh-CN" altLang="en-US" sz="1050" b="0" u="none">
                <a:solidFill>
                  <a:srgbClr val="333333"/>
                </a:solidFill>
                <a:ea typeface="微软雅黑" panose="020B0503020204020204" charset="-122"/>
              </a:rPr>
              <a:t>（生产集群）、</a:t>
            </a:r>
            <a:r>
              <a:rPr lang="zh-CN" altLang="en-US" sz="1050">
                <a:solidFill>
                  <a:srgbClr val="333333"/>
                </a:solidFill>
                <a:ea typeface="微软雅黑" panose="020B0503020204020204" charset="-122"/>
                <a:sym typeface="+mn-ea"/>
              </a:rPr>
              <a:t>实时计算</a:t>
            </a:r>
            <a:r>
              <a:rPr lang="en-US" altLang="zh-CN" sz="1050">
                <a:solidFill>
                  <a:srgbClr val="333333"/>
                </a:solidFill>
                <a:ea typeface="微软雅黑" panose="020B0503020204020204" charset="-122"/>
                <a:sym typeface="+mn-ea"/>
              </a:rPr>
              <a:t>Yarn</a:t>
            </a:r>
            <a:r>
              <a:rPr lang="zh-CN" altLang="en-US" sz="1050">
                <a:solidFill>
                  <a:srgbClr val="333333"/>
                </a:solidFill>
                <a:ea typeface="微软雅黑" panose="020B0503020204020204" charset="-122"/>
                <a:sym typeface="+mn-ea"/>
              </a:rPr>
              <a:t>生产集群（生产集群）、</a:t>
            </a:r>
            <a:r>
              <a:rPr lang="en-US" altLang="zh-CN" sz="1050">
                <a:solidFill>
                  <a:srgbClr val="333333"/>
                </a:solidFill>
                <a:ea typeface="微软雅黑" panose="020B0503020204020204" charset="-122"/>
                <a:sym typeface="+mn-ea"/>
              </a:rPr>
              <a:t>bdp</a:t>
            </a:r>
            <a:r>
              <a:rPr lang="zh-CN" altLang="en-US" sz="1050">
                <a:solidFill>
                  <a:srgbClr val="333333"/>
                </a:solidFill>
                <a:ea typeface="微软雅黑" panose="020B0503020204020204" charset="-122"/>
                <a:sym typeface="+mn-ea"/>
              </a:rPr>
              <a:t>集群</a:t>
            </a:r>
            <a:endParaRPr lang="zh-CN" altLang="en-US" sz="1050">
              <a:solidFill>
                <a:srgbClr val="333333"/>
              </a:solidFill>
              <a:ea typeface="微软雅黑" panose="020B0503020204020204" charset="-122"/>
              <a:sym typeface="+mn-ea"/>
            </a:endParaRPr>
          </a:p>
          <a:p>
            <a:endParaRPr lang="zh-CN" sz="1050" b="0" u="none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 u="none">
                <a:solidFill>
                  <a:srgbClr val="333333"/>
                </a:solidFill>
                <a:ea typeface="微软雅黑" panose="020B0503020204020204" charset="-122"/>
              </a:rPr>
              <a:t>资源配置</a:t>
            </a:r>
            <a:r>
              <a:rPr lang="zh-CN" sz="1050" b="0" u="none">
                <a:solidFill>
                  <a:srgbClr val="333333"/>
                </a:solidFill>
                <a:ea typeface="微软雅黑" panose="020B0503020204020204" charset="-122"/>
              </a:rPr>
              <a:t>：</a:t>
            </a:r>
            <a:endParaRPr lang="zh-CN" sz="1050" b="0" u="none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0" u="none">
                <a:solidFill>
                  <a:srgbClr val="333333"/>
                </a:solidFill>
                <a:ea typeface="微软雅黑" panose="020B0503020204020204" charset="-122"/>
              </a:rPr>
              <a:t>每个TaskManager的slot个数 推荐为 4</a:t>
            </a:r>
            <a:endParaRPr lang="zh-CN" sz="1050" b="0" u="none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0" u="none">
                <a:solidFill>
                  <a:srgbClr val="333333"/>
                </a:solidFill>
                <a:ea typeface="微软雅黑" panose="020B0503020204020204" charset="-122"/>
              </a:rPr>
              <a:t>每 slot 资源：单slot 资源推荐 1slot 设置 1G内存 0.5 CU </a:t>
            </a:r>
            <a:endParaRPr lang="zh-CN" sz="1050" b="0" u="none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altLang="en-US" sz="1050" b="0" u="none">
                <a:solidFill>
                  <a:srgbClr val="FF0000"/>
                </a:solidFill>
                <a:ea typeface="微软雅黑" panose="020B0503020204020204" charset="-122"/>
              </a:rPr>
              <a:t>推荐</a:t>
            </a:r>
            <a:r>
              <a:rPr lang="zh-CN" altLang="en-US" sz="1050" b="0" u="none">
                <a:solidFill>
                  <a:srgbClr val="333333"/>
                </a:solidFill>
                <a:ea typeface="微软雅黑" panose="020B0503020204020204" charset="-122"/>
              </a:rPr>
              <a:t> </a:t>
            </a:r>
            <a:r>
              <a:rPr lang="en-US" altLang="zh-CN" sz="1050" b="0" u="none">
                <a:solidFill>
                  <a:srgbClr val="333333"/>
                </a:solidFill>
                <a:ea typeface="微软雅黑" panose="020B0503020204020204" charset="-122"/>
              </a:rPr>
              <a:t>1CU</a:t>
            </a:r>
            <a:r>
              <a:rPr lang="zh-CN" altLang="en-US" sz="1050" b="0" u="none">
                <a:solidFill>
                  <a:srgbClr val="333333"/>
                </a:solidFill>
                <a:ea typeface="微软雅黑" panose="020B0503020204020204" charset="-122"/>
              </a:rPr>
              <a:t>设置</a:t>
            </a:r>
            <a:r>
              <a:rPr lang="en-US" altLang="zh-CN" sz="1050" b="0" u="none">
                <a:solidFill>
                  <a:srgbClr val="333333"/>
                </a:solidFill>
                <a:ea typeface="微软雅黑" panose="020B0503020204020204" charset="-122"/>
              </a:rPr>
              <a:t>2G</a:t>
            </a:r>
            <a:r>
              <a:rPr lang="zh-CN" altLang="en-US" sz="1050" b="0" u="none">
                <a:solidFill>
                  <a:srgbClr val="333333"/>
                </a:solidFill>
                <a:ea typeface="微软雅黑" panose="020B0503020204020204" charset="-122"/>
              </a:rPr>
              <a:t>内存</a:t>
            </a:r>
            <a:r>
              <a:rPr lang="en-US" altLang="zh-CN" sz="1050" b="0" u="none">
                <a:solidFill>
                  <a:srgbClr val="333333"/>
                </a:solidFill>
                <a:ea typeface="微软雅黑" panose="020B0503020204020204" charset="-122"/>
              </a:rPr>
              <a:t>2slot</a:t>
            </a:r>
            <a:endParaRPr lang="en-US" altLang="zh-CN" sz="1050" b="0" u="none">
              <a:solidFill>
                <a:srgbClr val="333333"/>
              </a:solidFill>
              <a:ea typeface="微软雅黑" panose="020B0503020204020204" charset="-122"/>
            </a:endParaRPr>
          </a:p>
          <a:p>
            <a:endParaRPr lang="zh-CN" sz="1050" b="0" u="none">
              <a:solidFill>
                <a:srgbClr val="333333"/>
              </a:solidFill>
              <a:ea typeface="微软雅黑" panose="020B0503020204020204" charset="-122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sz="1050" b="1" u="none">
                <a:solidFill>
                  <a:srgbClr val="333333"/>
                </a:solidFill>
                <a:ea typeface="微软雅黑" panose="020B0503020204020204" charset="-122"/>
              </a:rPr>
              <a:t>资源使用计算方式如下：</a:t>
            </a:r>
            <a:endParaRPr lang="zh-CN" sz="1050" b="1" u="none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 u="none">
                <a:solidFill>
                  <a:srgbClr val="333333"/>
                </a:solidFill>
                <a:ea typeface="微软雅黑" panose="020B0503020204020204" charset="-122"/>
              </a:rPr>
              <a:t>CPU核数</a:t>
            </a:r>
            <a:r>
              <a:rPr lang="zh-CN" sz="1050" b="0" u="none">
                <a:solidFill>
                  <a:srgbClr val="333333"/>
                </a:solidFill>
                <a:ea typeface="微软雅黑" panose="020B0503020204020204" charset="-122"/>
              </a:rPr>
              <a:t> = 1 + TaskManager个数</a:t>
            </a:r>
            <a:r>
              <a:rPr lang="en-US" altLang="zh-CN" sz="1050" b="0" u="none">
                <a:solidFill>
                  <a:srgbClr val="333333"/>
                </a:solidFill>
                <a:ea typeface="微软雅黑" panose="020B0503020204020204" charset="-122"/>
              </a:rPr>
              <a:t>*</a:t>
            </a:r>
            <a:r>
              <a:rPr lang="zh-CN" sz="1050" b="0" u="none">
                <a:solidFill>
                  <a:srgbClr val="333333"/>
                </a:solidFill>
                <a:ea typeface="微软雅黑" panose="020B0503020204020204" charset="-122"/>
              </a:rPr>
              <a:t>单个TaskManager CPU核心数</a:t>
            </a:r>
            <a:endParaRPr lang="zh-CN" sz="1050" b="0" u="none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 u="none">
                <a:solidFill>
                  <a:srgbClr val="333333"/>
                </a:solidFill>
                <a:ea typeface="微软雅黑" panose="020B0503020204020204" charset="-122"/>
              </a:rPr>
              <a:t>内存使用数</a:t>
            </a:r>
            <a:r>
              <a:rPr lang="zh-CN" sz="1050" b="0" u="none">
                <a:solidFill>
                  <a:srgbClr val="333333"/>
                </a:solidFill>
                <a:ea typeface="微软雅黑" panose="020B0503020204020204" charset="-122"/>
              </a:rPr>
              <a:t> = JobManager内存 + TaskManager个数</a:t>
            </a:r>
            <a:r>
              <a:rPr lang="en-US" sz="1050" b="0" u="none">
                <a:solidFill>
                  <a:srgbClr val="333333"/>
                </a:solidFill>
                <a:latin typeface="微软雅黑" panose="020B0503020204020204" charset="-122"/>
              </a:rPr>
              <a:t> *</a:t>
            </a:r>
            <a:r>
              <a:rPr lang="zh-CN" sz="1050" b="0" u="none">
                <a:solidFill>
                  <a:srgbClr val="333333"/>
                </a:solidFill>
                <a:ea typeface="微软雅黑" panose="020B0503020204020204" charset="-122"/>
              </a:rPr>
              <a:t>单个TaskManager内存数；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8003" y="279009"/>
            <a:ext cx="11601365" cy="180005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FlinkSQL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开发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indent="0">
              <a:buNone/>
            </a:pP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2.5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 告警配置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marL="342900" indent="-342900"/>
            <a:endParaRPr lang="zh-CN" altLang="en-US"/>
          </a:p>
        </p:txBody>
      </p:sp>
      <p:pic>
        <p:nvPicPr>
          <p:cNvPr id="5" name="图片 4" descr="upload_7888816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" y="1227455"/>
            <a:ext cx="5723890" cy="445389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35887" y="5877847"/>
            <a:ext cx="5616177" cy="80102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1600">
                <a:solidFill>
                  <a:srgbClr val="333333"/>
                </a:solidFill>
                <a:ea typeface="微软雅黑" panose="020B0503020204020204" charset="-122"/>
              </a:rPr>
              <a:t>目前支持的告警监控：</a:t>
            </a:r>
            <a:endParaRPr lang="zh-CN" altLang="en-US" sz="1600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rgbClr val="333333"/>
                </a:solidFill>
                <a:ea typeface="微软雅黑" panose="020B0503020204020204" charset="-122"/>
              </a:rPr>
              <a:t>任务运行失败、任务内部重试次数、</a:t>
            </a:r>
            <a:r>
              <a:rPr lang="en-US" altLang="zh-CN" sz="1600">
                <a:solidFill>
                  <a:srgbClr val="333333"/>
                </a:solidFill>
                <a:ea typeface="微软雅黑" panose="020B0503020204020204" charset="-122"/>
              </a:rPr>
              <a:t>kafka</a:t>
            </a:r>
            <a:r>
              <a:rPr lang="zh-CN" altLang="en-US" sz="1600">
                <a:solidFill>
                  <a:srgbClr val="333333"/>
                </a:solidFill>
                <a:ea typeface="微软雅黑" panose="020B0503020204020204" charset="-122"/>
              </a:rPr>
              <a:t>积压、</a:t>
            </a:r>
            <a:r>
              <a:rPr lang="en-US" altLang="zh-CN" sz="1600">
                <a:solidFill>
                  <a:srgbClr val="333333"/>
                </a:solidFill>
                <a:ea typeface="微软雅黑" panose="020B0503020204020204" charset="-122"/>
              </a:rPr>
              <a:t>savepoint</a:t>
            </a:r>
            <a:r>
              <a:rPr lang="zh-CN" altLang="en-US" sz="1600">
                <a:solidFill>
                  <a:srgbClr val="333333"/>
                </a:solidFill>
                <a:ea typeface="微软雅黑" panose="020B0503020204020204" charset="-122"/>
              </a:rPr>
              <a:t>连续失败、</a:t>
            </a:r>
            <a:r>
              <a:rPr lang="en-US" altLang="zh-CN" sz="1600">
                <a:solidFill>
                  <a:srgbClr val="333333"/>
                </a:solidFill>
                <a:ea typeface="微软雅黑" panose="020B0503020204020204" charset="-122"/>
              </a:rPr>
              <a:t>kafka</a:t>
            </a:r>
            <a:r>
              <a:rPr lang="zh-CN" altLang="en-US" sz="1600">
                <a:solidFill>
                  <a:srgbClr val="333333"/>
                </a:solidFill>
                <a:ea typeface="微软雅黑" panose="020B0503020204020204" charset="-122"/>
              </a:rPr>
              <a:t>数据流入量监控</a:t>
            </a:r>
            <a:endParaRPr lang="zh-CN" altLang="en-US"/>
          </a:p>
        </p:txBody>
      </p:sp>
      <p:pic>
        <p:nvPicPr>
          <p:cNvPr id="2" name="图片 1" descr="upload_8466536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31" y="1122994"/>
            <a:ext cx="5409170" cy="460814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6146422" y="5968180"/>
            <a:ext cx="5616177" cy="70202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1600">
                <a:solidFill>
                  <a:srgbClr val="333333"/>
                </a:solidFill>
                <a:ea typeface="微软雅黑" panose="020B0503020204020204" charset="-122"/>
              </a:rPr>
              <a:t>kafka</a:t>
            </a:r>
            <a:r>
              <a:rPr lang="zh-CN" altLang="en-US" sz="1600">
                <a:solidFill>
                  <a:srgbClr val="333333"/>
                </a:solidFill>
                <a:ea typeface="微软雅黑" panose="020B0503020204020204" charset="-122"/>
              </a:rPr>
              <a:t>积压：</a:t>
            </a:r>
            <a:endParaRPr lang="zh-CN" altLang="en-US" sz="1600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altLang="en-US"/>
              <a:t>上面配置的是连续</a:t>
            </a:r>
            <a:r>
              <a:rPr lang="en-US" altLang="zh-CN"/>
              <a:t>10</a:t>
            </a:r>
            <a:r>
              <a:rPr lang="zh-CN" altLang="en-US"/>
              <a:t>分钟积压超过</a:t>
            </a:r>
            <a:r>
              <a:rPr lang="en-US" altLang="zh-CN"/>
              <a:t>2000</a:t>
            </a:r>
            <a:r>
              <a:rPr lang="zh-CN" altLang="en-US"/>
              <a:t>万条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upload_4761295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2077085"/>
            <a:ext cx="12192000" cy="4439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003" y="279009"/>
            <a:ext cx="11601365" cy="186305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3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FlinkSQL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运维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3.1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主界面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参考链接 </a:t>
            </a:r>
            <a:r>
              <a:rPr lang="en-US" altLang="zh-CN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http://osfp.sf</a:t>
            </a:r>
            <a:r>
              <a:rPr lang="zh-CN" altLang="en-US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-</a:t>
            </a:r>
            <a:r>
              <a:rPr lang="en-US" altLang="zh-CN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express.com/547?page_id</a:t>
            </a:r>
            <a:r>
              <a:rPr lang="zh-CN" altLang="en-US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=</a:t>
            </a:r>
            <a:r>
              <a:rPr lang="en-US" altLang="zh-CN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18725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upload_5739138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40" y="1444578"/>
            <a:ext cx="8415265" cy="54091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003" y="279009"/>
            <a:ext cx="11601365" cy="186305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3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FlinkSQL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运维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3.2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指标监控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参考链接 </a:t>
            </a:r>
            <a:r>
              <a:rPr lang="en-US" altLang="zh-CN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http://osfp.sf</a:t>
            </a:r>
            <a:r>
              <a:rPr lang="zh-CN" altLang="en-US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-</a:t>
            </a:r>
            <a:r>
              <a:rPr lang="en-US" altLang="zh-CN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express.com/547?page_id</a:t>
            </a:r>
            <a:r>
              <a:rPr lang="zh-CN" altLang="en-US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=</a:t>
            </a:r>
            <a:r>
              <a:rPr lang="en-US" altLang="zh-CN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18725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676273" y="2502079"/>
            <a:ext cx="3366106" cy="3789119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添加数据积压监控 </a:t>
            </a:r>
            <a:r>
              <a:rPr lang="en-US" altLang="zh-CN"/>
              <a:t>Topic</a:t>
            </a:r>
            <a:r>
              <a:rPr lang="zh-CN" altLang="en-US"/>
              <a:t>-</a:t>
            </a:r>
            <a:r>
              <a:rPr lang="en-US" altLang="zh-CN"/>
              <a:t>lag</a:t>
            </a:r>
            <a:endParaRPr lang="zh-CN" altLang="en-US"/>
          </a:p>
          <a:p>
            <a:r>
              <a:rPr lang="en-US" altLang="zh-CN"/>
              <a:t>Grafana</a:t>
            </a:r>
            <a:r>
              <a:rPr lang="zh-CN" altLang="en-US"/>
              <a:t>监控</a:t>
            </a:r>
            <a:endParaRPr lang="zh-CN" altLang="en-US"/>
          </a:p>
          <a:p>
            <a:r>
              <a:rPr lang="en-US" altLang="zh-CN"/>
              <a:t>Flink</a:t>
            </a:r>
            <a:r>
              <a:rPr lang="zh-CN" altLang="en-US"/>
              <a:t> </a:t>
            </a:r>
            <a:r>
              <a:rPr lang="en-US" altLang="zh-CN"/>
              <a:t>UI dasgboard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目前平台内的添加</a:t>
            </a:r>
            <a:r>
              <a:rPr lang="en-US" altLang="zh-CN"/>
              <a:t>Topic</a:t>
            </a:r>
            <a:r>
              <a:rPr lang="zh-CN" altLang="en-US"/>
              <a:t>还有问题，待平台上线修复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pload_6427373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8777" y="4500"/>
            <a:ext cx="7722243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003" y="279009"/>
            <a:ext cx="11601365" cy="186305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3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FlinkSQL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运维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3.1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主界面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3.2 </a:t>
            </a:r>
            <a:r>
              <a:rPr lang="zh-CN" altLang="en-US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指标监控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3.3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Checkpoint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SavePoint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98006" y="2648182"/>
            <a:ext cx="4122130" cy="333910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</a:rPr>
              <a:t>观察 Checkpoint和SavePoint产生时间间隔和配置是否一致</a:t>
            </a:r>
            <a:endParaRPr lang="en-US" altLang="zh-CN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</a:rPr>
              <a:t>前面配置的Checkpoint=10分钟</a:t>
            </a:r>
            <a:endParaRPr lang="en-US" altLang="zh-CN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</a:rPr>
              <a:t>SavePoint=60分钟</a:t>
            </a:r>
            <a:endParaRPr lang="en-US" altLang="zh-CN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95250"/>
            <a:ext cx="11847830" cy="6012815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240030" y="6231890"/>
            <a:ext cx="11711940" cy="95758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</a:rPr>
              <a:t>http://drcs-monitor.sf-express.com:3000/d/zS2KjyXGz11/ren-wu-jian-kong?orgId=1&amp;from=now-3h&amp;to=now&amp;var-taskId=20004250</a:t>
            </a:r>
            <a:endParaRPr lang="en-US" altLang="zh-CN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7950" y="278765"/>
            <a:ext cx="11601450" cy="41452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4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FlinkSQL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写</a:t>
            </a:r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Hudi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实战</a:t>
            </a:r>
            <a:endParaRPr lang="zh-CN" altLang="en-US" b="1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FSpark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读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Hudi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表（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BDP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平台已支持）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sz="1050" b="0" u="none">
                <a:solidFill>
                  <a:srgbClr val="008000"/>
                </a:solidFill>
                <a:latin typeface="Consolas" panose="020B0609020204030204" charset="0"/>
              </a:rPr>
              <a:t>-- </a:t>
            </a:r>
            <a:r>
              <a:rPr lang="en-US" altLang="zh-CN" sz="1050" b="0" u="none">
                <a:solidFill>
                  <a:srgbClr val="008000"/>
                </a:solidFill>
                <a:latin typeface="Consolas" panose="020B0609020204030204" charset="0"/>
              </a:rPr>
              <a:t>BDP</a:t>
            </a:r>
            <a:r>
              <a:rPr lang="zh-CN" altLang="en-US" sz="1050" b="0" u="none">
                <a:solidFill>
                  <a:srgbClr val="008000"/>
                </a:solidFill>
                <a:latin typeface="Consolas" panose="020B0609020204030204" charset="0"/>
              </a:rPr>
              <a:t>平台提供的</a:t>
            </a:r>
            <a:r>
              <a:rPr lang="en-US" altLang="zh-CN" sz="1050" b="0" u="none">
                <a:solidFill>
                  <a:srgbClr val="008000"/>
                </a:solidFill>
                <a:latin typeface="Consolas" panose="020B0609020204030204" charset="0"/>
              </a:rPr>
              <a:t>FSpark</a:t>
            </a:r>
            <a:r>
              <a:rPr lang="zh-CN" altLang="en-US" sz="1050" b="0" u="none">
                <a:solidFill>
                  <a:srgbClr val="008000"/>
                </a:solidFill>
                <a:latin typeface="Consolas" panose="020B0609020204030204" charset="0"/>
              </a:rPr>
              <a:t>读取</a:t>
            </a:r>
            <a:r>
              <a:rPr lang="en-US" altLang="zh-CN" sz="1050" b="0" u="none">
                <a:solidFill>
                  <a:srgbClr val="008000"/>
                </a:solidFill>
                <a:latin typeface="Consolas" panose="020B0609020204030204" charset="0"/>
              </a:rPr>
              <a:t>Hudi</a:t>
            </a:r>
            <a:r>
              <a:rPr lang="zh-CN" altLang="en-US" sz="1050" b="0" u="none">
                <a:solidFill>
                  <a:srgbClr val="008000"/>
                </a:solidFill>
                <a:latin typeface="Consolas" panose="020B0609020204030204" charset="0"/>
              </a:rPr>
              <a:t>表功能参数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set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 runner.support.reading</a:t>
            </a:r>
            <a:r>
              <a:rPr lang="en-US" sz="1050" b="0" u="none">
                <a:solidFill>
                  <a:srgbClr val="778899"/>
                </a:solidFill>
                <a:latin typeface="Consolas" panose="020B0609020204030204" charset="0"/>
              </a:rPr>
              <a:t>-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hudi</a:t>
            </a:r>
            <a:r>
              <a:rPr lang="en-US" sz="1050" b="0" u="none">
                <a:solidFill>
                  <a:srgbClr val="778899"/>
                </a:solidFill>
                <a:latin typeface="Consolas" panose="020B0609020204030204" charset="0"/>
              </a:rPr>
              <a:t>=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true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;</a:t>
            </a:r>
            <a:endParaRPr lang="en-US" sz="1050" b="0" u="none">
              <a:solidFill>
                <a:srgbClr val="000000"/>
              </a:solidFill>
              <a:latin typeface="Consolas" panose="020B0609020204030204" charset="0"/>
            </a:endParaRPr>
          </a:p>
          <a:p>
            <a:r>
              <a:rPr lang="en-US" sz="1050">
                <a:solidFill>
                  <a:srgbClr val="008000"/>
                </a:solidFill>
                <a:latin typeface="Consolas" panose="020B0609020204030204" charset="0"/>
                <a:sym typeface="+mn-ea"/>
              </a:rPr>
              <a:t>-- </a:t>
            </a:r>
            <a:r>
              <a:rPr lang="zh-CN" altLang="en-US" sz="1050">
                <a:solidFill>
                  <a:srgbClr val="008000"/>
                </a:solidFill>
                <a:latin typeface="Consolas" panose="020B0609020204030204" charset="0"/>
                <a:ea typeface="Arial" panose="020B0604020202020204" pitchFamily="34" charset="0"/>
                <a:sym typeface="+mn-ea"/>
              </a:rPr>
              <a:t>读取</a:t>
            </a:r>
            <a:r>
              <a:rPr lang="en-US" altLang="zh-CN" sz="1050">
                <a:solidFill>
                  <a:srgbClr val="008000"/>
                </a:solidFill>
                <a:latin typeface="Consolas" panose="020B0609020204030204" charset="0"/>
                <a:ea typeface="Arial" panose="020B0604020202020204" pitchFamily="34" charset="0"/>
                <a:sym typeface="+mn-ea"/>
              </a:rPr>
              <a:t>hudi</a:t>
            </a:r>
            <a:r>
              <a:rPr lang="zh-CN" altLang="en-US" sz="1050">
                <a:solidFill>
                  <a:srgbClr val="008000"/>
                </a:solidFill>
                <a:latin typeface="Consolas" panose="020B0609020204030204" charset="0"/>
                <a:ea typeface="Arial" panose="020B0604020202020204" pitchFamily="34" charset="0"/>
                <a:sym typeface="+mn-ea"/>
              </a:rPr>
              <a:t>表</a:t>
            </a:r>
            <a:r>
              <a:rPr lang="en-US" altLang="zh-CN" sz="1050">
                <a:solidFill>
                  <a:srgbClr val="008000"/>
                </a:solidFill>
                <a:latin typeface="Consolas" panose="020B0609020204030204" charset="0"/>
                <a:ea typeface="Arial" panose="020B0604020202020204" pitchFamily="34" charset="0"/>
                <a:sym typeface="+mn-ea"/>
              </a:rPr>
              <a:t>extensions</a:t>
            </a:r>
            <a:r>
              <a:rPr lang="zh-CN" altLang="en-US" sz="1050">
                <a:solidFill>
                  <a:srgbClr val="008000"/>
                </a:solidFill>
                <a:latin typeface="Consolas" panose="020B0609020204030204" charset="0"/>
                <a:ea typeface="Arial" panose="020B0604020202020204" pitchFamily="34" charset="0"/>
                <a:sym typeface="+mn-ea"/>
              </a:rPr>
              <a:t>配置</a:t>
            </a:r>
            <a:endParaRPr lang="en-US" sz="1050" b="0" u="none">
              <a:solidFill>
                <a:srgbClr val="0000FF"/>
              </a:solidFill>
              <a:latin typeface="Consolas" panose="020B0609020204030204" charset="0"/>
            </a:endParaRPr>
          </a:p>
          <a:p>
            <a:r>
              <a:rPr lang="en-US" sz="1050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set</a:t>
            </a:r>
            <a:r>
              <a:rPr lang="en-US" sz="105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 spark.</a:t>
            </a:r>
            <a:r>
              <a:rPr lang="en-US" sz="1050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sql</a:t>
            </a:r>
            <a:r>
              <a:rPr lang="en-US" sz="105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.extensions</a:t>
            </a:r>
            <a:r>
              <a:rPr lang="en-US" sz="1050">
                <a:solidFill>
                  <a:srgbClr val="778899"/>
                </a:solidFill>
                <a:latin typeface="Consolas" panose="020B0609020204030204" charset="0"/>
                <a:sym typeface="+mn-ea"/>
              </a:rPr>
              <a:t>=</a:t>
            </a:r>
            <a:r>
              <a:rPr lang="en-US" sz="105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org.apache.spark.</a:t>
            </a:r>
            <a:r>
              <a:rPr lang="en-US" sz="1050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sql</a:t>
            </a:r>
            <a:r>
              <a:rPr lang="en-US" sz="1050">
                <a:solidFill>
                  <a:srgbClr val="000000"/>
                </a:solidFill>
                <a:latin typeface="Consolas" panose="020B0609020204030204" charset="0"/>
                <a:sym typeface="+mn-ea"/>
              </a:rPr>
              <a:t>.hudi.HoodieSparkSessionExtension;</a:t>
            </a:r>
            <a:endParaRPr lang="en-US" sz="1050">
              <a:solidFill>
                <a:srgbClr val="000000"/>
              </a:solidFill>
              <a:latin typeface="Consolas" panose="020B0609020204030204" charset="0"/>
              <a:sym typeface="+mn-ea"/>
            </a:endParaRPr>
          </a:p>
          <a:p>
            <a:r>
              <a:rPr lang="en-US" sz="1050">
                <a:solidFill>
                  <a:srgbClr val="008000"/>
                </a:solidFill>
                <a:latin typeface="Consolas" panose="020B0609020204030204" charset="0"/>
                <a:sym typeface="+mn-ea"/>
              </a:rPr>
              <a:t>-- </a:t>
            </a:r>
            <a:r>
              <a:rPr lang="zh-CN" altLang="en-US" sz="1050">
                <a:solidFill>
                  <a:srgbClr val="008000"/>
                </a:solidFill>
                <a:latin typeface="Consolas" panose="020B0609020204030204" charset="0"/>
                <a:ea typeface="Arial" panose="020B0604020202020204" pitchFamily="34" charset="0"/>
                <a:sym typeface="+mn-ea"/>
              </a:rPr>
              <a:t>组合</a:t>
            </a:r>
            <a:r>
              <a:rPr lang="en-US" altLang="zh-CN" sz="1050">
                <a:solidFill>
                  <a:srgbClr val="008000"/>
                </a:solidFill>
                <a:latin typeface="Consolas" panose="020B0609020204030204" charset="0"/>
                <a:ea typeface="Arial" panose="020B0604020202020204" pitchFamily="34" charset="0"/>
                <a:sym typeface="+mn-ea"/>
              </a:rPr>
              <a:t>kyuubi</a:t>
            </a:r>
            <a:r>
              <a:rPr lang="zh-CN" altLang="en-US" sz="1050">
                <a:solidFill>
                  <a:srgbClr val="008000"/>
                </a:solidFill>
                <a:latin typeface="Consolas" panose="020B0609020204030204" charset="0"/>
                <a:ea typeface="Arial" panose="020B0604020202020204" pitchFamily="34" charset="0"/>
                <a:sym typeface="+mn-ea"/>
              </a:rPr>
              <a:t>+</a:t>
            </a:r>
            <a:r>
              <a:rPr lang="en-US" altLang="zh-CN" sz="1050">
                <a:solidFill>
                  <a:srgbClr val="008000"/>
                </a:solidFill>
                <a:latin typeface="Consolas" panose="020B0609020204030204" charset="0"/>
                <a:ea typeface="Arial" panose="020B0604020202020204" pitchFamily="34" charset="0"/>
                <a:sym typeface="+mn-ea"/>
              </a:rPr>
              <a:t>hudi</a:t>
            </a:r>
            <a:r>
              <a:rPr lang="zh-CN" altLang="en-US" sz="1050">
                <a:solidFill>
                  <a:srgbClr val="008000"/>
                </a:solidFill>
                <a:latin typeface="Consolas" panose="020B0609020204030204" charset="0"/>
                <a:ea typeface="Arial" panose="020B0604020202020204" pitchFamily="34" charset="0"/>
                <a:sym typeface="+mn-ea"/>
              </a:rPr>
              <a:t>配置</a:t>
            </a:r>
            <a:r>
              <a:rPr lang="en-US" altLang="zh-CN" sz="1050">
                <a:solidFill>
                  <a:srgbClr val="008000"/>
                </a:solidFill>
                <a:latin typeface="Consolas" panose="020B0609020204030204" charset="0"/>
                <a:ea typeface="Arial" panose="020B0604020202020204" pitchFamily="34" charset="0"/>
                <a:sym typeface="+mn-ea"/>
              </a:rPr>
              <a:t>,</a:t>
            </a:r>
            <a:r>
              <a:rPr lang="zh-CN" altLang="en-US" sz="1050">
                <a:solidFill>
                  <a:srgbClr val="008000"/>
                </a:solidFill>
                <a:latin typeface="Consolas" panose="020B0609020204030204" charset="0"/>
                <a:ea typeface="Arial" panose="020B0604020202020204" pitchFamily="34" charset="0"/>
                <a:sym typeface="+mn-ea"/>
              </a:rPr>
              <a:t>这里是使用</a:t>
            </a:r>
            <a:r>
              <a:rPr lang="en-US" altLang="zh-CN" sz="1050">
                <a:solidFill>
                  <a:srgbClr val="008000"/>
                </a:solidFill>
                <a:latin typeface="Consolas" panose="020B0609020204030204" charset="0"/>
                <a:ea typeface="Arial" panose="020B0604020202020204" pitchFamily="34" charset="0"/>
                <a:sym typeface="+mn-ea"/>
              </a:rPr>
              <a:t>kyuubi</a:t>
            </a:r>
            <a:r>
              <a:rPr lang="zh-CN" altLang="en-US" sz="1050">
                <a:solidFill>
                  <a:srgbClr val="008000"/>
                </a:solidFill>
                <a:latin typeface="Consolas" panose="020B0609020204030204" charset="0"/>
                <a:ea typeface="Arial" panose="020B0604020202020204" pitchFamily="34" charset="0"/>
                <a:sym typeface="+mn-ea"/>
              </a:rPr>
              <a:t>的合并小文件功能，实时任务小文件特别多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set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 spark.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sql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.extensions</a:t>
            </a:r>
            <a:r>
              <a:rPr lang="en-US" sz="1050" b="0" u="none">
                <a:solidFill>
                  <a:srgbClr val="778899"/>
                </a:solidFill>
                <a:latin typeface="Consolas" panose="020B0609020204030204" charset="0"/>
              </a:rPr>
              <a:t>=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org.apache.spark.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sql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.hudi.HoodieSparkSessionExtension,org.apache.kyuubi.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sql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.KyuubiSparkSQLExtension;</a:t>
            </a:r>
            <a:endParaRPr lang="en-US" sz="1050" b="0" u="none">
              <a:solidFill>
                <a:srgbClr val="000000"/>
              </a:solidFill>
              <a:latin typeface="Consolas" panose="020B0609020204030204" charset="0"/>
            </a:endParaRPr>
          </a:p>
          <a:p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insert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 overwrite 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table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 dm_ordi_predict.dwd_inc_pis_arrive31_mor_df 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partition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(inc_day)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select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 t.b.waybillno                                                                 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as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 waybillno                  ,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if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(t.b.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index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                       </a:t>
            </a:r>
            <a:r>
              <a:rPr lang="en-US" sz="1050" b="0" u="none">
                <a:solidFill>
                  <a:srgbClr val="778899"/>
                </a:solidFill>
                <a:latin typeface="Consolas" panose="020B0609020204030204" charset="0"/>
              </a:rPr>
              <a:t>=</a:t>
            </a:r>
            <a:r>
              <a:rPr lang="en-US" sz="1050" b="0" u="none">
                <a:solidFill>
                  <a:srgbClr val="FF0000"/>
                </a:solidFill>
                <a:latin typeface="Consolas" panose="020B0609020204030204" charset="0"/>
              </a:rPr>
              <a:t>'null'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,</a:t>
            </a:r>
            <a:r>
              <a:rPr lang="en-US" sz="1050" b="0" u="none">
                <a:solidFill>
                  <a:srgbClr val="778899"/>
                </a:solidFill>
                <a:latin typeface="Consolas" panose="020B0609020204030204" charset="0"/>
              </a:rPr>
              <a:t>NULL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,t.b.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index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                       ) 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as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index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                        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....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,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if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(t.b.d_batch_begin_tm            </a:t>
            </a:r>
            <a:r>
              <a:rPr lang="en-US" sz="1050" b="0" u="none">
                <a:solidFill>
                  <a:srgbClr val="778899"/>
                </a:solidFill>
                <a:latin typeface="Consolas" panose="020B0609020204030204" charset="0"/>
              </a:rPr>
              <a:t>=</a:t>
            </a:r>
            <a:r>
              <a:rPr lang="en-US" sz="1050" b="0" u="none">
                <a:solidFill>
                  <a:srgbClr val="FF0000"/>
                </a:solidFill>
                <a:latin typeface="Consolas" panose="020B0609020204030204" charset="0"/>
              </a:rPr>
              <a:t>'null'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,</a:t>
            </a:r>
            <a:r>
              <a:rPr lang="en-US" sz="1050" b="0" u="none">
                <a:solidFill>
                  <a:srgbClr val="778899"/>
                </a:solidFill>
                <a:latin typeface="Consolas" panose="020B0609020204030204" charset="0"/>
              </a:rPr>
              <a:t>NULL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,t.b.d_batch_begin_tm            ) 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as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 d_batch_begin_tm           ,currentdate,inc_day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from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 dm_ordi_predict.dwd_inc_pis_arrive31_mor_hudi_rt  </a:t>
            </a:r>
            <a:r>
              <a:rPr lang="en-US" sz="1050">
                <a:solidFill>
                  <a:srgbClr val="008000"/>
                </a:solidFill>
                <a:latin typeface="Consolas" panose="020B0609020204030204" charset="0"/>
                <a:sym typeface="+mn-ea"/>
              </a:rPr>
              <a:t>-- </a:t>
            </a:r>
            <a:r>
              <a:rPr lang="en-US" altLang="zh-CN" sz="1050">
                <a:solidFill>
                  <a:srgbClr val="008000"/>
                </a:solidFill>
                <a:latin typeface="Consolas" panose="020B0609020204030204" charset="0"/>
                <a:sym typeface="+mn-ea"/>
              </a:rPr>
              <a:t>hudi</a:t>
            </a:r>
            <a:r>
              <a:rPr lang="zh-CN" altLang="en-US" sz="1050">
                <a:solidFill>
                  <a:srgbClr val="008000"/>
                </a:solidFill>
                <a:latin typeface="Consolas" panose="020B0609020204030204" charset="0"/>
                <a:sym typeface="+mn-ea"/>
              </a:rPr>
              <a:t>表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lateral 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view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 explode(realDTOList) t 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as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 b</a:t>
            </a:r>
            <a:r>
              <a:rPr lang="en-US" sz="1050" b="0" u="none">
                <a:solidFill>
                  <a:srgbClr val="0000FF"/>
                </a:solidFill>
                <a:latin typeface="Consolas" panose="020B0609020204030204" charset="0"/>
              </a:rPr>
              <a:t>where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 inc_day</a:t>
            </a:r>
            <a:r>
              <a:rPr lang="en-US" sz="1050" b="0" u="none">
                <a:solidFill>
                  <a:srgbClr val="778899"/>
                </a:solidFill>
                <a:latin typeface="Consolas" panose="020B0609020204030204" charset="0"/>
              </a:rPr>
              <a:t>=</a:t>
            </a:r>
            <a:r>
              <a:rPr lang="en-US" sz="1050" b="0" u="none">
                <a:solidFill>
                  <a:srgbClr val="FF0000"/>
                </a:solidFill>
                <a:latin typeface="Consolas" panose="020B0609020204030204" charset="0"/>
              </a:rPr>
              <a:t>'$[time(yyyyMMdd)]'</a:t>
            </a:r>
            <a:r>
              <a:rPr lang="en-US" sz="1050" b="0" u="none">
                <a:solidFill>
                  <a:srgbClr val="000000"/>
                </a:solidFill>
                <a:latin typeface="Consolas" panose="020B0609020204030204" charset="0"/>
              </a:rPr>
              <a:t>;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003" y="279009"/>
            <a:ext cx="7470235" cy="3006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600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FlinkDrag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新建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Drag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任务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节点配置-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keyby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flatmap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format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资源配置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保存启动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熟读平台指南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http://osfp.sf-express.com/547?page_id=17039</a:t>
            </a:r>
            <a:endParaRPr lang="en-US" altLang="zh-CN" sz="1100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右侧为支持的组件</a:t>
            </a:r>
            <a:endParaRPr lang="zh-CN" altLang="en-US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</a:endParaRPr>
          </a:p>
        </p:txBody>
      </p:sp>
      <p:pic>
        <p:nvPicPr>
          <p:cNvPr id="3" name="图片 2" descr="upload_3786479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711" y="3181633"/>
            <a:ext cx="4221133" cy="353711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51011" y="5976188"/>
            <a:ext cx="2520079" cy="64802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Drag</a:t>
            </a:r>
            <a:r>
              <a:rPr lang="zh-CN" altLang="en-US"/>
              <a:t>可视化数据流</a:t>
            </a:r>
            <a:endParaRPr lang="zh-CN" altLang="en-US"/>
          </a:p>
        </p:txBody>
      </p:sp>
      <p:pic>
        <p:nvPicPr>
          <p:cNvPr id="7" name="图片 6" descr="upload_7681516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59" y="283542"/>
            <a:ext cx="2979094" cy="60571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/>
        </p:nvGrpSpPr>
        <p:grpSpPr>
          <a:xfrm>
            <a:off x="4495800" y="-4445"/>
            <a:ext cx="7694930" cy="6858000"/>
            <a:chOff x="7080" y="-7"/>
            <a:chExt cx="12118" cy="10800"/>
          </a:xfrm>
        </p:grpSpPr>
        <p:pic>
          <p:nvPicPr>
            <p:cNvPr id="2" name="图片 1" descr="upload_57574736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080" y="-7"/>
              <a:ext cx="12118" cy="108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 userDrawn="1"/>
          </p:nvSpPr>
          <p:spPr>
            <a:xfrm>
              <a:off x="14103" y="964"/>
              <a:ext cx="4932" cy="7739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/>
                <a:t>flatmap</a:t>
              </a:r>
              <a:r>
                <a:rPr lang="zh-CN" altLang="en-US"/>
                <a:t>节点</a:t>
              </a:r>
              <a:endParaRPr lang="zh-CN" altLang="en-US"/>
            </a:p>
            <a:p>
              <a:r>
                <a:rPr lang="en-US" altLang="zh-CN"/>
                <a:t>Keyed State</a:t>
              </a:r>
              <a:r>
                <a:rPr lang="zh-CN" altLang="en-US"/>
                <a:t>状态代码</a:t>
              </a:r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r>
                <a:rPr lang="zh-CN" altLang="en-US"/>
                <a:t>通过</a:t>
              </a:r>
              <a:r>
                <a:rPr lang="en-US" altLang="zh-CN"/>
                <a:t>RuntimeContext</a:t>
              </a:r>
              <a:r>
                <a:rPr lang="zh-CN" altLang="en-US"/>
                <a:t>访问</a:t>
              </a:r>
              <a:r>
                <a:rPr lang="en-US" altLang="zh-CN"/>
                <a:t>State</a:t>
              </a:r>
              <a:endParaRPr lang="en-US" altLang="zh-CN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r>
                <a:rPr lang="zh-CN" altLang="en-US"/>
                <a:t>初始化、更新</a:t>
              </a:r>
              <a:r>
                <a:rPr lang="en-US" altLang="zh-CN"/>
                <a:t>State</a:t>
              </a:r>
              <a:r>
                <a:rPr lang="zh-CN" altLang="en-US"/>
                <a:t>值</a:t>
              </a:r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9504" y="409513"/>
            <a:ext cx="4356137" cy="60481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600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FlinkDrag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</a:rPr>
              <a:t>自定义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</a:rPr>
              <a:t>State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ea typeface="Consolas" panose="020B0609020204030204" charset="0"/>
            </a:endParaRPr>
          </a:p>
          <a:p>
            <a:endParaRPr lang="en-US" altLang="zh-CN">
              <a:solidFill>
                <a:srgbClr val="FF0000"/>
              </a:solidFill>
              <a:latin typeface="Consolas" panose="020B0609020204030204" charset="0"/>
              <a:ea typeface="Consolas" panose="020B0609020204030204" charset="0"/>
            </a:endParaRP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Keyby State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任务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ID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　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20004410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状态大小</a:t>
            </a:r>
            <a:endParaRPr lang="zh-CN" altLang="en-US" sz="14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</a:endParaRP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ck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=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2.5G</a:t>
            </a:r>
            <a:endParaRPr lang="en-US" altLang="zh-CN" sz="14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</a:endParaRP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sp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=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3G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</a:endParaRPr>
          </a:p>
          <a:p>
            <a:endParaRPr lang="en-US" altLang="zh-CN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</a:endParaRPr>
          </a:p>
          <a:p>
            <a:endParaRPr lang="en-US" altLang="zh-CN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</a:endParaRPr>
          </a:p>
          <a:p>
            <a:r>
              <a:rPr lang="zh-CN" altLang="en-US" b="1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优化</a:t>
            </a:r>
            <a:endParaRPr lang="zh-CN" altLang="en-US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</a:endParaRPr>
          </a:p>
          <a:p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hlinkClick r:id="rId2"/>
              </a:rPr>
              <a:t>https://nightlies.apache.org/flink/flink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hlinkClick r:id="rId2"/>
              </a:rPr>
              <a:t>-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hlinkClick r:id="rId2"/>
              </a:rPr>
              <a:t>docs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hlinkClick r:id="rId2"/>
              </a:rPr>
              <a:t>-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hlinkClick r:id="rId2"/>
              </a:rPr>
              <a:t>release</a:t>
            </a:r>
            <a:r>
              <a:rPr lang="zh-CN" altLang="en-US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hlinkClick r:id="rId2"/>
              </a:rPr>
              <a:t>-</a:t>
            </a:r>
            <a:r>
              <a:rPr lang="en-US" altLang="zh-CN" sz="14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hlinkClick r:id="rId2"/>
              </a:rPr>
              <a:t>1.13/zh/docs/deployment/memory/mem_tuning/</a:t>
            </a:r>
            <a:endParaRPr lang="zh-CN" altLang="en-US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8006" y="135004"/>
            <a:ext cx="11889374" cy="61201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600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FlinkJar  </a:t>
            </a:r>
            <a:r>
              <a:rPr lang="zh-CN" altLang="en-US" sz="20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上传</a:t>
            </a:r>
            <a:r>
              <a:rPr lang="en-US" altLang="zh-CN" sz="20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jar</a:t>
            </a:r>
            <a:r>
              <a:rPr lang="zh-CN" altLang="en-US" sz="20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，配置程序入口即可</a:t>
            </a:r>
            <a:endParaRPr lang="zh-CN" altLang="en-US" sz="2000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en-US" altLang="en-US" sz="890" b="0" u="none">
              <a:solidFill>
                <a:srgbClr val="000000"/>
              </a:solidFill>
              <a:latin typeface="YaHei Consolas Hybrid" charset="0"/>
              <a:ea typeface="Consolas" panose="020B0609020204030204" charset="0"/>
            </a:endParaRPr>
          </a:p>
        </p:txBody>
      </p:sp>
      <p:pic>
        <p:nvPicPr>
          <p:cNvPr id="2" name="图片 1" descr="upload_153332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" y="904561"/>
            <a:ext cx="12192000" cy="59491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 userDrawn="1"/>
        </p:nvSpPr>
        <p:spPr>
          <a:xfrm>
            <a:off x="864027" y="216007"/>
            <a:ext cx="10476330" cy="6444203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sz="2400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目录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en-US" altLang="zh-CN" sz="1600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160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、实时数据流向图</a:t>
            </a:r>
            <a:endParaRPr lang="zh-CN" altLang="en-US" sz="1600">
              <a:latin typeface="Consolas" panose="020B0609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endParaRPr lang="en-US" altLang="zh-CN" sz="1600" b="0" u="none">
              <a:latin typeface="Consolas" panose="020B0609020204030204" charset="0"/>
              <a:ea typeface="Consolas" panose="020B06090202040302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FlinkSQL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开发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2.1 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实时数据资产引入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2.2</a:t>
            </a:r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 实时开发界面信息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lvl="1" indent="0">
              <a:buNone/>
            </a:pPr>
            <a:r>
              <a:rPr lang="en-US" altLang="zh-CN" sz="16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2.3 </a:t>
            </a:r>
            <a:r>
              <a:rPr lang="zh-CN" altLang="en-US" sz="16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任务信息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lvl="1" indent="0">
              <a:buNone/>
            </a:pP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2.4 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资源配置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lvl="1" indent="0">
              <a:buNone/>
            </a:pP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2.5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 告警配置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indent="0">
              <a:buNone/>
            </a:pPr>
            <a:endParaRPr lang="zh-CN" altLang="en-US" sz="1600" b="0" u="none">
              <a:latin typeface="Consolas" panose="020B0609020204030204" charset="0"/>
              <a:ea typeface="Consolas" panose="020B06090202040302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FlinkSQL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运维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 sz="16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3.1 </a:t>
            </a:r>
            <a:r>
              <a:rPr lang="zh-CN" altLang="en-US" sz="16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主界面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3.2 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指标监控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3.3</a:t>
            </a:r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Checkpoint</a:t>
            </a:r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和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SavePoint</a:t>
            </a:r>
            <a:endParaRPr lang="en-US" altLang="zh-CN" sz="1600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lvl="1"/>
            <a:endParaRPr lang="zh-CN" altLang="en-US" sz="1600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4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</a:t>
            </a:r>
            <a:r>
              <a:rPr 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Drag</a:t>
            </a:r>
            <a:r>
              <a:rPr lang="zh-CN" altLang="en-US" sz="160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开发</a:t>
            </a:r>
            <a:endParaRPr lang="zh-CN" altLang="en-US" sz="1600">
              <a:latin typeface="Consolas" panose="020B0609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endParaRPr lang="en-US" altLang="zh-CN" sz="1600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8006" y="135004"/>
            <a:ext cx="11889374" cy="639920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600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FlinkJar  </a:t>
            </a:r>
            <a:r>
              <a:rPr lang="zh-CN" altLang="en-US" sz="20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上传</a:t>
            </a:r>
            <a:r>
              <a:rPr lang="en-US" altLang="zh-CN" sz="20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jar</a:t>
            </a:r>
            <a:r>
              <a:rPr lang="zh-CN" altLang="en-US" sz="20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，配置程序入口即可</a:t>
            </a:r>
            <a:endParaRPr lang="zh-CN" altLang="en-US" sz="2000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参考链接 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http://osfp.sf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-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express.com/547?page_id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=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17041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sz="1050" b="1">
                <a:solidFill>
                  <a:srgbClr val="333333"/>
                </a:solidFill>
                <a:ea typeface="微软雅黑" panose="020B0503020204020204" charset="-122"/>
              </a:rPr>
              <a:t>flink的核心包</a:t>
            </a:r>
            <a:endParaRPr lang="zh-CN" sz="1050" b="1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>
                <a:solidFill>
                  <a:srgbClr val="333333"/>
                </a:solidFill>
                <a:ea typeface="微软雅黑" panose="020B0503020204020204" charset="-122"/>
              </a:rPr>
              <a:t>flink-csv-1.13.5.jar</a:t>
            </a:r>
            <a:endParaRPr lang="zh-CN" sz="1050" b="1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>
                <a:solidFill>
                  <a:srgbClr val="333333"/>
                </a:solidFill>
                <a:ea typeface="微软雅黑" panose="020B0503020204020204" charset="-122"/>
              </a:rPr>
              <a:t>flink-dist_2.11-1.13.5.jar</a:t>
            </a:r>
            <a:endParaRPr lang="zh-CN" sz="1050" b="1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>
                <a:solidFill>
                  <a:srgbClr val="333333"/>
                </a:solidFill>
                <a:ea typeface="微软雅黑" panose="020B0503020204020204" charset="-122"/>
              </a:rPr>
              <a:t>flink-json-1.13.5.jar</a:t>
            </a:r>
            <a:endParaRPr lang="zh-CN" sz="1050" b="1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>
                <a:solidFill>
                  <a:srgbClr val="333333"/>
                </a:solidFill>
                <a:ea typeface="微软雅黑" panose="020B0503020204020204" charset="-122"/>
              </a:rPr>
              <a:t>flink-shaded-hadoop-2-uber-2.7.5-10.0.jar</a:t>
            </a:r>
            <a:endParaRPr lang="zh-CN" sz="1050" b="1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>
                <a:solidFill>
                  <a:srgbClr val="333333"/>
                </a:solidFill>
                <a:ea typeface="微软雅黑" panose="020B0503020204020204" charset="-122"/>
              </a:rPr>
              <a:t>flink-shaded-zookeeper-3.4.14.jar</a:t>
            </a:r>
            <a:endParaRPr lang="zh-CN" sz="1050" b="1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>
                <a:solidFill>
                  <a:srgbClr val="333333"/>
                </a:solidFill>
                <a:ea typeface="微软雅黑" panose="020B0503020204020204" charset="-122"/>
              </a:rPr>
              <a:t>flink-table_2.11-1.13.5.jar</a:t>
            </a:r>
            <a:endParaRPr lang="zh-CN" sz="1050" b="1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>
                <a:solidFill>
                  <a:srgbClr val="333333"/>
                </a:solidFill>
                <a:ea typeface="微软雅黑" panose="020B0503020204020204" charset="-122"/>
              </a:rPr>
              <a:t>flink-table-blink_2.11-1.13.5.jar</a:t>
            </a:r>
            <a:endParaRPr lang="zh-CN" sz="1050" b="1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>
                <a:solidFill>
                  <a:srgbClr val="333333"/>
                </a:solidFill>
                <a:ea typeface="微软雅黑" panose="020B0503020204020204" charset="-122"/>
              </a:rPr>
              <a:t>javax.ws.rs-api-2.1.jar</a:t>
            </a:r>
            <a:endParaRPr lang="zh-CN" sz="1050" b="1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>
                <a:solidFill>
                  <a:srgbClr val="333333"/>
                </a:solidFill>
                <a:ea typeface="微软雅黑" panose="020B0503020204020204" charset="-122"/>
              </a:rPr>
              <a:t>jersey-common-2.27.jar</a:t>
            </a:r>
            <a:endParaRPr lang="zh-CN" sz="1050" b="1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>
                <a:solidFill>
                  <a:srgbClr val="333333"/>
                </a:solidFill>
                <a:ea typeface="微软雅黑" panose="020B0503020204020204" charset="-122"/>
              </a:rPr>
              <a:t>jersey-core-1.19.jar</a:t>
            </a:r>
            <a:endParaRPr lang="zh-CN" sz="1050" b="1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>
                <a:solidFill>
                  <a:srgbClr val="333333"/>
                </a:solidFill>
                <a:ea typeface="微软雅黑" panose="020B0503020204020204" charset="-122"/>
              </a:rPr>
              <a:t>libfb303-0.9.0.jar</a:t>
            </a:r>
            <a:endParaRPr lang="zh-CN" sz="1050" b="1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>
                <a:solidFill>
                  <a:srgbClr val="333333"/>
                </a:solidFill>
                <a:ea typeface="微软雅黑" panose="020B0503020204020204" charset="-122"/>
              </a:rPr>
              <a:t>log4j-1.2.17.jar</a:t>
            </a:r>
            <a:endParaRPr lang="zh-CN" sz="1050" b="1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>
                <a:solidFill>
                  <a:srgbClr val="333333"/>
                </a:solidFill>
                <a:ea typeface="微软雅黑" panose="020B0503020204020204" charset="-122"/>
              </a:rPr>
              <a:t>slf4j-api-1.7.15.jar</a:t>
            </a:r>
            <a:endParaRPr lang="zh-CN" sz="1050" b="1">
              <a:solidFill>
                <a:srgbClr val="333333"/>
              </a:solidFill>
              <a:ea typeface="微软雅黑" panose="020B0503020204020204" charset="-122"/>
            </a:endParaRPr>
          </a:p>
          <a:p>
            <a:r>
              <a:rPr lang="zh-CN" sz="1050" b="1">
                <a:solidFill>
                  <a:srgbClr val="333333"/>
                </a:solidFill>
                <a:ea typeface="微软雅黑" panose="020B0503020204020204" charset="-122"/>
              </a:rPr>
              <a:t>slf4j-log4j12-1.7.15.jar</a:t>
            </a:r>
            <a:endParaRPr lang="en-US">
              <a:solidFill>
                <a:srgbClr val="333333"/>
              </a:solidFill>
              <a:latin typeface="微软雅黑" panose="020B0503020204020204" charset="-122"/>
              <a:sym typeface="+mn-ea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sz="1050" b="1" u="none">
                <a:solidFill>
                  <a:srgbClr val="333333"/>
                </a:solidFill>
                <a:ea typeface="微软雅黑" panose="020B0503020204020204" charset="-122"/>
              </a:rPr>
              <a:t>flink-xxx的包（不包含flink-connector-xxx）都是flink的核心包程序中引入flink核心包,pom文件中的依赖配置 scope必须是&lt;scope&gt;provided&lt;/scope&gt;.</a:t>
            </a:r>
            <a:endParaRPr lang="zh-CN" sz="1050" b="1" u="none">
              <a:solidFill>
                <a:srgbClr val="333333"/>
              </a:solidFill>
              <a:ea typeface="微软雅黑" panose="020B0503020204020204" charset="-122"/>
            </a:endParaRPr>
          </a:p>
          <a:p>
            <a:endParaRPr lang="zh-CN" altLang="en-US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</a:endParaRPr>
          </a:p>
          <a:p>
            <a:endParaRPr lang="zh-CN" altLang="en-US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kryo</a:t>
            </a:r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包和平台的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kryo</a:t>
            </a:r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包冲突，需要用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shade</a:t>
            </a:r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解决</a:t>
            </a:r>
            <a:endParaRPr lang="zh-CN" altLang="en-US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</a:endParaRPr>
          </a:p>
          <a:p>
            <a:endParaRPr lang="en-US" altLang="en-US" sz="890" b="0" u="none">
              <a:solidFill>
                <a:srgbClr val="000000"/>
              </a:solidFill>
              <a:latin typeface="YaHei Consolas Hybrid" charset="0"/>
              <a:ea typeface="Consolas" panose="020B0609020204030204" charset="0"/>
            </a:endParaRPr>
          </a:p>
        </p:txBody>
      </p:sp>
      <p:pic>
        <p:nvPicPr>
          <p:cNvPr id="3" name="图片 2" descr="upload_9273218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17" y="5238057"/>
            <a:ext cx="5688179" cy="12060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003" y="306010"/>
            <a:ext cx="11601365" cy="601218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1、准备工作</a:t>
            </a:r>
            <a:endParaRPr lang="en-US" altLang="zh-CN" b="1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1.1</a:t>
            </a:r>
            <a:r>
              <a:rPr lang="zh-CN" altLang="en-US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、熟读平台指南一遍 </a:t>
            </a:r>
            <a:endParaRPr lang="zh-CN" altLang="en-US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 b="1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参考链接： </a:t>
            </a:r>
            <a:endParaRPr lang="zh-CN" altLang="en-US" b="1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sz="1350" b="1">
                <a:solidFill>
                  <a:srgbClr val="35414C"/>
                </a:solidFill>
                <a:ea typeface="PingFang SC" charset="0"/>
              </a:rPr>
              <a:t>创建Flink SQL任务</a:t>
            </a:r>
            <a:endParaRPr lang="zh-CN" altLang="en-US" b="1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 b="1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  <a:hlinkClick r:id="rId1"/>
              </a:rPr>
              <a:t>http://osfp.sf</a:t>
            </a:r>
            <a:r>
              <a:rPr lang="zh-CN" altLang="en-US" b="1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  <a:hlinkClick r:id="rId1"/>
              </a:rPr>
              <a:t>-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  <a:hlinkClick r:id="rId1"/>
              </a:rPr>
              <a:t>express.com/547?page_id</a:t>
            </a:r>
            <a:r>
              <a:rPr lang="zh-CN" altLang="en-US" b="1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  <a:hlinkClick r:id="rId1"/>
              </a:rPr>
              <a:t>=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  <a:hlinkClick r:id="rId1"/>
              </a:rPr>
              <a:t>17040  </a:t>
            </a:r>
            <a:endParaRPr lang="zh-CN" sz="1500" b="0" u="none">
              <a:solidFill>
                <a:srgbClr val="000000"/>
              </a:solidFill>
              <a:ea typeface="微软雅黑" panose="020B0503020204020204" charset="-122"/>
            </a:endParaRPr>
          </a:p>
          <a:p>
            <a:r>
              <a:rPr lang="zh-CN" sz="1350" b="1">
                <a:solidFill>
                  <a:srgbClr val="35414C"/>
                </a:solidFill>
                <a:ea typeface="PingFang SC" charset="0"/>
              </a:rPr>
              <a:t>Flink SQL写Hudi </a:t>
            </a:r>
            <a:endParaRPr lang="en-US" altLang="zh-CN" b="1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 b="1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  <a:hlinkClick r:id="rId2"/>
              </a:rPr>
              <a:t>http://osfp.sf</a:t>
            </a:r>
            <a:r>
              <a:rPr lang="zh-CN" altLang="en-US" b="1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  <a:hlinkClick r:id="rId2"/>
              </a:rPr>
              <a:t>-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  <a:hlinkClick r:id="rId2"/>
              </a:rPr>
              <a:t>express.com/547?page_id</a:t>
            </a:r>
            <a:r>
              <a:rPr lang="zh-CN" altLang="en-US" b="1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  <a:hlinkClick r:id="rId2"/>
              </a:rPr>
              <a:t>=</a:t>
            </a:r>
            <a:r>
              <a:rPr lang="en-US" altLang="zh-CN" b="1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  <a:hlinkClick r:id="rId2"/>
              </a:rPr>
              <a:t>25423  </a:t>
            </a:r>
            <a:endParaRPr lang="en-US" altLang="zh-CN" b="1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  <a:hlinkClick r:id="rId2"/>
            </a:endParaRPr>
          </a:p>
          <a:p>
            <a:r>
              <a:rPr lang="zh-CN" sz="1350" b="1">
                <a:solidFill>
                  <a:srgbClr val="35414C"/>
                </a:solidFill>
                <a:ea typeface="PingFang SC" charset="0"/>
              </a:rPr>
              <a:t>Flink异常处理</a:t>
            </a:r>
            <a:endParaRPr lang="zh-CN" altLang="en-US" sz="1500">
              <a:solidFill>
                <a:srgbClr val="000000"/>
              </a:solidFill>
              <a:latin typeface="微软雅黑" panose="020B0503020204020204" charset="-122"/>
            </a:endParaRPr>
          </a:p>
          <a:p>
            <a:r>
              <a:rPr lang="en-US" altLang="zh-CN" b="1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hlinkClick r:id="rId3"/>
              </a:rPr>
              <a:t>http://osfp.sf-express.com/547?page_id=18737</a:t>
            </a:r>
            <a:endParaRPr lang="en-US" sz="1500" b="0" u="none">
              <a:solidFill>
                <a:srgbClr val="000000"/>
              </a:solidFill>
              <a:latin typeface="微软雅黑" panose="020B0503020204020204" charset="-122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sz="1350" b="1" u="none">
                <a:solidFill>
                  <a:srgbClr val="35414C"/>
                </a:solidFill>
                <a:ea typeface="PingFang SC" charset="0"/>
              </a:rPr>
              <a:t>数据开发Flinksql功能特性</a:t>
            </a:r>
            <a:endParaRPr lang="zh-CN" altLang="en-US"/>
          </a:p>
          <a:p>
            <a:r>
              <a:rPr lang="en-US" altLang="zh-CN">
                <a:hlinkClick r:id="rId4"/>
              </a:rPr>
              <a:t>https://ican.sf</a:t>
            </a:r>
            <a:r>
              <a:rPr lang="zh-CN" altLang="en-US">
                <a:hlinkClick r:id="rId4"/>
              </a:rPr>
              <a:t>-</a:t>
            </a:r>
            <a:r>
              <a:rPr lang="en-US" altLang="zh-CN">
                <a:hlinkClick r:id="rId4"/>
              </a:rPr>
              <a:t>express.com/collegeCourseDetail?cuorseId</a:t>
            </a:r>
            <a:r>
              <a:rPr lang="zh-CN" altLang="en-US">
                <a:hlinkClick r:id="rId4"/>
              </a:rPr>
              <a:t>=</a:t>
            </a:r>
            <a:r>
              <a:rPr lang="en-US" altLang="zh-CN">
                <a:hlinkClick r:id="rId4"/>
              </a:rPr>
              <a:t>4071</a:t>
            </a:r>
            <a:r>
              <a:rPr lang="zh-CN" altLang="en-US">
                <a:hlinkClick r:id="rId4"/>
              </a:rPr>
              <a:t>&amp;</a:t>
            </a:r>
            <a:r>
              <a:rPr lang="en-US" altLang="zh-CN">
                <a:hlinkClick r:id="rId4"/>
              </a:rPr>
              <a:t>courseStudyNum</a:t>
            </a:r>
            <a:r>
              <a:rPr lang="zh-CN" altLang="en-US">
                <a:hlinkClick r:id="rId4"/>
              </a:rPr>
              <a:t>=</a:t>
            </a:r>
            <a:r>
              <a:rPr lang="en-US" altLang="zh-CN">
                <a:hlinkClick r:id="rId4"/>
              </a:rPr>
              <a:t>42</a:t>
            </a:r>
            <a:endParaRPr lang="en-US" altLang="zh-CN"/>
          </a:p>
          <a:p>
            <a:r>
              <a:rPr lang="zh-CN" sz="1350" b="1" u="none">
                <a:solidFill>
                  <a:srgbClr val="35414C"/>
                </a:solidFill>
                <a:ea typeface="PingFang SC" charset="0"/>
              </a:rPr>
              <a:t>实时数据开发Flinksql功能特性</a:t>
            </a:r>
            <a:endParaRPr lang="en-US" altLang="zh-CN"/>
          </a:p>
          <a:p>
            <a:r>
              <a:rPr lang="en-US" altLang="zh-CN">
                <a:hlinkClick r:id="rId5"/>
              </a:rPr>
              <a:t>https://ican.sf</a:t>
            </a:r>
            <a:r>
              <a:rPr lang="zh-CN" altLang="en-US">
                <a:hlinkClick r:id="rId5"/>
              </a:rPr>
              <a:t>-</a:t>
            </a:r>
            <a:r>
              <a:rPr lang="en-US" altLang="zh-CN">
                <a:hlinkClick r:id="rId5"/>
              </a:rPr>
              <a:t>express.com/collegeCourseDetail?cuorseId</a:t>
            </a:r>
            <a:r>
              <a:rPr lang="zh-CN" altLang="en-US">
                <a:hlinkClick r:id="rId5"/>
              </a:rPr>
              <a:t>=</a:t>
            </a:r>
            <a:r>
              <a:rPr lang="en-US" altLang="zh-CN">
                <a:hlinkClick r:id="rId5"/>
              </a:rPr>
              <a:t>4074</a:t>
            </a:r>
            <a:r>
              <a:rPr lang="zh-CN" altLang="en-US">
                <a:hlinkClick r:id="rId5"/>
              </a:rPr>
              <a:t>&amp;</a:t>
            </a:r>
            <a:r>
              <a:rPr lang="en-US" altLang="zh-CN">
                <a:hlinkClick r:id="rId5"/>
              </a:rPr>
              <a:t>courseStudyNum</a:t>
            </a:r>
            <a:r>
              <a:rPr lang="zh-CN" altLang="en-US">
                <a:hlinkClick r:id="rId5"/>
              </a:rPr>
              <a:t>=</a:t>
            </a:r>
            <a:r>
              <a:rPr lang="en-US" altLang="zh-CN">
                <a:hlinkClick r:id="rId5"/>
              </a:rPr>
              <a:t>7</a:t>
            </a:r>
            <a:endParaRPr lang="zh-CN" altLang="en-US"/>
          </a:p>
          <a:p>
            <a:r>
              <a:rPr lang="zh-CN" sz="1350" b="1" u="none">
                <a:solidFill>
                  <a:srgbClr val="35414C"/>
                </a:solidFill>
                <a:ea typeface="PingFang SC" charset="0"/>
              </a:rPr>
              <a:t>实时开发flinksql技术及案例介绍</a:t>
            </a:r>
            <a:endParaRPr lang="zh-CN" altLang="en-US"/>
          </a:p>
          <a:p>
            <a:r>
              <a:rPr lang="en-US" altLang="zh-CN">
                <a:hlinkClick r:id="rId6"/>
              </a:rPr>
              <a:t>https://ican.sf</a:t>
            </a:r>
            <a:r>
              <a:rPr lang="zh-CN" altLang="en-US">
                <a:hlinkClick r:id="rId6"/>
              </a:rPr>
              <a:t>-</a:t>
            </a:r>
            <a:r>
              <a:rPr lang="en-US" altLang="zh-CN">
                <a:hlinkClick r:id="rId6"/>
              </a:rPr>
              <a:t>express.com/collegeCourseDetail?cuorseId</a:t>
            </a:r>
            <a:r>
              <a:rPr lang="zh-CN" altLang="en-US">
                <a:hlinkClick r:id="rId6"/>
              </a:rPr>
              <a:t>=</a:t>
            </a:r>
            <a:r>
              <a:rPr lang="en-US" altLang="zh-CN">
                <a:hlinkClick r:id="rId6"/>
              </a:rPr>
              <a:t>4076</a:t>
            </a:r>
            <a:r>
              <a:rPr lang="zh-CN" altLang="en-US">
                <a:hlinkClick r:id="rId6"/>
              </a:rPr>
              <a:t>&amp;</a:t>
            </a:r>
            <a:r>
              <a:rPr lang="en-US" altLang="zh-CN">
                <a:hlinkClick r:id="rId6"/>
              </a:rPr>
              <a:t>courseStudyNum</a:t>
            </a:r>
            <a:r>
              <a:rPr lang="zh-CN" altLang="en-US">
                <a:hlinkClick r:id="rId6"/>
              </a:rPr>
              <a:t>=</a:t>
            </a:r>
            <a:r>
              <a:rPr lang="en-US" altLang="zh-CN">
                <a:hlinkClick r:id="rId6"/>
              </a:rPr>
              <a:t>13</a:t>
            </a:r>
            <a:endParaRPr lang="en-US" altLang="zh-CN"/>
          </a:p>
          <a:p>
            <a:r>
              <a:rPr lang="zh-CN" sz="1350" b="1" u="none">
                <a:solidFill>
                  <a:srgbClr val="35414C"/>
                </a:solidFill>
                <a:ea typeface="PingFang SC" charset="0"/>
              </a:rPr>
              <a:t>FlinkSQL使用案例（实时指标、实时ETL）</a:t>
            </a:r>
            <a:endParaRPr lang="zh-CN" sz="1350" b="1" u="none">
              <a:solidFill>
                <a:srgbClr val="35414C"/>
              </a:solidFill>
              <a:ea typeface="PingFang SC" charset="0"/>
            </a:endParaRPr>
          </a:p>
          <a:p>
            <a:r>
              <a:rPr lang="en-US" altLang="zh-CN">
                <a:hlinkClick r:id="rId7"/>
              </a:rPr>
              <a:t>https://ican.sf</a:t>
            </a:r>
            <a:r>
              <a:rPr lang="zh-CN" altLang="en-US">
                <a:hlinkClick r:id="rId7"/>
              </a:rPr>
              <a:t>-</a:t>
            </a:r>
            <a:r>
              <a:rPr lang="en-US" altLang="zh-CN">
                <a:hlinkClick r:id="rId7"/>
              </a:rPr>
              <a:t>express.com/collegeCourseDetail?cuorseId</a:t>
            </a:r>
            <a:r>
              <a:rPr lang="zh-CN" altLang="en-US">
                <a:hlinkClick r:id="rId7"/>
              </a:rPr>
              <a:t>=</a:t>
            </a:r>
            <a:r>
              <a:rPr lang="en-US" altLang="zh-CN">
                <a:hlinkClick r:id="rId7"/>
              </a:rPr>
              <a:t>4130</a:t>
            </a:r>
            <a:r>
              <a:rPr lang="zh-CN" altLang="en-US">
                <a:hlinkClick r:id="rId7"/>
              </a:rPr>
              <a:t>&amp;</a:t>
            </a:r>
            <a:r>
              <a:rPr lang="en-US" altLang="zh-CN">
                <a:hlinkClick r:id="rId7"/>
              </a:rPr>
              <a:t>courseStudyNum</a:t>
            </a:r>
            <a:r>
              <a:rPr lang="zh-CN" altLang="en-US">
                <a:hlinkClick r:id="rId7"/>
              </a:rPr>
              <a:t>=</a:t>
            </a:r>
            <a:r>
              <a:rPr lang="en-US" altLang="zh-CN">
                <a:hlinkClick r:id="rId7"/>
              </a:rPr>
              <a:t>63</a:t>
            </a:r>
            <a:endParaRPr lang="en-US" altLang="zh-CN"/>
          </a:p>
          <a:p>
            <a:r>
              <a:rPr lang="zh-CN" sz="1350" b="1" u="none">
                <a:solidFill>
                  <a:srgbClr val="35414C"/>
                </a:solidFill>
                <a:ea typeface="PingFang SC" charset="0"/>
              </a:rPr>
              <a:t>《Hudi on Flink在顺丰的实践应用》</a:t>
            </a:r>
            <a:endParaRPr lang="zh-CN" altLang="en-US"/>
          </a:p>
          <a:p>
            <a:r>
              <a:rPr lang="en-US" altLang="zh-CN">
                <a:hlinkClick r:id="rId8"/>
              </a:rPr>
              <a:t>https://ican.sf</a:t>
            </a:r>
            <a:r>
              <a:rPr lang="zh-CN" altLang="en-US">
                <a:hlinkClick r:id="rId8"/>
              </a:rPr>
              <a:t>-</a:t>
            </a:r>
            <a:r>
              <a:rPr lang="en-US" altLang="zh-CN">
                <a:hlinkClick r:id="rId8"/>
              </a:rPr>
              <a:t>express.com/collegeCourseDetail?cuorseId</a:t>
            </a:r>
            <a:r>
              <a:rPr lang="zh-CN" altLang="en-US">
                <a:hlinkClick r:id="rId8"/>
              </a:rPr>
              <a:t>=</a:t>
            </a:r>
            <a:r>
              <a:rPr lang="en-US" altLang="zh-CN">
                <a:hlinkClick r:id="rId8"/>
              </a:rPr>
              <a:t>3418</a:t>
            </a:r>
            <a:r>
              <a:rPr lang="zh-CN" altLang="en-US">
                <a:hlinkClick r:id="rId8"/>
              </a:rPr>
              <a:t>&amp;</a:t>
            </a:r>
            <a:r>
              <a:rPr lang="en-US" altLang="zh-CN">
                <a:hlinkClick r:id="rId8"/>
              </a:rPr>
              <a:t>courseStudyNum</a:t>
            </a:r>
            <a:r>
              <a:rPr lang="zh-CN" altLang="en-US">
                <a:hlinkClick r:id="rId8"/>
              </a:rPr>
              <a:t>=</a:t>
            </a:r>
            <a:r>
              <a:rPr lang="en-US" altLang="zh-CN">
                <a:hlinkClick r:id="rId8"/>
              </a:rPr>
              <a:t>67</a:t>
            </a:r>
            <a:endParaRPr lang="en-US" altLang="zh-CN"/>
          </a:p>
          <a:p>
            <a:r>
              <a:rPr lang="zh-CN" sz="1350" b="1" u="none">
                <a:solidFill>
                  <a:srgbClr val="35414C"/>
                </a:solidFill>
                <a:ea typeface="PingFang SC" charset="0"/>
              </a:rPr>
              <a:t>极课300-Flink原理与实战</a:t>
            </a:r>
            <a:endParaRPr lang="en-US" altLang="zh-CN"/>
          </a:p>
          <a:p>
            <a:r>
              <a:rPr lang="en-US" altLang="zh-CN">
                <a:hlinkClick r:id="rId9"/>
              </a:rPr>
              <a:t>https://ican.sf</a:t>
            </a:r>
            <a:r>
              <a:rPr lang="zh-CN" altLang="en-US">
                <a:hlinkClick r:id="rId9"/>
              </a:rPr>
              <a:t>-</a:t>
            </a:r>
            <a:r>
              <a:rPr lang="en-US" altLang="zh-CN">
                <a:hlinkClick r:id="rId9"/>
              </a:rPr>
              <a:t>express.com/collegeCourseDetail?cuorseId</a:t>
            </a:r>
            <a:r>
              <a:rPr lang="zh-CN" altLang="en-US">
                <a:hlinkClick r:id="rId9"/>
              </a:rPr>
              <a:t>=</a:t>
            </a:r>
            <a:r>
              <a:rPr lang="en-US" altLang="zh-CN">
                <a:hlinkClick r:id="rId9"/>
              </a:rPr>
              <a:t>2282</a:t>
            </a:r>
            <a:r>
              <a:rPr lang="zh-CN" altLang="en-US">
                <a:hlinkClick r:id="rId9"/>
              </a:rPr>
              <a:t>&amp;</a:t>
            </a:r>
            <a:r>
              <a:rPr lang="en-US" altLang="zh-CN">
                <a:hlinkClick r:id="rId9"/>
              </a:rPr>
              <a:t>courseStudyNum</a:t>
            </a:r>
            <a:r>
              <a:rPr lang="zh-CN" altLang="en-US">
                <a:hlinkClick r:id="rId9"/>
              </a:rPr>
              <a:t>=</a:t>
            </a:r>
            <a:r>
              <a:rPr lang="en-US" altLang="zh-CN">
                <a:hlinkClick r:id="rId9"/>
              </a:rPr>
              <a:t>158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6885" y="242570"/>
            <a:ext cx="8533130" cy="6040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upload_849538091"/>
          <p:cNvPicPr>
            <a:picLocks noChangeAspect="1"/>
          </p:cNvPicPr>
          <p:nvPr/>
        </p:nvPicPr>
        <p:blipFill>
          <a:blip r:embed="rId1"/>
          <a:srcRect l="-187" t="15" r="108" b="19006"/>
          <a:stretch>
            <a:fillRect/>
          </a:stretch>
        </p:blipFill>
        <p:spPr>
          <a:xfrm>
            <a:off x="4443" y="1958533"/>
            <a:ext cx="12201677" cy="48175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80" y="100965"/>
            <a:ext cx="11704320" cy="20072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、</a:t>
            </a:r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FlinkSQL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开发</a:t>
            </a:r>
            <a:endParaRPr lang="en-US" altLang="zh-CN" b="1">
              <a:latin typeface="Consolas" panose="020B0609020204030204" charset="0"/>
              <a:ea typeface="Consolas" panose="020B0609020204030204" charset="0"/>
              <a:sym typeface="+mn-ea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2.1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、实时数据资产引入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数据源为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SF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-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Kafka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a&gt;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进行数据源添加，类型为数据资产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b&gt; </a:t>
            </a:r>
            <a:r>
              <a:rPr lang="zh-CN" altLang="en-US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在实时数据资产中填写相关信息进行</a:t>
            </a:r>
            <a:r>
              <a:rPr lang="en-US" altLang="zh-CN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Topic</a:t>
            </a:r>
            <a:r>
              <a:rPr lang="zh-CN" altLang="en-US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引入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c&gt;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在实时数据资产中申请表（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Topic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）的使用（如果已存在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Topic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）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003" y="225669"/>
            <a:ext cx="11601365" cy="184505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、</a:t>
            </a:r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FlinkSQL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开发</a:t>
            </a:r>
            <a:endParaRPr lang="en-US" altLang="zh-CN" b="1">
              <a:latin typeface="Consolas" panose="020B0609020204030204" charset="0"/>
              <a:ea typeface="Consolas" panose="020B0609020204030204" charset="0"/>
              <a:sym typeface="+mn-ea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2.2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、实时数据资产引入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数据源为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SF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-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Kafka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a&gt;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进行数据源添加，类型为数据资产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b&gt;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在实时数据资产中填写相关信息进行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Topic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引入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c&gt;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在实时数据资产中申请表（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Topic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）的使用（如果已存在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Topic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）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/>
          </a:p>
        </p:txBody>
      </p:sp>
      <p:pic>
        <p:nvPicPr>
          <p:cNvPr id="3" name="图片 2" descr="upload_6961108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" y="2263463"/>
            <a:ext cx="12192000" cy="31590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pload_784514595"/>
          <p:cNvPicPr>
            <a:picLocks noChangeAspect="1"/>
          </p:cNvPicPr>
          <p:nvPr/>
        </p:nvPicPr>
        <p:blipFill>
          <a:blip r:embed="rId1"/>
          <a:srcRect l="34" t="34" r="54809" b="39527"/>
          <a:stretch>
            <a:fillRect/>
          </a:stretch>
        </p:blipFill>
        <p:spPr>
          <a:xfrm>
            <a:off x="4443" y="2047659"/>
            <a:ext cx="5505466" cy="35956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003" y="216779"/>
            <a:ext cx="11601365" cy="218706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b="1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、</a:t>
            </a:r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FlinkSQL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开发</a:t>
            </a:r>
            <a:endParaRPr lang="en-US" altLang="zh-CN" b="1">
              <a:latin typeface="Consolas" panose="020B0609020204030204" charset="0"/>
              <a:ea typeface="Consolas" panose="020B0609020204030204" charset="0"/>
              <a:sym typeface="+mn-ea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2.2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、实时数据资产引入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数据源为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SF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-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Kafka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a&gt;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进行数据源添加，类型为数据资产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b&gt;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在实时数据资产中填写相关信息进行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Topic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引入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c&gt;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在实时数据资产中申请表（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Topic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）的使用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</a:rPr>
              <a:t>（如果已存在Topic）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/>
          </a:p>
        </p:txBody>
      </p:sp>
      <p:pic>
        <p:nvPicPr>
          <p:cNvPr id="7" name="图片 6" descr="upload_508715387"/>
          <p:cNvPicPr>
            <a:picLocks noChangeAspect="1"/>
          </p:cNvPicPr>
          <p:nvPr/>
        </p:nvPicPr>
        <p:blipFill>
          <a:blip r:embed="rId2"/>
          <a:srcRect l="108" t="108" r="49642" b="108"/>
          <a:stretch>
            <a:fillRect/>
          </a:stretch>
        </p:blipFill>
        <p:spPr>
          <a:xfrm>
            <a:off x="5795844" y="2113805"/>
            <a:ext cx="6126486" cy="296368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89006" y="5787182"/>
            <a:ext cx="5454172" cy="64802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数据地图-</a:t>
            </a:r>
            <a:r>
              <a:rPr lang="en-US" altLang="zh-CN"/>
              <a:t>&gt;</a:t>
            </a:r>
            <a:r>
              <a:rPr lang="zh-CN" altLang="en-US"/>
              <a:t>实时数仓-</a:t>
            </a:r>
            <a:r>
              <a:rPr lang="en-US" altLang="zh-CN"/>
              <a:t>&gt;Topic</a:t>
            </a:r>
            <a:r>
              <a:rPr lang="zh-CN" altLang="en-US"/>
              <a:t>名称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130189" y="5788178"/>
            <a:ext cx="5454172" cy="64802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Topic</a:t>
            </a:r>
            <a:r>
              <a:rPr lang="zh-CN" altLang="en-US"/>
              <a:t>表字段详细信息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pload_6723119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" y="1628140"/>
            <a:ext cx="12164695" cy="52311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318" y="42789"/>
            <a:ext cx="12015378" cy="212406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FlinkSQL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开发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2.2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 实时开发界面信息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Char char="•"/>
            </a:pPr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左侧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kafka</a:t>
            </a:r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是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Topic</a:t>
            </a:r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库表（数据资产授权），可以查看样例数据和生成查询语句、指定窗口字段和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watermark</a:t>
            </a:r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、新增处理时间字段</a:t>
            </a:r>
            <a:endParaRPr lang="zh-CN" altLang="en-US" sz="1600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Char char="•"/>
            </a:pP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左侧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hive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是已有权限的离线库表</a:t>
            </a:r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（数据资产授权），可以在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FlinkSQL</a:t>
            </a:r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中直接引入使用，如维表关联</a:t>
            </a:r>
            <a:endParaRPr lang="zh-CN" altLang="en-US" sz="1600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Char char="•"/>
            </a:pP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中间是代码页面，采用类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SQL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语法，参考 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http://osfp.sf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-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express.com/547?page_id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=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24766 </a:t>
            </a:r>
            <a:r>
              <a:rPr lang="zh-CN" altLang="en-US" sz="160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</a:rPr>
              <a:t>FlinkSQL-catalog说明 </a:t>
            </a:r>
            <a:endParaRPr lang="zh-CN" altLang="en-US" sz="16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</a:endParaRPr>
          </a:p>
          <a:p>
            <a:pPr marL="285750" indent="-285750">
              <a:buChar char="•"/>
            </a:pP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右侧是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ck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sp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、资源、告警监控、代码版本等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marL="342900" indent="-342900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5153824" y="3762332"/>
            <a:ext cx="6876217" cy="96303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代码开发参考：</a:t>
            </a:r>
            <a:endParaRPr lang="zh-CN" altLang="en-US"/>
          </a:p>
          <a:p>
            <a:r>
              <a:rPr lang="en-US" altLang="zh-CN" sz="1400"/>
              <a:t>https://nightlies.apache.org/flink/flink</a:t>
            </a:r>
            <a:r>
              <a:rPr lang="zh-CN" altLang="en-US" sz="1400"/>
              <a:t>-</a:t>
            </a:r>
            <a:r>
              <a:rPr lang="en-US" altLang="zh-CN" sz="1400"/>
              <a:t>docs</a:t>
            </a:r>
            <a:r>
              <a:rPr lang="zh-CN" altLang="en-US" sz="1400"/>
              <a:t>-</a:t>
            </a:r>
            <a:r>
              <a:rPr lang="en-US" altLang="zh-CN" sz="1400"/>
              <a:t>release</a:t>
            </a:r>
            <a:r>
              <a:rPr lang="zh-CN" altLang="en-US" sz="1400"/>
              <a:t>-</a:t>
            </a:r>
            <a:r>
              <a:rPr lang="en-US" altLang="zh-CN" sz="1400"/>
              <a:t>1.13/zh/docs/dev/table/sql/overview/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003" y="279009"/>
            <a:ext cx="11601365" cy="6210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4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FlinkSQL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写</a:t>
            </a:r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Hudi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实战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10026" y="1251039"/>
            <a:ext cx="5814183" cy="551717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sz="1000" b="0" u="none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</a:rPr>
              <a:t>CREATE TABLE pis_hudi_20221230(  `waybillNo` STRING  PRIMARY KEY NOT ENFORCED  ,`realDTOList` ARRAY&lt;</a:t>
            </a:r>
            <a:r>
              <a:rPr lang="en-US" altLang="zh-CN" sz="1000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</a:rPr>
              <a:t>STRING</a:t>
            </a:r>
            <a:r>
              <a:rPr lang="en-US" sz="1000" b="0" u="none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</a:rPr>
              <a:t>&gt; , `currentdate` STRING , `inc_day` STRING NOT NULL) partitioned by (`inc_day`)with('connector' = 'hudi','hoodie.datasource.write.hive_style_partitioning'='true','hive.cluster' = 'bdp' ,</a:t>
            </a:r>
            <a:endParaRPr lang="en-US" sz="1000" b="0" u="none">
              <a:latin typeface="Consolas" panose="020B0609020204030204" charset="0"/>
              <a:ea typeface="Consolas" panose="020B0609020204030204" charset="0"/>
              <a:cs typeface="Times New Roman" panose="02020603050405020304" charset="0"/>
            </a:endParaRPr>
          </a:p>
          <a:p>
            <a:r>
              <a:rPr lang="en-US" altLang="zh-CN" sz="1000" b="0" u="none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</a:rPr>
              <a:t>...</a:t>
            </a:r>
            <a:r>
              <a:rPr lang="en-US" sz="1000" b="0" u="none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</a:rPr>
              <a:t>'write.tasks'='200','table.type' = 'MERGE_ON_READ' -- MOR);  create view pis_view_20221230 asselect `waybillNo` as waybillNo     ,  `realDTOList` as realDTOList     , from_unixtime(unix_timestamp(), 'yyyy-MM-dd HH:mm:ss') as currentdate     , from_unixtime(unix_timestamp(), 'yyyyMMdd') as inc_day  from kafka.dwd.dwd_inc_pis_core_compare_result_new;</a:t>
            </a:r>
            <a:endParaRPr lang="en-US" sz="1000" b="0" u="none">
              <a:latin typeface="Consolas" panose="020B0609020204030204" charset="0"/>
              <a:ea typeface="Consolas" panose="020B0609020204030204" charset="0"/>
              <a:cs typeface="Times New Roman" panose="02020603050405020304" charset="0"/>
            </a:endParaRPr>
          </a:p>
          <a:p>
            <a:endParaRPr lang="en-US" sz="1000" b="0" u="none">
              <a:latin typeface="Consolas" panose="020B0609020204030204" charset="0"/>
              <a:ea typeface="Consolas" panose="020B0609020204030204" charset="0"/>
              <a:cs typeface="Times New Roman" panose="02020603050405020304" charset="0"/>
            </a:endParaRPr>
          </a:p>
          <a:p>
            <a:endParaRPr lang="en-US" sz="1000" b="0" u="none">
              <a:latin typeface="Consolas" panose="020B0609020204030204" charset="0"/>
              <a:ea typeface="Consolas" panose="020B0609020204030204" charset="0"/>
              <a:cs typeface="Times New Roman" panose="02020603050405020304" charset="0"/>
            </a:endParaRPr>
          </a:p>
          <a:p>
            <a:endParaRPr lang="en-US" sz="1000" b="0" u="none">
              <a:latin typeface="Consolas" panose="020B0609020204030204" charset="0"/>
              <a:ea typeface="Consolas" panose="020B0609020204030204" charset="0"/>
              <a:cs typeface="Times New Roman" panose="02020603050405020304" charset="0"/>
            </a:endParaRPr>
          </a:p>
          <a:p>
            <a:r>
              <a:rPr lang="en-US" sz="1000" b="0" u="none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</a:rPr>
              <a:t> INSERT INTO pis_hudi_20221230 select * from pis_view_20221230;  </a:t>
            </a:r>
            <a:endParaRPr lang="en-US" sz="1000" b="0" u="none">
              <a:latin typeface="Consolas" panose="020B0609020204030204" charset="0"/>
              <a:ea typeface="Consolas" panose="020B0609020204030204" charset="0"/>
              <a:cs typeface="Times New Roman" panose="02020603050405020304" charset="0"/>
            </a:endParaRPr>
          </a:p>
          <a:p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>
            <a:off x="738023" y="1215038"/>
            <a:ext cx="5643178" cy="2763087"/>
          </a:xfrm>
          <a:prstGeom prst="round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675021" y="4122130"/>
            <a:ext cx="5760181" cy="1404044"/>
          </a:xfrm>
          <a:prstGeom prst="round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圆角矩形 14"/>
          <p:cNvSpPr/>
          <p:nvPr userDrawn="1"/>
        </p:nvSpPr>
        <p:spPr>
          <a:xfrm>
            <a:off x="684022" y="5922187"/>
            <a:ext cx="5760181" cy="594019"/>
          </a:xfrm>
          <a:prstGeom prst="round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509142" y="1791056"/>
            <a:ext cx="2016063" cy="482415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  创建</a:t>
            </a:r>
            <a:r>
              <a:rPr lang="en-US" altLang="zh-CN"/>
              <a:t>hudi</a:t>
            </a:r>
            <a:r>
              <a:rPr lang="zh-CN" altLang="en-US"/>
              <a:t>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kafka</a:t>
            </a:r>
            <a:r>
              <a:rPr lang="zh-CN" altLang="en-US">
                <a:sym typeface="+mn-ea"/>
              </a:rPr>
              <a:t>摄取数据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execute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hudi</a:t>
            </a:r>
            <a:r>
              <a:rPr lang="zh-CN" altLang="en-US">
                <a:sym typeface="+mn-ea"/>
              </a:rPr>
              <a:t>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7218227" y="1260040"/>
            <a:ext cx="4617145" cy="5256166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实战流程：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a&gt; </a:t>
            </a:r>
            <a:r>
              <a:rPr lang="zh-CN" altLang="en-US"/>
              <a:t>实时数据资产录入或申请表权限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b&gt;</a:t>
            </a:r>
            <a:r>
              <a:rPr lang="zh-CN" altLang="en-US"/>
              <a:t> 梳理落表字段</a:t>
            </a:r>
            <a:endParaRPr lang="zh-CN" altLang="en-US"/>
          </a:p>
          <a:p>
            <a:r>
              <a:rPr lang="zh-CN" altLang="en-US"/>
              <a:t>      </a:t>
            </a:r>
            <a:r>
              <a:rPr lang="en-US" altLang="zh-CN"/>
              <a:t>`waybillNo`</a:t>
            </a:r>
            <a:r>
              <a:rPr lang="zh-CN" altLang="en-US"/>
              <a:t>、</a:t>
            </a:r>
            <a:r>
              <a:rPr lang="en-US" altLang="zh-CN"/>
              <a:t>`realDTOList`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c&gt; </a:t>
            </a:r>
            <a:r>
              <a:rPr lang="zh-CN" altLang="en-US"/>
              <a:t>实时平台新建</a:t>
            </a:r>
            <a:r>
              <a:rPr lang="en-US" altLang="zh-CN"/>
              <a:t>FlinkSQL</a:t>
            </a:r>
            <a:r>
              <a:rPr lang="zh-CN" altLang="en-US"/>
              <a:t>任务</a:t>
            </a:r>
            <a:endParaRPr lang="zh-CN" altLang="en-US"/>
          </a:p>
          <a:p>
            <a:r>
              <a:rPr lang="zh-CN" altLang="en-US"/>
              <a:t>     代码套路参考左侧代码</a:t>
            </a:r>
            <a:endParaRPr lang="zh-CN" altLang="en-US"/>
          </a:p>
          <a:p>
            <a:r>
              <a:rPr lang="zh-CN" altLang="en-US"/>
              <a:t>     调优配置参考平台文档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d&gt; </a:t>
            </a:r>
            <a:r>
              <a:rPr lang="zh-CN" altLang="en-US"/>
              <a:t>资源配置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e&gt; </a:t>
            </a:r>
            <a:r>
              <a:rPr lang="zh-CN" altLang="en-US"/>
              <a:t>监控配置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upload_5341312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0945" y="1374775"/>
            <a:ext cx="5418455" cy="5424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003" y="314569"/>
            <a:ext cx="11601365" cy="180005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FlinkSQL</a:t>
            </a:r>
            <a:r>
              <a:rPr lang="zh-CN" altLang="en-US" b="1"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开发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indent="0">
              <a:buNone/>
            </a:pP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2.3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Times New Roman" panose="02020603050405020304" charset="0"/>
                <a:sym typeface="+mn-ea"/>
              </a:rPr>
              <a:t>任务信息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indent="0">
              <a:buNone/>
            </a:pPr>
            <a:endParaRPr lang="zh-CN" altLang="en-US">
              <a:latin typeface="Consolas" panose="020B0609020204030204" charset="0"/>
              <a:ea typeface="Consolas" panose="020B0609020204030204" charset="0"/>
              <a:cs typeface="Times New Roman" panose="02020603050405020304" charset="0"/>
              <a:sym typeface="+mn-ea"/>
            </a:endParaRPr>
          </a:p>
          <a:p>
            <a:pPr marL="342900" indent="-342900"/>
            <a:endParaRPr lang="zh-CN" altLang="en-US"/>
          </a:p>
        </p:txBody>
      </p:sp>
      <p:pic>
        <p:nvPicPr>
          <p:cNvPr id="7" name="图片 6" descr="upload_1377960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374775"/>
            <a:ext cx="5499100" cy="530987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0044316" y="2646083"/>
            <a:ext cx="1989063" cy="64802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hudi</a:t>
            </a:r>
            <a:r>
              <a:rPr lang="zh-CN" altLang="en-US"/>
              <a:t>一般 </a:t>
            </a:r>
            <a:r>
              <a:rPr lang="en-US" altLang="zh-CN"/>
              <a:t>10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zh-CN" altLang="en-US"/>
              <a:t>并行度</a:t>
            </a:r>
            <a:r>
              <a:rPr lang="en-US" altLang="zh-CN"/>
              <a:t>&gt;</a:t>
            </a:r>
            <a:r>
              <a:rPr lang="zh-CN" altLang="en-US"/>
              <a:t>=</a:t>
            </a:r>
            <a:r>
              <a:rPr lang="en-US" altLang="zh-CN"/>
              <a:t>kafka</a:t>
            </a:r>
            <a:r>
              <a:rPr lang="zh-CN" altLang="en-US"/>
              <a:t>分区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5305</Words>
  <Application>WPS 演示</Application>
  <PresentationFormat>宽屏</PresentationFormat>
  <Paragraphs>331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Consolas</vt:lpstr>
      <vt:lpstr>Times New Roman</vt:lpstr>
      <vt:lpstr>微软雅黑</vt:lpstr>
      <vt:lpstr>Calibri Light</vt:lpstr>
      <vt:lpstr>Calibri</vt:lpstr>
      <vt:lpstr>Arial Unicode MS</vt:lpstr>
      <vt:lpstr>YaHei Consolas Hybrid</vt:lpstr>
      <vt:lpstr>PingFang SC</vt:lpstr>
      <vt:lpstr>Segoe Print</vt:lpstr>
      <vt:lpstr>webwppDefTheme</vt:lpstr>
      <vt:lpstr>Office 主题</vt:lpstr>
      <vt:lpstr>Flink实时任务开发流程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Flink实时任务开发流程</dc:title>
  <dc:creator>金山文档</dc:creator>
  <cp:lastModifiedBy>未知</cp:lastModifiedBy>
  <cp:revision>10</cp:revision>
  <dcterms:created xsi:type="dcterms:W3CDTF">2023-03-16T03:30:00Z</dcterms:created>
  <dcterms:modified xsi:type="dcterms:W3CDTF">2023-03-17T09:04:22Z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