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3"/>
  </p:sldMasterIdLst>
  <p:notesMasterIdLst>
    <p:notesMasterId r:id="rId5"/>
  </p:notesMasterIdLst>
  <p:sldIdLst>
    <p:sldId id="301" r:id="rId4"/>
    <p:sldId id="258" r:id="rId6"/>
    <p:sldId id="264" r:id="rId7"/>
    <p:sldId id="302" r:id="rId8"/>
    <p:sldId id="281" r:id="rId9"/>
    <p:sldId id="267" r:id="rId10"/>
    <p:sldId id="325" r:id="rId11"/>
    <p:sldId id="282" r:id="rId12"/>
    <p:sldId id="274" r:id="rId13"/>
    <p:sldId id="324" r:id="rId14"/>
    <p:sldId id="283" r:id="rId15"/>
    <p:sldId id="280" r:id="rId16"/>
    <p:sldId id="285" r:id="rId17"/>
  </p:sldIdLst>
  <p:sldSz cx="9001125" cy="5039995"/>
  <p:notesSz cx="6858000" cy="9144000"/>
  <p:custDataLst>
    <p:tags r:id="rId22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同柱 刘" initials="" lastIdx="2" clrIdx="0"/>
  <p:cmAuthor id="1" name="作者" initials="作" lastIdx="0" clrIdx="1"/>
  <p:cmAuthor id="2" name="徐绪国(Xu Xuguo)-顺丰科技" initials="徐绪国(Xu" lastIdx="2" clrIdx="1"/>
  <p:cmAuthor id="3" name="侯志强" initials="Gavin" lastIdx="1" clrIdx="2"/>
  <p:cmAuthor id="4" name="XuRong" initials="X" lastIdx="1" clrIdx="1"/>
  <p:cmAuthor id="5" name="黄苑珊(YuanShan Huang)-顺丰科技" initials="黄苑珊(YuanShan" lastIdx="1" clrIdx="4"/>
  <p:cmAuthor id="6" name="ming qiu" initials="m" lastIdx="17" clrIdx="1"/>
  <p:cmAuthor id="7" name="Microsoft Office 用户" initials="Office [7]" lastIdx="1" clrIdx="6"/>
  <p:cmAuthor id="8" name="姜伟光" initials="姜" lastIdx="1" clrIdx="0"/>
  <p:cmAuthor id="10" name="杨 付" initials="杨" lastIdx="1" clrIdx="9"/>
  <p:cmAuthor id="11" name="未知" initials="未" lastIdx="3" clrIdx="10"/>
  <p:cmAuthor id="12" name="Lenovo" initials="L" lastIdx="2" clrIdx="11"/>
  <p:cmAuthor id="13" name="李 备" initials="李" lastIdx="1" clrIdx="12"/>
  <p:cmAuthor id="191251535" name="沈霄雷" initials="沈" lastIdx="833089" clrIdx="0"/>
  <p:cmAuthor id="191251536" name="李哲(ZheLi)-顺丰科技" initials="a" lastIdx="1" clrIdx="11"/>
  <p:cmAuthor id="191251537" name="Echo" initials="E" lastIdx="1" clrIdx="191251536"/>
  <p:cmAuthor id="14" name="01415952" initials="0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955C"/>
    <a:srgbClr val="CBB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7" autoAdjust="0"/>
    <p:restoredTop sz="94660"/>
  </p:normalViewPr>
  <p:slideViewPr>
    <p:cSldViewPr showGuides="1">
      <p:cViewPr>
        <p:scale>
          <a:sx n="100" d="100"/>
          <a:sy n="100" d="100"/>
        </p:scale>
        <p:origin x="1290" y="720"/>
      </p:cViewPr>
      <p:guideLst>
        <p:guide orient="horz" pos="1501"/>
        <p:guide pos="2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[工作簿1]Sheet1!$F$4</c:f>
              <c:strCache>
                <c:ptCount val="1"/>
                <c:pt idx="0">
                  <c:v>任务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[工作簿1]Sheet1!$G$3:$H$3</c:f>
              <c:strCache>
                <c:ptCount val="2"/>
                <c:pt idx="0">
                  <c:v>优化后</c:v>
                </c:pt>
                <c:pt idx="1">
                  <c:v>优化前</c:v>
                </c:pt>
              </c:strCache>
            </c:strRef>
          </c:cat>
          <c:val>
            <c:numRef>
              <c:f>[工作簿1]Sheet1!$G$4:$H$4</c:f>
              <c:numCache>
                <c:formatCode>General</c:formatCode>
                <c:ptCount val="2"/>
                <c:pt idx="0">
                  <c:v>20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853894394"/>
        <c:axId val="699119073"/>
      </c:barChart>
      <c:catAx>
        <c:axId val="85389439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9119073"/>
        <c:crosses val="autoZero"/>
        <c:auto val="1"/>
        <c:lblAlgn val="ctr"/>
        <c:lblOffset val="100"/>
        <c:noMultiLvlLbl val="0"/>
      </c:catAx>
      <c:valAx>
        <c:axId val="69911907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389439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[工作簿1]Sheet1!$F$4</c:f>
              <c:strCache>
                <c:ptCount val="1"/>
                <c:pt idx="0">
                  <c:v>任务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[工作簿1]Sheet1!$G$3:$H$3</c:f>
              <c:strCache>
                <c:ptCount val="2"/>
                <c:pt idx="0">
                  <c:v>优化后</c:v>
                </c:pt>
                <c:pt idx="1">
                  <c:v>优化前</c:v>
                </c:pt>
              </c:strCache>
            </c:strRef>
          </c:cat>
          <c:val>
            <c:numRef>
              <c:f>[工作簿1]Sheet1!$G$4:$H$4</c:f>
              <c:numCache>
                <c:formatCode>General</c:formatCode>
                <c:ptCount val="2"/>
                <c:pt idx="0">
                  <c:v>20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853894394"/>
        <c:axId val="699119073"/>
      </c:barChart>
      <c:catAx>
        <c:axId val="85389439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9119073"/>
        <c:crosses val="autoZero"/>
        <c:auto val="1"/>
        <c:lblAlgn val="ctr"/>
        <c:lblOffset val="100"/>
        <c:noMultiLvlLbl val="0"/>
      </c:catAx>
      <c:valAx>
        <c:axId val="69911907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389439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DDF1D55-3879-4012-BB7F-BED817646C1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56538D8-D623-4DEE-8692-E79412C6DEC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lIns="80229" tIns="40115" rIns="80229" bIns="40115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image" Target="../media/image1.jpeg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-119726" y="-19061"/>
            <a:ext cx="9240578" cy="50784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ftr="0" dt="0"/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613897" y="1525065"/>
            <a:ext cx="5311128" cy="158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None/>
            </a:pPr>
            <a:r>
              <a:rPr lang="zh-CN" altLang="en-US" sz="26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王英楠</a:t>
            </a:r>
            <a:r>
              <a:rPr lang="en-US" altLang="zh-CN" sz="26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月度入职汇报</a:t>
            </a:r>
            <a:endParaRPr lang="zh-CN" altLang="en-US" sz="264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34227" y="3248930"/>
            <a:ext cx="1869465" cy="4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147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2023.05</a:t>
            </a:r>
            <a:endParaRPr lang="en-US" sz="147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-144145"/>
            <a:ext cx="9399905" cy="528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 descr="WechatIMG108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143193"/>
            <a:ext cx="21129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2410" y="719455"/>
            <a:ext cx="722693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None/>
            </a:pPr>
            <a:r>
              <a:rPr 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调优分享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7050" y="3200400"/>
            <a:ext cx="25438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王英楠</a:t>
            </a:r>
            <a:endParaRPr 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2023.10</a:t>
            </a:r>
            <a:endParaRPr 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2"/>
          <p:cNvSpPr txBox="1">
            <a:spLocks noChangeArrowheads="1"/>
          </p:cNvSpPr>
          <p:nvPr/>
        </p:nvSpPr>
        <p:spPr bwMode="auto">
          <a:xfrm>
            <a:off x="540385" y="605790"/>
            <a:ext cx="4203700" cy="325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36293" rIns="0" bIns="36293">
            <a:spAutoFit/>
          </a:bodyPr>
          <a:lstStyle/>
          <a:p>
            <a:pPr algn="just" defTabSz="673735">
              <a:lnSpc>
                <a:spcPct val="150000"/>
              </a:lnSpc>
            </a:pPr>
            <a:r>
              <a:rPr lang="en-US" alt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、问题定位</a:t>
            </a: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、大表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(12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亿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关联小表（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20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条以内），根据产品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code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关联，大表数据存在倾斜，近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成数据集中在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个产品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code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、观察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Spark-DAG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图发现对应任务执行，个别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Task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耗时明显高于其他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Task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。</a:t>
            </a: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、优化措施</a:t>
            </a:r>
            <a:endParaRPr lang="zh-CN" altLang="en-US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 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主表关联字段，打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800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以内的随机整数。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 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小表每条记录，按顺序打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1~800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整数（扩容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800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倍）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 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这样倾斜的数据，就被分散到不同的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Task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示意图：</a:t>
            </a: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540350" y="174996"/>
            <a:ext cx="45847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525">
              <a:spcBef>
                <a:spcPct val="20000"/>
              </a:spcBef>
              <a:defRPr/>
            </a:pPr>
            <a:r>
              <a:rPr lang="en-US" altLang="zh-CN" sz="2800" spc="300" dirty="0">
                <a:solidFill>
                  <a:srgbClr val="CBBD99"/>
                </a:solidFill>
                <a:cs typeface="+mn-ea"/>
                <a:sym typeface="+mn-lt"/>
              </a:rPr>
              <a:t>2.</a:t>
            </a: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数据倾斜</a:t>
            </a:r>
            <a:r>
              <a:rPr lang="en-US" altLang="zh-CN" sz="2800" spc="300" dirty="0">
                <a:solidFill>
                  <a:srgbClr val="CBBD99"/>
                </a:solidFill>
                <a:cs typeface="+mn-ea"/>
                <a:sym typeface="+mn-lt"/>
              </a:rPr>
              <a:t>-</a:t>
            </a: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打随机数示例</a:t>
            </a:r>
            <a:endParaRPr lang="en-US" altLang="zh-CN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55" y="575945"/>
            <a:ext cx="2647950" cy="977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55" y="1656080"/>
            <a:ext cx="3554730" cy="1259840"/>
          </a:xfrm>
          <a:prstGeom prst="rect">
            <a:avLst/>
          </a:prstGeom>
        </p:spPr>
      </p:pic>
      <p:graphicFrame>
        <p:nvGraphicFramePr>
          <p:cNvPr id="7" name="图表 6"/>
          <p:cNvGraphicFramePr/>
          <p:nvPr/>
        </p:nvGraphicFramePr>
        <p:xfrm>
          <a:off x="5062855" y="3168015"/>
          <a:ext cx="3877310" cy="116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矩形 8"/>
          <p:cNvSpPr/>
          <p:nvPr/>
        </p:nvSpPr>
        <p:spPr>
          <a:xfrm>
            <a:off x="1404620" y="3261360"/>
            <a:ext cx="655320" cy="237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RDD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1403985" y="4320540"/>
            <a:ext cx="666750" cy="210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RDD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684530" y="3096260"/>
            <a:ext cx="607060" cy="617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(A,1)</a:t>
            </a:r>
            <a:endParaRPr lang="en-US" altLang="zh-CN" sz="1000"/>
          </a:p>
          <a:p>
            <a:pPr algn="ctr"/>
            <a:r>
              <a:rPr lang="en-US" altLang="zh-CN" sz="1000"/>
              <a:t>(A,2)</a:t>
            </a:r>
            <a:endParaRPr lang="en-US" altLang="zh-CN" sz="1000"/>
          </a:p>
          <a:p>
            <a:pPr algn="ctr"/>
            <a:r>
              <a:rPr lang="en-US" altLang="zh-CN" sz="1000"/>
              <a:t>(B,1)</a:t>
            </a:r>
            <a:endParaRPr lang="en-US" altLang="zh-CN" sz="1000"/>
          </a:p>
        </p:txBody>
      </p:sp>
      <p:sp>
        <p:nvSpPr>
          <p:cNvPr id="12" name="矩形 11"/>
          <p:cNvSpPr/>
          <p:nvPr/>
        </p:nvSpPr>
        <p:spPr>
          <a:xfrm>
            <a:off x="684530" y="4098290"/>
            <a:ext cx="608330" cy="669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(A,1)</a:t>
            </a:r>
            <a:endParaRPr lang="en-US" altLang="zh-CN" sz="1000"/>
          </a:p>
          <a:p>
            <a:pPr algn="ctr"/>
            <a:r>
              <a:rPr lang="en-US" altLang="zh-CN" sz="1000"/>
              <a:t>(B,1)</a:t>
            </a:r>
            <a:endParaRPr lang="en-US" altLang="zh-CN" sz="1000"/>
          </a:p>
          <a:p>
            <a:pPr algn="ctr"/>
            <a:r>
              <a:rPr lang="en-US" altLang="zh-CN" sz="1000"/>
              <a:t>(C,1)</a:t>
            </a:r>
            <a:endParaRPr lang="en-US" altLang="zh-CN" sz="1000"/>
          </a:p>
        </p:txBody>
      </p:sp>
      <p:sp>
        <p:nvSpPr>
          <p:cNvPr id="13" name="矩形 12"/>
          <p:cNvSpPr/>
          <p:nvPr/>
        </p:nvSpPr>
        <p:spPr>
          <a:xfrm>
            <a:off x="2338705" y="3071495"/>
            <a:ext cx="607060" cy="617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(1_A,1)</a:t>
            </a:r>
            <a:endParaRPr lang="en-US" altLang="zh-CN" sz="1000"/>
          </a:p>
          <a:p>
            <a:pPr algn="ctr"/>
            <a:r>
              <a:rPr lang="en-US" altLang="zh-CN" sz="1000"/>
              <a:t>(6_A,2)</a:t>
            </a:r>
            <a:endParaRPr lang="en-US" altLang="zh-CN" sz="1000"/>
          </a:p>
          <a:p>
            <a:pPr algn="ctr"/>
            <a:r>
              <a:rPr lang="en-US" altLang="zh-CN" sz="1000"/>
              <a:t>(3_B,1)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2338705" y="4108450"/>
            <a:ext cx="607060" cy="617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(1_A,1)</a:t>
            </a:r>
            <a:endParaRPr lang="en-US" altLang="zh-CN" sz="1000"/>
          </a:p>
          <a:p>
            <a:pPr algn="ctr"/>
            <a:r>
              <a:rPr lang="en-US" altLang="zh-CN" sz="1000"/>
              <a:t>(2_A,2)</a:t>
            </a:r>
            <a:endParaRPr lang="en-US" altLang="zh-CN" sz="1000"/>
          </a:p>
          <a:p>
            <a:pPr algn="ctr"/>
            <a:r>
              <a:rPr lang="en-US" altLang="zh-CN" sz="1000"/>
              <a:t>(3_B,1)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3492500" y="3528060"/>
            <a:ext cx="890905" cy="617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(1_A,(1,3))</a:t>
            </a:r>
            <a:endParaRPr lang="en-US" altLang="zh-CN" sz="1000"/>
          </a:p>
          <a:p>
            <a:pPr algn="ctr"/>
            <a:r>
              <a:rPr lang="en-US" altLang="zh-CN" sz="1000"/>
              <a:t>(3_B,(1,1))</a:t>
            </a:r>
            <a:endParaRPr lang="en-US" altLang="zh-CN" sz="1000"/>
          </a:p>
        </p:txBody>
      </p:sp>
      <p:cxnSp>
        <p:nvCxnSpPr>
          <p:cNvPr id="17" name="直接箭头连接符 16"/>
          <p:cNvCxnSpPr>
            <a:stCxn id="9" idx="3"/>
            <a:endCxn id="13" idx="1"/>
          </p:cNvCxnSpPr>
          <p:nvPr/>
        </p:nvCxnSpPr>
        <p:spPr>
          <a:xfrm>
            <a:off x="2059940" y="3380105"/>
            <a:ext cx="278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4" idx="1"/>
          </p:cNvCxnSpPr>
          <p:nvPr/>
        </p:nvCxnSpPr>
        <p:spPr>
          <a:xfrm flipV="1">
            <a:off x="2070735" y="4417060"/>
            <a:ext cx="26797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5" idx="1"/>
          </p:cNvCxnSpPr>
          <p:nvPr/>
        </p:nvCxnSpPr>
        <p:spPr>
          <a:xfrm>
            <a:off x="2945765" y="3380105"/>
            <a:ext cx="546735" cy="45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  <a:endCxn id="15" idx="1"/>
          </p:cNvCxnSpPr>
          <p:nvPr/>
        </p:nvCxnSpPr>
        <p:spPr>
          <a:xfrm flipV="1">
            <a:off x="2945765" y="3836670"/>
            <a:ext cx="54673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660">
        <p14:switch dir="r"/>
      </p:transition>
    </mc:Choice>
    <mc:Fallback>
      <p:transition spd="slow" advTm="4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79342" y="-72132"/>
            <a:ext cx="9325926" cy="51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924498" y="1379641"/>
            <a:ext cx="1062410" cy="1062410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D99"/>
                </a:solidFill>
                <a:cs typeface="+mn-ea"/>
                <a:sym typeface="+mn-lt"/>
              </a:rPr>
              <a:t>04</a:t>
            </a:r>
            <a:endParaRPr lang="zh-CN" altLang="en-US" sz="36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4056345" y="2663879"/>
            <a:ext cx="8890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3200" spc="300" dirty="0">
                <a:solidFill>
                  <a:srgbClr val="CBBD99"/>
                </a:solidFill>
                <a:cs typeface="+mn-ea"/>
                <a:sym typeface="+mn-lt"/>
              </a:rPr>
              <a:t>总结</a:t>
            </a:r>
            <a:endParaRPr lang="zh-CN" sz="32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881">
        <p14:gallery dir="l"/>
      </p:transition>
    </mc:Choice>
    <mc:Fallback>
      <p:transition spd="slow" advTm="28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/>
          <p:nvPr/>
        </p:nvSpPr>
        <p:spPr>
          <a:xfrm>
            <a:off x="723416" y="1296544"/>
            <a:ext cx="2258318" cy="2692864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11" name="Rectangle 31"/>
          <p:cNvSpPr/>
          <p:nvPr/>
        </p:nvSpPr>
        <p:spPr>
          <a:xfrm>
            <a:off x="3323244" y="1296544"/>
            <a:ext cx="2396221" cy="2850572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0" name="Rectangle 41"/>
          <p:cNvSpPr/>
          <p:nvPr/>
        </p:nvSpPr>
        <p:spPr>
          <a:xfrm>
            <a:off x="6089584" y="1296544"/>
            <a:ext cx="2258318" cy="2692864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2" name="Rectangle 43"/>
          <p:cNvSpPr/>
          <p:nvPr/>
        </p:nvSpPr>
        <p:spPr>
          <a:xfrm>
            <a:off x="6089584" y="2498525"/>
            <a:ext cx="2258318" cy="256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3" name="Rectangle 44"/>
          <p:cNvSpPr/>
          <p:nvPr/>
        </p:nvSpPr>
        <p:spPr>
          <a:xfrm>
            <a:off x="6089584" y="1296544"/>
            <a:ext cx="2258318" cy="256016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599405" y="215636"/>
            <a:ext cx="7874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总结</a:t>
            </a:r>
            <a:endParaRPr lang="zh-CN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568960" y="923925"/>
            <a:ext cx="7778750" cy="3191510"/>
          </a:xfrm>
          <a:prstGeom prst="rect">
            <a:avLst/>
          </a:prstGeom>
          <a:noFill/>
        </p:spPr>
        <p:txBody>
          <a:bodyPr vert="horz" lIns="67394" tIns="33697" rIns="67394" bIns="3369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通过前面背景及案例的分析，我们看到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Spark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优化方式各式各样，具体使用中，需要根据具体的场景，选择合适的方式，必要时可以多种优化方式组合使用。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优化的方式，我们可以遵循以下几点进行：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、通过监控CPU、内存、网络、IO、GC、应用指标等数据，切实找到系统的瓶颈点。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、统筹全局，制定相应的解决方案，解决问题的思路是否清晰准确很重要，应总体考虑把握。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、熟悉底层技术的背景知识，优化要多总结归纳，行程方法论。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最后，附一些常用学习地址，共勉：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https://spark.apache.org/docs/latest/running-on-yarn.html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-- Spark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调优参数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https://spark.incubator.apache.org/docs/latest/sql-performance-tuning.html#adaptive-query-execution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50000"/>
              </a:lnSpc>
              <a:spcAft>
                <a:spcPts val="590"/>
              </a:spcAft>
              <a:buNone/>
            </a:pPr>
            <a:endParaRPr lang="en-US" altLang="zh-CN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782">
        <p14:gallery dir="l"/>
      </p:transition>
    </mc:Choice>
    <mc:Fallback>
      <p:transition spd="slow" advTm="47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49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20" grpId="0"/>
      <p:bldP spid="22" grpId="0"/>
      <p:bldP spid="23" grpId="0" animBg="1"/>
      <p:bldP spid="4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07950" y="-121442"/>
            <a:ext cx="9217024" cy="518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3924498" y="827618"/>
            <a:ext cx="972458" cy="97245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BBD99"/>
                </a:solidFill>
                <a:cs typeface="+mn-ea"/>
                <a:sym typeface="+mn-lt"/>
              </a:rPr>
              <a:t>LO</a:t>
            </a:r>
            <a:endParaRPr lang="en-US" altLang="zh-CN" dirty="0">
              <a:solidFill>
                <a:srgbClr val="CBBD99"/>
              </a:solidFill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rgbClr val="CBBD99"/>
                </a:solidFill>
                <a:cs typeface="+mn-ea"/>
                <a:sym typeface="+mn-lt"/>
              </a:rPr>
              <a:t>GO</a:t>
            </a:r>
            <a:endParaRPr lang="zh-CN" altLang="en-US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3348498" y="2087632"/>
            <a:ext cx="20193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 感谢观看</a:t>
            </a:r>
            <a:endParaRPr lang="en-US" sz="32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3435885" y="2664172"/>
            <a:ext cx="2523127" cy="16158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Ultimate minimalist business plan summary PPT</a:t>
            </a:r>
            <a:endParaRPr lang="en-US" sz="105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 Placeholder 3"/>
          <p:cNvSpPr txBox="1"/>
          <p:nvPr/>
        </p:nvSpPr>
        <p:spPr>
          <a:xfrm>
            <a:off x="4690563" y="3168375"/>
            <a:ext cx="933450" cy="16129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分享人：王英楠</a:t>
            </a:r>
            <a:endParaRPr lang="en-US" sz="105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750">
        <p14:gallery dir="l"/>
      </p:transition>
    </mc:Choice>
    <mc:Fallback>
      <p:transition spd="slow" advClick="0" advTm="4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99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99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26663" y="-81280"/>
            <a:ext cx="9254452" cy="52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 txBox="1"/>
          <p:nvPr/>
        </p:nvSpPr>
        <p:spPr>
          <a:xfrm>
            <a:off x="2916605" y="503431"/>
            <a:ext cx="2422137" cy="61555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en-US" altLang="zh-CN" sz="4000" b="1" spc="300" dirty="0">
                <a:solidFill>
                  <a:srgbClr val="CBBD99"/>
                </a:solidFill>
                <a:cs typeface="+mn-ea"/>
                <a:sym typeface="+mn-lt"/>
              </a:rPr>
              <a:t>CONTENT</a:t>
            </a:r>
            <a:endParaRPr lang="en-US" sz="4000" b="1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3846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背景介绍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16014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如何优化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198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案例分析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84366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优化总结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0" y="0"/>
            <a:ext cx="453650" cy="11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921">
        <p14:gallery dir="l"/>
      </p:transition>
    </mc:Choice>
    <mc:Fallback>
      <p:transition spd="slow" advClick="0" advTm="49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12140" y="648335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Spark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简介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9795" y="936625"/>
            <a:ext cx="76504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Apache Spark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: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是一个通用的、基于内存的分布式计算引擎，用于大规模数据处理。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核心原理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: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将数据分散到多台计算机上并在这些计算机上并行执行计算任务，从而实现高效的数据处理和分析</a:t>
            </a:r>
            <a:r>
              <a:rPr 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。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683860" y="143246"/>
            <a:ext cx="20828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en-US" sz="2800" spc="300" dirty="0">
                <a:solidFill>
                  <a:srgbClr val="CBBD99"/>
                </a:solidFill>
                <a:cs typeface="+mn-ea"/>
                <a:sym typeface="+mn-lt"/>
              </a:rPr>
              <a:t>Spark</a:t>
            </a: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简介</a:t>
            </a:r>
            <a:r>
              <a:rPr lang="en-US" altLang="zh-CN" sz="2800" spc="300" dirty="0">
                <a:solidFill>
                  <a:srgbClr val="CBBD99"/>
                </a:solidFill>
                <a:cs typeface="+mn-ea"/>
                <a:sym typeface="+mn-lt"/>
              </a:rPr>
              <a:t> </a:t>
            </a:r>
            <a:endParaRPr lang="zh-CN" altLang="en-US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2140" y="1397000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Spark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基本概念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00430" y="1656080"/>
            <a:ext cx="7117080" cy="186118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RDD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：是弹性分布式数据集（Resilient Distributed Dataset）的简称，可分区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容错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并行，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DAG：是Directed Acyclic Graph（有向无环图）的简称，反映RDD之间的依赖关系；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Executor：是运行在工作节点（Worker Node）上的一个进程，负责运行任务，并为应用程序存储数据；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应用：用户编写的Spark应用程序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Stage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：是作业的基本调度单位，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Job(1)-&gt;Task(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，每组任务被称为“阶段”。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Job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：一个作业包含多个RDD及作用于相应RDD上的各种操作；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Task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：运行在Executor上的工作单元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2140" y="3240405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Spark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架构简介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6285" y="3649980"/>
            <a:ext cx="1719580" cy="7321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400">
                <a:solidFill>
                  <a:schemeClr val="tx1"/>
                </a:solidFill>
              </a:rPr>
              <a:t>Driver Program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9960" y="3978275"/>
            <a:ext cx="1344295" cy="343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200">
                <a:solidFill>
                  <a:schemeClr val="tx1"/>
                </a:solidFill>
              </a:rPr>
              <a:t>Spark Context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4800" y="3773170"/>
            <a:ext cx="1719580" cy="485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ctr">
              <a:lnSpc>
                <a:spcPct val="110000"/>
              </a:lnSpc>
            </a:pPr>
            <a:r>
              <a:rPr lang="en-US" altLang="zh-CN" sz="1400">
                <a:solidFill>
                  <a:schemeClr val="tx1"/>
                </a:solidFill>
              </a:rPr>
              <a:t>Cluster Manager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6825" y="2807970"/>
            <a:ext cx="1719580" cy="10623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chemeClr val="tx1"/>
                </a:solidFill>
              </a:rPr>
              <a:t>Worker Node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9215" y="3129280"/>
            <a:ext cx="1555750" cy="6515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10000"/>
              </a:lnSpc>
            </a:pPr>
            <a:r>
              <a:rPr lang="en-US" altLang="zh-CN" sz="1200">
                <a:solidFill>
                  <a:schemeClr val="tx1"/>
                </a:solidFill>
              </a:rPr>
              <a:t>Executor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6775" y="3168650"/>
            <a:ext cx="610235" cy="2260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200">
                <a:solidFill>
                  <a:schemeClr val="tx1"/>
                </a:solidFill>
              </a:rPr>
              <a:t>Cache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1060" y="3455670"/>
            <a:ext cx="610235" cy="226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Task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0970" y="3455670"/>
            <a:ext cx="610235" cy="226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200">
                <a:solidFill>
                  <a:schemeClr val="tx1"/>
                </a:solidFill>
              </a:rPr>
              <a:t>Task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2" idx="3"/>
            <a:endCxn id="8" idx="1"/>
          </p:cNvCxnSpPr>
          <p:nvPr/>
        </p:nvCxnSpPr>
        <p:spPr>
          <a:xfrm flipV="1">
            <a:off x="2475865" y="4015740"/>
            <a:ext cx="36893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67300" y="3959860"/>
            <a:ext cx="1719580" cy="10604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chemeClr val="tx1"/>
                </a:solidFill>
              </a:rPr>
              <a:t>Worker Node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9690" y="4281170"/>
            <a:ext cx="1555750" cy="6515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10000"/>
              </a:lnSpc>
            </a:pPr>
            <a:r>
              <a:rPr lang="en-US" altLang="zh-CN" sz="1200">
                <a:solidFill>
                  <a:schemeClr val="tx1"/>
                </a:solidFill>
              </a:rPr>
              <a:t>Executor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37250" y="4320540"/>
            <a:ext cx="610235" cy="2260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200">
                <a:solidFill>
                  <a:schemeClr val="tx1"/>
                </a:solidFill>
              </a:rPr>
              <a:t>Cache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1535" y="4607560"/>
            <a:ext cx="610235" cy="226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Task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11445" y="4607560"/>
            <a:ext cx="610235" cy="226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200">
                <a:solidFill>
                  <a:schemeClr val="tx1"/>
                </a:solidFill>
              </a:rPr>
              <a:t>Task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5340" y="3776345"/>
            <a:ext cx="1719580" cy="485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ctr">
              <a:lnSpc>
                <a:spcPct val="110000"/>
              </a:lnSpc>
            </a:pPr>
            <a:r>
              <a:rPr lang="en-US" altLang="zh-CN" sz="1400">
                <a:solidFill>
                  <a:schemeClr val="tx1"/>
                </a:solidFill>
              </a:rPr>
              <a:t>HDFS/Hbase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>
          <a:xfrm flipV="1">
            <a:off x="4564380" y="3528060"/>
            <a:ext cx="512445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</p:cNvCxnSpPr>
          <p:nvPr/>
        </p:nvCxnSpPr>
        <p:spPr>
          <a:xfrm>
            <a:off x="4564380" y="4015740"/>
            <a:ext cx="512445" cy="59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2"/>
            <a:endCxn id="21" idx="0"/>
          </p:cNvCxnSpPr>
          <p:nvPr/>
        </p:nvCxnSpPr>
        <p:spPr>
          <a:xfrm flipH="1">
            <a:off x="6242685" y="3681730"/>
            <a:ext cx="3810" cy="638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3"/>
            <a:endCxn id="24" idx="1"/>
          </p:cNvCxnSpPr>
          <p:nvPr/>
        </p:nvCxnSpPr>
        <p:spPr>
          <a:xfrm>
            <a:off x="6796405" y="3339465"/>
            <a:ext cx="368935" cy="679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3"/>
            <a:endCxn id="24" idx="1"/>
          </p:cNvCxnSpPr>
          <p:nvPr/>
        </p:nvCxnSpPr>
        <p:spPr>
          <a:xfrm flipV="1">
            <a:off x="6786880" y="4018915"/>
            <a:ext cx="378460" cy="4711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538">
        <p14:switch dir="r"/>
      </p:transition>
    </mc:Choice>
    <mc:Fallback>
      <p:transition spd="slow" advTm="45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40385" y="791845"/>
            <a:ext cx="2214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Spark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任务执行流程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8040" y="1080135"/>
            <a:ext cx="3307080" cy="1639570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1、注册申请资源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2、分配资源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3、注册申请任务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4、构建DAG图，解析DAG图分解成多个“阶段”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（每个阶段都是一个任务集）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5、提交任务集，分发给Executor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6、反馈任务执行结果，任务结束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85310" y="647700"/>
            <a:ext cx="1719580" cy="32416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400">
                <a:solidFill>
                  <a:schemeClr val="tx1"/>
                </a:solidFill>
              </a:rPr>
              <a:t>Spark Context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72635" y="1007745"/>
            <a:ext cx="1344295" cy="314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000">
                <a:solidFill>
                  <a:schemeClr val="tx1"/>
                </a:solidFill>
              </a:rPr>
              <a:t>RDD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72635" y="1322705"/>
            <a:ext cx="1344295" cy="314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tx1"/>
                </a:solidFill>
              </a:rPr>
              <a:t>构建</a:t>
            </a:r>
            <a:r>
              <a:rPr lang="en-US" altLang="zh-CN" sz="1000">
                <a:solidFill>
                  <a:schemeClr val="tx1"/>
                </a:solidFill>
              </a:rPr>
              <a:t>DAG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72635" y="1943735"/>
            <a:ext cx="1344295" cy="314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000">
                <a:solidFill>
                  <a:schemeClr val="tx1"/>
                </a:solidFill>
              </a:rPr>
              <a:t>DAG</a:t>
            </a:r>
            <a:r>
              <a:rPr lang="zh-CN" altLang="en-US" sz="1000">
                <a:solidFill>
                  <a:schemeClr val="tx1"/>
                </a:solidFill>
              </a:rPr>
              <a:t>调度器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3270" y="2258695"/>
            <a:ext cx="1344295" cy="314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zh-CN" sz="1000">
                <a:solidFill>
                  <a:schemeClr val="tx1"/>
                </a:solidFill>
              </a:rPr>
              <a:t>将</a:t>
            </a:r>
            <a:r>
              <a:rPr lang="en-US" altLang="zh-CN" sz="1000">
                <a:solidFill>
                  <a:schemeClr val="tx1"/>
                </a:solidFill>
              </a:rPr>
              <a:t>DAG</a:t>
            </a:r>
            <a:r>
              <a:rPr lang="zh-CN" altLang="en-US" sz="1000">
                <a:solidFill>
                  <a:schemeClr val="tx1"/>
                </a:solidFill>
              </a:rPr>
              <a:t>分解为</a:t>
            </a:r>
            <a:r>
              <a:rPr lang="en-US" altLang="zh-CN" sz="1000">
                <a:solidFill>
                  <a:schemeClr val="tx1"/>
                </a:solidFill>
              </a:rPr>
              <a:t>Stage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3270" y="2880360"/>
            <a:ext cx="1344295" cy="314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zh-CN" sz="1000">
                <a:solidFill>
                  <a:schemeClr val="tx1"/>
                </a:solidFill>
              </a:rPr>
              <a:t>任务调度器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73905" y="3195320"/>
            <a:ext cx="1344295" cy="314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zh-CN" sz="1000">
                <a:solidFill>
                  <a:schemeClr val="tx1"/>
                </a:solidFill>
              </a:rPr>
              <a:t>任务提交</a:t>
            </a:r>
            <a:r>
              <a:rPr lang="en-US" altLang="zh-CN" sz="1000">
                <a:solidFill>
                  <a:schemeClr val="tx1"/>
                </a:solidFill>
              </a:rPr>
              <a:t>&amp;</a:t>
            </a:r>
            <a:r>
              <a:rPr lang="zh-CN" sz="1000">
                <a:solidFill>
                  <a:schemeClr val="tx1"/>
                </a:solidFill>
              </a:rPr>
              <a:t>监控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0" idx="2"/>
            <a:endCxn id="31" idx="0"/>
          </p:cNvCxnSpPr>
          <p:nvPr/>
        </p:nvCxnSpPr>
        <p:spPr>
          <a:xfrm>
            <a:off x="5245100" y="163766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2"/>
            <a:endCxn id="33" idx="0"/>
          </p:cNvCxnSpPr>
          <p:nvPr/>
        </p:nvCxnSpPr>
        <p:spPr>
          <a:xfrm>
            <a:off x="5245735" y="2573655"/>
            <a:ext cx="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788535" y="1656080"/>
            <a:ext cx="722630" cy="2298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900" dirty="0">
                <a:solidFill>
                  <a:schemeClr val="tx1"/>
                </a:solidFill>
                <a:cs typeface="+mn-ea"/>
                <a:sym typeface="+mn-lt"/>
              </a:rPr>
              <a:t>DAG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图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8535" y="2611755"/>
            <a:ext cx="722630" cy="2298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Task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集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08850" y="862330"/>
            <a:ext cx="1719580" cy="4038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chemeClr val="tx1"/>
                </a:solidFill>
              </a:rPr>
              <a:t>资源管理器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08850" y="2791460"/>
            <a:ext cx="1719580" cy="4038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 sz="1400">
                <a:solidFill>
                  <a:schemeClr val="tx1"/>
                </a:solidFill>
              </a:rPr>
              <a:t>Executor</a:t>
            </a:r>
            <a:r>
              <a:rPr lang="zh-CN" altLang="en-US" sz="1400">
                <a:solidFill>
                  <a:schemeClr val="tx1"/>
                </a:solidFill>
              </a:rPr>
              <a:t>进程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endCxn id="40" idx="1"/>
          </p:cNvCxnSpPr>
          <p:nvPr/>
        </p:nvCxnSpPr>
        <p:spPr>
          <a:xfrm flipV="1">
            <a:off x="6096000" y="1064260"/>
            <a:ext cx="1212850" cy="66675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6156960" y="1224280"/>
            <a:ext cx="1151890" cy="71755"/>
          </a:xfrm>
          <a:prstGeom prst="straightConnector1">
            <a:avLst/>
          </a:prstGeom>
          <a:ln w="9525" cmpd="sng">
            <a:solidFill>
              <a:schemeClr val="accent1">
                <a:shade val="50000"/>
              </a:schemeClr>
            </a:solidFill>
            <a:prstDash val="dashDot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56960" y="731520"/>
            <a:ext cx="1164590" cy="398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注册申请资源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图</a:t>
            </a: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8715" y="1413510"/>
            <a:ext cx="1164590" cy="245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注销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图</a:t>
            </a: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8397240" y="1262380"/>
            <a:ext cx="64135" cy="15455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0"/>
          </p:cNvCxnSpPr>
          <p:nvPr/>
        </p:nvCxnSpPr>
        <p:spPr>
          <a:xfrm flipH="1" flipV="1">
            <a:off x="8028940" y="1296035"/>
            <a:ext cx="139700" cy="14954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244840" y="1584325"/>
            <a:ext cx="1164590" cy="245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分配资源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图</a:t>
            </a: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381240" y="1941830"/>
            <a:ext cx="1164590" cy="245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发送心跳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图</a:t>
            </a: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9" name="直接箭头连接符 58"/>
          <p:cNvCxnSpPr>
            <a:endCxn id="41" idx="1"/>
          </p:cNvCxnSpPr>
          <p:nvPr/>
        </p:nvCxnSpPr>
        <p:spPr>
          <a:xfrm flipV="1">
            <a:off x="6112510" y="2993390"/>
            <a:ext cx="1196340" cy="177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356350" y="2824480"/>
            <a:ext cx="1164590" cy="245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r>
              <a:rPr lang="en-US" sz="1000" dirty="0">
                <a:solidFill>
                  <a:schemeClr val="bg1"/>
                </a:solidFill>
                <a:cs typeface="+mn-ea"/>
                <a:sym typeface="+mn-lt"/>
              </a:rPr>
              <a:t>Task</a:t>
            </a:r>
            <a:endParaRPr lang="en-US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 flipV="1">
            <a:off x="6085205" y="1871980"/>
            <a:ext cx="1485265" cy="954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090920" y="2183765"/>
            <a:ext cx="1164590" cy="398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5.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注册申请任务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图</a:t>
            </a: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40385" y="2858135"/>
            <a:ext cx="26212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Spark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为什么需要优化？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8675" y="3170555"/>
            <a:ext cx="1478280" cy="1418590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1、</a:t>
            </a:r>
            <a:r>
              <a:rPr 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资源分配不合理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2、</a:t>
            </a:r>
            <a:r>
              <a:rPr 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数据倾斜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3、</a:t>
            </a:r>
            <a:r>
              <a:rPr 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大小表关联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4、</a:t>
            </a:r>
            <a:r>
              <a:rPr 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脏数据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复杂业务</a:t>
            </a:r>
            <a:endParaRPr lang="zh-CN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....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538">
        <p14:switch dir="r"/>
      </p:transition>
    </mc:Choice>
    <mc:Fallback>
      <p:transition spd="slow" advTm="45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79342" y="-89535"/>
            <a:ext cx="9325926" cy="51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924498" y="1379641"/>
            <a:ext cx="1062410" cy="1062410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D99"/>
                </a:solidFill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3611845" y="2664514"/>
            <a:ext cx="17780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如何优化</a:t>
            </a:r>
            <a:endParaRPr lang="zh-CN" altLang="en-US" sz="32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238">
        <p14:switch dir="r"/>
      </p:transition>
    </mc:Choice>
    <mc:Fallback>
      <p:transition spd="slow" advTm="32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 flipH="1" flipV="1">
            <a:off x="3084195" y="1621155"/>
            <a:ext cx="460375" cy="250190"/>
          </a:xfrm>
          <a:prstGeom prst="line">
            <a:avLst/>
          </a:prstGeom>
          <a:noFill/>
          <a:ln w="12700" cap="flat">
            <a:solidFill>
              <a:srgbClr val="AC955C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9846" tIns="44923" rIns="89846" bIns="44923" numCol="1" anchor="t" anchorCtr="0" compatLnSpc="1"/>
          <a:lstStyle/>
          <a:p>
            <a:endParaRPr lang="zh-CN" altLang="en-US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H="1">
            <a:off x="2700655" y="2749550"/>
            <a:ext cx="739775" cy="259715"/>
          </a:xfrm>
          <a:prstGeom prst="line">
            <a:avLst/>
          </a:prstGeom>
          <a:noFill/>
          <a:ln w="12700" cap="flat">
            <a:solidFill>
              <a:srgbClr val="AC955C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9846" tIns="44923" rIns="89846" bIns="44923" numCol="1" anchor="t" anchorCtr="0" compatLnSpc="1"/>
          <a:lstStyle/>
          <a:p>
            <a:endParaRPr lang="zh-CN" altLang="en-US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 flipV="1">
            <a:off x="2484755" y="2176780"/>
            <a:ext cx="728345" cy="196850"/>
          </a:xfrm>
          <a:prstGeom prst="line">
            <a:avLst/>
          </a:prstGeom>
          <a:noFill/>
          <a:ln w="12700" cap="flat">
            <a:solidFill>
              <a:srgbClr val="AC955C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9846" tIns="44923" rIns="89846" bIns="44923" numCol="1" anchor="t" anchorCtr="0" compatLnSpc="1"/>
          <a:lstStyle/>
          <a:p>
            <a:endParaRPr lang="zh-CN" altLang="en-US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74390" y="1939290"/>
            <a:ext cx="1068070" cy="1023620"/>
            <a:chOff x="4348249" y="2338222"/>
            <a:chExt cx="1055562" cy="1044555"/>
          </a:xfrm>
        </p:grpSpPr>
        <p:sp>
          <p:nvSpPr>
            <p:cNvPr id="10" name="任意多边形 83"/>
            <p:cNvSpPr/>
            <p:nvPr/>
          </p:nvSpPr>
          <p:spPr bwMode="auto">
            <a:xfrm rot="16377237">
              <a:off x="4347193" y="2339277"/>
              <a:ext cx="1044555" cy="104244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AC955C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kern="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944" y="2713094"/>
              <a:ext cx="1036867" cy="2507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Spark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优化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14662" y="1020877"/>
            <a:ext cx="1020533" cy="652386"/>
            <a:chOff x="3078882" y="1266632"/>
            <a:chExt cx="1036867" cy="665742"/>
          </a:xfrm>
        </p:grpSpPr>
        <p:sp>
          <p:nvSpPr>
            <p:cNvPr id="13" name="椭圆 80"/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rgbClr val="CBBD9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8882" y="1461433"/>
              <a:ext cx="1036867" cy="1879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集群优化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47119" y="1728120"/>
            <a:ext cx="1020533" cy="677880"/>
            <a:chOff x="2599029" y="2603954"/>
            <a:chExt cx="1036867" cy="691758"/>
          </a:xfrm>
        </p:grpSpPr>
        <p:sp>
          <p:nvSpPr>
            <p:cNvPr id="16" name="椭圆 80"/>
            <p:cNvSpPr/>
            <p:nvPr/>
          </p:nvSpPr>
          <p:spPr bwMode="auto">
            <a:xfrm>
              <a:off x="2746251" y="2603954"/>
              <a:ext cx="690358" cy="691758"/>
            </a:xfrm>
            <a:prstGeom prst="ellipse">
              <a:avLst/>
            </a:prstGeom>
            <a:solidFill>
              <a:srgbClr val="CBBD9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99029" y="2826722"/>
              <a:ext cx="1036867" cy="1879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参数优化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70142" y="2735963"/>
            <a:ext cx="1020533" cy="652386"/>
            <a:chOff x="3218526" y="3839142"/>
            <a:chExt cx="1036867" cy="665742"/>
          </a:xfrm>
        </p:grpSpPr>
        <p:sp>
          <p:nvSpPr>
            <p:cNvPr id="19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solidFill>
              <a:srgbClr val="CBBD9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18526" y="4057787"/>
              <a:ext cx="1036867" cy="1879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代码优化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6695" y="1584325"/>
            <a:ext cx="1465580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设置合理的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内存参数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2.JVM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调优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序列化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合适的并行度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谓词下推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6.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开启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AQE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530" y="3096260"/>
            <a:ext cx="141478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1.RDD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复用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合理使用广播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合理使用算子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优先过滤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合理使用临时落库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21"/>
          <p:cNvSpPr txBox="1"/>
          <p:nvPr/>
        </p:nvSpPr>
        <p:spPr>
          <a:xfrm>
            <a:off x="1397635" y="689610"/>
            <a:ext cx="126873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数据本地化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存储格式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资源隔离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硬件优化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...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247615" y="143246"/>
            <a:ext cx="18669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en-US" sz="2800" spc="300" dirty="0">
                <a:solidFill>
                  <a:srgbClr val="CBBD99"/>
                </a:solidFill>
                <a:cs typeface="+mn-ea"/>
                <a:sym typeface="+mn-lt"/>
              </a:rPr>
              <a:t>Spark</a:t>
            </a: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优化</a:t>
            </a:r>
            <a:endParaRPr lang="zh-CN" altLang="en-US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72172" y="3386203"/>
            <a:ext cx="1020533" cy="652386"/>
            <a:chOff x="3218526" y="3839142"/>
            <a:chExt cx="1036867" cy="665742"/>
          </a:xfrm>
        </p:grpSpPr>
        <p:sp>
          <p:nvSpPr>
            <p:cNvPr id="26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solidFill>
              <a:srgbClr val="CBBD9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TextBox 19"/>
            <p:cNvSpPr txBox="1"/>
            <p:nvPr/>
          </p:nvSpPr>
          <p:spPr>
            <a:xfrm>
              <a:off x="3218526" y="4057787"/>
              <a:ext cx="1036867" cy="1879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数据优化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3535680" y="2946400"/>
            <a:ext cx="264795" cy="577850"/>
          </a:xfrm>
          <a:prstGeom prst="line">
            <a:avLst/>
          </a:prstGeom>
          <a:noFill/>
          <a:ln w="12700" cap="flat">
            <a:solidFill>
              <a:srgbClr val="AC955C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9846" tIns="44923" rIns="89846" bIns="44923" numCol="1" anchor="t" anchorCtr="0" compatLnSpc="1"/>
          <a:p>
            <a:endParaRPr lang="zh-CN" altLang="en-US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2268220" y="3887470"/>
            <a:ext cx="141478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1.</a:t>
            </a:r>
            <a:r>
              <a:rPr 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剔除脏数据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小文件合并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避免数据倾斜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优化数据结构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...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4542155" y="71755"/>
          <a:ext cx="4544060" cy="489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985"/>
                <a:gridCol w="1400175"/>
                <a:gridCol w="615315"/>
                <a:gridCol w="616585"/>
              </a:tblGrid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参数</a:t>
                      </a:r>
                      <a:endParaRPr lang="zh-CN" altLang="en-US" sz="1000" b="1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  <a:endParaRPr lang="zh-CN" altLang="en-US" sz="1000" b="1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默认值</a:t>
                      </a:r>
                      <a:endParaRPr lang="zh-CN" altLang="en-US" sz="1000" b="1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调优值</a:t>
                      </a:r>
                      <a:endParaRPr lang="zh-CN" altLang="en-US" sz="1000" b="1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spark.sql.shuffle.partitions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并发度</a:t>
                      </a:r>
                      <a:endParaRPr lang="zh-CN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200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800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spark.executor.overhead.memory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executor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</a:rPr>
                        <a:t>堆外内存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512m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1.5g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spark.executor.memory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executor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</a:rPr>
                        <a:t>堆内存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1g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9g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209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spark.executor.cores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executor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</a:rPr>
                        <a:t>拥有的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core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</a:rPr>
                        <a:t>数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spark.locality.wait.process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进程内等待时间</a:t>
                      </a:r>
                      <a:endParaRPr lang="zh-CN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spark.locality.wait.node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节点内等待时间</a:t>
                      </a:r>
                      <a:endParaRPr lang="zh-CN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spark.locality.wait.rack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机架内等待时间</a:t>
                      </a:r>
                      <a:endParaRPr lang="zh-CN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spark.rpc.askTimeout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rpc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</a:rPr>
                        <a:t>超时时间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10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1000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spark.sql.autoBroadcastJoinThreshold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小表需要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broadcast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</a:rPr>
                        <a:t>的大小阈值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10485760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33554432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spark.sql.hive.convertCTAS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创建表是否使用默认格式</a:t>
                      </a:r>
                      <a:endParaRPr lang="zh-CN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TRUE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spark.sql.sources.default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默认数据源格式</a:t>
                      </a:r>
                      <a:endParaRPr lang="zh-CN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parquet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orc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spark.sql.files.openCostInBytes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小文件合并阈值</a:t>
                      </a:r>
                      <a:endParaRPr lang="zh-CN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4194304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6291456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spark.sql.orc.filterPushdown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orc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</a:rPr>
                        <a:t>格式表是否谓词下推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TRUE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spark.shuffle.sort.bypassMergeThreshold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</a:rPr>
                        <a:t>小于该值则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shuffle write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latin typeface="宋体" panose="02010600030101010101" pitchFamily="2" charset="-122"/>
                        </a:rPr>
                        <a:t>过程不进行排序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200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600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spark.shuffle.io.retryWait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每次重试拉取数据的等待间隔</a:t>
                      </a:r>
                      <a:endParaRPr lang="zh-CN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30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spark.shuffle.io.maxRetries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4F4F4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拉取数据重试次数</a:t>
                      </a:r>
                      <a:endParaRPr lang="zh-CN" altLang="en-US" sz="1000" b="0">
                        <a:solidFill>
                          <a:srgbClr val="4F4F4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10</a:t>
                      </a:r>
                      <a:endParaRPr lang="en-US" altLang="en-US" sz="1000" b="0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80">
        <p:blinds dir="vert"/>
      </p:transition>
    </mc:Choice>
    <mc:Fallback>
      <p:transition spd="slow" advTm="708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22" grpId="0"/>
      <p:bldP spid="24" grpId="0"/>
      <p:bldP spid="25" grpId="0"/>
      <p:bldP spid="44" grpId="0"/>
      <p:bldP spid="28" grpId="0" bldLvl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2"/>
          <p:cNvSpPr txBox="1">
            <a:spLocks noChangeArrowheads="1"/>
          </p:cNvSpPr>
          <p:nvPr/>
        </p:nvSpPr>
        <p:spPr bwMode="auto">
          <a:xfrm>
            <a:off x="540385" y="605790"/>
            <a:ext cx="8183245" cy="408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36293" rIns="0" bIns="36293">
            <a:spAutoFit/>
          </a:bodyPr>
          <a:lstStyle/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Hive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预处理数据</a:t>
            </a:r>
            <a:endParaRPr lang="zh-CN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将数据倾斜提前到hive中，因为spark的内存比较多，如果发生了数据倾斜任务容易失败，mr比spark稳定，将数据倾斜提前的hive可以保证任务的成功执行</a:t>
            </a:r>
            <a:endParaRPr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、过滤少数导致倾斜的key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使用前提，导致数据倾斜的key对业务没有影响，比如null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 提高shuffle的操作并行度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增加reduce的数量，每一个reduce分到的key就会减少，可以一定程度上缓解数据倾斜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 双重聚合</a:t>
            </a:r>
            <a:endParaRPr lang="zh-CN" altLang="en-US" sz="12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给每一个key增加一个随机的前提，（添加随机字符串，打散分布就均匀了）聚合一次，在去掉之前的前缀再聚合一次</a:t>
            </a:r>
            <a:endParaRPr lang="zh-CN" altLang="en-US" sz="10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、将reduce join转为map join</a:t>
            </a:r>
            <a:endParaRPr lang="zh-CN" altLang="en-US" sz="12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map join是在map进行关联，不会产生shuffle，不会发送数据倾斜，限制，只适合大表和小表的关联，不适合大表和大表的关联</a:t>
            </a:r>
            <a:endParaRPr lang="zh-CN" altLang="en-US" sz="10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、采用倾斜key拆分join操作</a:t>
            </a:r>
            <a:endParaRPr lang="zh-CN" altLang="en-US" sz="12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当两个大表进行关联，有一个表部分key分布不均，可以使用这种方案</a:t>
            </a:r>
            <a:endParaRPr lang="zh-CN" altLang="en-US" sz="10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7</a:t>
            </a:r>
            <a:r>
              <a:rPr lang="zh-CN" altLang="en-US" sz="1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、随机前缀，大表打散小表扩容 </a:t>
            </a:r>
            <a:endParaRPr lang="zh-CN" altLang="en-US" sz="12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zh-CN" altLang="en-US" sz="10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540350" y="174996"/>
            <a:ext cx="37592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525">
              <a:spcBef>
                <a:spcPct val="20000"/>
              </a:spcBef>
              <a:defRPr/>
            </a:pP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数据倾斜优化</a:t>
            </a:r>
            <a:r>
              <a:rPr lang="en-US" altLang="zh-CN" sz="2800" spc="300" dirty="0">
                <a:solidFill>
                  <a:srgbClr val="CBBD99"/>
                </a:solidFill>
                <a:cs typeface="+mn-ea"/>
                <a:sym typeface="+mn-lt"/>
              </a:rPr>
              <a:t>-</a:t>
            </a: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方法论</a:t>
            </a:r>
            <a:endParaRPr lang="zh-CN" altLang="en-US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660">
        <p14:switch dir="r"/>
      </p:transition>
    </mc:Choice>
    <mc:Fallback>
      <p:transition spd="slow" advTm="4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79342" y="-89535"/>
            <a:ext cx="9325926" cy="51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924498" y="1379641"/>
            <a:ext cx="1062410" cy="1062410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D99"/>
                </a:solidFill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3566125" y="2663879"/>
            <a:ext cx="17780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案例分析</a:t>
            </a:r>
            <a:endParaRPr lang="en-US" sz="32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199">
        <p:blinds dir="vert"/>
      </p:transition>
    </mc:Choice>
    <mc:Fallback>
      <p:transition spd="slow" advTm="1199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2"/>
          <p:cNvSpPr txBox="1">
            <a:spLocks noChangeArrowheads="1"/>
          </p:cNvSpPr>
          <p:nvPr/>
        </p:nvSpPr>
        <p:spPr bwMode="auto">
          <a:xfrm>
            <a:off x="540385" y="605790"/>
            <a:ext cx="4203700" cy="2426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36293" rIns="0" bIns="36293">
            <a:spAutoFit/>
          </a:bodyPr>
          <a:lstStyle/>
          <a:p>
            <a:pPr algn="just" defTabSz="673735">
              <a:lnSpc>
                <a:spcPct val="150000"/>
              </a:lnSpc>
            </a:pPr>
            <a:r>
              <a:rPr lang="en-US" alt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、问题定位</a:t>
            </a: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、聚合数据表，增加并行度后，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Task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依然为默认值。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、观察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Spark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DAG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图发现对应任务执行使用</a:t>
            </a: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AQE</a:t>
            </a:r>
            <a:r>
              <a: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，设置参数不生效。</a:t>
            </a: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、优化措施</a:t>
            </a:r>
            <a:endParaRPr lang="zh-CN" altLang="en-US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set spark.sql.shuffle.partitions=800;  -- 增加并行度</a:t>
            </a:r>
            <a:endParaRPr lang="en-US" altLang="zh-CN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set spark.sql.adaptive.enabled=false;  -- 临时关闭适配执行</a:t>
            </a:r>
            <a:endParaRPr lang="zh-CN" altLang="en-US" sz="10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、优化效果对比</a:t>
            </a: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540350" y="174996"/>
            <a:ext cx="30099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525">
              <a:spcBef>
                <a:spcPct val="20000"/>
              </a:spcBef>
              <a:defRPr/>
            </a:pPr>
            <a:r>
              <a:rPr lang="en-US" altLang="zh-CN" sz="2800" spc="300" dirty="0">
                <a:solidFill>
                  <a:srgbClr val="CBBD99"/>
                </a:solidFill>
                <a:cs typeface="+mn-ea"/>
                <a:sym typeface="+mn-lt"/>
              </a:rPr>
              <a:t>1.</a:t>
            </a: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参数优化</a:t>
            </a:r>
            <a:r>
              <a:rPr lang="en-US" altLang="zh-CN" sz="2800" spc="300" dirty="0">
                <a:solidFill>
                  <a:srgbClr val="CBBD99"/>
                </a:solidFill>
                <a:cs typeface="+mn-ea"/>
                <a:sym typeface="+mn-lt"/>
              </a:rPr>
              <a:t>-</a:t>
            </a: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示例</a:t>
            </a:r>
            <a:endParaRPr lang="zh-CN" altLang="en-US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3888105"/>
            <a:ext cx="7170420" cy="93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5" y="2736215"/>
            <a:ext cx="7171055" cy="1069340"/>
          </a:xfrm>
          <a:prstGeom prst="rect">
            <a:avLst/>
          </a:prstGeom>
        </p:spPr>
      </p:pic>
      <p:sp>
        <p:nvSpPr>
          <p:cNvPr id="5" name="Text Placeholder 3"/>
          <p:cNvSpPr txBox="1"/>
          <p:nvPr/>
        </p:nvSpPr>
        <p:spPr>
          <a:xfrm>
            <a:off x="4644990" y="720144"/>
            <a:ext cx="1841500" cy="50736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525">
              <a:spcBef>
                <a:spcPct val="20000"/>
              </a:spcBef>
              <a:defRPr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r>
              <a:rPr lang="zh-CN" sz="18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sz="16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执行</a:t>
            </a:r>
            <a:r>
              <a:rPr lang="zh-CN" sz="18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时效</a:t>
            </a:r>
            <a:endParaRPr lang="zh-CN" sz="180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 defTabSz="673735">
              <a:lnSpc>
                <a:spcPct val="150000"/>
              </a:lnSpc>
            </a:pP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运行时长由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20min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缩短至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5min.</a:t>
            </a:r>
            <a:endParaRPr lang="en-US" altLang="zh-CN" sz="1000" spc="3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4645025" y="1367790"/>
          <a:ext cx="3065780" cy="112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660">
        <p14:switch dir="r"/>
      </p:transition>
    </mc:Choice>
    <mc:Fallback>
      <p:transition spd="slow" advTm="4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/>
    </p:bldLst>
  </p:timing>
</p:sld>
</file>

<file path=ppt/tags/tag1.xml><?xml version="1.0" encoding="utf-8"?>
<p:tagLst xmlns:p="http://schemas.openxmlformats.org/presentationml/2006/main">
  <p:tag name="TABLE_ENDDRAG_ORIGIN_RECT" val="357*385"/>
  <p:tag name="TABLE_ENDDRAG_RECT" val="357*5*357*385"/>
</p:tagLst>
</file>

<file path=ppt/tags/tag2.xml><?xml version="1.0" encoding="utf-8"?>
<p:tagLst xmlns:p="http://schemas.openxmlformats.org/presentationml/2006/main">
  <p:tag name="TIMING" val="|2.5|0.7|0.8|0.7|0.7|0.6"/>
</p:tagLst>
</file>

<file path=ppt/tags/tag3.xml><?xml version="1.0" encoding="utf-8"?>
<p:tagLst xmlns:p="http://schemas.openxmlformats.org/presentationml/2006/main">
  <p:tag name="ISPRING_PRESENTATION_TITLE" val="ok5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ynjzzq3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ynjzzq3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3203</Words>
  <Application>WPS 演示</Application>
  <PresentationFormat>自定义</PresentationFormat>
  <Paragraphs>399</Paragraphs>
  <Slides>13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印品黑体</vt:lpstr>
      <vt:lpstr>黑体</vt:lpstr>
      <vt:lpstr>微软雅黑</vt:lpstr>
      <vt:lpstr>等线</vt:lpstr>
      <vt:lpstr>Arial</vt:lpstr>
      <vt:lpstr>Arial Unicode MS</vt:lpstr>
      <vt:lpstr>字魂59号-创粗黑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商务总结</dc:title>
  <dc:creator>第一PPT</dc:creator>
  <cp:keywords>www.1ppt.com</cp:keywords>
  <dc:description>www.1ppt.com</dc:description>
  <cp:lastModifiedBy>Administrator</cp:lastModifiedBy>
  <cp:revision>309</cp:revision>
  <dcterms:created xsi:type="dcterms:W3CDTF">2023-05-20T09:32:00Z</dcterms:created>
  <dcterms:modified xsi:type="dcterms:W3CDTF">2023-10-19T03:41:30Z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B7F061D27C9548E3A16569045A52D2C9_12</vt:lpwstr>
  </property>
  <property fmtid="{D5CDD505-2E9C-101B-9397-08002B2CF9AE}" pid="3" name="KSOProductBuildVer">
    <vt:lpwstr>2052-11.8.2.10972</vt:lpwstr>
  </property>
</Properties>
</file>