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13"/>
  </p:handoutMasterIdLst>
  <p:sldIdLst>
    <p:sldId id="258" r:id="rId4"/>
    <p:sldId id="443" r:id="rId6"/>
    <p:sldId id="452" r:id="rId7"/>
    <p:sldId id="451" r:id="rId8"/>
    <p:sldId id="446" r:id="rId9"/>
    <p:sldId id="442" r:id="rId10"/>
    <p:sldId id="449" r:id="rId11"/>
    <p:sldId id="2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bt36" initials="g" lastIdx="10" clrIdx="0"/>
  <p:cmAuthor id="1" name="01377405" initials="顺丰" lastIdx="2" clrIdx="0"/>
  <p:cmAuthor id="2" name="guo shimin" initials="gs" lastIdx="17" clrIdx="1"/>
  <p:cmAuthor id="3" name="覃 燕红" initials="覃" lastIdx="1" clrIdx="2"/>
  <p:cmAuthor id="4" name="姚 红红" initials="姚" lastIdx="1" clrIdx="3"/>
  <p:cmAuthor id="5" name="Zhangshusheng (Norman, CBS)" initials="ZC" lastIdx="2" clrIdx="4"/>
  <p:cmAuthor id="6" name="Zhengpufang (Fang, HW University)" initials="Z(HU" lastIdx="1" clrIdx="5"/>
  <p:cmAuthor id="7" name="XuRong" initials="" lastIdx="1" clrIdx="1"/>
  <p:cmAuthor id="8" name="姜伟光" initials="姜" lastIdx="1" clrIdx="0"/>
  <p:cmAuthor id="10" name="杨 付" initials="杨" lastIdx="1" clrIdx="9"/>
  <p:cmAuthor id="11" name="未知" initials="未" lastIdx="3" clrIdx="10"/>
  <p:cmAuthor id="12" name="Lenovo" initials="L" lastIdx="2" clrIdx="11"/>
  <p:cmAuthor id="13" name="李 备" initials="李" lastIdx="1" clrIdx="12"/>
  <p:cmAuthor id="191251535" name="沈霄雷" initials="沈" lastIdx="833089" clrIdx="0"/>
  <p:cmAuthor id="191251536" name="李哲(ZheLi)-顺丰科技" initials="a" lastIdx="1" clrIdx="11"/>
  <p:cmAuthor id="191251537" name="Echo" initials="E" lastIdx="1" clrIdx="191251536"/>
  <p:cmAuthor id="17" name="Administrator" initials="A" lastIdx="1" clrIdx="16"/>
  <p:cmAuthor id="14" name="01415952" initials="0" lastIdx="1" clrIdx="13"/>
  <p:cmAuthor id="75" name="作者" initials="A" lastIdx="0" clrIdx="24"/>
  <p:cmAuthor id="191251538" name="Microsoft Office User" initials="MOU" lastIdx="1" clrIdx="19125153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96" autoAdjust="0"/>
    <p:restoredTop sz="94660"/>
  </p:normalViewPr>
  <p:slideViewPr>
    <p:cSldViewPr snapToGrid="0">
      <p:cViewPr>
        <p:scale>
          <a:sx n="97" d="100"/>
          <a:sy n="97" d="100"/>
        </p:scale>
        <p:origin x="8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user\01376027\desktop\&#21160;&#24577;&#20998;&#33329;&#37325;&#26500;1\&#36798;&#26631;&#29575;%20&#33322;&#31354;&#27969;&#21521;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user\01376027\desktop\&#21160;&#24577;&#20998;&#33329;&#37325;&#26500;1\&#36798;&#26631;&#29575;%20&#33322;&#31354;&#27969;&#21521;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user\01376027\desktop\&#21160;&#24577;&#20998;&#33329;&#37325;&#26500;1\&#36798;&#26631;&#29575;%20&#33322;&#31354;&#27969;&#21521;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user\01376027\desktop\&#21160;&#24577;&#20998;&#33329;&#37325;&#26500;1\&#36798;&#26631;&#29575;%20&#33322;&#31354;&#27969;&#21521;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达标率</a:t>
            </a:r>
            <a:r>
              <a:rPr lang="en-US" altLang="zh-CN"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-</a:t>
            </a:r>
            <a:r>
              <a:rPr altLang="en-US"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航班</a:t>
            </a:r>
            <a:r>
              <a:rPr lang="en-US" altLang="zh-CN"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-</a:t>
            </a:r>
            <a:r>
              <a:rPr altLang="en-US"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日预测</a:t>
            </a:r>
            <a:endParaRPr lang="en-US" altLang="zh-CN" sz="96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'[达标率 航空流向.csv]达标率 航班'!$C$1</c:f>
              <c:strCache>
                <c:ptCount val="1"/>
                <c:pt idx="0">
                  <c:v>达标率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'[达标率 航空流向.csv]达标率 航班'!$B$2:$B$139</c:f>
              <c:numCache>
                <c:formatCode>yyyy/m/d</c:formatCode>
                <c:ptCount val="138"/>
                <c:pt idx="0" c:formatCode="yyyy/m/d">
                  <c:v>45078</c:v>
                </c:pt>
                <c:pt idx="1" c:formatCode="yyyy/m/d">
                  <c:v>45079</c:v>
                </c:pt>
                <c:pt idx="2" c:formatCode="yyyy/m/d">
                  <c:v>45080</c:v>
                </c:pt>
                <c:pt idx="3" c:formatCode="yyyy/m/d">
                  <c:v>45081</c:v>
                </c:pt>
                <c:pt idx="4" c:formatCode="yyyy/m/d">
                  <c:v>45082</c:v>
                </c:pt>
                <c:pt idx="5" c:formatCode="yyyy/m/d">
                  <c:v>45083</c:v>
                </c:pt>
                <c:pt idx="6" c:formatCode="yyyy/m/d">
                  <c:v>45084</c:v>
                </c:pt>
                <c:pt idx="7" c:formatCode="yyyy/m/d">
                  <c:v>45085</c:v>
                </c:pt>
                <c:pt idx="8" c:formatCode="yyyy/m/d">
                  <c:v>45086</c:v>
                </c:pt>
                <c:pt idx="9" c:formatCode="yyyy/m/d">
                  <c:v>45087</c:v>
                </c:pt>
                <c:pt idx="10" c:formatCode="yyyy/m/d">
                  <c:v>45088</c:v>
                </c:pt>
                <c:pt idx="11" c:formatCode="yyyy/m/d">
                  <c:v>45089</c:v>
                </c:pt>
                <c:pt idx="12" c:formatCode="yyyy/m/d">
                  <c:v>45090</c:v>
                </c:pt>
                <c:pt idx="13" c:formatCode="yyyy/m/d">
                  <c:v>45091</c:v>
                </c:pt>
                <c:pt idx="14" c:formatCode="yyyy/m/d">
                  <c:v>45092</c:v>
                </c:pt>
                <c:pt idx="15" c:formatCode="yyyy/m/d">
                  <c:v>45093</c:v>
                </c:pt>
                <c:pt idx="16" c:formatCode="yyyy/m/d">
                  <c:v>45094</c:v>
                </c:pt>
                <c:pt idx="17" c:formatCode="yyyy/m/d">
                  <c:v>45095</c:v>
                </c:pt>
                <c:pt idx="18" c:formatCode="yyyy/m/d">
                  <c:v>45096</c:v>
                </c:pt>
                <c:pt idx="19" c:formatCode="yyyy/m/d">
                  <c:v>45097</c:v>
                </c:pt>
                <c:pt idx="20" c:formatCode="yyyy/m/d">
                  <c:v>45098</c:v>
                </c:pt>
                <c:pt idx="21" c:formatCode="yyyy/m/d">
                  <c:v>45099</c:v>
                </c:pt>
                <c:pt idx="22" c:formatCode="yyyy/m/d">
                  <c:v>45100</c:v>
                </c:pt>
                <c:pt idx="23" c:formatCode="yyyy/m/d">
                  <c:v>45101</c:v>
                </c:pt>
                <c:pt idx="24" c:formatCode="yyyy/m/d">
                  <c:v>45102</c:v>
                </c:pt>
                <c:pt idx="25" c:formatCode="yyyy/m/d">
                  <c:v>45103</c:v>
                </c:pt>
                <c:pt idx="26" c:formatCode="yyyy/m/d">
                  <c:v>45104</c:v>
                </c:pt>
                <c:pt idx="27" c:formatCode="yyyy/m/d">
                  <c:v>45105</c:v>
                </c:pt>
                <c:pt idx="28" c:formatCode="yyyy/m/d">
                  <c:v>45106</c:v>
                </c:pt>
                <c:pt idx="29" c:formatCode="yyyy/m/d">
                  <c:v>45107</c:v>
                </c:pt>
                <c:pt idx="30" c:formatCode="yyyy/m/d">
                  <c:v>45108</c:v>
                </c:pt>
                <c:pt idx="31" c:formatCode="yyyy/m/d">
                  <c:v>45109</c:v>
                </c:pt>
                <c:pt idx="32" c:formatCode="yyyy/m/d">
                  <c:v>45110</c:v>
                </c:pt>
                <c:pt idx="33" c:formatCode="yyyy/m/d">
                  <c:v>45111</c:v>
                </c:pt>
                <c:pt idx="34" c:formatCode="yyyy/m/d">
                  <c:v>45112</c:v>
                </c:pt>
                <c:pt idx="35" c:formatCode="yyyy/m/d">
                  <c:v>45113</c:v>
                </c:pt>
                <c:pt idx="36" c:formatCode="yyyy/m/d">
                  <c:v>45114</c:v>
                </c:pt>
                <c:pt idx="37" c:formatCode="yyyy/m/d">
                  <c:v>45115</c:v>
                </c:pt>
                <c:pt idx="38" c:formatCode="yyyy/m/d">
                  <c:v>45116</c:v>
                </c:pt>
                <c:pt idx="39" c:formatCode="yyyy/m/d">
                  <c:v>45117</c:v>
                </c:pt>
                <c:pt idx="40" c:formatCode="yyyy/m/d">
                  <c:v>45118</c:v>
                </c:pt>
                <c:pt idx="41" c:formatCode="yyyy/m/d">
                  <c:v>45119</c:v>
                </c:pt>
                <c:pt idx="42" c:formatCode="yyyy/m/d">
                  <c:v>45120</c:v>
                </c:pt>
                <c:pt idx="43" c:formatCode="yyyy/m/d">
                  <c:v>45121</c:v>
                </c:pt>
                <c:pt idx="44" c:formatCode="yyyy/m/d">
                  <c:v>45122</c:v>
                </c:pt>
                <c:pt idx="45" c:formatCode="yyyy/m/d">
                  <c:v>45123</c:v>
                </c:pt>
                <c:pt idx="46" c:formatCode="yyyy/m/d">
                  <c:v>45124</c:v>
                </c:pt>
                <c:pt idx="47" c:formatCode="yyyy/m/d">
                  <c:v>45125</c:v>
                </c:pt>
                <c:pt idx="48" c:formatCode="yyyy/m/d">
                  <c:v>45126</c:v>
                </c:pt>
                <c:pt idx="49" c:formatCode="yyyy/m/d">
                  <c:v>45127</c:v>
                </c:pt>
                <c:pt idx="50" c:formatCode="yyyy/m/d">
                  <c:v>45128</c:v>
                </c:pt>
                <c:pt idx="51" c:formatCode="yyyy/m/d">
                  <c:v>45129</c:v>
                </c:pt>
                <c:pt idx="52" c:formatCode="yyyy/m/d">
                  <c:v>45130</c:v>
                </c:pt>
                <c:pt idx="53" c:formatCode="yyyy/m/d">
                  <c:v>45131</c:v>
                </c:pt>
                <c:pt idx="54" c:formatCode="yyyy/m/d">
                  <c:v>45132</c:v>
                </c:pt>
                <c:pt idx="55" c:formatCode="yyyy/m/d">
                  <c:v>45133</c:v>
                </c:pt>
                <c:pt idx="56" c:formatCode="yyyy/m/d">
                  <c:v>45134</c:v>
                </c:pt>
                <c:pt idx="57" c:formatCode="yyyy/m/d">
                  <c:v>45135</c:v>
                </c:pt>
                <c:pt idx="58" c:formatCode="yyyy/m/d">
                  <c:v>45136</c:v>
                </c:pt>
                <c:pt idx="59" c:formatCode="yyyy/m/d">
                  <c:v>45137</c:v>
                </c:pt>
                <c:pt idx="60" c:formatCode="yyyy/m/d">
                  <c:v>45138</c:v>
                </c:pt>
                <c:pt idx="61" c:formatCode="yyyy/m/d">
                  <c:v>45139</c:v>
                </c:pt>
                <c:pt idx="62" c:formatCode="yyyy/m/d">
                  <c:v>45140</c:v>
                </c:pt>
                <c:pt idx="63" c:formatCode="yyyy/m/d">
                  <c:v>45141</c:v>
                </c:pt>
                <c:pt idx="64" c:formatCode="yyyy/m/d">
                  <c:v>45142</c:v>
                </c:pt>
                <c:pt idx="65" c:formatCode="yyyy/m/d">
                  <c:v>45143</c:v>
                </c:pt>
                <c:pt idx="66" c:formatCode="yyyy/m/d">
                  <c:v>45144</c:v>
                </c:pt>
                <c:pt idx="67" c:formatCode="yyyy/m/d">
                  <c:v>45145</c:v>
                </c:pt>
                <c:pt idx="68" c:formatCode="yyyy/m/d">
                  <c:v>45146</c:v>
                </c:pt>
                <c:pt idx="69" c:formatCode="yyyy/m/d">
                  <c:v>45147</c:v>
                </c:pt>
                <c:pt idx="70" c:formatCode="yyyy/m/d">
                  <c:v>45148</c:v>
                </c:pt>
                <c:pt idx="71" c:formatCode="yyyy/m/d">
                  <c:v>45149</c:v>
                </c:pt>
                <c:pt idx="72" c:formatCode="yyyy/m/d">
                  <c:v>45150</c:v>
                </c:pt>
                <c:pt idx="73" c:formatCode="yyyy/m/d">
                  <c:v>45151</c:v>
                </c:pt>
                <c:pt idx="74" c:formatCode="yyyy/m/d">
                  <c:v>45152</c:v>
                </c:pt>
                <c:pt idx="75" c:formatCode="yyyy/m/d">
                  <c:v>45153</c:v>
                </c:pt>
                <c:pt idx="76" c:formatCode="yyyy/m/d">
                  <c:v>45154</c:v>
                </c:pt>
                <c:pt idx="77" c:formatCode="yyyy/m/d">
                  <c:v>45155</c:v>
                </c:pt>
                <c:pt idx="78" c:formatCode="yyyy/m/d">
                  <c:v>45156</c:v>
                </c:pt>
                <c:pt idx="79" c:formatCode="yyyy/m/d">
                  <c:v>45157</c:v>
                </c:pt>
                <c:pt idx="80" c:formatCode="yyyy/m/d">
                  <c:v>45158</c:v>
                </c:pt>
                <c:pt idx="81" c:formatCode="yyyy/m/d">
                  <c:v>45159</c:v>
                </c:pt>
                <c:pt idx="82" c:formatCode="yyyy/m/d">
                  <c:v>45160</c:v>
                </c:pt>
                <c:pt idx="83" c:formatCode="yyyy/m/d">
                  <c:v>45161</c:v>
                </c:pt>
                <c:pt idx="84" c:formatCode="yyyy/m/d">
                  <c:v>45162</c:v>
                </c:pt>
                <c:pt idx="85" c:formatCode="yyyy/m/d">
                  <c:v>45163</c:v>
                </c:pt>
                <c:pt idx="86" c:formatCode="yyyy/m/d">
                  <c:v>45164</c:v>
                </c:pt>
                <c:pt idx="87" c:formatCode="yyyy/m/d">
                  <c:v>45165</c:v>
                </c:pt>
                <c:pt idx="88" c:formatCode="yyyy/m/d">
                  <c:v>45166</c:v>
                </c:pt>
                <c:pt idx="89" c:formatCode="yyyy/m/d">
                  <c:v>45167</c:v>
                </c:pt>
                <c:pt idx="90" c:formatCode="yyyy/m/d">
                  <c:v>45168</c:v>
                </c:pt>
                <c:pt idx="91" c:formatCode="yyyy/m/d">
                  <c:v>45169</c:v>
                </c:pt>
                <c:pt idx="92" c:formatCode="yyyy/m/d">
                  <c:v>45170</c:v>
                </c:pt>
                <c:pt idx="93" c:formatCode="yyyy/m/d">
                  <c:v>45171</c:v>
                </c:pt>
                <c:pt idx="94" c:formatCode="yyyy/m/d">
                  <c:v>45172</c:v>
                </c:pt>
                <c:pt idx="95" c:formatCode="yyyy/m/d">
                  <c:v>45173</c:v>
                </c:pt>
                <c:pt idx="96" c:formatCode="yyyy/m/d">
                  <c:v>45174</c:v>
                </c:pt>
                <c:pt idx="97" c:formatCode="yyyy/m/d">
                  <c:v>45175</c:v>
                </c:pt>
                <c:pt idx="98" c:formatCode="yyyy/m/d">
                  <c:v>45176</c:v>
                </c:pt>
                <c:pt idx="99" c:formatCode="yyyy/m/d">
                  <c:v>45177</c:v>
                </c:pt>
                <c:pt idx="100" c:formatCode="yyyy/m/d">
                  <c:v>45178</c:v>
                </c:pt>
                <c:pt idx="101" c:formatCode="yyyy/m/d">
                  <c:v>45179</c:v>
                </c:pt>
                <c:pt idx="102" c:formatCode="yyyy/m/d">
                  <c:v>45180</c:v>
                </c:pt>
                <c:pt idx="103" c:formatCode="yyyy/m/d">
                  <c:v>45181</c:v>
                </c:pt>
                <c:pt idx="104" c:formatCode="yyyy/m/d">
                  <c:v>45182</c:v>
                </c:pt>
                <c:pt idx="105" c:formatCode="yyyy/m/d">
                  <c:v>45183</c:v>
                </c:pt>
                <c:pt idx="106" c:formatCode="yyyy/m/d">
                  <c:v>45184</c:v>
                </c:pt>
                <c:pt idx="107" c:formatCode="yyyy/m/d">
                  <c:v>45185</c:v>
                </c:pt>
                <c:pt idx="108" c:formatCode="yyyy/m/d">
                  <c:v>45186</c:v>
                </c:pt>
                <c:pt idx="109" c:formatCode="yyyy/m/d">
                  <c:v>45187</c:v>
                </c:pt>
                <c:pt idx="110" c:formatCode="yyyy/m/d">
                  <c:v>45188</c:v>
                </c:pt>
                <c:pt idx="111" c:formatCode="yyyy/m/d">
                  <c:v>45189</c:v>
                </c:pt>
                <c:pt idx="112" c:formatCode="yyyy/m/d">
                  <c:v>45190</c:v>
                </c:pt>
                <c:pt idx="113" c:formatCode="yyyy/m/d">
                  <c:v>45191</c:v>
                </c:pt>
                <c:pt idx="114" c:formatCode="yyyy/m/d">
                  <c:v>45192</c:v>
                </c:pt>
                <c:pt idx="115" c:formatCode="yyyy/m/d">
                  <c:v>45193</c:v>
                </c:pt>
                <c:pt idx="116" c:formatCode="yyyy/m/d">
                  <c:v>45194</c:v>
                </c:pt>
                <c:pt idx="117" c:formatCode="yyyy/m/d">
                  <c:v>45195</c:v>
                </c:pt>
                <c:pt idx="118" c:formatCode="yyyy/m/d">
                  <c:v>45196</c:v>
                </c:pt>
                <c:pt idx="119" c:formatCode="yyyy/m/d">
                  <c:v>45197</c:v>
                </c:pt>
                <c:pt idx="120" c:formatCode="yyyy/m/d">
                  <c:v>45198</c:v>
                </c:pt>
                <c:pt idx="121" c:formatCode="yyyy/m/d">
                  <c:v>45199</c:v>
                </c:pt>
                <c:pt idx="122" c:formatCode="yyyy/m/d">
                  <c:v>45200</c:v>
                </c:pt>
                <c:pt idx="123" c:formatCode="yyyy/m/d">
                  <c:v>45201</c:v>
                </c:pt>
                <c:pt idx="124" c:formatCode="yyyy/m/d">
                  <c:v>45202</c:v>
                </c:pt>
                <c:pt idx="125" c:formatCode="yyyy/m/d">
                  <c:v>45203</c:v>
                </c:pt>
                <c:pt idx="126" c:formatCode="yyyy/m/d">
                  <c:v>45204</c:v>
                </c:pt>
                <c:pt idx="127" c:formatCode="yyyy/m/d">
                  <c:v>45205</c:v>
                </c:pt>
                <c:pt idx="128" c:formatCode="yyyy/m/d">
                  <c:v>45206</c:v>
                </c:pt>
                <c:pt idx="129" c:formatCode="yyyy/m/d">
                  <c:v>45207</c:v>
                </c:pt>
                <c:pt idx="130" c:formatCode="yyyy/m/d">
                  <c:v>45208</c:v>
                </c:pt>
                <c:pt idx="131" c:formatCode="yyyy/m/d">
                  <c:v>45209</c:v>
                </c:pt>
                <c:pt idx="132" c:formatCode="yyyy/m/d">
                  <c:v>45210</c:v>
                </c:pt>
                <c:pt idx="133" c:formatCode="yyyy/m/d">
                  <c:v>45211</c:v>
                </c:pt>
                <c:pt idx="134" c:formatCode="yyyy/m/d">
                  <c:v>45212</c:v>
                </c:pt>
                <c:pt idx="135" c:formatCode="yyyy/m/d">
                  <c:v>45213</c:v>
                </c:pt>
                <c:pt idx="136" c:formatCode="yyyy/m/d">
                  <c:v>45214</c:v>
                </c:pt>
                <c:pt idx="137" c:formatCode="yyyy/m/d">
                  <c:v>45215</c:v>
                </c:pt>
              </c:numCache>
            </c:numRef>
          </c:cat>
          <c:val>
            <c:numRef>
              <c:f>'[达标率 航空流向.csv]达标率 航班'!$C$2:$C$139</c:f>
              <c:numCache>
                <c:formatCode>General</c:formatCode>
                <c:ptCount val="138"/>
                <c:pt idx="0">
                  <c:v>0.54</c:v>
                </c:pt>
                <c:pt idx="1">
                  <c:v>0.34</c:v>
                </c:pt>
                <c:pt idx="2">
                  <c:v>0.5</c:v>
                </c:pt>
                <c:pt idx="3">
                  <c:v>0.4</c:v>
                </c:pt>
                <c:pt idx="4">
                  <c:v>0.34</c:v>
                </c:pt>
                <c:pt idx="5">
                  <c:v>0.61</c:v>
                </c:pt>
                <c:pt idx="6">
                  <c:v>0.49</c:v>
                </c:pt>
                <c:pt idx="7">
                  <c:v>0.54</c:v>
                </c:pt>
                <c:pt idx="8">
                  <c:v>0.54</c:v>
                </c:pt>
                <c:pt idx="9">
                  <c:v>0.47</c:v>
                </c:pt>
                <c:pt idx="10">
                  <c:v>0.38</c:v>
                </c:pt>
                <c:pt idx="11">
                  <c:v>0.27</c:v>
                </c:pt>
                <c:pt idx="12">
                  <c:v>0.44</c:v>
                </c:pt>
                <c:pt idx="13">
                  <c:v>0.45</c:v>
                </c:pt>
                <c:pt idx="14">
                  <c:v>0.38</c:v>
                </c:pt>
                <c:pt idx="15">
                  <c:v>0.33</c:v>
                </c:pt>
                <c:pt idx="16">
                  <c:v>0.4</c:v>
                </c:pt>
                <c:pt idx="17">
                  <c:v>0.28</c:v>
                </c:pt>
                <c:pt idx="18">
                  <c:v>0.2</c:v>
                </c:pt>
                <c:pt idx="19">
                  <c:v>0.47</c:v>
                </c:pt>
                <c:pt idx="20">
                  <c:v>0.45</c:v>
                </c:pt>
                <c:pt idx="21">
                  <c:v>0.51</c:v>
                </c:pt>
                <c:pt idx="22">
                  <c:v>0.28</c:v>
                </c:pt>
                <c:pt idx="23">
                  <c:v>0.23</c:v>
                </c:pt>
                <c:pt idx="24">
                  <c:v>0.29</c:v>
                </c:pt>
                <c:pt idx="25">
                  <c:v>0.16</c:v>
                </c:pt>
                <c:pt idx="26">
                  <c:v>0.43</c:v>
                </c:pt>
                <c:pt idx="27">
                  <c:v>0.41</c:v>
                </c:pt>
                <c:pt idx="28">
                  <c:v>0.47</c:v>
                </c:pt>
                <c:pt idx="29">
                  <c:v>0.35</c:v>
                </c:pt>
                <c:pt idx="30">
                  <c:v>0.28</c:v>
                </c:pt>
                <c:pt idx="31">
                  <c:v>0.35</c:v>
                </c:pt>
                <c:pt idx="32">
                  <c:v>0.27</c:v>
                </c:pt>
                <c:pt idx="33">
                  <c:v>0.37</c:v>
                </c:pt>
                <c:pt idx="34">
                  <c:v>0.4</c:v>
                </c:pt>
                <c:pt idx="35">
                  <c:v>0.41</c:v>
                </c:pt>
                <c:pt idx="36">
                  <c:v>0.33</c:v>
                </c:pt>
                <c:pt idx="37">
                  <c:v>0.33</c:v>
                </c:pt>
                <c:pt idx="38">
                  <c:v>0.49</c:v>
                </c:pt>
                <c:pt idx="39">
                  <c:v>0.27</c:v>
                </c:pt>
                <c:pt idx="40">
                  <c:v>0.4</c:v>
                </c:pt>
                <c:pt idx="41">
                  <c:v>0.35</c:v>
                </c:pt>
                <c:pt idx="42">
                  <c:v>0.43</c:v>
                </c:pt>
                <c:pt idx="43">
                  <c:v>0.43</c:v>
                </c:pt>
                <c:pt idx="44">
                  <c:v>0.49</c:v>
                </c:pt>
                <c:pt idx="45">
                  <c:v>0.46</c:v>
                </c:pt>
                <c:pt idx="46">
                  <c:v>0.24</c:v>
                </c:pt>
                <c:pt idx="47">
                  <c:v>0.47</c:v>
                </c:pt>
                <c:pt idx="48">
                  <c:v>0.54</c:v>
                </c:pt>
                <c:pt idx="49">
                  <c:v>0.51</c:v>
                </c:pt>
                <c:pt idx="50">
                  <c:v>0.49</c:v>
                </c:pt>
                <c:pt idx="51">
                  <c:v>0.55</c:v>
                </c:pt>
                <c:pt idx="52">
                  <c:v>0.5</c:v>
                </c:pt>
                <c:pt idx="53">
                  <c:v>0.51</c:v>
                </c:pt>
                <c:pt idx="54">
                  <c:v>0.54</c:v>
                </c:pt>
                <c:pt idx="55">
                  <c:v>0.57</c:v>
                </c:pt>
                <c:pt idx="56">
                  <c:v>0.52</c:v>
                </c:pt>
                <c:pt idx="57">
                  <c:v>0.52</c:v>
                </c:pt>
                <c:pt idx="58">
                  <c:v>0.49</c:v>
                </c:pt>
                <c:pt idx="59">
                  <c:v>0.55</c:v>
                </c:pt>
                <c:pt idx="60">
                  <c:v>0.3</c:v>
                </c:pt>
                <c:pt idx="61">
                  <c:v>0.37</c:v>
                </c:pt>
                <c:pt idx="62">
                  <c:v>0.36</c:v>
                </c:pt>
                <c:pt idx="63">
                  <c:v>0.43</c:v>
                </c:pt>
                <c:pt idx="64">
                  <c:v>0.45</c:v>
                </c:pt>
                <c:pt idx="65">
                  <c:v>0.45</c:v>
                </c:pt>
                <c:pt idx="66">
                  <c:v>0.51</c:v>
                </c:pt>
                <c:pt idx="67">
                  <c:v>0.32</c:v>
                </c:pt>
                <c:pt idx="68">
                  <c:v>0.52</c:v>
                </c:pt>
                <c:pt idx="69">
                  <c:v>0.53</c:v>
                </c:pt>
                <c:pt idx="70">
                  <c:v>0.51</c:v>
                </c:pt>
                <c:pt idx="71">
                  <c:v>0.53</c:v>
                </c:pt>
                <c:pt idx="72">
                  <c:v>0.58</c:v>
                </c:pt>
                <c:pt idx="73">
                  <c:v>0.59</c:v>
                </c:pt>
                <c:pt idx="74">
                  <c:v>0.33</c:v>
                </c:pt>
                <c:pt idx="75">
                  <c:v>0.38</c:v>
                </c:pt>
                <c:pt idx="76">
                  <c:v>0.47</c:v>
                </c:pt>
                <c:pt idx="77">
                  <c:v>0.52</c:v>
                </c:pt>
                <c:pt idx="78">
                  <c:v>0.45</c:v>
                </c:pt>
                <c:pt idx="79">
                  <c:v>0.59</c:v>
                </c:pt>
                <c:pt idx="80">
                  <c:v>0.52</c:v>
                </c:pt>
                <c:pt idx="81">
                  <c:v>0.42</c:v>
                </c:pt>
                <c:pt idx="82">
                  <c:v>0.54</c:v>
                </c:pt>
                <c:pt idx="83">
                  <c:v>0.54</c:v>
                </c:pt>
                <c:pt idx="84">
                  <c:v>0.55</c:v>
                </c:pt>
                <c:pt idx="85">
                  <c:v>0.52</c:v>
                </c:pt>
                <c:pt idx="86">
                  <c:v>0.54</c:v>
                </c:pt>
                <c:pt idx="87">
                  <c:v>0.52</c:v>
                </c:pt>
                <c:pt idx="88">
                  <c:v>0.42</c:v>
                </c:pt>
                <c:pt idx="89">
                  <c:v>0.34</c:v>
                </c:pt>
                <c:pt idx="90">
                  <c:v>0.37</c:v>
                </c:pt>
                <c:pt idx="91">
                  <c:v>0.39</c:v>
                </c:pt>
                <c:pt idx="92">
                  <c:v>0.4</c:v>
                </c:pt>
                <c:pt idx="93">
                  <c:v>0.37</c:v>
                </c:pt>
                <c:pt idx="94">
                  <c:v>0.53</c:v>
                </c:pt>
                <c:pt idx="95">
                  <c:v>0.3</c:v>
                </c:pt>
                <c:pt idx="96">
                  <c:v>0.24</c:v>
                </c:pt>
                <c:pt idx="97">
                  <c:v>0.33</c:v>
                </c:pt>
                <c:pt idx="98">
                  <c:v>0.35</c:v>
                </c:pt>
                <c:pt idx="99">
                  <c:v>0.39</c:v>
                </c:pt>
                <c:pt idx="100">
                  <c:v>0.52</c:v>
                </c:pt>
                <c:pt idx="101">
                  <c:v>0.36</c:v>
                </c:pt>
                <c:pt idx="102">
                  <c:v>0.31</c:v>
                </c:pt>
                <c:pt idx="103">
                  <c:v>0.61</c:v>
                </c:pt>
                <c:pt idx="104">
                  <c:v>0.61</c:v>
                </c:pt>
                <c:pt idx="105">
                  <c:v>0.56</c:v>
                </c:pt>
                <c:pt idx="106">
                  <c:v>0.62</c:v>
                </c:pt>
                <c:pt idx="107">
                  <c:v>0.63</c:v>
                </c:pt>
                <c:pt idx="108">
                  <c:v>0.42</c:v>
                </c:pt>
                <c:pt idx="109">
                  <c:v>0.31</c:v>
                </c:pt>
                <c:pt idx="110">
                  <c:v>0.54</c:v>
                </c:pt>
                <c:pt idx="111">
                  <c:v>0.48</c:v>
                </c:pt>
                <c:pt idx="112">
                  <c:v>0.51</c:v>
                </c:pt>
                <c:pt idx="113">
                  <c:v>0.43</c:v>
                </c:pt>
                <c:pt idx="114">
                  <c:v>0.5</c:v>
                </c:pt>
                <c:pt idx="115">
                  <c:v>0.19</c:v>
                </c:pt>
                <c:pt idx="116">
                  <c:v>0.21</c:v>
                </c:pt>
                <c:pt idx="117">
                  <c:v>0.35</c:v>
                </c:pt>
                <c:pt idx="118">
                  <c:v>0.37</c:v>
                </c:pt>
                <c:pt idx="119">
                  <c:v>0.45</c:v>
                </c:pt>
                <c:pt idx="120">
                  <c:v>0.25</c:v>
                </c:pt>
                <c:pt idx="121">
                  <c:v>0.21</c:v>
                </c:pt>
                <c:pt idx="122">
                  <c:v>0.21</c:v>
                </c:pt>
                <c:pt idx="123">
                  <c:v>0.21</c:v>
                </c:pt>
                <c:pt idx="124">
                  <c:v>0.12</c:v>
                </c:pt>
                <c:pt idx="125">
                  <c:v>0.24</c:v>
                </c:pt>
                <c:pt idx="126">
                  <c:v>0.31</c:v>
                </c:pt>
                <c:pt idx="127">
                  <c:v>0.4</c:v>
                </c:pt>
                <c:pt idx="128">
                  <c:v>0.26</c:v>
                </c:pt>
                <c:pt idx="129">
                  <c:v>0.26</c:v>
                </c:pt>
                <c:pt idx="130">
                  <c:v>0.3</c:v>
                </c:pt>
                <c:pt idx="131">
                  <c:v>0.31</c:v>
                </c:pt>
                <c:pt idx="132">
                  <c:v>0.37</c:v>
                </c:pt>
                <c:pt idx="133">
                  <c:v>0.38</c:v>
                </c:pt>
                <c:pt idx="134">
                  <c:v>0.45</c:v>
                </c:pt>
                <c:pt idx="135">
                  <c:v>0.47</c:v>
                </c:pt>
                <c:pt idx="136">
                  <c:v>0.31</c:v>
                </c:pt>
                <c:pt idx="137">
                  <c:v>0.23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51775951"/>
        <c:axId val="639258921"/>
      </c:lineChart>
      <c:dateAx>
        <c:axId val="35177595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639258921"/>
        <c:crosses val="autoZero"/>
        <c:auto val="1"/>
        <c:lblOffset val="100"/>
        <c:baseTimeUnit val="days"/>
      </c:dateAx>
      <c:valAx>
        <c:axId val="63925892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351775951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达标率</a:t>
            </a:r>
            <a:r>
              <a:rPr lang="en-US" altLang="zh-CN"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-</a:t>
            </a:r>
            <a:r>
              <a:rPr altLang="en-US"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航空流向</a:t>
            </a:r>
            <a:r>
              <a:rPr lang="en-US" altLang="zh-CN"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-</a:t>
            </a:r>
            <a:r>
              <a:rPr altLang="en-US"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日预测</a:t>
            </a:r>
            <a:endParaRPr lang="en-US" altLang="zh-CN" sz="96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'[达标率 航空流向.csv]达标率 航空流向'!$C$1</c:f>
              <c:strCache>
                <c:ptCount val="1"/>
                <c:pt idx="0">
                  <c:v>达标率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'[达标率 航空流向.csv]达标率 航空流向'!$B$2:$B$139</c:f>
              <c:numCache>
                <c:formatCode>yyyy/m/d</c:formatCode>
                <c:ptCount val="138"/>
                <c:pt idx="0" c:formatCode="yyyy/m/d">
                  <c:v>45078</c:v>
                </c:pt>
                <c:pt idx="1" c:formatCode="yyyy/m/d">
                  <c:v>45079</c:v>
                </c:pt>
                <c:pt idx="2" c:formatCode="yyyy/m/d">
                  <c:v>45080</c:v>
                </c:pt>
                <c:pt idx="3" c:formatCode="yyyy/m/d">
                  <c:v>45081</c:v>
                </c:pt>
                <c:pt idx="4" c:formatCode="yyyy/m/d">
                  <c:v>45082</c:v>
                </c:pt>
                <c:pt idx="5" c:formatCode="yyyy/m/d">
                  <c:v>45083</c:v>
                </c:pt>
                <c:pt idx="6" c:formatCode="yyyy/m/d">
                  <c:v>45084</c:v>
                </c:pt>
                <c:pt idx="7" c:formatCode="yyyy/m/d">
                  <c:v>45085</c:v>
                </c:pt>
                <c:pt idx="8" c:formatCode="yyyy/m/d">
                  <c:v>45086</c:v>
                </c:pt>
                <c:pt idx="9" c:formatCode="yyyy/m/d">
                  <c:v>45087</c:v>
                </c:pt>
                <c:pt idx="10" c:formatCode="yyyy/m/d">
                  <c:v>45088</c:v>
                </c:pt>
                <c:pt idx="11" c:formatCode="yyyy/m/d">
                  <c:v>45089</c:v>
                </c:pt>
                <c:pt idx="12" c:formatCode="yyyy/m/d">
                  <c:v>45090</c:v>
                </c:pt>
                <c:pt idx="13" c:formatCode="yyyy/m/d">
                  <c:v>45091</c:v>
                </c:pt>
                <c:pt idx="14" c:formatCode="yyyy/m/d">
                  <c:v>45092</c:v>
                </c:pt>
                <c:pt idx="15" c:formatCode="yyyy/m/d">
                  <c:v>45093</c:v>
                </c:pt>
                <c:pt idx="16" c:formatCode="yyyy/m/d">
                  <c:v>45094</c:v>
                </c:pt>
                <c:pt idx="17" c:formatCode="yyyy/m/d">
                  <c:v>45095</c:v>
                </c:pt>
                <c:pt idx="18" c:formatCode="yyyy/m/d">
                  <c:v>45096</c:v>
                </c:pt>
                <c:pt idx="19" c:formatCode="yyyy/m/d">
                  <c:v>45097</c:v>
                </c:pt>
                <c:pt idx="20" c:formatCode="yyyy/m/d">
                  <c:v>45098</c:v>
                </c:pt>
                <c:pt idx="21" c:formatCode="yyyy/m/d">
                  <c:v>45099</c:v>
                </c:pt>
                <c:pt idx="22" c:formatCode="yyyy/m/d">
                  <c:v>45100</c:v>
                </c:pt>
                <c:pt idx="23" c:formatCode="yyyy/m/d">
                  <c:v>45101</c:v>
                </c:pt>
                <c:pt idx="24" c:formatCode="yyyy/m/d">
                  <c:v>45102</c:v>
                </c:pt>
                <c:pt idx="25" c:formatCode="yyyy/m/d">
                  <c:v>45103</c:v>
                </c:pt>
                <c:pt idx="26" c:formatCode="yyyy/m/d">
                  <c:v>45104</c:v>
                </c:pt>
                <c:pt idx="27" c:formatCode="yyyy/m/d">
                  <c:v>45105</c:v>
                </c:pt>
                <c:pt idx="28" c:formatCode="yyyy/m/d">
                  <c:v>45106</c:v>
                </c:pt>
                <c:pt idx="29" c:formatCode="yyyy/m/d">
                  <c:v>45107</c:v>
                </c:pt>
                <c:pt idx="30" c:formatCode="yyyy/m/d">
                  <c:v>45108</c:v>
                </c:pt>
                <c:pt idx="31" c:formatCode="yyyy/m/d">
                  <c:v>45109</c:v>
                </c:pt>
                <c:pt idx="32" c:formatCode="yyyy/m/d">
                  <c:v>45110</c:v>
                </c:pt>
                <c:pt idx="33" c:formatCode="yyyy/m/d">
                  <c:v>45111</c:v>
                </c:pt>
                <c:pt idx="34" c:formatCode="yyyy/m/d">
                  <c:v>45112</c:v>
                </c:pt>
                <c:pt idx="35" c:formatCode="yyyy/m/d">
                  <c:v>45113</c:v>
                </c:pt>
                <c:pt idx="36" c:formatCode="yyyy/m/d">
                  <c:v>45114</c:v>
                </c:pt>
                <c:pt idx="37" c:formatCode="yyyy/m/d">
                  <c:v>45115</c:v>
                </c:pt>
                <c:pt idx="38" c:formatCode="yyyy/m/d">
                  <c:v>45116</c:v>
                </c:pt>
                <c:pt idx="39" c:formatCode="yyyy/m/d">
                  <c:v>45117</c:v>
                </c:pt>
                <c:pt idx="40" c:formatCode="yyyy/m/d">
                  <c:v>45118</c:v>
                </c:pt>
                <c:pt idx="41" c:formatCode="yyyy/m/d">
                  <c:v>45119</c:v>
                </c:pt>
                <c:pt idx="42" c:formatCode="yyyy/m/d">
                  <c:v>45120</c:v>
                </c:pt>
                <c:pt idx="43" c:formatCode="yyyy/m/d">
                  <c:v>45121</c:v>
                </c:pt>
                <c:pt idx="44" c:formatCode="yyyy/m/d">
                  <c:v>45122</c:v>
                </c:pt>
                <c:pt idx="45" c:formatCode="yyyy/m/d">
                  <c:v>45123</c:v>
                </c:pt>
                <c:pt idx="46" c:formatCode="yyyy/m/d">
                  <c:v>45124</c:v>
                </c:pt>
                <c:pt idx="47" c:formatCode="yyyy/m/d">
                  <c:v>45125</c:v>
                </c:pt>
                <c:pt idx="48" c:formatCode="yyyy/m/d">
                  <c:v>45126</c:v>
                </c:pt>
                <c:pt idx="49" c:formatCode="yyyy/m/d">
                  <c:v>45127</c:v>
                </c:pt>
                <c:pt idx="50" c:formatCode="yyyy/m/d">
                  <c:v>45128</c:v>
                </c:pt>
                <c:pt idx="51" c:formatCode="yyyy/m/d">
                  <c:v>45129</c:v>
                </c:pt>
                <c:pt idx="52" c:formatCode="yyyy/m/d">
                  <c:v>45130</c:v>
                </c:pt>
                <c:pt idx="53" c:formatCode="yyyy/m/d">
                  <c:v>45131</c:v>
                </c:pt>
                <c:pt idx="54" c:formatCode="yyyy/m/d">
                  <c:v>45132</c:v>
                </c:pt>
                <c:pt idx="55" c:formatCode="yyyy/m/d">
                  <c:v>45133</c:v>
                </c:pt>
                <c:pt idx="56" c:formatCode="yyyy/m/d">
                  <c:v>45134</c:v>
                </c:pt>
                <c:pt idx="57" c:formatCode="yyyy/m/d">
                  <c:v>45135</c:v>
                </c:pt>
                <c:pt idx="58" c:formatCode="yyyy/m/d">
                  <c:v>45136</c:v>
                </c:pt>
                <c:pt idx="59" c:formatCode="yyyy/m/d">
                  <c:v>45137</c:v>
                </c:pt>
                <c:pt idx="60" c:formatCode="yyyy/m/d">
                  <c:v>45138</c:v>
                </c:pt>
                <c:pt idx="61" c:formatCode="yyyy/m/d">
                  <c:v>45139</c:v>
                </c:pt>
                <c:pt idx="62" c:formatCode="yyyy/m/d">
                  <c:v>45140</c:v>
                </c:pt>
                <c:pt idx="63" c:formatCode="yyyy/m/d">
                  <c:v>45141</c:v>
                </c:pt>
                <c:pt idx="64" c:formatCode="yyyy/m/d">
                  <c:v>45142</c:v>
                </c:pt>
                <c:pt idx="65" c:formatCode="yyyy/m/d">
                  <c:v>45143</c:v>
                </c:pt>
                <c:pt idx="66" c:formatCode="yyyy/m/d">
                  <c:v>45144</c:v>
                </c:pt>
                <c:pt idx="67" c:formatCode="yyyy/m/d">
                  <c:v>45145</c:v>
                </c:pt>
                <c:pt idx="68" c:formatCode="yyyy/m/d">
                  <c:v>45146</c:v>
                </c:pt>
                <c:pt idx="69" c:formatCode="yyyy/m/d">
                  <c:v>45147</c:v>
                </c:pt>
                <c:pt idx="70" c:formatCode="yyyy/m/d">
                  <c:v>45148</c:v>
                </c:pt>
                <c:pt idx="71" c:formatCode="yyyy/m/d">
                  <c:v>45149</c:v>
                </c:pt>
                <c:pt idx="72" c:formatCode="yyyy/m/d">
                  <c:v>45150</c:v>
                </c:pt>
                <c:pt idx="73" c:formatCode="yyyy/m/d">
                  <c:v>45151</c:v>
                </c:pt>
                <c:pt idx="74" c:formatCode="yyyy/m/d">
                  <c:v>45152</c:v>
                </c:pt>
                <c:pt idx="75" c:formatCode="yyyy/m/d">
                  <c:v>45153</c:v>
                </c:pt>
                <c:pt idx="76" c:formatCode="yyyy/m/d">
                  <c:v>45154</c:v>
                </c:pt>
                <c:pt idx="77" c:formatCode="yyyy/m/d">
                  <c:v>45155</c:v>
                </c:pt>
                <c:pt idx="78" c:formatCode="yyyy/m/d">
                  <c:v>45156</c:v>
                </c:pt>
                <c:pt idx="79" c:formatCode="yyyy/m/d">
                  <c:v>45157</c:v>
                </c:pt>
                <c:pt idx="80" c:formatCode="yyyy/m/d">
                  <c:v>45158</c:v>
                </c:pt>
                <c:pt idx="81" c:formatCode="yyyy/m/d">
                  <c:v>45159</c:v>
                </c:pt>
                <c:pt idx="82" c:formatCode="yyyy/m/d">
                  <c:v>45160</c:v>
                </c:pt>
                <c:pt idx="83" c:formatCode="yyyy/m/d">
                  <c:v>45161</c:v>
                </c:pt>
                <c:pt idx="84" c:formatCode="yyyy/m/d">
                  <c:v>45162</c:v>
                </c:pt>
                <c:pt idx="85" c:formatCode="yyyy/m/d">
                  <c:v>45163</c:v>
                </c:pt>
                <c:pt idx="86" c:formatCode="yyyy/m/d">
                  <c:v>45164</c:v>
                </c:pt>
                <c:pt idx="87" c:formatCode="yyyy/m/d">
                  <c:v>45165</c:v>
                </c:pt>
                <c:pt idx="88" c:formatCode="yyyy/m/d">
                  <c:v>45166</c:v>
                </c:pt>
                <c:pt idx="89" c:formatCode="yyyy/m/d">
                  <c:v>45167</c:v>
                </c:pt>
                <c:pt idx="90" c:formatCode="yyyy/m/d">
                  <c:v>45168</c:v>
                </c:pt>
                <c:pt idx="91" c:formatCode="yyyy/m/d">
                  <c:v>45169</c:v>
                </c:pt>
                <c:pt idx="92" c:formatCode="yyyy/m/d">
                  <c:v>45170</c:v>
                </c:pt>
                <c:pt idx="93" c:formatCode="yyyy/m/d">
                  <c:v>45171</c:v>
                </c:pt>
                <c:pt idx="94" c:formatCode="yyyy/m/d">
                  <c:v>45172</c:v>
                </c:pt>
                <c:pt idx="95" c:formatCode="yyyy/m/d">
                  <c:v>45173</c:v>
                </c:pt>
                <c:pt idx="96" c:formatCode="yyyy/m/d">
                  <c:v>45174</c:v>
                </c:pt>
                <c:pt idx="97" c:formatCode="yyyy/m/d">
                  <c:v>45175</c:v>
                </c:pt>
                <c:pt idx="98" c:formatCode="yyyy/m/d">
                  <c:v>45176</c:v>
                </c:pt>
                <c:pt idx="99" c:formatCode="yyyy/m/d">
                  <c:v>45177</c:v>
                </c:pt>
                <c:pt idx="100" c:formatCode="yyyy/m/d">
                  <c:v>45178</c:v>
                </c:pt>
                <c:pt idx="101" c:formatCode="yyyy/m/d">
                  <c:v>45179</c:v>
                </c:pt>
                <c:pt idx="102" c:formatCode="yyyy/m/d">
                  <c:v>45180</c:v>
                </c:pt>
                <c:pt idx="103" c:formatCode="yyyy/m/d">
                  <c:v>45181</c:v>
                </c:pt>
                <c:pt idx="104" c:formatCode="yyyy/m/d">
                  <c:v>45182</c:v>
                </c:pt>
                <c:pt idx="105" c:formatCode="yyyy/m/d">
                  <c:v>45183</c:v>
                </c:pt>
                <c:pt idx="106" c:formatCode="yyyy/m/d">
                  <c:v>45184</c:v>
                </c:pt>
                <c:pt idx="107" c:formatCode="yyyy/m/d">
                  <c:v>45185</c:v>
                </c:pt>
                <c:pt idx="108" c:formatCode="yyyy/m/d">
                  <c:v>45186</c:v>
                </c:pt>
                <c:pt idx="109" c:formatCode="yyyy/m/d">
                  <c:v>45187</c:v>
                </c:pt>
                <c:pt idx="110" c:formatCode="yyyy/m/d">
                  <c:v>45188</c:v>
                </c:pt>
                <c:pt idx="111" c:formatCode="yyyy/m/d">
                  <c:v>45189</c:v>
                </c:pt>
                <c:pt idx="112" c:formatCode="yyyy/m/d">
                  <c:v>45190</c:v>
                </c:pt>
                <c:pt idx="113" c:formatCode="yyyy/m/d">
                  <c:v>45191</c:v>
                </c:pt>
                <c:pt idx="114" c:formatCode="yyyy/m/d">
                  <c:v>45192</c:v>
                </c:pt>
                <c:pt idx="115" c:formatCode="yyyy/m/d">
                  <c:v>45193</c:v>
                </c:pt>
                <c:pt idx="116" c:formatCode="yyyy/m/d">
                  <c:v>45194</c:v>
                </c:pt>
                <c:pt idx="117" c:formatCode="yyyy/m/d">
                  <c:v>45195</c:v>
                </c:pt>
                <c:pt idx="118" c:formatCode="yyyy/m/d">
                  <c:v>45196</c:v>
                </c:pt>
                <c:pt idx="119" c:formatCode="yyyy/m/d">
                  <c:v>45197</c:v>
                </c:pt>
                <c:pt idx="120" c:formatCode="yyyy/m/d">
                  <c:v>45198</c:v>
                </c:pt>
                <c:pt idx="121" c:formatCode="yyyy/m/d">
                  <c:v>45199</c:v>
                </c:pt>
                <c:pt idx="122" c:formatCode="yyyy/m/d">
                  <c:v>45200</c:v>
                </c:pt>
                <c:pt idx="123" c:formatCode="yyyy/m/d">
                  <c:v>45201</c:v>
                </c:pt>
                <c:pt idx="124" c:formatCode="yyyy/m/d">
                  <c:v>45202</c:v>
                </c:pt>
                <c:pt idx="125" c:formatCode="yyyy/m/d">
                  <c:v>45203</c:v>
                </c:pt>
                <c:pt idx="126" c:formatCode="yyyy/m/d">
                  <c:v>45204</c:v>
                </c:pt>
                <c:pt idx="127" c:formatCode="yyyy/m/d">
                  <c:v>45205</c:v>
                </c:pt>
                <c:pt idx="128" c:formatCode="yyyy/m/d">
                  <c:v>45206</c:v>
                </c:pt>
                <c:pt idx="129" c:formatCode="yyyy/m/d">
                  <c:v>45207</c:v>
                </c:pt>
                <c:pt idx="130" c:formatCode="yyyy/m/d">
                  <c:v>45208</c:v>
                </c:pt>
                <c:pt idx="131" c:formatCode="yyyy/m/d">
                  <c:v>45209</c:v>
                </c:pt>
                <c:pt idx="132" c:formatCode="yyyy/m/d">
                  <c:v>45210</c:v>
                </c:pt>
                <c:pt idx="133" c:formatCode="yyyy/m/d">
                  <c:v>45211</c:v>
                </c:pt>
                <c:pt idx="134" c:formatCode="yyyy/m/d">
                  <c:v>45212</c:v>
                </c:pt>
                <c:pt idx="135" c:formatCode="yyyy/m/d">
                  <c:v>45213</c:v>
                </c:pt>
                <c:pt idx="136" c:formatCode="yyyy/m/d">
                  <c:v>45214</c:v>
                </c:pt>
                <c:pt idx="137" c:formatCode="yyyy/m/d">
                  <c:v>45215</c:v>
                </c:pt>
              </c:numCache>
            </c:numRef>
          </c:cat>
          <c:val>
            <c:numRef>
              <c:f>'[达标率 航空流向.csv]达标率 航空流向'!$C$2:$C$139</c:f>
              <c:numCache>
                <c:formatCode>General</c:formatCode>
                <c:ptCount val="138"/>
                <c:pt idx="0">
                  <c:v>0.59</c:v>
                </c:pt>
                <c:pt idx="1">
                  <c:v>0.37</c:v>
                </c:pt>
                <c:pt idx="2">
                  <c:v>0.48</c:v>
                </c:pt>
                <c:pt idx="3">
                  <c:v>0.37</c:v>
                </c:pt>
                <c:pt idx="4">
                  <c:v>0.34</c:v>
                </c:pt>
                <c:pt idx="5">
                  <c:v>0.67</c:v>
                </c:pt>
                <c:pt idx="6">
                  <c:v>0.56</c:v>
                </c:pt>
                <c:pt idx="7">
                  <c:v>0.59</c:v>
                </c:pt>
                <c:pt idx="8">
                  <c:v>0.58</c:v>
                </c:pt>
                <c:pt idx="9">
                  <c:v>0.55</c:v>
                </c:pt>
                <c:pt idx="10">
                  <c:v>0.36</c:v>
                </c:pt>
                <c:pt idx="11">
                  <c:v>0.31</c:v>
                </c:pt>
                <c:pt idx="12">
                  <c:v>0.49</c:v>
                </c:pt>
                <c:pt idx="13">
                  <c:v>0.44</c:v>
                </c:pt>
                <c:pt idx="14">
                  <c:v>0.38</c:v>
                </c:pt>
                <c:pt idx="15">
                  <c:v>0.32</c:v>
                </c:pt>
                <c:pt idx="16">
                  <c:v>0.45</c:v>
                </c:pt>
                <c:pt idx="17">
                  <c:v>0.16</c:v>
                </c:pt>
                <c:pt idx="18">
                  <c:v>0.13</c:v>
                </c:pt>
                <c:pt idx="19">
                  <c:v>0.46</c:v>
                </c:pt>
                <c:pt idx="20">
                  <c:v>0.46</c:v>
                </c:pt>
                <c:pt idx="21">
                  <c:v>0.53</c:v>
                </c:pt>
                <c:pt idx="22">
                  <c:v>0.32</c:v>
                </c:pt>
                <c:pt idx="23">
                  <c:v>0.25</c:v>
                </c:pt>
                <c:pt idx="24">
                  <c:v>0.32</c:v>
                </c:pt>
                <c:pt idx="25">
                  <c:v>0.11</c:v>
                </c:pt>
                <c:pt idx="26">
                  <c:v>0.44</c:v>
                </c:pt>
                <c:pt idx="27">
                  <c:v>0.44</c:v>
                </c:pt>
                <c:pt idx="28">
                  <c:v>0.47</c:v>
                </c:pt>
                <c:pt idx="29">
                  <c:v>0.33</c:v>
                </c:pt>
                <c:pt idx="30">
                  <c:v>0.28</c:v>
                </c:pt>
                <c:pt idx="31">
                  <c:v>0.42</c:v>
                </c:pt>
                <c:pt idx="32">
                  <c:v>0.25</c:v>
                </c:pt>
                <c:pt idx="33">
                  <c:v>0.4</c:v>
                </c:pt>
                <c:pt idx="34">
                  <c:v>0.44</c:v>
                </c:pt>
                <c:pt idx="35">
                  <c:v>0.41</c:v>
                </c:pt>
                <c:pt idx="36">
                  <c:v>0.34</c:v>
                </c:pt>
                <c:pt idx="37">
                  <c:v>0.39</c:v>
                </c:pt>
                <c:pt idx="38">
                  <c:v>0.43</c:v>
                </c:pt>
                <c:pt idx="39">
                  <c:v>0.26</c:v>
                </c:pt>
                <c:pt idx="40">
                  <c:v>0.43</c:v>
                </c:pt>
                <c:pt idx="41">
                  <c:v>0.38</c:v>
                </c:pt>
                <c:pt idx="42">
                  <c:v>0.45</c:v>
                </c:pt>
                <c:pt idx="43">
                  <c:v>0.46</c:v>
                </c:pt>
                <c:pt idx="44">
                  <c:v>0.57</c:v>
                </c:pt>
                <c:pt idx="45">
                  <c:v>0.5</c:v>
                </c:pt>
                <c:pt idx="46">
                  <c:v>0.29</c:v>
                </c:pt>
                <c:pt idx="47">
                  <c:v>0.5</c:v>
                </c:pt>
                <c:pt idx="48">
                  <c:v>0.51</c:v>
                </c:pt>
                <c:pt idx="49">
                  <c:v>0.55</c:v>
                </c:pt>
                <c:pt idx="50">
                  <c:v>0.52</c:v>
                </c:pt>
                <c:pt idx="51">
                  <c:v>0.55</c:v>
                </c:pt>
                <c:pt idx="52">
                  <c:v>0.5</c:v>
                </c:pt>
                <c:pt idx="53">
                  <c:v>0.57</c:v>
                </c:pt>
                <c:pt idx="54">
                  <c:v>0.57</c:v>
                </c:pt>
                <c:pt idx="55">
                  <c:v>0.59</c:v>
                </c:pt>
                <c:pt idx="56">
                  <c:v>0.57</c:v>
                </c:pt>
                <c:pt idx="57">
                  <c:v>0.56</c:v>
                </c:pt>
                <c:pt idx="58">
                  <c:v>0.51</c:v>
                </c:pt>
                <c:pt idx="59">
                  <c:v>0.51</c:v>
                </c:pt>
                <c:pt idx="60">
                  <c:v>0.33</c:v>
                </c:pt>
                <c:pt idx="61">
                  <c:v>0.36</c:v>
                </c:pt>
                <c:pt idx="62">
                  <c:v>0.32</c:v>
                </c:pt>
                <c:pt idx="63">
                  <c:v>0.47</c:v>
                </c:pt>
                <c:pt idx="64">
                  <c:v>0.48</c:v>
                </c:pt>
                <c:pt idx="65">
                  <c:v>0.48</c:v>
                </c:pt>
                <c:pt idx="66">
                  <c:v>0.49</c:v>
                </c:pt>
                <c:pt idx="67">
                  <c:v>0.33</c:v>
                </c:pt>
                <c:pt idx="68">
                  <c:v>0.56</c:v>
                </c:pt>
                <c:pt idx="69">
                  <c:v>0.59</c:v>
                </c:pt>
                <c:pt idx="70">
                  <c:v>0.54</c:v>
                </c:pt>
                <c:pt idx="71">
                  <c:v>0.56</c:v>
                </c:pt>
                <c:pt idx="72">
                  <c:v>0.59</c:v>
                </c:pt>
                <c:pt idx="73">
                  <c:v>0.58</c:v>
                </c:pt>
                <c:pt idx="74">
                  <c:v>0.34</c:v>
                </c:pt>
                <c:pt idx="75">
                  <c:v>0.41</c:v>
                </c:pt>
                <c:pt idx="76">
                  <c:v>0.44</c:v>
                </c:pt>
                <c:pt idx="77">
                  <c:v>0.54</c:v>
                </c:pt>
                <c:pt idx="78">
                  <c:v>0.46</c:v>
                </c:pt>
                <c:pt idx="79">
                  <c:v>0.62</c:v>
                </c:pt>
                <c:pt idx="80">
                  <c:v>0.48</c:v>
                </c:pt>
                <c:pt idx="81">
                  <c:v>0.45</c:v>
                </c:pt>
                <c:pt idx="82">
                  <c:v>0.58</c:v>
                </c:pt>
                <c:pt idx="83">
                  <c:v>0.56</c:v>
                </c:pt>
                <c:pt idx="84">
                  <c:v>0.6</c:v>
                </c:pt>
                <c:pt idx="85">
                  <c:v>0.55</c:v>
                </c:pt>
                <c:pt idx="86">
                  <c:v>0.59</c:v>
                </c:pt>
                <c:pt idx="87">
                  <c:v>0.52</c:v>
                </c:pt>
                <c:pt idx="88">
                  <c:v>0.39</c:v>
                </c:pt>
                <c:pt idx="89">
                  <c:v>0.33</c:v>
                </c:pt>
                <c:pt idx="90">
                  <c:v>0.37</c:v>
                </c:pt>
                <c:pt idx="91">
                  <c:v>0.41</c:v>
                </c:pt>
                <c:pt idx="92">
                  <c:v>0.4</c:v>
                </c:pt>
                <c:pt idx="93">
                  <c:v>0.34</c:v>
                </c:pt>
                <c:pt idx="94">
                  <c:v>0.51</c:v>
                </c:pt>
                <c:pt idx="95">
                  <c:v>0.28</c:v>
                </c:pt>
                <c:pt idx="96">
                  <c:v>0.23</c:v>
                </c:pt>
                <c:pt idx="97">
                  <c:v>0.3</c:v>
                </c:pt>
                <c:pt idx="98">
                  <c:v>0.38</c:v>
                </c:pt>
                <c:pt idx="99">
                  <c:v>0.47</c:v>
                </c:pt>
                <c:pt idx="100">
                  <c:v>0.61</c:v>
                </c:pt>
                <c:pt idx="101">
                  <c:v>0.14</c:v>
                </c:pt>
                <c:pt idx="102">
                  <c:v>0.12</c:v>
                </c:pt>
                <c:pt idx="103">
                  <c:v>0.67</c:v>
                </c:pt>
                <c:pt idx="104">
                  <c:v>0.61</c:v>
                </c:pt>
                <c:pt idx="105">
                  <c:v>0.59</c:v>
                </c:pt>
                <c:pt idx="106">
                  <c:v>0.68</c:v>
                </c:pt>
                <c:pt idx="107">
                  <c:v>0.65</c:v>
                </c:pt>
                <c:pt idx="108">
                  <c:v>0.43</c:v>
                </c:pt>
                <c:pt idx="109">
                  <c:v>0.32</c:v>
                </c:pt>
                <c:pt idx="110">
                  <c:v>0.55</c:v>
                </c:pt>
                <c:pt idx="111">
                  <c:v>0.51</c:v>
                </c:pt>
                <c:pt idx="112">
                  <c:v>0.5</c:v>
                </c:pt>
                <c:pt idx="113">
                  <c:v>0.46</c:v>
                </c:pt>
                <c:pt idx="114">
                  <c:v>0.52</c:v>
                </c:pt>
                <c:pt idx="115">
                  <c:v>0.14</c:v>
                </c:pt>
                <c:pt idx="116">
                  <c:v>0.16</c:v>
                </c:pt>
                <c:pt idx="117">
                  <c:v>0.34</c:v>
                </c:pt>
                <c:pt idx="118">
                  <c:v>0.32</c:v>
                </c:pt>
                <c:pt idx="119">
                  <c:v>0.45</c:v>
                </c:pt>
                <c:pt idx="120">
                  <c:v>0.2</c:v>
                </c:pt>
                <c:pt idx="121">
                  <c:v>0.18</c:v>
                </c:pt>
                <c:pt idx="122">
                  <c:v>0.26</c:v>
                </c:pt>
                <c:pt idx="123">
                  <c:v>0.24</c:v>
                </c:pt>
                <c:pt idx="124">
                  <c:v>0.21</c:v>
                </c:pt>
                <c:pt idx="125">
                  <c:v>0.26</c:v>
                </c:pt>
                <c:pt idx="126">
                  <c:v>0.38</c:v>
                </c:pt>
                <c:pt idx="127">
                  <c:v>0.38</c:v>
                </c:pt>
                <c:pt idx="128">
                  <c:v>0.29</c:v>
                </c:pt>
                <c:pt idx="129">
                  <c:v>0.27</c:v>
                </c:pt>
                <c:pt idx="130">
                  <c:v>0.24</c:v>
                </c:pt>
                <c:pt idx="131">
                  <c:v>0.29</c:v>
                </c:pt>
                <c:pt idx="132">
                  <c:v>0.35</c:v>
                </c:pt>
                <c:pt idx="133">
                  <c:v>0.38</c:v>
                </c:pt>
                <c:pt idx="134">
                  <c:v>0.45</c:v>
                </c:pt>
                <c:pt idx="135">
                  <c:v>0.52</c:v>
                </c:pt>
                <c:pt idx="136">
                  <c:v>0.3</c:v>
                </c:pt>
                <c:pt idx="137">
                  <c:v>0.25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51775951"/>
        <c:axId val="639258921"/>
      </c:lineChart>
      <c:dateAx>
        <c:axId val="35177595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639258921"/>
        <c:crosses val="autoZero"/>
        <c:auto val="1"/>
        <c:lblOffset val="100"/>
        <c:baseTimeUnit val="days"/>
      </c:dateAx>
      <c:valAx>
        <c:axId val="63925892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351775951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误差分布</a:t>
            </a:r>
            <a:r>
              <a:rPr lang="en-US" altLang="zh-CN"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-</a:t>
            </a:r>
            <a:r>
              <a:rPr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航班</a:t>
            </a:r>
            <a:endParaRPr sz="96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'[达标率 航空流向.csv]达标率 航班'!$N$2</c:f>
              <c:strCache>
                <c:ptCount val="1"/>
                <c:pt idx="0">
                  <c:v>15日更新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'[达标率 航空流向.csv]达标率 航班'!$M$3:$M$10</c:f>
              <c:strCache>
                <c:ptCount val="8"/>
                <c:pt idx="0">
                  <c:v>误差0%以内</c:v>
                </c:pt>
                <c:pt idx="1">
                  <c:v>误差5%以内</c:v>
                </c:pt>
                <c:pt idx="2">
                  <c:v>误差10%以内</c:v>
                </c:pt>
                <c:pt idx="3">
                  <c:v>误差15%以内</c:v>
                </c:pt>
                <c:pt idx="4">
                  <c:v>误差20%以内</c:v>
                </c:pt>
                <c:pt idx="5">
                  <c:v>误差25%以内</c:v>
                </c:pt>
                <c:pt idx="6">
                  <c:v>误差30%以内</c:v>
                </c:pt>
                <c:pt idx="7">
                  <c:v>误差30%以上</c:v>
                </c:pt>
              </c:strCache>
            </c:strRef>
          </c:cat>
          <c:val>
            <c:numRef>
              <c:f>'[达标率 航空流向.csv]达标率 航班'!$N$3:$N$10</c:f>
              <c:numCache>
                <c:formatCode>General</c:formatCode>
                <c:ptCount val="8"/>
                <c:pt idx="1" c:formatCode="0.00%">
                  <c:v>0.180314194355623</c:v>
                </c:pt>
                <c:pt idx="2" c:formatCode="0.00%">
                  <c:v>0.157854459440656</c:v>
                </c:pt>
                <c:pt idx="3" c:formatCode="0.00%">
                  <c:v>0.130404559988878</c:v>
                </c:pt>
                <c:pt idx="4" c:formatCode="0.00%">
                  <c:v>0.0980242103798525</c:v>
                </c:pt>
                <c:pt idx="5" c:formatCode="0.00%">
                  <c:v>0.0775237032905744</c:v>
                </c:pt>
                <c:pt idx="6" c:formatCode="0.00%">
                  <c:v>0.0614794138171667</c:v>
                </c:pt>
                <c:pt idx="7" c:formatCode="0.00%">
                  <c:v>0.243778673710551</c:v>
                </c:pt>
              </c:numCache>
            </c:numRef>
          </c:val>
        </c:ser>
        <c:ser>
          <c:idx val="1"/>
          <c:order val="1"/>
          <c:tx>
            <c:strRef>
              <c:f>'[达标率 航空流向.csv]达标率 航班'!$O$2</c:f>
              <c:strCache>
                <c:ptCount val="1"/>
                <c:pt idx="0">
                  <c:v>日更新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'[达标率 航空流向.csv]达标率 航班'!$M$3:$M$10</c:f>
              <c:strCache>
                <c:ptCount val="8"/>
                <c:pt idx="0">
                  <c:v>误差0%以内</c:v>
                </c:pt>
                <c:pt idx="1">
                  <c:v>误差5%以内</c:v>
                </c:pt>
                <c:pt idx="2">
                  <c:v>误差10%以内</c:v>
                </c:pt>
                <c:pt idx="3">
                  <c:v>误差15%以内</c:v>
                </c:pt>
                <c:pt idx="4">
                  <c:v>误差20%以内</c:v>
                </c:pt>
                <c:pt idx="5">
                  <c:v>误差25%以内</c:v>
                </c:pt>
                <c:pt idx="6">
                  <c:v>误差30%以内</c:v>
                </c:pt>
                <c:pt idx="7">
                  <c:v>误差30%以上</c:v>
                </c:pt>
              </c:strCache>
            </c:strRef>
          </c:cat>
          <c:val>
            <c:numRef>
              <c:f>'[达标率 航空流向.csv]达标率 航班'!$O$3:$O$10</c:f>
              <c:numCache>
                <c:formatCode>0.00%</c:formatCode>
                <c:ptCount val="8"/>
                <c:pt idx="0">
                  <c:v>0.00689655172413793</c:v>
                </c:pt>
                <c:pt idx="1">
                  <c:v>0.232491389207807</c:v>
                </c:pt>
                <c:pt idx="2">
                  <c:v>0.19316877152698</c:v>
                </c:pt>
                <c:pt idx="3">
                  <c:v>0.14483352468427</c:v>
                </c:pt>
                <c:pt idx="4">
                  <c:v>0.102411021814006</c:v>
                </c:pt>
                <c:pt idx="5">
                  <c:v>0.0734787600459242</c:v>
                </c:pt>
                <c:pt idx="6">
                  <c:v>0.0498277841561423</c:v>
                </c:pt>
                <c:pt idx="7">
                  <c:v>0.191791044776119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4495267"/>
        <c:axId val="508709119"/>
      </c:barChart>
      <c:catAx>
        <c:axId val="4044952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508709119"/>
        <c:crosses val="autoZero"/>
        <c:auto val="1"/>
        <c:lblAlgn val="ctr"/>
        <c:lblOffset val="100"/>
        <c:noMultiLvlLbl val="0"/>
      </c:catAx>
      <c:valAx>
        <c:axId val="50870911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404495267"/>
        <c:crosses val="autoZero"/>
        <c:crossBetween val="between"/>
        <c:majorUnit val="0.06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误差分布</a:t>
            </a:r>
            <a:r>
              <a:rPr lang="en-US" altLang="zh-CN"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-</a:t>
            </a:r>
            <a:r>
              <a:rPr altLang="en-US" sz="9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流向</a:t>
            </a:r>
            <a:endParaRPr sz="96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'[达标率 航空流向.csv]达标率 航空流向'!$N$2</c:f>
              <c:strCache>
                <c:ptCount val="1"/>
                <c:pt idx="0">
                  <c:v>15日更新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'[达标率 航空流向.csv]达标率 航空流向'!$M$3:$M$10</c:f>
              <c:strCache>
                <c:ptCount val="8"/>
                <c:pt idx="0">
                  <c:v>误差0%以内</c:v>
                </c:pt>
                <c:pt idx="1">
                  <c:v>误差5%以内</c:v>
                </c:pt>
                <c:pt idx="2">
                  <c:v>误差10%以内</c:v>
                </c:pt>
                <c:pt idx="3">
                  <c:v>误差15%以内</c:v>
                </c:pt>
                <c:pt idx="4">
                  <c:v>误差20%以内</c:v>
                </c:pt>
                <c:pt idx="5">
                  <c:v>误差25%以内</c:v>
                </c:pt>
                <c:pt idx="6">
                  <c:v>误差30%以内</c:v>
                </c:pt>
                <c:pt idx="7">
                  <c:v>误差30%以上</c:v>
                </c:pt>
              </c:strCache>
            </c:strRef>
          </c:cat>
          <c:val>
            <c:numRef>
              <c:f>'[达标率 航空流向.csv]达标率 航空流向'!$N$3:$N$10</c:f>
              <c:numCache>
                <c:formatCode>0.00%</c:formatCode>
                <c:ptCount val="8"/>
                <c:pt idx="0">
                  <c:v>0.02</c:v>
                </c:pt>
                <c:pt idx="1">
                  <c:v>0.1852648347272</c:v>
                </c:pt>
                <c:pt idx="2">
                  <c:v>0.157061785628646</c:v>
                </c:pt>
                <c:pt idx="3">
                  <c:v>0.121624850657108</c:v>
                </c:pt>
                <c:pt idx="4">
                  <c:v>0.0908578332662102</c:v>
                </c:pt>
                <c:pt idx="5">
                  <c:v>0.0735751295336787</c:v>
                </c:pt>
                <c:pt idx="6">
                  <c:v>0.0562881955612737</c:v>
                </c:pt>
                <c:pt idx="7">
                  <c:v>0.218797291915571</c:v>
                </c:pt>
              </c:numCache>
            </c:numRef>
          </c:val>
        </c:ser>
        <c:ser>
          <c:idx val="1"/>
          <c:order val="1"/>
          <c:tx>
            <c:strRef>
              <c:f>'[达标率 航空流向.csv]达标率 航空流向'!$O$2</c:f>
              <c:strCache>
                <c:ptCount val="1"/>
                <c:pt idx="0">
                  <c:v>日更新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'[达标率 航空流向.csv]达标率 航空流向'!$M$3:$M$10</c:f>
              <c:strCache>
                <c:ptCount val="8"/>
                <c:pt idx="0">
                  <c:v>误差0%以内</c:v>
                </c:pt>
                <c:pt idx="1">
                  <c:v>误差5%以内</c:v>
                </c:pt>
                <c:pt idx="2">
                  <c:v>误差10%以内</c:v>
                </c:pt>
                <c:pt idx="3">
                  <c:v>误差15%以内</c:v>
                </c:pt>
                <c:pt idx="4">
                  <c:v>误差20%以内</c:v>
                </c:pt>
                <c:pt idx="5">
                  <c:v>误差25%以内</c:v>
                </c:pt>
                <c:pt idx="6">
                  <c:v>误差30%以内</c:v>
                </c:pt>
                <c:pt idx="7">
                  <c:v>误差30%以上</c:v>
                </c:pt>
              </c:strCache>
            </c:strRef>
          </c:cat>
          <c:val>
            <c:numRef>
              <c:f>'[达标率 航空流向.csv]达标率 航空流向'!$O$3:$O$10</c:f>
              <c:numCache>
                <c:formatCode>0.00%</c:formatCode>
                <c:ptCount val="8"/>
                <c:pt idx="0">
                  <c:v>0.0102389078498293</c:v>
                </c:pt>
                <c:pt idx="1">
                  <c:v>0.24277027027027</c:v>
                </c:pt>
                <c:pt idx="2">
                  <c:v>0.196532574834078</c:v>
                </c:pt>
                <c:pt idx="3">
                  <c:v>0.14122215409769</c:v>
                </c:pt>
                <c:pt idx="4">
                  <c:v>0.0947297297297297</c:v>
                </c:pt>
                <c:pt idx="5">
                  <c:v>0.0668975821787557</c:v>
                </c:pt>
                <c:pt idx="6">
                  <c:v>0.043337912087912</c:v>
                </c:pt>
                <c:pt idx="7">
                  <c:v>0.160615761869082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4495267"/>
        <c:axId val="508709119"/>
      </c:barChart>
      <c:catAx>
        <c:axId val="4044952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508709119"/>
        <c:crosses val="autoZero"/>
        <c:auto val="1"/>
        <c:lblAlgn val="ctr"/>
        <c:lblOffset val="100"/>
        <c:noMultiLvlLbl val="0"/>
      </c:catAx>
      <c:valAx>
        <c:axId val="50870911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404495267"/>
        <c:crosses val="autoZero"/>
        <c:crossBetween val="between"/>
        <c:majorUnit val="0.06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420688" y="1241425"/>
            <a:ext cx="5954712" cy="3349625"/>
          </a:xfrm>
          <a:ln>
            <a:solidFill>
              <a:srgbClr val="000000"/>
            </a:solidFill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科技联动
顺丰云阶段性产出及规划</a:t>
            </a:r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16280" indent="-27559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02360" indent="-22034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543685" indent="-22034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984375" indent="-22034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42506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86639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30708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74840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r" defTabSz="8813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D70296-DAC5-43BC-9831-DE5944EE1C8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420688" y="1241425"/>
            <a:ext cx="5954712" cy="3349625"/>
          </a:xfrm>
          <a:ln>
            <a:solidFill>
              <a:srgbClr val="000000"/>
            </a:solidFill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科技联动</a:t>
            </a:r>
            <a:endParaRPr lang="en-US" altLang="zh-CN" dirty="0"/>
          </a:p>
          <a:p>
            <a:r>
              <a:rPr lang="zh-CN" altLang="en-US" dirty="0"/>
              <a:t>顺丰云阶段性产出及规划</a:t>
            </a:r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16280" indent="-27559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02360" indent="-22034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543685" indent="-22034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984375" indent="-22034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42506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86639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30708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74840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r" defTabSz="8813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D70296-DAC5-43BC-9831-DE5944EE1C8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 descr="WechatIMG108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713" y="239713"/>
            <a:ext cx="211296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CD02B-F4A2-4B34-ABDC-B291EC6A551F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B20B3-AE02-44B8-A35E-6FF81DEA28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500" y="174625"/>
            <a:ext cx="146050" cy="658813"/>
          </a:xfrm>
          <a:prstGeom prst="rect">
            <a:avLst/>
          </a:prstGeom>
          <a:solidFill>
            <a:srgbClr val="DA0C27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DCFAAD-1450-496B-8882-1FB52E2AC000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085FA-ADC7-40FB-A1E2-D2553A5CBB8F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6685" y="2472231"/>
            <a:ext cx="757645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全货机航空空舱预测介绍</a:t>
            </a:r>
            <a:endParaRPr kumimoji="1"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81177" y="5174028"/>
            <a:ext cx="757645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2023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089650"/>
            <a:ext cx="27432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103650" y="167082"/>
            <a:ext cx="109036" cy="424497"/>
          </a:xfrm>
          <a:prstGeom prst="rect">
            <a:avLst/>
          </a:prstGeom>
          <a:solidFill>
            <a:srgbClr val="002D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8223" y="197218"/>
            <a:ext cx="117462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D6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全货机空舱预测概览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2D6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915" y="684530"/>
            <a:ext cx="518160" cy="576000"/>
          </a:xfrm>
          <a:prstGeom prst="rect">
            <a:avLst/>
          </a:prstGeom>
          <a:solidFill>
            <a:srgbClr val="2D75B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endParaRPr lang="zh-CN" altLang="en-US" sz="1600" b="1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0885" y="1302385"/>
            <a:ext cx="11306810" cy="764540"/>
          </a:xfrm>
          <a:prstGeom prst="rect">
            <a:avLst/>
          </a:prstGeom>
          <a:noFill/>
          <a:ln>
            <a:solidFill>
              <a:srgbClr val="2D75B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8915" y="1287145"/>
            <a:ext cx="518160" cy="774700"/>
          </a:xfrm>
          <a:prstGeom prst="rect">
            <a:avLst/>
          </a:prstGeom>
          <a:solidFill>
            <a:srgbClr val="2D75B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指标</a:t>
            </a:r>
            <a:endParaRPr lang="zh-CN" altLang="en-US" sz="1600" b="1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0885" y="685165"/>
            <a:ext cx="11318875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26440" y="2063115"/>
            <a:ext cx="11313795" cy="1318260"/>
          </a:xfrm>
          <a:prstGeom prst="rect">
            <a:avLst/>
          </a:prstGeom>
          <a:noFill/>
          <a:ln>
            <a:solidFill>
              <a:srgbClr val="2D75B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08915" y="2093595"/>
            <a:ext cx="518160" cy="1292860"/>
          </a:xfrm>
          <a:prstGeom prst="rect">
            <a:avLst/>
          </a:prstGeom>
          <a:solidFill>
            <a:srgbClr val="2D75B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预测内容</a:t>
            </a:r>
            <a:endParaRPr lang="zh-CN" altLang="en-US" sz="1600" b="1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71525" y="826135"/>
            <a:ext cx="11113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全货机空舱货量信息；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提供航班对应的销售城市流向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85520" y="2165350"/>
            <a:ext cx="1838325" cy="300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输出范围</a:t>
            </a:r>
            <a:endParaRPr lang="zh-CN" altLang="en-US" sz="12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675640" y="2526030"/>
            <a:ext cx="2517140" cy="723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航班预测：日均约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97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条航空流向，日均约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116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个航班；</a:t>
            </a:r>
            <a:endPara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航班销售流向：约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万条流向</a:t>
            </a:r>
            <a:endPara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975360" y="1524635"/>
            <a:ext cx="9138285" cy="4419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9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达标率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：达标对象数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总预测对象数</a:t>
            </a:r>
            <a:r>
              <a:rPr lang="zh-CN" altLang="en-US" sz="8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8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单个预测对象的准确率达90%为达标,</a:t>
            </a:r>
            <a:r>
              <a:rPr lang="zh-CN" altLang="en-US" sz="8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abs（预测发货量-实际发货量）/实际发货量&lt;0.1】</a:t>
            </a:r>
            <a:endParaRPr lang="zh-CN" altLang="en-US" sz="800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误差分布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：预测对象在各误差段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的对象数量和占比</a:t>
            </a:r>
            <a:r>
              <a:rPr lang="zh-CN" altLang="en-US" sz="8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【</a:t>
            </a:r>
            <a:r>
              <a:rPr lang="zh-CN" altLang="en-US" sz="8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误差</a:t>
            </a:r>
            <a:r>
              <a:rPr lang="en-US" altLang="zh-CN" sz="8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0%</a:t>
            </a:r>
            <a:r>
              <a:rPr lang="zh-CN" altLang="en-US" sz="8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、5%内、10%内、15%内、20%内、25%内、30%、30%以上】</a:t>
            </a:r>
            <a:endParaRPr lang="zh-CN" altLang="en-US" sz="800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60775" y="2165350"/>
            <a:ext cx="1838325" cy="300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/>
              <a:t>预测单位与维度</a:t>
            </a:r>
            <a:endParaRPr lang="zh-CN" altLang="en-US" sz="1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497580" y="2526030"/>
            <a:ext cx="3228975" cy="723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单位：发货量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KG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维度：航班、流向</a:t>
            </a:r>
            <a:endPara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08090" y="2165350"/>
            <a:ext cx="1945640" cy="300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/>
              <a:t>外推期</a:t>
            </a:r>
            <a:endParaRPr lang="zh-CN" altLang="en-US" sz="12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073140" y="2526030"/>
            <a:ext cx="3111500" cy="723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航班预测：未来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31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天的班次【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0D-31D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endPara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航班销售流向：近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天车标表与未来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日航管班次表中出现的航班和流向</a:t>
            </a:r>
            <a:endPara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8915" y="3418205"/>
            <a:ext cx="517525" cy="2926080"/>
          </a:xfrm>
          <a:prstGeom prst="rect">
            <a:avLst/>
          </a:prstGeom>
          <a:solidFill>
            <a:srgbClr val="2D75B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预测方案</a:t>
            </a:r>
            <a:endParaRPr lang="en-US" altLang="zh-CN" sz="1600" b="1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812800" y="3561080"/>
            <a:ext cx="5454650" cy="2647950"/>
            <a:chOff x="1280" y="6280"/>
            <a:chExt cx="8590" cy="4170"/>
          </a:xfrm>
        </p:grpSpPr>
        <p:sp>
          <p:nvSpPr>
            <p:cNvPr id="56" name="圆角矩形 55"/>
            <p:cNvSpPr/>
            <p:nvPr/>
          </p:nvSpPr>
          <p:spPr>
            <a:xfrm>
              <a:off x="1280" y="6280"/>
              <a:ext cx="8591" cy="4170"/>
            </a:xfrm>
            <a:prstGeom prst="roundRect">
              <a:avLst>
                <a:gd name="adj" fmla="val 347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336" y="6873"/>
              <a:ext cx="2384" cy="3408"/>
              <a:chOff x="1336" y="6643"/>
              <a:chExt cx="2384" cy="340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336" y="6643"/>
                <a:ext cx="2385" cy="3409"/>
              </a:xfrm>
              <a:prstGeom prst="roundRect">
                <a:avLst>
                  <a:gd name="adj" fmla="val 110"/>
                </a:avLst>
              </a:prstGeom>
              <a:solidFill>
                <a:schemeClr val="bg1"/>
              </a:solidFill>
              <a:ln w="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400" y="8692"/>
                <a:ext cx="2188" cy="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900" dirty="0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车标信息表</a:t>
                </a:r>
                <a:endPara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400" y="7068"/>
                <a:ext cx="2189" cy="5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900" dirty="0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pass</a:t>
                </a:r>
                <a:r>
                  <a:rPr lang="zh-CN" altLang="en-US" sz="900" dirty="0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运力规划表</a:t>
                </a:r>
                <a:endPara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400" y="7881"/>
                <a:ext cx="2188" cy="4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900" dirty="0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航班历史执行情况表</a:t>
                </a:r>
                <a:endPara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400" y="9468"/>
                <a:ext cx="2188" cy="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900" dirty="0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日期配置表</a:t>
                </a:r>
                <a:endPara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514" y="6644"/>
                <a:ext cx="1961" cy="56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sz="1000" b="1">
                    <a:solidFill>
                      <a:schemeClr val="accent5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数据输入</a:t>
                </a:r>
                <a:endParaRPr lang="zh-CN" sz="1000" b="1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050" y="6874"/>
              <a:ext cx="3372" cy="3409"/>
              <a:chOff x="1336" y="6643"/>
              <a:chExt cx="2385" cy="3409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1336" y="6643"/>
                <a:ext cx="2385" cy="3409"/>
              </a:xfrm>
              <a:prstGeom prst="roundRect">
                <a:avLst>
                  <a:gd name="adj" fmla="val 110"/>
                </a:avLst>
              </a:prstGeom>
              <a:solidFill>
                <a:schemeClr val="bg1"/>
              </a:solidFill>
              <a:ln w="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514" y="6644"/>
                <a:ext cx="1961" cy="56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sz="1000" b="1">
                    <a:solidFill>
                      <a:schemeClr val="accent5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全货机空舱预测规则</a:t>
                </a:r>
                <a:endParaRPr lang="zh-CN" sz="1000" b="1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4888" y="7280"/>
              <a:ext cx="1605" cy="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8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计划航班信息</a:t>
              </a:r>
              <a:endParaRPr lang="zh-CN" altLang="en-US" sz="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（未来</a:t>
              </a:r>
              <a:r>
                <a:rPr lang="en-US" altLang="zh-CN" sz="7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31</a:t>
              </a:r>
              <a:r>
                <a:rPr lang="zh-CN" altLang="en-US" sz="7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天）</a:t>
              </a:r>
              <a:endParaRPr lang="zh-CN" altLang="en-US" sz="700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198" y="8108"/>
              <a:ext cx="1321" cy="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8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流向预测</a:t>
              </a:r>
              <a:endParaRPr lang="zh-CN" altLang="en-US" sz="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sz="7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取同日期类型流向均值</a:t>
              </a:r>
              <a:endParaRPr lang="zh-CN" sz="700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942" y="8088"/>
              <a:ext cx="1321" cy="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航班发货占比</a:t>
              </a:r>
              <a:endParaRPr lang="zh-CN" altLang="en-US" sz="7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sz="6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（历史航班占比均值；无历史用业载占比）</a:t>
              </a:r>
              <a:endParaRPr lang="zh-CN" sz="600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27" y="9256"/>
              <a:ext cx="1321" cy="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8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航班预测</a:t>
              </a:r>
              <a:endParaRPr lang="zh-CN" altLang="en-US" sz="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sz="7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流向</a:t>
              </a:r>
              <a:r>
                <a:rPr lang="en-US" altLang="zh-CN" sz="7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*</a:t>
              </a:r>
              <a:r>
                <a:rPr lang="zh-CN" altLang="en-US" sz="7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航班占比</a:t>
              </a:r>
              <a:endParaRPr lang="zh-CN" altLang="en-US" sz="700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7756" y="6873"/>
              <a:ext cx="1951" cy="3369"/>
            </a:xfrm>
            <a:prstGeom prst="roundRect">
              <a:avLst>
                <a:gd name="adj" fmla="val 110"/>
              </a:avLst>
            </a:prstGeom>
            <a:solidFill>
              <a:schemeClr val="bg1"/>
            </a:solidFill>
            <a:ln w="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820" y="7298"/>
              <a:ext cx="1819" cy="2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marL="171450" lvl="0" indent="-171450" algn="l" fontAlgn="auto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航班日期</a:t>
              </a:r>
              <a:endParaRPr lang="zh-CN" altLang="en-US" sz="9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171450" lvl="0" indent="-171450" algn="l" fontAlgn="auto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航班流向</a:t>
              </a:r>
              <a:endParaRPr lang="zh-CN" altLang="en-US" sz="9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171450" lvl="0" indent="-171450" algn="l" fontAlgn="auto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航班班次</a:t>
              </a:r>
              <a:endParaRPr lang="zh-CN" altLang="en-US" sz="9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171450" lvl="0" indent="-171450" algn="l" fontAlgn="auto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业载量</a:t>
              </a:r>
              <a:endParaRPr lang="zh-CN" altLang="en-US" sz="9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171450" lvl="0" indent="-171450" algn="l" fontAlgn="auto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预测发货量</a:t>
              </a:r>
              <a:endParaRPr lang="zh-CN" altLang="en-US" sz="9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171450" lvl="0" indent="-171450" algn="l" fontAlgn="auto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空舱量</a:t>
              </a:r>
              <a:endParaRPr lang="zh-CN" altLang="en-US" sz="9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171450" lvl="0" indent="-171450" algn="l" fontAlgn="auto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长短期资源</a:t>
              </a:r>
              <a:endParaRPr lang="zh-CN" altLang="en-US" sz="9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zh-CN" altLang="en-US" sz="9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zh-CN" altLang="en-US" sz="9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604" y="6874"/>
              <a:ext cx="1961" cy="5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sz="1000" b="1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预测输出</a:t>
              </a:r>
              <a:endParaRPr lang="zh-CN" sz="10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57" name="肘形连接符 56"/>
            <p:cNvCxnSpPr>
              <a:stCxn id="24" idx="2"/>
              <a:endCxn id="25" idx="0"/>
            </p:cNvCxnSpPr>
            <p:nvPr/>
          </p:nvCxnSpPr>
          <p:spPr>
            <a:xfrm rot="5400000">
              <a:off x="5093" y="7509"/>
              <a:ext cx="365" cy="832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>
              <a:stCxn id="24" idx="2"/>
              <a:endCxn id="26" idx="0"/>
            </p:cNvCxnSpPr>
            <p:nvPr/>
          </p:nvCxnSpPr>
          <p:spPr>
            <a:xfrm rot="5400000" flipV="1">
              <a:off x="5975" y="7459"/>
              <a:ext cx="345" cy="912"/>
            </a:xfrm>
            <a:prstGeom prst="bentConnector3">
              <a:avLst>
                <a:gd name="adj1" fmla="val 51449"/>
              </a:avLst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25" idx="2"/>
              <a:endCxn id="27" idx="0"/>
            </p:cNvCxnSpPr>
            <p:nvPr/>
          </p:nvCxnSpPr>
          <p:spPr>
            <a:xfrm rot="5400000" flipV="1">
              <a:off x="5005" y="8573"/>
              <a:ext cx="536" cy="829"/>
            </a:xfrm>
            <a:prstGeom prst="bentConnector3">
              <a:avLst>
                <a:gd name="adj1" fmla="val 49907"/>
              </a:avLst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肘形连接符 59"/>
            <p:cNvCxnSpPr>
              <a:stCxn id="26" idx="2"/>
              <a:endCxn id="27" idx="0"/>
            </p:cNvCxnSpPr>
            <p:nvPr/>
          </p:nvCxnSpPr>
          <p:spPr>
            <a:xfrm rot="5400000">
              <a:off x="5867" y="8520"/>
              <a:ext cx="556" cy="915"/>
            </a:xfrm>
            <a:prstGeom prst="bentConnector3">
              <a:avLst>
                <a:gd name="adj1" fmla="val 49910"/>
              </a:avLst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4532" y="6329"/>
              <a:ext cx="289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</a:rPr>
                <a:t>全货机空舱预测逻辑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右箭头 61"/>
            <p:cNvSpPr/>
            <p:nvPr/>
          </p:nvSpPr>
          <p:spPr>
            <a:xfrm>
              <a:off x="3749" y="8200"/>
              <a:ext cx="291" cy="2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右箭头 62"/>
            <p:cNvSpPr/>
            <p:nvPr/>
          </p:nvSpPr>
          <p:spPr>
            <a:xfrm>
              <a:off x="7465" y="8111"/>
              <a:ext cx="291" cy="2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494780" y="3561080"/>
            <a:ext cx="5455285" cy="2647950"/>
            <a:chOff x="1280" y="6280"/>
            <a:chExt cx="8591" cy="4170"/>
          </a:xfrm>
        </p:grpSpPr>
        <p:sp>
          <p:nvSpPr>
            <p:cNvPr id="66" name="圆角矩形 65"/>
            <p:cNvSpPr/>
            <p:nvPr/>
          </p:nvSpPr>
          <p:spPr>
            <a:xfrm>
              <a:off x="1280" y="6280"/>
              <a:ext cx="8591" cy="4170"/>
            </a:xfrm>
            <a:prstGeom prst="roundRect">
              <a:avLst>
                <a:gd name="adj" fmla="val 347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336" y="6873"/>
              <a:ext cx="2384" cy="3408"/>
              <a:chOff x="1336" y="6643"/>
              <a:chExt cx="2384" cy="3408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1336" y="6643"/>
                <a:ext cx="2385" cy="3409"/>
              </a:xfrm>
              <a:prstGeom prst="roundRect">
                <a:avLst>
                  <a:gd name="adj" fmla="val 110"/>
                </a:avLst>
              </a:prstGeom>
              <a:solidFill>
                <a:schemeClr val="bg1"/>
              </a:solidFill>
              <a:ln w="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00" y="8692"/>
                <a:ext cx="2188" cy="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900" dirty="0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航班历史执行情况表</a:t>
                </a:r>
                <a:endPara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400" y="7068"/>
                <a:ext cx="2189" cy="5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900" dirty="0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车标信息表</a:t>
                </a:r>
                <a:endParaRPr lang="zh-CN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400" y="7881"/>
                <a:ext cx="2188" cy="4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900" dirty="0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路由表</a:t>
                </a:r>
                <a:endPara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400" y="9468"/>
                <a:ext cx="2188" cy="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900" dirty="0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航管运输班次表</a:t>
                </a:r>
                <a:endPara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514" y="6644"/>
                <a:ext cx="1961" cy="56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sz="1000" b="1">
                    <a:solidFill>
                      <a:schemeClr val="accent5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数据输入</a:t>
                </a:r>
                <a:endParaRPr lang="zh-CN" sz="1000" b="1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050" y="6874"/>
              <a:ext cx="3372" cy="3409"/>
              <a:chOff x="1336" y="6643"/>
              <a:chExt cx="2385" cy="3409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1336" y="6643"/>
                <a:ext cx="2385" cy="3409"/>
              </a:xfrm>
              <a:prstGeom prst="roundRect">
                <a:avLst>
                  <a:gd name="adj" fmla="val 110"/>
                </a:avLst>
              </a:prstGeom>
              <a:solidFill>
                <a:schemeClr val="bg1"/>
              </a:solidFill>
              <a:ln w="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514" y="6644"/>
                <a:ext cx="1961" cy="56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sz="1000" b="1">
                    <a:solidFill>
                      <a:schemeClr val="accent5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全货机空舱预测规则</a:t>
                </a:r>
                <a:endParaRPr lang="zh-CN" sz="1000" b="1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4198" y="7366"/>
              <a:ext cx="1321" cy="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8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历史航班收派件城市</a:t>
              </a:r>
              <a:endParaRPr lang="zh-CN" altLang="en-US" sz="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sz="7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（近</a:t>
              </a:r>
              <a:r>
                <a:rPr lang="en-US" altLang="zh-CN" sz="7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14</a:t>
              </a:r>
              <a:r>
                <a:rPr lang="zh-CN" altLang="en-US" sz="7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天</a:t>
              </a:r>
              <a:r>
                <a:rPr lang="zh-CN" sz="7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）</a:t>
              </a:r>
              <a:endParaRPr lang="zh-CN" sz="700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942" y="7346"/>
              <a:ext cx="1321" cy="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航管班次中配载城市</a:t>
              </a:r>
              <a:endParaRPr lang="zh-CN" altLang="en-US" sz="7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sz="6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（未来</a:t>
              </a:r>
              <a:r>
                <a:rPr lang="en-US" altLang="zh-CN" sz="6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15</a:t>
              </a:r>
              <a:r>
                <a:rPr lang="zh-CN" altLang="en-US" sz="6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天</a:t>
              </a:r>
              <a:r>
                <a:rPr lang="zh-CN" sz="6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）</a:t>
              </a:r>
              <a:endParaRPr lang="zh-CN" sz="600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612" y="8720"/>
              <a:ext cx="2322" cy="1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8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航班销售城市</a:t>
              </a:r>
              <a:endParaRPr lang="zh-CN" altLang="en-US" sz="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171450" lvl="0" indent="-171450" algn="ctr"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7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在航管班次中航班</a:t>
              </a:r>
              <a:r>
                <a:rPr lang="en-US" altLang="zh-CN" sz="7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:</a:t>
              </a:r>
              <a:r>
                <a:rPr lang="zh-CN" altLang="en-US" sz="7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配载城市一致</a:t>
              </a:r>
              <a:endParaRPr lang="zh-CN" altLang="en-US" sz="700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  <a:p>
              <a:pPr marL="171450" lvl="0" indent="-171450" algn="ctr"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700" dirty="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未在航管班次中航班：非同城收派城市</a:t>
              </a:r>
              <a:endParaRPr lang="zh-CN" altLang="en-US" sz="700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7756" y="6873"/>
              <a:ext cx="1951" cy="3369"/>
            </a:xfrm>
            <a:prstGeom prst="roundRect">
              <a:avLst>
                <a:gd name="adj" fmla="val 110"/>
              </a:avLst>
            </a:prstGeom>
            <a:solidFill>
              <a:schemeClr val="bg1"/>
            </a:solidFill>
            <a:ln w="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7820" y="7298"/>
              <a:ext cx="1819" cy="2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marL="171450" lvl="0" indent="-171450" algn="l" fontAlgn="auto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航班流向</a:t>
              </a:r>
              <a:endParaRPr lang="zh-CN" altLang="en-US" sz="9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171450" lvl="0" indent="-171450" algn="l" fontAlgn="auto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销售城市流向</a:t>
              </a:r>
              <a:endParaRPr lang="zh-CN" altLang="en-US" sz="9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171450" lvl="0" indent="-171450" algn="l" fontAlgn="auto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近</a:t>
              </a:r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</a:t>
              </a:r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周全货机件量</a:t>
              </a:r>
              <a:endParaRPr lang="zh-CN" altLang="en-US" sz="9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zh-CN" altLang="en-US" sz="9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7604" y="6874"/>
              <a:ext cx="1961" cy="5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sz="1000" b="1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预测输出</a:t>
              </a:r>
              <a:endParaRPr lang="zh-CN" sz="10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91" name="肘形连接符 90"/>
            <p:cNvCxnSpPr>
              <a:stCxn id="79" idx="2"/>
              <a:endCxn id="82" idx="0"/>
            </p:cNvCxnSpPr>
            <p:nvPr/>
          </p:nvCxnSpPr>
          <p:spPr>
            <a:xfrm rot="5400000" flipV="1">
              <a:off x="4945" y="7892"/>
              <a:ext cx="742" cy="914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>
              <a:stCxn id="80" idx="2"/>
              <a:endCxn id="82" idx="0"/>
            </p:cNvCxnSpPr>
            <p:nvPr/>
          </p:nvCxnSpPr>
          <p:spPr>
            <a:xfrm rot="5400000">
              <a:off x="5807" y="7924"/>
              <a:ext cx="762" cy="830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4532" y="6329"/>
              <a:ext cx="289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</a:rPr>
                <a:t>航班销售流向获取逻辑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右箭头 93"/>
            <p:cNvSpPr/>
            <p:nvPr/>
          </p:nvSpPr>
          <p:spPr>
            <a:xfrm>
              <a:off x="3749" y="8200"/>
              <a:ext cx="291" cy="2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右箭头 94"/>
            <p:cNvSpPr/>
            <p:nvPr/>
          </p:nvSpPr>
          <p:spPr>
            <a:xfrm>
              <a:off x="7465" y="8111"/>
              <a:ext cx="291" cy="2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6" name="矩形 95"/>
          <p:cNvSpPr/>
          <p:nvPr/>
        </p:nvSpPr>
        <p:spPr>
          <a:xfrm>
            <a:off x="723900" y="3418205"/>
            <a:ext cx="11322050" cy="2926080"/>
          </a:xfrm>
          <a:prstGeom prst="rect">
            <a:avLst/>
          </a:prstGeom>
          <a:noFill/>
          <a:ln>
            <a:solidFill>
              <a:srgbClr val="2D75B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9347835" y="2165350"/>
            <a:ext cx="1838325" cy="300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/>
              <a:t>频率</a:t>
            </a:r>
            <a:endParaRPr lang="zh-CN" altLang="en-US" sz="1200" b="1" dirty="0"/>
          </a:p>
        </p:txBody>
      </p:sp>
      <p:sp>
        <p:nvSpPr>
          <p:cNvPr id="98" name="文本框 97"/>
          <p:cNvSpPr txBox="1"/>
          <p:nvPr/>
        </p:nvSpPr>
        <p:spPr>
          <a:xfrm>
            <a:off x="9184640" y="2526030"/>
            <a:ext cx="2699385" cy="723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日更新：每日凌晨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点前更新</a:t>
            </a:r>
            <a:endPara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日更新：每月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日、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日更新</a:t>
            </a:r>
            <a:r>
              <a:rPr lang="zh-CN" altLang="en-US" sz="9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（日度数据仅在每月</a:t>
            </a:r>
            <a:r>
              <a:rPr lang="en-US" altLang="zh-CN" sz="9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9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日和</a:t>
            </a:r>
            <a:r>
              <a:rPr lang="en-US" altLang="zh-CN" sz="9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15</a:t>
            </a:r>
            <a:r>
              <a:rPr lang="zh-CN" altLang="en-US" sz="9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日写入）</a:t>
            </a:r>
            <a:endParaRPr lang="zh-CN" altLang="en-US" sz="900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12800" y="1302385"/>
            <a:ext cx="6266180" cy="565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航班销售流向仅为数据处理输出，不做效果监控</a:t>
            </a:r>
            <a:endParaRPr lang="zh-CN" altLang="en-US" sz="1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分别对流向和航班、预测的频率（日度、长期）分别计算预测发货量的准确率情况；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>
            <a:off x="461010" y="506808"/>
            <a:ext cx="11280775" cy="6330237"/>
            <a:chOff x="2678" y="317"/>
            <a:chExt cx="17765" cy="10098"/>
          </a:xfrm>
        </p:grpSpPr>
        <p:grpSp>
          <p:nvGrpSpPr>
            <p:cNvPr id="49" name="组合 48"/>
            <p:cNvGrpSpPr/>
            <p:nvPr/>
          </p:nvGrpSpPr>
          <p:grpSpPr>
            <a:xfrm>
              <a:off x="2678" y="317"/>
              <a:ext cx="17765" cy="10098"/>
              <a:chOff x="2678" y="317"/>
              <a:chExt cx="17765" cy="1009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678" y="512"/>
                <a:ext cx="17765" cy="9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804" y="5280"/>
                <a:ext cx="1961" cy="5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00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PASS</a:t>
                </a:r>
                <a:r>
                  <a:rPr lang="zh-CN" altLang="en-US" sz="100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运力规划表</a:t>
                </a:r>
                <a:endParaRPr lang="zh-CN" altLang="en-US" sz="10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9823" y="317"/>
                <a:ext cx="2924" cy="5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p>
                <a:r>
                  <a:rPr lang="zh-CN" sz="1400" b="1"/>
                  <a:t>全货机空舱预测规则</a:t>
                </a:r>
                <a:endParaRPr lang="zh-CN" sz="1400" b="1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0619" y="1214"/>
                <a:ext cx="5278" cy="6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航班历史发货量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日期、业载、航班、实际发货量（剔除陆运件、已售卖空舱量）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8695" y="2574"/>
                <a:ext cx="3233" cy="112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流向历史每日发货量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分日期类型：星期2-6</a:t>
                </a:r>
                <a:r>
                  <a:rPr lang="zh-CN" sz="7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（工作日）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,7,1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分航班流向：010-755/010-021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分业载:  14000/28000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8695" y="4038"/>
                <a:ext cx="3232" cy="13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流向异常值处理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非周一：上下区间为临近一周实际值均值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*1.4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和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*0.85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周一：上下区间为临近一周实际值均值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*1.5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和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*0.5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6981" y="5922"/>
                <a:ext cx="2995" cy="110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周增幅计算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待预测周增幅比例=上周日均值/上上周日均值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0286" y="5922"/>
                <a:ext cx="3202" cy="10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日均值计算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分日期类型计算均值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algn="ctr"/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工作日取近10日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/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非工作日取近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4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日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517" y="7810"/>
                <a:ext cx="3303" cy="10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流向发货量预测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预测日期发货量=日均值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*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周增幅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/16(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每周衰减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16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倍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)</a:t>
                </a:r>
                <a:endParaRPr lang="en-US" alt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187" y="2594"/>
                <a:ext cx="3233" cy="112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航班历史每日发货量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分航班流向：010-755/010-021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分业载:  14000/28000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分航班个数：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3个/2个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187" y="4187"/>
                <a:ext cx="3233" cy="112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航班发货量占比计算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航班按业载倒叙排序，计算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各排名航班的发货量占总发货量比例</a:t>
                </a:r>
                <a:endParaRPr lang="zh-CN" altLang="en-US" sz="900"/>
              </a:p>
              <a:p>
                <a:pPr lvl="0" algn="ctr">
                  <a:buClrTx/>
                  <a:buSzTx/>
                  <a:buFontTx/>
                </a:pP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4187" y="5903"/>
                <a:ext cx="3233" cy="113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航班发货量比例均值计算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</a:rPr>
                  <a:t>取近5日航班发货量占比计算均值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</a:endParaRPr>
              </a:p>
              <a:p>
                <a:pPr lvl="0" algn="ctr">
                  <a:buClrTx/>
                  <a:buSzTx/>
                  <a:buFontTx/>
                </a:pP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322" y="5713"/>
                <a:ext cx="2923" cy="12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 fontAlgn="ctr">
                  <a:lnSpc>
                    <a:spcPct val="140000"/>
                  </a:lnSpc>
                  <a:buClrTx/>
                  <a:buSzTx/>
                  <a:buFontTx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规划流向数据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 fontAlgn="ctr">
                  <a:lnSpc>
                    <a:spcPct val="140000"/>
                  </a:lnSpc>
                  <a:buClrTx/>
                  <a:buSzTx/>
                  <a:buFontTx/>
                </a:pP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未来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31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天：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分日期、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日期类型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、流向、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lvl="0" algn="ctr" fontAlgn="ctr">
                  <a:lnSpc>
                    <a:spcPct val="140000"/>
                  </a:lnSpc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业载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323" y="7508"/>
                <a:ext cx="2922" cy="12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 fontAlgn="ctr">
                  <a:lnSpc>
                    <a:spcPct val="140000"/>
                  </a:lnSpc>
                  <a:buClrTx/>
                  <a:buSzTx/>
                  <a:buFontTx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规划航班数据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 fontAlgn="ctr">
                  <a:lnSpc>
                    <a:spcPct val="140000"/>
                  </a:lnSpc>
                  <a:buClrTx/>
                  <a:buSzTx/>
                  <a:buFontTx/>
                </a:pP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未来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31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天：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分日期、流向、业载、航班个数、航班序号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194" y="5280"/>
                <a:ext cx="3240" cy="3580"/>
              </a:xfrm>
              <a:prstGeom prst="rect">
                <a:avLst/>
              </a:prstGeom>
              <a:noFill/>
              <a:ln w="12700" cmpd="sng">
                <a:solidFill>
                  <a:schemeClr val="bg1">
                    <a:lumMod val="50000"/>
                  </a:schemeClr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0" name="肘形连接符 29"/>
              <p:cNvCxnSpPr>
                <a:stCxn id="17" idx="2"/>
                <a:endCxn id="11" idx="0"/>
              </p:cNvCxnSpPr>
              <p:nvPr/>
            </p:nvCxnSpPr>
            <p:spPr>
              <a:xfrm rot="5400000" flipV="1">
                <a:off x="7043" y="4684"/>
                <a:ext cx="867" cy="5385"/>
              </a:xfrm>
              <a:prstGeom prst="bentConnector3">
                <a:avLst>
                  <a:gd name="adj1" fmla="val 50058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肘形连接符 30"/>
              <p:cNvCxnSpPr>
                <a:stCxn id="9" idx="2"/>
                <a:endCxn id="11" idx="0"/>
              </p:cNvCxnSpPr>
              <p:nvPr/>
            </p:nvCxnSpPr>
            <p:spPr>
              <a:xfrm rot="5400000" flipV="1">
                <a:off x="8934" y="6574"/>
                <a:ext cx="781" cy="1690"/>
              </a:xfrm>
              <a:prstGeom prst="bentConnector3">
                <a:avLst>
                  <a:gd name="adj1" fmla="val 44622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肘形连接符 31"/>
              <p:cNvCxnSpPr>
                <a:stCxn id="10" idx="2"/>
                <a:endCxn id="11" idx="0"/>
              </p:cNvCxnSpPr>
              <p:nvPr/>
            </p:nvCxnSpPr>
            <p:spPr>
              <a:xfrm rot="5400000">
                <a:off x="10596" y="6518"/>
                <a:ext cx="865" cy="1718"/>
              </a:xfrm>
              <a:prstGeom prst="bentConnector3">
                <a:avLst>
                  <a:gd name="adj1" fmla="val 4919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12616" y="9224"/>
                <a:ext cx="3303" cy="10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航班发货量预测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预测航班发货量=流向发货量预测值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*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对应序号航班发货量占比</a:t>
                </a:r>
                <a:endParaRPr lang="zh-CN" altLang="en-US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空舱量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=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业载量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*0.7-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航班发货量</a:t>
                </a:r>
                <a:endParaRPr lang="zh-CN" altLang="en-US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cxnSp>
            <p:nvCxnSpPr>
              <p:cNvPr id="34" name="肘形连接符 33"/>
              <p:cNvCxnSpPr>
                <a:stCxn id="19" idx="2"/>
                <a:endCxn id="33" idx="0"/>
              </p:cNvCxnSpPr>
              <p:nvPr/>
            </p:nvCxnSpPr>
            <p:spPr>
              <a:xfrm rot="5400000" flipV="1">
                <a:off x="9293" y="4249"/>
                <a:ext cx="466" cy="948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肘形连接符 34"/>
              <p:cNvCxnSpPr>
                <a:stCxn id="11" idx="2"/>
                <a:endCxn id="33" idx="0"/>
              </p:cNvCxnSpPr>
              <p:nvPr/>
            </p:nvCxnSpPr>
            <p:spPr>
              <a:xfrm rot="5400000" flipV="1">
                <a:off x="12037" y="6993"/>
                <a:ext cx="364" cy="4099"/>
              </a:xfrm>
              <a:prstGeom prst="bentConnector3">
                <a:avLst>
                  <a:gd name="adj1" fmla="val 3489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肘形连接符 36"/>
              <p:cNvCxnSpPr>
                <a:stCxn id="14" idx="2"/>
                <a:endCxn id="33" idx="0"/>
              </p:cNvCxnSpPr>
              <p:nvPr/>
            </p:nvCxnSpPr>
            <p:spPr>
              <a:xfrm rot="5400000">
                <a:off x="13945" y="7365"/>
                <a:ext cx="2183" cy="1536"/>
              </a:xfrm>
              <a:prstGeom prst="bentConnector3">
                <a:avLst>
                  <a:gd name="adj1" fmla="val 8928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/>
              <p:nvPr/>
            </p:nvCxnSpPr>
            <p:spPr>
              <a:xfrm rot="5400000">
                <a:off x="11469" y="609"/>
                <a:ext cx="632" cy="294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肘形连接符 41"/>
              <p:cNvCxnSpPr/>
              <p:nvPr/>
            </p:nvCxnSpPr>
            <p:spPr>
              <a:xfrm rot="5400000" flipV="1">
                <a:off x="14205" y="819"/>
                <a:ext cx="652" cy="2546"/>
              </a:xfrm>
              <a:prstGeom prst="bentConnector3">
                <a:avLst>
                  <a:gd name="adj1" fmla="val 47392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7" idx="2"/>
                <a:endCxn id="8" idx="0"/>
              </p:cNvCxnSpPr>
              <p:nvPr/>
            </p:nvCxnSpPr>
            <p:spPr>
              <a:xfrm flipH="1">
                <a:off x="10311" y="3700"/>
                <a:ext cx="1" cy="33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12" idx="2"/>
                <a:endCxn id="13" idx="0"/>
              </p:cNvCxnSpPr>
              <p:nvPr/>
            </p:nvCxnSpPr>
            <p:spPr>
              <a:xfrm>
                <a:off x="15804" y="3720"/>
                <a:ext cx="0" cy="467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肘形连接符 44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9125" y="4736"/>
                <a:ext cx="540" cy="18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肘形连接符 45"/>
              <p:cNvCxnSpPr>
                <a:stCxn id="8" idx="2"/>
                <a:endCxn id="10" idx="0"/>
              </p:cNvCxnSpPr>
              <p:nvPr/>
            </p:nvCxnSpPr>
            <p:spPr>
              <a:xfrm rot="5400000" flipV="1">
                <a:off x="10829" y="4864"/>
                <a:ext cx="540" cy="157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3" idx="2"/>
                <a:endCxn id="14" idx="0"/>
              </p:cNvCxnSpPr>
              <p:nvPr/>
            </p:nvCxnSpPr>
            <p:spPr>
              <a:xfrm>
                <a:off x="15804" y="5313"/>
                <a:ext cx="0" cy="59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8867" y="5475"/>
                <a:ext cx="936" cy="2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p>
                <a:r>
                  <a:rPr lang="zh-CN" altLang="en-US" sz="600" b="1">
                    <a:solidFill>
                      <a:schemeClr val="accent2"/>
                    </a:solidFill>
                    <a:latin typeface="仿宋" panose="02010609060101010101" charset="-122"/>
                    <a:ea typeface="仿宋" panose="02010609060101010101" charset="-122"/>
                  </a:rPr>
                  <a:t>筛选工作日</a:t>
                </a:r>
                <a:endParaRPr lang="zh-CN" altLang="en-US" sz="600" b="1">
                  <a:solidFill>
                    <a:schemeClr val="accent2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6884" y="861"/>
              <a:ext cx="10707" cy="6289"/>
            </a:xfrm>
            <a:prstGeom prst="rect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1820" y="862"/>
              <a:ext cx="3111" cy="3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sz="10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航班执行情况表</a:t>
              </a:r>
              <a:r>
                <a:rPr lang="en-US" altLang="zh-CN" sz="10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10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车标信息表</a:t>
              </a:r>
              <a:endParaRPr lang="zh-CN" altLang="en-US" sz="1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481185" y="6090431"/>
            <a:ext cx="2097405" cy="6582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 lvl="0" algn="ctr">
              <a:buClrTx/>
              <a:buSzTx/>
              <a:buFontTx/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长短期标识</a:t>
            </a:r>
            <a:endParaRPr lang="zh-CN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长期：空舱航班次数</a:t>
            </a:r>
            <a:r>
              <a:rPr lang="en-US" alt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&gt;=10</a:t>
            </a:r>
            <a:r>
              <a:rPr lang="zh-CN" altLang="en-US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且空舱航班次数</a:t>
            </a:r>
            <a:r>
              <a:rPr lang="en-US" alt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总航班次数</a:t>
            </a:r>
            <a:r>
              <a:rPr lang="en-US" alt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&gt;=0.8</a:t>
            </a:r>
            <a:endParaRPr lang="en-US" altLang="zh-CN" sz="900">
              <a:latin typeface="仿宋" panose="02010609060101010101" charset="-122"/>
              <a:ea typeface="仿宋" panose="02010609060101010101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3" name="直接箭头连接符 2"/>
          <p:cNvCxnSpPr>
            <a:stCxn id="33" idx="3"/>
            <a:endCxn id="2" idx="1"/>
          </p:cNvCxnSpPr>
          <p:nvPr/>
        </p:nvCxnSpPr>
        <p:spPr>
          <a:xfrm>
            <a:off x="8869045" y="6419850"/>
            <a:ext cx="61214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03650" y="167082"/>
            <a:ext cx="109036" cy="424497"/>
          </a:xfrm>
          <a:prstGeom prst="rect">
            <a:avLst/>
          </a:prstGeom>
          <a:solidFill>
            <a:srgbClr val="002D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8223" y="197218"/>
            <a:ext cx="117462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D6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全货机空舱预测规则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2D6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>
            <a:off x="461010" y="506808"/>
            <a:ext cx="11280775" cy="6330237"/>
            <a:chOff x="2678" y="317"/>
            <a:chExt cx="17765" cy="10098"/>
          </a:xfrm>
        </p:grpSpPr>
        <p:grpSp>
          <p:nvGrpSpPr>
            <p:cNvPr id="49" name="组合 48"/>
            <p:cNvGrpSpPr/>
            <p:nvPr/>
          </p:nvGrpSpPr>
          <p:grpSpPr>
            <a:xfrm>
              <a:off x="2678" y="317"/>
              <a:ext cx="17765" cy="10098"/>
              <a:chOff x="2678" y="317"/>
              <a:chExt cx="17765" cy="1009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678" y="512"/>
                <a:ext cx="17765" cy="9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804" y="5280"/>
                <a:ext cx="1961" cy="5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00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PASS</a:t>
                </a:r>
                <a:r>
                  <a:rPr lang="zh-CN" altLang="en-US" sz="100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运力规划表</a:t>
                </a:r>
                <a:endParaRPr lang="zh-CN" altLang="en-US" sz="10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9823" y="317"/>
                <a:ext cx="2924" cy="5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p>
                <a:r>
                  <a:rPr lang="zh-CN" sz="1400" b="1"/>
                  <a:t>全货机空舱预测规则</a:t>
                </a:r>
                <a:endParaRPr lang="zh-CN" sz="1400" b="1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0619" y="1214"/>
                <a:ext cx="5278" cy="6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航班历史发货量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日期、业载、航班、实际发货量（剔除陆运件、已售卖空舱量）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8695" y="2574"/>
                <a:ext cx="3233" cy="112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流向历史每日发货量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分日期类型：星期2-6</a:t>
                </a:r>
                <a:r>
                  <a:rPr lang="zh-CN" sz="7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（工作日）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,7,1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分航班流向：010-755/010-021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分业载:  14000/28000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8695" y="4038"/>
                <a:ext cx="3232" cy="13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流向异常值处理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非周一：上下区间为临近一周实际值均值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*1.4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和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*0.85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周一：上下区间为临近一周实际值均值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*1.5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和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*0.5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6981" y="5922"/>
                <a:ext cx="2995" cy="110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周增幅计算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待预测周增幅比例=上周日均值/上上周日均值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0286" y="5922"/>
                <a:ext cx="3202" cy="10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日均值计算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分日期类型计算均值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algn="ctr"/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工作日取近10日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/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非工作日取近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4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日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517" y="7810"/>
                <a:ext cx="3303" cy="10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流向发货量预测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预测日期发货量=日均值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*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周增幅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/16(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每周衰减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16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倍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)</a:t>
                </a:r>
                <a:endParaRPr lang="en-US" alt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187" y="2594"/>
                <a:ext cx="3233" cy="112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航班历史每日发货量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分航班流向：010-755/010-021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分业载:  14000/28000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分航班个数：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3个/2个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187" y="4187"/>
                <a:ext cx="3233" cy="112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航班发货量占比计算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航班按业载倒叙排序，计算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各排名航班的发货量占总发货量比例</a:t>
                </a:r>
                <a:endParaRPr lang="zh-CN" altLang="en-US" sz="900"/>
              </a:p>
              <a:p>
                <a:pPr lvl="0" algn="ctr">
                  <a:buClrTx/>
                  <a:buSzTx/>
                  <a:buFontTx/>
                </a:pP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4187" y="5903"/>
                <a:ext cx="3233" cy="113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航班发货量比例均值计算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</a:rPr>
                  <a:t>取近5日航班发货量占比计算均值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</a:endParaRPr>
              </a:p>
              <a:p>
                <a:pPr lvl="0" algn="ctr">
                  <a:buClrTx/>
                  <a:buSzTx/>
                  <a:buFontTx/>
                </a:pP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322" y="5713"/>
                <a:ext cx="2923" cy="12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 fontAlgn="ctr">
                  <a:lnSpc>
                    <a:spcPct val="140000"/>
                  </a:lnSpc>
                  <a:buClrTx/>
                  <a:buSzTx/>
                  <a:buFontTx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规划流向数据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 fontAlgn="ctr">
                  <a:lnSpc>
                    <a:spcPct val="140000"/>
                  </a:lnSpc>
                  <a:buClrTx/>
                  <a:buSzTx/>
                  <a:buFontTx/>
                </a:pP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未来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31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天：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分日期、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日期类型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、流向、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lvl="0" algn="ctr" fontAlgn="ctr">
                  <a:lnSpc>
                    <a:spcPct val="140000"/>
                  </a:lnSpc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业载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323" y="7508"/>
                <a:ext cx="2922" cy="12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 fontAlgn="ctr">
                  <a:lnSpc>
                    <a:spcPct val="140000"/>
                  </a:lnSpc>
                  <a:buClrTx/>
                  <a:buSzTx/>
                  <a:buFontTx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规划航班数据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 fontAlgn="ctr">
                  <a:lnSpc>
                    <a:spcPct val="140000"/>
                  </a:lnSpc>
                  <a:buClrTx/>
                  <a:buSzTx/>
                  <a:buFontTx/>
                </a:pP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未来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31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天：</a:t>
                </a: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分日期、流向、业载、航班个数、航班序号</a:t>
                </a:r>
                <a:endParaRPr lang="zh-CN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194" y="5280"/>
                <a:ext cx="3240" cy="3580"/>
              </a:xfrm>
              <a:prstGeom prst="rect">
                <a:avLst/>
              </a:prstGeom>
              <a:noFill/>
              <a:ln w="12700" cmpd="sng">
                <a:solidFill>
                  <a:schemeClr val="bg1">
                    <a:lumMod val="50000"/>
                  </a:schemeClr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0" name="肘形连接符 29"/>
              <p:cNvCxnSpPr>
                <a:stCxn id="17" idx="2"/>
                <a:endCxn id="11" idx="0"/>
              </p:cNvCxnSpPr>
              <p:nvPr/>
            </p:nvCxnSpPr>
            <p:spPr>
              <a:xfrm rot="5400000" flipV="1">
                <a:off x="7043" y="4684"/>
                <a:ext cx="867" cy="5385"/>
              </a:xfrm>
              <a:prstGeom prst="bentConnector3">
                <a:avLst>
                  <a:gd name="adj1" fmla="val 50058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肘形连接符 30"/>
              <p:cNvCxnSpPr>
                <a:stCxn id="9" idx="2"/>
                <a:endCxn id="11" idx="0"/>
              </p:cNvCxnSpPr>
              <p:nvPr/>
            </p:nvCxnSpPr>
            <p:spPr>
              <a:xfrm rot="5400000" flipV="1">
                <a:off x="8934" y="6574"/>
                <a:ext cx="781" cy="1690"/>
              </a:xfrm>
              <a:prstGeom prst="bentConnector3">
                <a:avLst>
                  <a:gd name="adj1" fmla="val 44622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肘形连接符 31"/>
              <p:cNvCxnSpPr>
                <a:stCxn id="10" idx="2"/>
                <a:endCxn id="11" idx="0"/>
              </p:cNvCxnSpPr>
              <p:nvPr/>
            </p:nvCxnSpPr>
            <p:spPr>
              <a:xfrm rot="5400000">
                <a:off x="10596" y="6518"/>
                <a:ext cx="865" cy="1718"/>
              </a:xfrm>
              <a:prstGeom prst="bentConnector3">
                <a:avLst>
                  <a:gd name="adj1" fmla="val 4919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12616" y="9224"/>
                <a:ext cx="3303" cy="10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t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sz="12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航班发货量预测</a:t>
                </a:r>
                <a:endParaRPr 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预测航班发货量=流向发货量预测值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*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对应序号航班发货量占比</a:t>
                </a:r>
                <a:endParaRPr lang="zh-CN" altLang="en-US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空舱量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=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业载量</a:t>
                </a:r>
                <a:r>
                  <a:rPr lang="en-US" altLang="zh-CN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*0.7-</a:t>
                </a:r>
                <a:r>
                  <a:rPr lang="zh-CN" altLang="en-US" sz="900">
                    <a:latin typeface="仿宋" panose="02010609060101010101" charset="-122"/>
                    <a:ea typeface="仿宋" panose="02010609060101010101" charset="-122"/>
                    <a:cs typeface="微软雅黑" panose="020B0503020204020204" charset="-122"/>
                    <a:sym typeface="+mn-ea"/>
                  </a:rPr>
                  <a:t>航班发货量</a:t>
                </a:r>
                <a:endParaRPr lang="zh-CN" altLang="en-US" sz="90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endParaRPr>
              </a:p>
            </p:txBody>
          </p:sp>
          <p:cxnSp>
            <p:nvCxnSpPr>
              <p:cNvPr id="34" name="肘形连接符 33"/>
              <p:cNvCxnSpPr>
                <a:stCxn id="19" idx="2"/>
                <a:endCxn id="33" idx="0"/>
              </p:cNvCxnSpPr>
              <p:nvPr/>
            </p:nvCxnSpPr>
            <p:spPr>
              <a:xfrm rot="5400000" flipV="1">
                <a:off x="9293" y="4249"/>
                <a:ext cx="466" cy="948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肘形连接符 34"/>
              <p:cNvCxnSpPr>
                <a:stCxn id="11" idx="2"/>
                <a:endCxn id="33" idx="0"/>
              </p:cNvCxnSpPr>
              <p:nvPr/>
            </p:nvCxnSpPr>
            <p:spPr>
              <a:xfrm rot="5400000" flipV="1">
                <a:off x="12037" y="6993"/>
                <a:ext cx="364" cy="4099"/>
              </a:xfrm>
              <a:prstGeom prst="bentConnector3">
                <a:avLst>
                  <a:gd name="adj1" fmla="val 3489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肘形连接符 36"/>
              <p:cNvCxnSpPr>
                <a:stCxn id="14" idx="2"/>
                <a:endCxn id="33" idx="0"/>
              </p:cNvCxnSpPr>
              <p:nvPr/>
            </p:nvCxnSpPr>
            <p:spPr>
              <a:xfrm rot="5400000">
                <a:off x="13945" y="7365"/>
                <a:ext cx="2183" cy="1536"/>
              </a:xfrm>
              <a:prstGeom prst="bentConnector3">
                <a:avLst>
                  <a:gd name="adj1" fmla="val 8928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/>
              <p:nvPr/>
            </p:nvCxnSpPr>
            <p:spPr>
              <a:xfrm rot="5400000">
                <a:off x="11469" y="609"/>
                <a:ext cx="632" cy="294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肘形连接符 41"/>
              <p:cNvCxnSpPr/>
              <p:nvPr/>
            </p:nvCxnSpPr>
            <p:spPr>
              <a:xfrm rot="5400000" flipV="1">
                <a:off x="14205" y="819"/>
                <a:ext cx="652" cy="2546"/>
              </a:xfrm>
              <a:prstGeom prst="bentConnector3">
                <a:avLst>
                  <a:gd name="adj1" fmla="val 47392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7" idx="2"/>
                <a:endCxn id="8" idx="0"/>
              </p:cNvCxnSpPr>
              <p:nvPr/>
            </p:nvCxnSpPr>
            <p:spPr>
              <a:xfrm flipH="1">
                <a:off x="10311" y="3700"/>
                <a:ext cx="1" cy="33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12" idx="2"/>
                <a:endCxn id="13" idx="0"/>
              </p:cNvCxnSpPr>
              <p:nvPr/>
            </p:nvCxnSpPr>
            <p:spPr>
              <a:xfrm>
                <a:off x="15804" y="3720"/>
                <a:ext cx="0" cy="467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肘形连接符 44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9125" y="4736"/>
                <a:ext cx="540" cy="18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肘形连接符 45"/>
              <p:cNvCxnSpPr>
                <a:stCxn id="8" idx="2"/>
                <a:endCxn id="10" idx="0"/>
              </p:cNvCxnSpPr>
              <p:nvPr/>
            </p:nvCxnSpPr>
            <p:spPr>
              <a:xfrm rot="5400000" flipV="1">
                <a:off x="10829" y="4864"/>
                <a:ext cx="540" cy="157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3" idx="2"/>
                <a:endCxn id="14" idx="0"/>
              </p:cNvCxnSpPr>
              <p:nvPr/>
            </p:nvCxnSpPr>
            <p:spPr>
              <a:xfrm>
                <a:off x="15804" y="5313"/>
                <a:ext cx="0" cy="59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8867" y="5475"/>
                <a:ext cx="936" cy="2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p>
                <a:r>
                  <a:rPr lang="zh-CN" altLang="en-US" sz="600" b="1">
                    <a:solidFill>
                      <a:schemeClr val="accent2"/>
                    </a:solidFill>
                    <a:latin typeface="仿宋" panose="02010609060101010101" charset="-122"/>
                    <a:ea typeface="仿宋" panose="02010609060101010101" charset="-122"/>
                  </a:rPr>
                  <a:t>筛选工作日</a:t>
                </a:r>
                <a:endParaRPr lang="zh-CN" altLang="en-US" sz="600" b="1">
                  <a:solidFill>
                    <a:schemeClr val="accent2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6884" y="861"/>
              <a:ext cx="10707" cy="6289"/>
            </a:xfrm>
            <a:prstGeom prst="rect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1820" y="862"/>
              <a:ext cx="3111" cy="3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sz="10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航班执行情况表</a:t>
              </a:r>
              <a:r>
                <a:rPr lang="en-US" altLang="zh-CN" sz="10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10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车标信息表</a:t>
              </a:r>
              <a:endParaRPr lang="zh-CN" altLang="en-US" sz="1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481185" y="6090431"/>
            <a:ext cx="2097405" cy="6582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 lvl="0" algn="ctr">
              <a:buClrTx/>
              <a:buSzTx/>
              <a:buFontTx/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长短期标识</a:t>
            </a:r>
            <a:endParaRPr lang="zh-CN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长期：空舱航班次数</a:t>
            </a:r>
            <a:r>
              <a:rPr lang="en-US" alt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&gt;=10</a:t>
            </a:r>
            <a:r>
              <a:rPr lang="zh-CN" altLang="en-US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且空舱航班次数</a:t>
            </a:r>
            <a:r>
              <a:rPr lang="en-US" alt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总航班次数</a:t>
            </a:r>
            <a:r>
              <a:rPr lang="en-US" alt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&gt;=0.8</a:t>
            </a:r>
            <a:endParaRPr lang="en-US" altLang="zh-CN" sz="900">
              <a:latin typeface="仿宋" panose="02010609060101010101" charset="-122"/>
              <a:ea typeface="仿宋" panose="02010609060101010101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3" name="直接箭头连接符 2"/>
          <p:cNvCxnSpPr>
            <a:stCxn id="33" idx="3"/>
            <a:endCxn id="2" idx="1"/>
          </p:cNvCxnSpPr>
          <p:nvPr/>
        </p:nvCxnSpPr>
        <p:spPr>
          <a:xfrm>
            <a:off x="8869045" y="6419850"/>
            <a:ext cx="61214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03650" y="167082"/>
            <a:ext cx="109036" cy="424497"/>
          </a:xfrm>
          <a:prstGeom prst="rect">
            <a:avLst/>
          </a:prstGeom>
          <a:solidFill>
            <a:srgbClr val="002D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8223" y="197218"/>
            <a:ext cx="117462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D6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全货机空舱预测规则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2D6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850265" y="832485"/>
            <a:ext cx="944181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14450" y="3596005"/>
            <a:ext cx="124523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sz="1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历史航班执行情况</a:t>
            </a:r>
            <a:endParaRPr lang="zh-CN" sz="1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34255" y="617855"/>
            <a:ext cx="2074545" cy="372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zh-CN" sz="1400" b="1"/>
              <a:t>航班销售城市获取规则</a:t>
            </a:r>
            <a:endParaRPr lang="zh-CN" sz="1400" b="1"/>
          </a:p>
        </p:txBody>
      </p:sp>
      <p:sp>
        <p:nvSpPr>
          <p:cNvPr id="6" name="文本框 5"/>
          <p:cNvSpPr txBox="1"/>
          <p:nvPr/>
        </p:nvSpPr>
        <p:spPr>
          <a:xfrm>
            <a:off x="1012190" y="1231265"/>
            <a:ext cx="1849755" cy="6178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p>
            <a:pPr lvl="0" algn="ctr">
              <a:buClrTx/>
              <a:buSzTx/>
              <a:buFontTx/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车标信息表解析</a:t>
            </a:r>
            <a:endParaRPr lang="zh-CN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近</a:t>
            </a:r>
            <a:r>
              <a:rPr lang="en-US" alt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14</a:t>
            </a:r>
            <a:r>
              <a:rPr lang="zh-CN" altLang="en-US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天</a:t>
            </a:r>
            <a:r>
              <a:rPr 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运单、航班、收派城市、航班运输流向</a:t>
            </a:r>
            <a:endParaRPr lang="zh-CN" sz="900">
              <a:latin typeface="仿宋" panose="02010609060101010101" charset="-122"/>
              <a:ea typeface="仿宋" panose="0201060906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44850" y="1880235"/>
            <a:ext cx="1925955" cy="7061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p>
            <a:pPr lvl="0" algn="ctr">
              <a:buClrTx/>
              <a:buSzTx/>
              <a:buFontTx/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收派城市运单量统计</a:t>
            </a:r>
            <a:endParaRPr lang="zh-CN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剔除退回运单</a:t>
            </a:r>
            <a:endParaRPr lang="zh-CN" sz="900">
              <a:latin typeface="仿宋" panose="02010609060101010101" charset="-122"/>
              <a:ea typeface="仿宋" panose="02010609060101010101" charset="-122"/>
              <a:cs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分计划起飞日期、</a:t>
            </a:r>
            <a:r>
              <a:rPr lang="zh-CN" altLang="en-US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航班（注意联程航班处理为多列）、收派城市</a:t>
            </a:r>
            <a:endParaRPr lang="zh-CN" altLang="en-US" sz="900">
              <a:latin typeface="仿宋" panose="02010609060101010101" charset="-122"/>
              <a:ea typeface="仿宋" panose="02010609060101010101" charset="-122"/>
              <a:cs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900">
              <a:latin typeface="仿宋" panose="02010609060101010101" charset="-122"/>
              <a:ea typeface="仿宋" panose="0201060906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3295" y="3806825"/>
            <a:ext cx="1850390" cy="661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p>
            <a:pPr lvl="0" algn="ctr" fontAlgn="ctr">
              <a:lnSpc>
                <a:spcPct val="140000"/>
              </a:lnSpc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航班航线流向信息获取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ctr" fontAlgn="ctr">
              <a:lnSpc>
                <a:spcPct val="140000"/>
              </a:lnSpc>
              <a:buClrTx/>
              <a:buSzTx/>
              <a:buFontTx/>
            </a:pPr>
            <a:r>
              <a:rPr lang="zh-CN" altLang="en-US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最近</a:t>
            </a:r>
            <a:r>
              <a:rPr lang="en-US" alt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20</a:t>
            </a:r>
            <a:r>
              <a:rPr lang="zh-CN" altLang="en-US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日</a:t>
            </a:r>
            <a:endParaRPr lang="zh-CN" altLang="en-US" sz="900">
              <a:latin typeface="仿宋" panose="02010609060101010101" charset="-122"/>
              <a:ea typeface="仿宋" panose="0201060906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12190" y="989965"/>
            <a:ext cx="1975485" cy="241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车标信息表</a:t>
            </a:r>
            <a:endParaRPr lang="zh-CN" altLang="en-US" sz="1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12190" y="2473960"/>
            <a:ext cx="1850390" cy="639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p>
            <a:pPr lvl="0" algn="ctr">
              <a:buClrTx/>
              <a:buSzTx/>
              <a:buFontTx/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路由退回运单获取</a:t>
            </a:r>
            <a:endParaRPr lang="zh-CN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最近</a:t>
            </a:r>
            <a:r>
              <a:rPr lang="en-US" alt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30</a:t>
            </a:r>
            <a:r>
              <a:rPr lang="zh-CN" altLang="en-US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个分区</a:t>
            </a:r>
            <a:endParaRPr lang="en-US" altLang="zh-CN" sz="900">
              <a:latin typeface="仿宋" panose="02010609060101010101" charset="-122"/>
              <a:ea typeface="仿宋" panose="0201060906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98220" y="2253078"/>
            <a:ext cx="1975485" cy="250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路由信息表</a:t>
            </a:r>
            <a:endParaRPr lang="zh-CN" altLang="en-US" sz="1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363345" y="4833881"/>
            <a:ext cx="1245235" cy="21126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sz="1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航管运输班次</a:t>
            </a:r>
            <a:endParaRPr lang="zh-CN" altLang="en-US" sz="1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12190" y="5045075"/>
            <a:ext cx="1849755" cy="6407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p>
            <a:pPr lvl="0" algn="ctr" fontAlgn="ctr">
              <a:lnSpc>
                <a:spcPct val="140000"/>
              </a:lnSpc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航班配载城市获取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ctr" fontAlgn="ctr">
              <a:lnSpc>
                <a:spcPct val="140000"/>
              </a:lnSpc>
              <a:buClrTx/>
              <a:buSzTx/>
              <a:buFontTx/>
            </a:pPr>
            <a:r>
              <a:rPr lang="zh-CN" altLang="en-US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未来</a:t>
            </a:r>
            <a:r>
              <a:rPr lang="en-US" altLang="zh-CN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15</a:t>
            </a:r>
            <a:r>
              <a:rPr lang="zh-CN" altLang="en-US" sz="9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日</a:t>
            </a:r>
            <a:endParaRPr lang="zh-CN" altLang="en-US" sz="900">
              <a:latin typeface="仿宋" panose="02010609060101010101" charset="-122"/>
              <a:ea typeface="仿宋" panose="0201060906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509260" y="2914650"/>
            <a:ext cx="1935480" cy="7791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p>
            <a:pPr lvl="0" algn="ctr">
              <a:buClrTx/>
              <a:buSzTx/>
              <a:buFontTx/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关联获取航班航线城市、收派城市</a:t>
            </a:r>
            <a:endParaRPr lang="zh-CN" altLang="en-US" sz="900">
              <a:latin typeface="仿宋" panose="02010609060101010101" charset="-122"/>
              <a:ea typeface="仿宋" panose="0201060906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773670" y="4123055"/>
            <a:ext cx="2432685" cy="10572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p>
            <a:pPr lvl="0" algn="ctr">
              <a:buClrTx/>
              <a:buSzTx/>
              <a:buFontTx/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航班可销售流向输出（大陆）</a:t>
            </a:r>
            <a:endParaRPr lang="zh-CN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sz="12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在航管运输班次中的航班：配载城市相同</a:t>
            </a:r>
            <a:endParaRPr lang="zh-CN" sz="1200">
              <a:latin typeface="仿宋" panose="02010609060101010101" charset="-122"/>
              <a:ea typeface="仿宋" panose="02010609060101010101" charset="-122"/>
              <a:cs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sz="12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未在航管运输班次中的航班：非同城件，近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周全货机件量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  <a:sym typeface="+mn-ea"/>
              </a:rPr>
              <a:t>&gt;=10</a:t>
            </a:r>
            <a:endParaRPr lang="en-US" altLang="zh-CN" sz="1200">
              <a:latin typeface="仿宋" panose="02010609060101010101" charset="-122"/>
              <a:ea typeface="仿宋" panose="02010609060101010101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61" name="肘形连接符 60"/>
          <p:cNvCxnSpPr>
            <a:stCxn id="6" idx="3"/>
            <a:endCxn id="7" idx="1"/>
          </p:cNvCxnSpPr>
          <p:nvPr/>
        </p:nvCxnSpPr>
        <p:spPr>
          <a:xfrm>
            <a:off x="2861945" y="1540510"/>
            <a:ext cx="382905" cy="692785"/>
          </a:xfrm>
          <a:prstGeom prst="bentConnector3">
            <a:avLst>
              <a:gd name="adj1" fmla="val 50083"/>
            </a:avLst>
          </a:prstGeom>
          <a:ln>
            <a:solidFill>
              <a:schemeClr val="accent2">
                <a:lumMod val="75000"/>
              </a:schemeClr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4" idx="3"/>
            <a:endCxn id="7" idx="1"/>
          </p:cNvCxnSpPr>
          <p:nvPr/>
        </p:nvCxnSpPr>
        <p:spPr>
          <a:xfrm flipV="1">
            <a:off x="2862580" y="2233295"/>
            <a:ext cx="382270" cy="56070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7" idx="3"/>
            <a:endCxn id="58" idx="1"/>
          </p:cNvCxnSpPr>
          <p:nvPr/>
        </p:nvCxnSpPr>
        <p:spPr>
          <a:xfrm>
            <a:off x="5170805" y="2233295"/>
            <a:ext cx="338455" cy="1071245"/>
          </a:xfrm>
          <a:prstGeom prst="bentConnector3">
            <a:avLst>
              <a:gd name="adj1" fmla="val 50094"/>
            </a:avLst>
          </a:prstGeom>
          <a:ln>
            <a:solidFill>
              <a:schemeClr val="accent2">
                <a:lumMod val="75000"/>
              </a:schemeClr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17" idx="3"/>
            <a:endCxn id="58" idx="1"/>
          </p:cNvCxnSpPr>
          <p:nvPr/>
        </p:nvCxnSpPr>
        <p:spPr>
          <a:xfrm flipV="1">
            <a:off x="2813685" y="3304540"/>
            <a:ext cx="2695575" cy="833120"/>
          </a:xfrm>
          <a:prstGeom prst="bentConnector3">
            <a:avLst>
              <a:gd name="adj1" fmla="val 93616"/>
            </a:avLst>
          </a:prstGeom>
          <a:ln>
            <a:solidFill>
              <a:schemeClr val="accent2">
                <a:lumMod val="75000"/>
              </a:schemeClr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8" idx="3"/>
            <a:endCxn id="59" idx="1"/>
          </p:cNvCxnSpPr>
          <p:nvPr/>
        </p:nvCxnSpPr>
        <p:spPr>
          <a:xfrm>
            <a:off x="7444740" y="3304540"/>
            <a:ext cx="328930" cy="13474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7" idx="3"/>
            <a:endCxn id="59" idx="1"/>
          </p:cNvCxnSpPr>
          <p:nvPr/>
        </p:nvCxnSpPr>
        <p:spPr>
          <a:xfrm flipV="1">
            <a:off x="2861945" y="4652010"/>
            <a:ext cx="4911725" cy="713740"/>
          </a:xfrm>
          <a:prstGeom prst="bentConnector3">
            <a:avLst>
              <a:gd name="adj1" fmla="val 96548"/>
            </a:avLst>
          </a:prstGeom>
          <a:ln>
            <a:solidFill>
              <a:schemeClr val="accent2">
                <a:lumMod val="75000"/>
              </a:schemeClr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03650" y="167082"/>
            <a:ext cx="109036" cy="424497"/>
          </a:xfrm>
          <a:prstGeom prst="rect">
            <a:avLst/>
          </a:prstGeom>
          <a:solidFill>
            <a:srgbClr val="002D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38223" y="197218"/>
            <a:ext cx="117462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D6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空舱流向获取规则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2D6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103650" y="167082"/>
            <a:ext cx="109036" cy="424497"/>
          </a:xfrm>
          <a:prstGeom prst="rect">
            <a:avLst/>
          </a:prstGeom>
          <a:solidFill>
            <a:srgbClr val="002D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8223" y="197218"/>
            <a:ext cx="117462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D6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全货机空舱预测效果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2D6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6246495" y="1574800"/>
          <a:ext cx="5459095" cy="2611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713740" y="1574800"/>
          <a:ext cx="5403215" cy="2602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713740" y="4258945"/>
          <a:ext cx="5403215" cy="2491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6246495" y="4259580"/>
          <a:ext cx="5459095" cy="2499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436880" y="713105"/>
            <a:ext cx="8644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航班日预测达标率在高峰会比平峰低约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个百分点，法定节假日会低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个百分点；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7319645" y="573405"/>
          <a:ext cx="4318000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1422400"/>
                <a:gridCol w="965200"/>
                <a:gridCol w="965200"/>
              </a:tblGrid>
              <a:tr h="469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预测维度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618高峰</a:t>
                      </a:r>
                      <a:endParaRPr lang="zh-CN" sz="10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2023/6/1-6/7、6/16-6/20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国庆中秋双节</a:t>
                      </a:r>
                      <a:endParaRPr lang="zh-CN" sz="10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2023/09/29-10/6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平峰</a:t>
                      </a:r>
                      <a:endParaRPr lang="zh-CN" sz="10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2023/7/1-7/31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流向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40.83%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26.38%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45.29%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航班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40.83%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24.38%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43.10%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490085" y="1005840"/>
            <a:ext cx="6431280" cy="57061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103650" y="167082"/>
            <a:ext cx="109036" cy="424497"/>
          </a:xfrm>
          <a:prstGeom prst="rect">
            <a:avLst/>
          </a:prstGeom>
          <a:solidFill>
            <a:srgbClr val="002D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8223" y="197218"/>
            <a:ext cx="117462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D6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全货机空舱预测优化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2D6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74750" y="2995930"/>
            <a:ext cx="2793365" cy="1314450"/>
            <a:chOff x="1676" y="7099"/>
            <a:chExt cx="4399" cy="2070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2933" y="7495"/>
              <a:ext cx="6" cy="1263"/>
            </a:xfrm>
            <a:prstGeom prst="straightConnector1">
              <a:avLst/>
            </a:prstGeom>
            <a:ln w="12700" cmpd="sng">
              <a:solidFill>
                <a:srgbClr val="D99694"/>
              </a:solidFill>
              <a:prstDash val="sysDot"/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圆角矩形 4"/>
            <p:cNvSpPr/>
            <p:nvPr/>
          </p:nvSpPr>
          <p:spPr>
            <a:xfrm>
              <a:off x="1685" y="7099"/>
              <a:ext cx="4390" cy="367"/>
            </a:xfrm>
            <a:prstGeom prst="roundRect">
              <a:avLst/>
            </a:prstGeom>
            <a:solidFill>
              <a:srgbClr val="D9969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航班流向发货量（全货机）</a:t>
              </a:r>
              <a:endPara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37" name="圆角矩形 21"/>
            <p:cNvSpPr/>
            <p:nvPr/>
          </p:nvSpPr>
          <p:spPr>
            <a:xfrm>
              <a:off x="1676" y="8802"/>
              <a:ext cx="4390" cy="367"/>
            </a:xfrm>
            <a:prstGeom prst="roundRect">
              <a:avLst/>
            </a:prstGeom>
            <a:solidFill>
              <a:srgbClr val="D9969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航班流向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+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班次发货量（全货机）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41" name="圆角矩形 12"/>
            <p:cNvSpPr/>
            <p:nvPr/>
          </p:nvSpPr>
          <p:spPr>
            <a:xfrm>
              <a:off x="2119" y="7510"/>
              <a:ext cx="814" cy="1064"/>
            </a:xfrm>
            <a:prstGeom prst="roundRect">
              <a:avLst/>
            </a:prstGeom>
            <a:noFill/>
            <a:ln w="9525">
              <a:noFill/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2DCDB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根据历史占比往下拆分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03975" y="2527300"/>
            <a:ext cx="4773269" cy="906780"/>
            <a:chOff x="7850" y="3071"/>
            <a:chExt cx="7517" cy="1428"/>
          </a:xfrm>
        </p:grpSpPr>
        <p:sp>
          <p:nvSpPr>
            <p:cNvPr id="156" name="文本框 155"/>
            <p:cNvSpPr txBox="1"/>
            <p:nvPr/>
          </p:nvSpPr>
          <p:spPr>
            <a:xfrm>
              <a:off x="8432" y="3071"/>
              <a:ext cx="6928" cy="1428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square" rtlCol="0" anchor="ctr">
              <a:spAutoFit/>
            </a:bodyPr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kumimoji="1" lang="zh-CN" altLang="en-US" sz="1050" dirty="0">
                  <a:solidFill>
                    <a:srgbClr val="C66851"/>
                  </a:solidFill>
                  <a:latin typeface="微软雅黑" panose="020B0503020204020204" charset="-122"/>
                  <a:ea typeface="微软雅黑" panose="020B0503020204020204" charset="-122"/>
                </a:rPr>
                <a:t>效果明细分析与流向货量可预测性分析：</a:t>
              </a:r>
              <a:r>
                <a:rPr kumimoji="1"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分析流向预测的可预测性与优化空间</a:t>
              </a:r>
              <a:endParaRPr kumimoji="1"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kumimoji="1" lang="zh-CN" altLang="en-US" sz="1050" dirty="0">
                  <a:solidFill>
                    <a:srgbClr val="C66851"/>
                  </a:solidFill>
                  <a:latin typeface="微软雅黑" panose="020B0503020204020204" charset="-122"/>
                  <a:ea typeface="微软雅黑" panose="020B0503020204020204" charset="-122"/>
                </a:rPr>
                <a:t>日期类型增加区分高峰、节假日、平峰</a:t>
              </a:r>
              <a:endParaRPr kumimoji="1"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850" y="3161"/>
              <a:ext cx="7517" cy="1249"/>
            </a:xfrm>
            <a:prstGeom prst="rect">
              <a:avLst/>
            </a:prstGeom>
            <a:noFill/>
            <a:ln w="12700" cap="flat" cmpd="sng" algn="ctr">
              <a:solidFill>
                <a:srgbClr val="BF974D"/>
              </a:solidFill>
              <a:prstDash val="solid"/>
            </a:ln>
            <a:effectLst/>
          </p:spPr>
          <p:txBody>
            <a:bodyPr rtlCol="0" anchor="ctr"/>
            <a:p>
              <a:pPr algn="ctr" defTabSz="1088390">
                <a:defRPr/>
              </a:pPr>
              <a:endParaRPr kumimoji="1" lang="zh-CN" altLang="en-US" sz="2100" ker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7854" y="3147"/>
              <a:ext cx="578" cy="12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 defTabSz="1088390"/>
              <a:r>
                <a:rPr kumimoji="1" lang="zh-CN" altLang="en-US" sz="1200" b="1" dirty="0">
                  <a:solidFill>
                    <a:srgbClr val="C00000"/>
                  </a:solidFill>
                  <a:latin typeface="Verdana" panose="020B0604030504040204"/>
                  <a:ea typeface="微软雅黑" panose="020B0503020204020204" charset="-122"/>
                </a:rPr>
                <a:t>日期优化</a:t>
              </a:r>
              <a:endParaRPr kumimoji="1" lang="zh-CN" altLang="en-US" sz="1200" b="1" dirty="0">
                <a:solidFill>
                  <a:srgbClr val="C00000"/>
                </a:solidFill>
                <a:latin typeface="Verdana" panose="020B0604030504040204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06290" y="3806714"/>
            <a:ext cx="5516203" cy="2710291"/>
            <a:chOff x="7850" y="3132"/>
            <a:chExt cx="8220" cy="3014"/>
          </a:xfrm>
        </p:grpSpPr>
        <p:sp>
          <p:nvSpPr>
            <p:cNvPr id="18" name="文本框 17"/>
            <p:cNvSpPr txBox="1"/>
            <p:nvPr/>
          </p:nvSpPr>
          <p:spPr>
            <a:xfrm>
              <a:off x="8432" y="3132"/>
              <a:ext cx="6928" cy="1307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square" rtlCol="0" anchor="ctr">
              <a:spAutoFit/>
            </a:bodyPr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kumimoji="1" lang="zh-CN" altLang="en-US" sz="1050" dirty="0">
                  <a:solidFill>
                    <a:srgbClr val="C66851"/>
                  </a:solidFill>
                  <a:latin typeface="微软雅黑" panose="020B0503020204020204" charset="-122"/>
                  <a:ea typeface="微软雅黑" panose="020B0503020204020204" charset="-122"/>
                </a:rPr>
                <a:t>流向件量与发货量关系探索：</a:t>
              </a:r>
              <a:r>
                <a:rPr kumimoji="1"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分析理论收件量与实际发货量关系、件重比关系</a:t>
              </a:r>
              <a:endParaRPr kumimoji="1"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kumimoji="1" lang="zh-CN" altLang="en-US" sz="1050" dirty="0">
                  <a:solidFill>
                    <a:srgbClr val="C66851"/>
                  </a:solidFill>
                  <a:latin typeface="微软雅黑" panose="020B0503020204020204" charset="-122"/>
                  <a:ea typeface="微软雅黑" panose="020B0503020204020204" charset="-122"/>
                </a:rPr>
                <a:t>全货机发运量占比探索</a:t>
              </a:r>
              <a:r>
                <a:rPr kumimoji="1"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：分析流向实际发货量中全货机和散航的发运占比关系</a:t>
              </a:r>
              <a:endParaRPr kumimoji="1"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50" y="3161"/>
              <a:ext cx="8220" cy="2985"/>
            </a:xfrm>
            <a:prstGeom prst="rect">
              <a:avLst/>
            </a:prstGeom>
            <a:noFill/>
            <a:ln w="12700" cap="flat" cmpd="sng" algn="ctr">
              <a:solidFill>
                <a:srgbClr val="BF974D"/>
              </a:solidFill>
              <a:prstDash val="solid"/>
            </a:ln>
            <a:effectLst/>
          </p:spPr>
          <p:txBody>
            <a:bodyPr rtlCol="0" anchor="ctr"/>
            <a:p>
              <a:pPr algn="ctr" defTabSz="1088390">
                <a:defRPr/>
              </a:pPr>
              <a:endParaRPr kumimoji="1" lang="zh-CN" altLang="en-US" sz="2100" ker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603750" y="3982720"/>
            <a:ext cx="553720" cy="596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1200" b="1" dirty="0">
                <a:solidFill>
                  <a:srgbClr val="C00000"/>
                </a:solidFill>
                <a:latin typeface="Verdana" panose="020B0604030504040204"/>
                <a:ea typeface="微软雅黑" panose="020B0503020204020204" charset="-122"/>
              </a:rPr>
              <a:t>流向件量预测引入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655185" y="5297170"/>
            <a:ext cx="1036955" cy="535940"/>
          </a:xfrm>
          <a:prstGeom prst="roundRect">
            <a:avLst/>
          </a:prstGeom>
          <a:solidFill>
            <a:srgbClr val="D996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航空流向预测件量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（规划、理论）</a:t>
            </a:r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060440" y="5297170"/>
            <a:ext cx="972185" cy="5365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航空运力流向实际件量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463155" y="4919345"/>
            <a:ext cx="972185" cy="5365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散航发运货量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063355" y="5833745"/>
            <a:ext cx="921385" cy="536575"/>
          </a:xfrm>
          <a:prstGeom prst="roundRect">
            <a:avLst/>
          </a:prstGeom>
          <a:solidFill>
            <a:srgbClr val="D996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全货机班次发运货量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6" name="肘形连接符 35"/>
          <p:cNvCxnSpPr>
            <a:stCxn id="29" idx="3"/>
            <a:endCxn id="31" idx="1"/>
          </p:cNvCxnSpPr>
          <p:nvPr/>
        </p:nvCxnSpPr>
        <p:spPr>
          <a:xfrm>
            <a:off x="5692140" y="5565140"/>
            <a:ext cx="36830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1" idx="3"/>
            <a:endCxn id="32" idx="1"/>
          </p:cNvCxnSpPr>
          <p:nvPr/>
        </p:nvCxnSpPr>
        <p:spPr>
          <a:xfrm flipV="1">
            <a:off x="7032625" y="5187950"/>
            <a:ext cx="430530" cy="3778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463155" y="5833110"/>
            <a:ext cx="972185" cy="5365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全货机发运货量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43" name="肘形连接符 42"/>
          <p:cNvCxnSpPr>
            <a:endCxn id="41" idx="1"/>
          </p:cNvCxnSpPr>
          <p:nvPr/>
        </p:nvCxnSpPr>
        <p:spPr>
          <a:xfrm rot="5400000" flipV="1">
            <a:off x="7051675" y="5690235"/>
            <a:ext cx="607060" cy="215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1" idx="3"/>
            <a:endCxn id="34" idx="1"/>
          </p:cNvCxnSpPr>
          <p:nvPr/>
        </p:nvCxnSpPr>
        <p:spPr>
          <a:xfrm>
            <a:off x="8435340" y="6101715"/>
            <a:ext cx="628015" cy="635"/>
          </a:xfrm>
          <a:prstGeom prst="bentConnector3">
            <a:avLst>
              <a:gd name="adj1" fmla="val 50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627470" y="1358900"/>
            <a:ext cx="4773269" cy="802005"/>
            <a:chOff x="7850" y="3147"/>
            <a:chExt cx="7517" cy="1263"/>
          </a:xfrm>
        </p:grpSpPr>
        <p:sp>
          <p:nvSpPr>
            <p:cNvPr id="46" name="文本框 45"/>
            <p:cNvSpPr txBox="1"/>
            <p:nvPr/>
          </p:nvSpPr>
          <p:spPr>
            <a:xfrm>
              <a:off x="8432" y="3263"/>
              <a:ext cx="6928" cy="1042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square" rtlCol="0" anchor="ctr">
              <a:spAutoFit/>
            </a:bodyPr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kumimoji="1" lang="zh-CN" altLang="en-US" sz="1050" dirty="0">
                  <a:solidFill>
                    <a:srgbClr val="C66851"/>
                  </a:solidFill>
                  <a:latin typeface="微软雅黑" panose="020B0503020204020204" charset="-122"/>
                  <a:ea typeface="微软雅黑" panose="020B0503020204020204" charset="-122"/>
                </a:rPr>
                <a:t>长短期标识逻辑问题：近</a:t>
              </a:r>
              <a:r>
                <a:rPr kumimoji="1" lang="en-US" altLang="zh-CN" sz="1050" dirty="0">
                  <a:solidFill>
                    <a:srgbClr val="C66851"/>
                  </a:solidFill>
                  <a:latin typeface="微软雅黑" panose="020B0503020204020204" charset="-122"/>
                  <a:ea typeface="微软雅黑" panose="020B0503020204020204" charset="-122"/>
                </a:rPr>
                <a:t>31</a:t>
              </a:r>
              <a:r>
                <a:rPr kumimoji="1" lang="zh-CN" altLang="en-US" sz="1050" dirty="0">
                  <a:solidFill>
                    <a:srgbClr val="C66851"/>
                  </a:solidFill>
                  <a:latin typeface="微软雅黑" panose="020B0503020204020204" charset="-122"/>
                  <a:ea typeface="微软雅黑" panose="020B0503020204020204" charset="-122"/>
                </a:rPr>
                <a:t>天航空运力班次中航班不足</a:t>
              </a:r>
              <a:r>
                <a:rPr kumimoji="1" lang="en-US" altLang="zh-CN" sz="1050" dirty="0">
                  <a:solidFill>
                    <a:srgbClr val="C66851"/>
                  </a:solidFill>
                  <a:latin typeface="微软雅黑" panose="020B0503020204020204" charset="-122"/>
                  <a:ea typeface="微软雅黑" panose="020B0503020204020204" charset="-122"/>
                </a:rPr>
                <a:t>31</a:t>
              </a:r>
              <a:r>
                <a:rPr kumimoji="1" lang="zh-CN" altLang="en-US" sz="1050" dirty="0">
                  <a:solidFill>
                    <a:srgbClr val="C66851"/>
                  </a:solidFill>
                  <a:latin typeface="微软雅黑" panose="020B0503020204020204" charset="-122"/>
                  <a:ea typeface="微软雅黑" panose="020B0503020204020204" charset="-122"/>
                </a:rPr>
                <a:t>天数据</a:t>
              </a:r>
              <a:endParaRPr kumimoji="1" lang="zh-CN" altLang="en-US" sz="1050" dirty="0">
                <a:solidFill>
                  <a:srgbClr val="C6685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sz="105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rPr>
                <a:t>长期空舱资源空舱航班次数</a:t>
              </a:r>
              <a:r>
                <a:rPr lang="en-US" altLang="zh-CN" sz="105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rPr>
                <a:t>&gt;=10</a:t>
              </a:r>
              <a:r>
                <a:rPr lang="zh-CN" altLang="en-US" sz="105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rPr>
                <a:t>且空舱航班次数</a:t>
              </a:r>
              <a:r>
                <a:rPr lang="en-US" altLang="zh-CN" sz="105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rPr>
                <a:t>/</a:t>
              </a:r>
              <a:r>
                <a:rPr lang="zh-CN" altLang="en-US" sz="105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rPr>
                <a:t>总航班次数</a:t>
              </a:r>
              <a:r>
                <a:rPr lang="en-US" altLang="zh-CN" sz="1050">
                  <a:latin typeface="仿宋" panose="02010609060101010101" charset="-122"/>
                  <a:ea typeface="仿宋" panose="02010609060101010101" charset="-122"/>
                  <a:cs typeface="微软雅黑" panose="020B0503020204020204" charset="-122"/>
                  <a:sym typeface="+mn-ea"/>
                </a:rPr>
                <a:t>&gt;=0.8</a:t>
              </a:r>
              <a:endParaRPr kumimoji="1" lang="zh-CN" altLang="en-US" sz="1050" dirty="0">
                <a:solidFill>
                  <a:srgbClr val="C6685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850" y="3161"/>
              <a:ext cx="7517" cy="1249"/>
            </a:xfrm>
            <a:prstGeom prst="rect">
              <a:avLst/>
            </a:prstGeom>
            <a:noFill/>
            <a:ln w="12700" cap="flat" cmpd="sng" algn="ctr">
              <a:solidFill>
                <a:srgbClr val="BF974D"/>
              </a:solidFill>
              <a:prstDash val="solid"/>
            </a:ln>
            <a:effectLst/>
          </p:spPr>
          <p:txBody>
            <a:bodyPr rtlCol="0" anchor="ctr"/>
            <a:p>
              <a:pPr algn="ctr" defTabSz="1088390">
                <a:defRPr/>
              </a:pPr>
              <a:endParaRPr kumimoji="1" lang="zh-CN" altLang="en-US" sz="2100" ker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854" y="3147"/>
              <a:ext cx="578" cy="12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 defTabSz="1088390"/>
              <a:r>
                <a:rPr kumimoji="1" lang="zh-CN" altLang="en-US" sz="1200" b="1" dirty="0">
                  <a:solidFill>
                    <a:srgbClr val="C00000"/>
                  </a:solidFill>
                  <a:latin typeface="Verdana" panose="020B0604030504040204"/>
                  <a:ea typeface="微软雅黑" panose="020B0503020204020204" charset="-122"/>
                </a:rPr>
                <a:t>逻辑优化</a:t>
              </a:r>
              <a:endParaRPr kumimoji="1" lang="zh-CN" altLang="en-US" sz="1200" b="1" dirty="0">
                <a:solidFill>
                  <a:srgbClr val="C00000"/>
                </a:solidFill>
                <a:latin typeface="Verdana" panose="020B0604030504040204"/>
                <a:ea typeface="微软雅黑" panose="020B0503020204020204" charset="-122"/>
              </a:endParaRPr>
            </a:p>
          </p:txBody>
        </p:sp>
      </p:grpSp>
      <p:sp>
        <p:nvSpPr>
          <p:cNvPr id="159" name="右大括号 158"/>
          <p:cNvSpPr/>
          <p:nvPr/>
        </p:nvSpPr>
        <p:spPr>
          <a:xfrm>
            <a:off x="4046220" y="3021965"/>
            <a:ext cx="415290" cy="1252220"/>
          </a:xfrm>
          <a:prstGeom prst="rightBrace">
            <a:avLst>
              <a:gd name="adj1" fmla="val 0"/>
              <a:gd name="adj2" fmla="val 50182"/>
            </a:avLst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926211" y="2163960"/>
            <a:ext cx="10265789" cy="253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1" i="0" u="none" strike="noStrike" kern="40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THANKS</a:t>
            </a:r>
            <a:endParaRPr kumimoji="0" lang="zh-CN" altLang="en-US" sz="1600" b="1" i="0" u="none" strike="noStrike" kern="40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2525</Words>
  <Application>WPS 演示</Application>
  <PresentationFormat>宽屏</PresentationFormat>
  <Paragraphs>335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等线</vt:lpstr>
      <vt:lpstr>微软雅黑</vt:lpstr>
      <vt:lpstr>Calibri</vt:lpstr>
      <vt:lpstr>Calibri</vt:lpstr>
      <vt:lpstr>Wingdings</vt:lpstr>
      <vt:lpstr>Arial Unicode MS</vt:lpstr>
      <vt:lpstr>Source Han Sans CN Regular</vt:lpstr>
      <vt:lpstr>仿宋</vt:lpstr>
      <vt:lpstr>Verdana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7</cp:revision>
  <cp:lastPrinted>2023-08-08T08:20:00Z</cp:lastPrinted>
  <dcterms:created xsi:type="dcterms:W3CDTF">2023-10-16T10:33:46Z</dcterms:created>
  <dcterms:modified xsi:type="dcterms:W3CDTF">2023-10-18T07:11:45Z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F908F2CA49ED4562A747F6E57A8437AF</vt:lpwstr>
  </property>
  <property fmtid="{D5CDD505-2E9C-101B-9397-08002B2CF9AE}" pid="3" name="KSOProductBuildVer">
    <vt:lpwstr>2052-11.8.2.12085</vt:lpwstr>
  </property>
</Properties>
</file>