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60" r:id="rId3"/>
    <p:sldId id="312" r:id="rId4"/>
    <p:sldId id="361" r:id="rId5"/>
    <p:sldId id="345" r:id="rId6"/>
    <p:sldId id="286" r:id="rId7"/>
    <p:sldId id="260" r:id="rId8"/>
    <p:sldId id="314" r:id="rId9"/>
    <p:sldId id="350" r:id="rId10"/>
    <p:sldId id="316" r:id="rId11"/>
    <p:sldId id="351" r:id="rId12"/>
    <p:sldId id="352" r:id="rId13"/>
    <p:sldId id="318" r:id="rId14"/>
    <p:sldId id="321" r:id="rId1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9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81635" autoAdjust="0"/>
  </p:normalViewPr>
  <p:slideViewPr>
    <p:cSldViewPr>
      <p:cViewPr varScale="1">
        <p:scale>
          <a:sx n="56" d="100"/>
          <a:sy n="56" d="100"/>
        </p:scale>
        <p:origin x="102" y="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6FFA8D4-5CF2-4018-85E3-731F704D72A2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528C524-C766-4200-9C35-CA55213B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67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8F98EC6-5430-4082-944D-C34018B87AD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A56D67B-85D7-43CF-9E82-5B4EDFBD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0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6D67B-85D7-43CF-9E82-5B4EDFBD6B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56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how the compiler would inform the user that a try-catch is needed. </a:t>
            </a:r>
          </a:p>
          <a:p>
            <a:r>
              <a:rPr lang="en-US" dirty="0"/>
              <a:t>Also demonstrate how the Java API shows this.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6D67B-85D7-43CF-9E82-5B4EDFBD6B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4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1BEE-CDA5-45F9-887C-673B2683096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FCB58C-8C60-437E-A7D7-3C7EFBA2CA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1BEE-CDA5-45F9-887C-673B2683096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B58C-8C60-437E-A7D7-3C7EFBA2C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1BEE-CDA5-45F9-887C-673B2683096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B58C-8C60-437E-A7D7-3C7EFBA2C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1BEE-CDA5-45F9-887C-673B2683096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B58C-8C60-437E-A7D7-3C7EFBA2C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1BEE-CDA5-45F9-887C-673B2683096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B58C-8C60-437E-A7D7-3C7EFBA2CAB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1BEE-CDA5-45F9-887C-673B2683096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B58C-8C60-437E-A7D7-3C7EFBA2CA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1BEE-CDA5-45F9-887C-673B2683096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B58C-8C60-437E-A7D7-3C7EFBA2CAB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1BEE-CDA5-45F9-887C-673B2683096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B58C-8C60-437E-A7D7-3C7EFBA2C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1BEE-CDA5-45F9-887C-673B2683096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B58C-8C60-437E-A7D7-3C7EFBA2C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1BEE-CDA5-45F9-887C-673B2683096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B58C-8C60-437E-A7D7-3C7EFBA2C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1BEE-CDA5-45F9-887C-673B2683096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B58C-8C60-437E-A7D7-3C7EFBA2C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98B1BEE-CDA5-45F9-887C-673B2683096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5FCB58C-8C60-437E-A7D7-3C7EFBA2CAB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20000">
              <a:schemeClr val="accent1">
                <a:tint val="44500"/>
                <a:satMod val="160000"/>
              </a:schemeClr>
            </a:gs>
            <a:gs pos="57000">
              <a:schemeClr val="accent1">
                <a:tint val="23500"/>
                <a:satMod val="160000"/>
              </a:schemeClr>
            </a:gs>
          </a:gsLst>
          <a:lin ang="10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068659"/>
            <a:ext cx="7772400" cy="1066800"/>
          </a:xfrm>
        </p:spPr>
        <p:txBody>
          <a:bodyPr>
            <a:noAutofit/>
          </a:bodyPr>
          <a:lstStyle/>
          <a:p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File </a:t>
            </a:r>
            <a:r>
              <a:rPr lang="en-US" sz="5400" dirty="0" err="1"/>
              <a:t>InputOutput</a:t>
            </a:r>
            <a:r>
              <a:rPr lang="en-US" sz="5400" dirty="0"/>
              <a:t> (I/O)</a:t>
            </a:r>
          </a:p>
        </p:txBody>
      </p:sp>
      <p:pic>
        <p:nvPicPr>
          <p:cNvPr id="1026" name="Picture 2" descr="University of Portl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755"/>
            <a:ext cx="2618873" cy="117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855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Appending to a Text File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Opening a new file begins with an empty file</a:t>
            </a:r>
          </a:p>
          <a:p>
            <a:pPr lvl="1" eaLnBrk="1" hangingPunct="1"/>
            <a:r>
              <a:rPr lang="en-US" altLang="en-US" dirty="0"/>
              <a:t>If the file already exists, it will be overwritten</a:t>
            </a:r>
          </a:p>
          <a:p>
            <a:pPr eaLnBrk="1" hangingPunct="1"/>
            <a:r>
              <a:rPr lang="en-US" altLang="en-US" dirty="0"/>
              <a:t>Some situations require appending data to an existing file</a:t>
            </a:r>
          </a:p>
          <a:p>
            <a:pPr eaLnBrk="1" hangingPunct="1"/>
            <a:r>
              <a:rPr lang="en-US" altLang="en-US" dirty="0"/>
              <a:t>Command could be</a:t>
            </a:r>
            <a:br>
              <a:rPr lang="en-US" altLang="en-US" dirty="0"/>
            </a:br>
            <a:r>
              <a:rPr lang="en-US" altLang="en-US" sz="2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2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new </a:t>
            </a:r>
            <a:r>
              <a:rPr lang="en-US" altLang="en-US" sz="2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true));</a:t>
            </a:r>
          </a:p>
          <a:p>
            <a:r>
              <a:rPr lang="en-US" altLang="en-US" dirty="0"/>
              <a:t>If the file didn’t already exist, a new empty file would be created</a:t>
            </a:r>
          </a:p>
          <a:p>
            <a:pPr eaLnBrk="1" hangingPunct="1"/>
            <a:r>
              <a:rPr lang="en-US" altLang="en-US" dirty="0"/>
              <a:t>Method</a:t>
            </a:r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appends data at the end of the file, whether it already exists or is empty</a:t>
            </a:r>
          </a:p>
        </p:txBody>
      </p:sp>
    </p:spTree>
    <p:extLst>
      <p:ext uri="{BB962C8B-B14F-4D97-AF65-F5344CB8AC3E}">
        <p14:creationId xmlns:p14="http://schemas.microsoft.com/office/powerpoint/2010/main" val="293669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A92D-D566-4F08-85FD-8971CBF9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Text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61E15-0028-459C-9C72-573FD7457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use a Scanner object to read from a file, similar to how we use Scanner to read from the keyboard (passing in System.in as the argument)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have to instantiate Scanner like so to read from a file: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Scanner(new File(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Must surround it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try-catch</a:t>
            </a:r>
            <a:r>
              <a:rPr lang="en-US" dirty="0"/>
              <a:t> block because it can throw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2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71608-9314-4A52-A583-0583A9B6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 dirty="0"/>
              <a:t>Reading from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081D-5C98-47BF-8E5F-1508AAF81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1"/>
            <a:ext cx="109728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Test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25730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125730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125730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Scanner(new File(</a:t>
            </a:r>
            <a:r>
              <a:rPr lang="en-US" sz="1800" dirty="0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  <a:r>
              <a:rPr lang="en-US" sz="1800" dirty="0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125730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25730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125730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System.out.println(</a:t>
            </a:r>
            <a:r>
              <a:rPr lang="en-US" sz="1800" dirty="0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Couldn’t find the file</a:t>
            </a:r>
            <a:r>
              <a:rPr lang="en-US" sz="1800" dirty="0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25730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125730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25730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inputStream.hasNextLine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</a:p>
          <a:p>
            <a:pPr marL="125730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line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inputStream.nextLine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	</a:t>
            </a:r>
          </a:p>
          <a:p>
            <a:pPr marL="125730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(line); </a:t>
            </a:r>
          </a:p>
          <a:p>
            <a:pPr marL="125730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9113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545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Reading from a Text File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09600" y="1517651"/>
            <a:ext cx="10972800" cy="4608513"/>
          </a:xfrm>
        </p:spPr>
        <p:txBody>
          <a:bodyPr/>
          <a:lstStyle/>
          <a:p>
            <a:r>
              <a:rPr lang="en-US" dirty="0"/>
              <a:t>All the methods of Scanner that we have used before are still available to us and work in the same way.</a:t>
            </a:r>
            <a:endParaRPr lang="en-US" altLang="en-US" dirty="0"/>
          </a:p>
          <a:p>
            <a:r>
              <a:rPr lang="en-US" altLang="en-US" dirty="0"/>
              <a:t>Below are some additional methods in class 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altLang="en-US" dirty="0"/>
              <a:t>that you may not have seen or used before </a:t>
            </a:r>
            <a:endParaRPr lang="en-US" alt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3117851"/>
            <a:ext cx="5275262" cy="36083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3799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Class 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endParaRPr lang="en-US" alt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09600" y="1858168"/>
            <a:ext cx="4724400" cy="4267995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sz="3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/>
              <a:t> class is an abstract representation of a file</a:t>
            </a:r>
          </a:p>
          <a:p>
            <a:r>
              <a:rPr lang="en-US" altLang="en-US" dirty="0"/>
              <a:t>It is not an input stream or output stream</a:t>
            </a:r>
          </a:p>
          <a:p>
            <a:r>
              <a:rPr lang="en-US" altLang="en-US" dirty="0"/>
              <a:t>It allows you to perform operations on the file (but not writing to or reading from)</a:t>
            </a:r>
          </a:p>
          <a:p>
            <a:pPr marL="0" indent="0" eaLnBrk="1" hangingPunct="1">
              <a:buNone/>
            </a:pPr>
            <a:br>
              <a:rPr lang="en-US" altLang="en-US" dirty="0"/>
            </a:br>
            <a:endParaRPr lang="en-US" alt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103C4A8-D203-4334-B924-3477301BF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858169"/>
            <a:ext cx="6200775" cy="40100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365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A file is a collection of 0’s and 1’s stored in a “permanent” medium</a:t>
            </a:r>
          </a:p>
          <a:p>
            <a:endParaRPr lang="en-US" sz="3000" dirty="0"/>
          </a:p>
          <a:p>
            <a:pPr lvl="0"/>
            <a:r>
              <a:rPr lang="en-US" dirty="0"/>
              <a:t>A directory (aka folder) is a</a:t>
            </a:r>
            <a:r>
              <a:rPr lang="en-US" sz="2800" dirty="0"/>
              <a:t> way to organize files </a:t>
            </a:r>
          </a:p>
          <a:p>
            <a:pPr lvl="1"/>
            <a:r>
              <a:rPr lang="en-US" dirty="0"/>
              <a:t>Kind of like a file that contains files</a:t>
            </a:r>
          </a:p>
          <a:p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0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</p:spPr>
        <p:txBody>
          <a:bodyPr/>
          <a:lstStyle/>
          <a:p>
            <a:pPr eaLnBrk="1" hangingPunct="1"/>
            <a:r>
              <a:rPr lang="en-US" altLang="en-US" dirty="0"/>
              <a:t>Text Files and Binary Files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10820400" cy="46863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Files treated as a sequence of characters are called </a:t>
            </a:r>
            <a:r>
              <a:rPr lang="en-US" altLang="en-US" i="1" dirty="0"/>
              <a:t>text files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Java program source code, for example, is a text file.</a:t>
            </a:r>
          </a:p>
          <a:p>
            <a:pPr lvl="1"/>
            <a:r>
              <a:rPr lang="en-US" altLang="en-US" dirty="0"/>
              <a:t>Any file with a .txt, .java, .doc, .pdf extension is a text file.</a:t>
            </a:r>
          </a:p>
          <a:p>
            <a:pPr lvl="2"/>
            <a:r>
              <a:rPr lang="en-US" altLang="en-US" dirty="0"/>
              <a:t>There are other valid extensions for text files too. These are just examples. </a:t>
            </a:r>
          </a:p>
          <a:p>
            <a:pPr lvl="1" eaLnBrk="1" hangingPunct="1"/>
            <a:r>
              <a:rPr lang="en-US" altLang="en-US" dirty="0"/>
              <a:t>Can be viewed and edited with text editor. These are human-readable files. </a:t>
            </a:r>
          </a:p>
          <a:p>
            <a:pPr eaLnBrk="1" hangingPunct="1"/>
            <a:r>
              <a:rPr lang="en-US" altLang="en-US" dirty="0"/>
              <a:t>All other files are called </a:t>
            </a:r>
            <a:r>
              <a:rPr lang="en-US" altLang="en-US" i="1" dirty="0"/>
              <a:t>binary files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Movie and music files, .class files,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Access requires a specialized program</a:t>
            </a:r>
          </a:p>
          <a:p>
            <a:pPr lvl="1" eaLnBrk="1" hangingPunct="1"/>
            <a:r>
              <a:rPr lang="en-US" altLang="en-US" dirty="0"/>
              <a:t>These cannot be easily read by humans, but can be read efficiently by computers.</a:t>
            </a:r>
          </a:p>
          <a:p>
            <a:r>
              <a:rPr lang="en-US" altLang="en-US" dirty="0"/>
              <a:t>This is an important distinction for Java programs because Java has different classes to handle the two kinds of files</a:t>
            </a:r>
          </a:p>
        </p:txBody>
      </p:sp>
    </p:spTree>
    <p:extLst>
      <p:ext uri="{BB962C8B-B14F-4D97-AF65-F5344CB8AC3E}">
        <p14:creationId xmlns:p14="http://schemas.microsoft.com/office/powerpoint/2010/main" val="407194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6804-0F01-4B4D-8DEF-7820EF94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 dirty="0"/>
              <a:t>The Concept of a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11DE0-4C51-4977-8469-1C76E5537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29199"/>
          </a:xfrm>
        </p:spPr>
        <p:txBody>
          <a:bodyPr>
            <a:normAutofit/>
          </a:bodyPr>
          <a:lstStyle/>
          <a:p>
            <a:r>
              <a:rPr lang="en-US" dirty="0"/>
              <a:t>In Java, file I/O, as well as simple keyboard and screen I/O, is handled by streams. </a:t>
            </a:r>
          </a:p>
          <a:p>
            <a:r>
              <a:rPr lang="en-US" altLang="en-US" dirty="0"/>
              <a:t>A </a:t>
            </a:r>
            <a:r>
              <a:rPr lang="en-US" altLang="en-US" i="1" dirty="0"/>
              <a:t>stream</a:t>
            </a:r>
            <a:r>
              <a:rPr lang="en-US" altLang="en-US" dirty="0"/>
              <a:t> is a flow of data</a:t>
            </a:r>
          </a:p>
          <a:p>
            <a:pPr lvl="1"/>
            <a:r>
              <a:rPr lang="en-US" altLang="en-US" dirty="0"/>
              <a:t>Characters</a:t>
            </a:r>
          </a:p>
          <a:p>
            <a:pPr lvl="1"/>
            <a:r>
              <a:rPr lang="en-US" altLang="en-US" dirty="0"/>
              <a:t>Numbers</a:t>
            </a:r>
          </a:p>
          <a:p>
            <a:pPr lvl="1"/>
            <a:r>
              <a:rPr lang="en-US" altLang="en-US" dirty="0"/>
              <a:t>Bytes</a:t>
            </a:r>
          </a:p>
          <a:p>
            <a:r>
              <a:rPr lang="en-US" dirty="0"/>
              <a:t>If the data flows </a:t>
            </a:r>
            <a:r>
              <a:rPr lang="en-US" i="1" dirty="0"/>
              <a:t>into your program</a:t>
            </a:r>
            <a:r>
              <a:rPr lang="en-US" dirty="0"/>
              <a:t>, the stream is called an </a:t>
            </a:r>
            <a:r>
              <a:rPr lang="en-US" b="1" dirty="0"/>
              <a:t>input stream. </a:t>
            </a:r>
          </a:p>
          <a:p>
            <a:r>
              <a:rPr lang="en-US" dirty="0"/>
              <a:t>If the data flows </a:t>
            </a:r>
            <a:r>
              <a:rPr lang="en-US" i="1" dirty="0"/>
              <a:t>out of your program</a:t>
            </a:r>
            <a:r>
              <a:rPr lang="en-US" dirty="0"/>
              <a:t>, the stream is called an </a:t>
            </a:r>
            <a:r>
              <a:rPr lang="en-US" b="1" dirty="0"/>
              <a:t>output stream.</a:t>
            </a:r>
            <a:r>
              <a:rPr lang="en-US" dirty="0"/>
              <a:t> </a:t>
            </a:r>
            <a:endParaRPr lang="en-US" altLang="en-US" dirty="0"/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1EB42922-E7C2-4AB9-8F18-76893E24F56D}"/>
              </a:ext>
            </a:extLst>
          </p:cNvPr>
          <p:cNvSpPr/>
          <p:nvPr/>
        </p:nvSpPr>
        <p:spPr>
          <a:xfrm>
            <a:off x="5415705" y="3040431"/>
            <a:ext cx="1447800" cy="112609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File</a:t>
            </a:r>
            <a:endParaRPr lang="en-US" sz="3200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D853A726-2C7A-4E75-BEF0-34A5B2862515}"/>
              </a:ext>
            </a:extLst>
          </p:cNvPr>
          <p:cNvSpPr/>
          <p:nvPr/>
        </p:nvSpPr>
        <p:spPr>
          <a:xfrm>
            <a:off x="10134600" y="2705710"/>
            <a:ext cx="1873469" cy="146470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Program</a:t>
            </a:r>
            <a:endParaRPr lang="en-US" sz="2000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6BE968E2-6B79-45E3-9A57-F682186BD86E}"/>
              </a:ext>
            </a:extLst>
          </p:cNvPr>
          <p:cNvSpPr/>
          <p:nvPr/>
        </p:nvSpPr>
        <p:spPr>
          <a:xfrm>
            <a:off x="6931572" y="3640690"/>
            <a:ext cx="3203028" cy="4184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Stream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57B1E150-AC48-48B8-B0BA-268DAA12ACCB}"/>
              </a:ext>
            </a:extLst>
          </p:cNvPr>
          <p:cNvSpPr/>
          <p:nvPr/>
        </p:nvSpPr>
        <p:spPr>
          <a:xfrm rot="10800000">
            <a:off x="6886194" y="2971800"/>
            <a:ext cx="3203028" cy="418488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CFD10F-21F1-4EB0-9A11-79198B66E303}"/>
              </a:ext>
            </a:extLst>
          </p:cNvPr>
          <p:cNvSpPr txBox="1"/>
          <p:nvPr/>
        </p:nvSpPr>
        <p:spPr>
          <a:xfrm>
            <a:off x="7626569" y="3012812"/>
            <a:ext cx="181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Stream</a:t>
            </a:r>
          </a:p>
        </p:txBody>
      </p:sp>
    </p:spTree>
    <p:extLst>
      <p:ext uri="{BB962C8B-B14F-4D97-AF65-F5344CB8AC3E}">
        <p14:creationId xmlns:p14="http://schemas.microsoft.com/office/powerpoint/2010/main" val="41285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F19F-4843-4E33-B644-1F669FA6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a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0433A-91C1-4A58-8012-A7E6B6C78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if a stream is connected to the keyboard, the data flows from the keyboard into your program, hence it’s an input stream.  </a:t>
            </a:r>
          </a:p>
          <a:p>
            <a:r>
              <a:rPr lang="en-US" dirty="0"/>
              <a:t>For example, if a stream is connected to the monitor, the data flows from your program out to the monitor, hence it’s an output stream. 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4DB91D26-4DE4-4180-882D-F04F674A9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6986" y="3822700"/>
            <a:ext cx="7378027" cy="2303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1">
                <a:lumMod val="50000"/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780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6C50A23-BEB1-4F6B-89E3-487896D7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Concept of a Stream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88D3B9E6-0D6E-4E9F-B35E-EFE40E89A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Streams are implemented as objects of special stream classes</a:t>
            </a:r>
          </a:p>
          <a:p>
            <a:pPr lvl="1"/>
            <a:r>
              <a:rPr lang="en-US" dirty="0"/>
              <a:t>An object of the class </a:t>
            </a:r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dirty="0"/>
              <a:t>, which we have been using for keyboard input, is an input stream.</a:t>
            </a:r>
            <a:endParaRPr lang="en-US" altLang="en-US" sz="32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The object </a:t>
            </a:r>
            <a:r>
              <a:rPr lang="en-US" sz="2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an example of an output stream that we have used.</a:t>
            </a:r>
          </a:p>
          <a:p>
            <a:r>
              <a:rPr lang="en-US" altLang="en-US" dirty="0"/>
              <a:t>Today we will be discussing </a:t>
            </a:r>
            <a:r>
              <a:rPr lang="en-US" dirty="0"/>
              <a:t>streams that connect your program to files instead of the keyboard or the display</a:t>
            </a: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1603C50-268D-4153-9453-1084F52D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Why Use Files for I/O?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E9D1C75C-38B3-4CA8-A28A-6A59D8A1D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Keyboard input and screen output deal with temporary data</a:t>
            </a:r>
          </a:p>
          <a:p>
            <a:pPr lvl="1" eaLnBrk="1" hangingPunct="1"/>
            <a:r>
              <a:rPr lang="en-US" altLang="en-US" dirty="0"/>
              <a:t>When the program ends, the data is gone</a:t>
            </a:r>
          </a:p>
          <a:p>
            <a:pPr eaLnBrk="1" hangingPunct="1"/>
            <a:r>
              <a:rPr lang="en-US" altLang="en-US" dirty="0"/>
              <a:t>Data in a file remains after the program ends</a:t>
            </a:r>
          </a:p>
          <a:p>
            <a:pPr lvl="1" eaLnBrk="1" hangingPunct="1"/>
            <a:r>
              <a:rPr lang="en-US" altLang="en-US" dirty="0"/>
              <a:t>Can be used next time the program runs</a:t>
            </a:r>
          </a:p>
          <a:p>
            <a:pPr lvl="2"/>
            <a:r>
              <a:rPr lang="en-US" altLang="en-US" dirty="0"/>
              <a:t>This is especially helpful if a lot of input data is required</a:t>
            </a:r>
          </a:p>
          <a:p>
            <a:pPr lvl="1"/>
            <a:r>
              <a:rPr lang="en-US" altLang="en-US" dirty="0"/>
              <a:t>Can be used by another program </a:t>
            </a:r>
            <a:r>
              <a:rPr lang="en-US" dirty="0"/>
              <a:t>without needing to type the data again for each program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Creating a Text File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09600" y="921524"/>
            <a:ext cx="10744200" cy="2632364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/>
              <a:t>Class </a:t>
            </a:r>
            <a:r>
              <a:rPr lang="en-US" alt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altLang="en-US" dirty="0"/>
              <a:t> defines methods needed to create and write to a text file</a:t>
            </a:r>
          </a:p>
          <a:p>
            <a:pPr lvl="1" eaLnBrk="1" hangingPunct="1"/>
            <a:r>
              <a:rPr lang="en-US" altLang="en-US" dirty="0"/>
              <a:t>Must import package 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</a:t>
            </a:r>
            <a:endParaRPr lang="en-US" altLang="en-US" sz="32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/>
              <a:t>To open the file </a:t>
            </a:r>
          </a:p>
          <a:p>
            <a:pPr lvl="1" eaLnBrk="1" hangingPunct="1"/>
            <a:r>
              <a:rPr lang="en-US" altLang="en-US" dirty="0"/>
              <a:t>Declare variable</a:t>
            </a:r>
            <a:r>
              <a:rPr lang="en-US" altLang="en-US" i="1" dirty="0"/>
              <a:t> </a:t>
            </a:r>
            <a:r>
              <a:rPr lang="en-US" altLang="en-US" dirty="0"/>
              <a:t>for referencing the stream</a:t>
            </a:r>
          </a:p>
          <a:p>
            <a:pPr lvl="1" eaLnBrk="1" hangingPunct="1"/>
            <a:r>
              <a:rPr lang="en-US" altLang="en-US" dirty="0"/>
              <a:t>Invoke </a:t>
            </a:r>
            <a:r>
              <a:rPr lang="en-US" altLang="en-US" sz="28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altLang="en-US" dirty="0"/>
              <a:t> constructor and pass file name as argument</a:t>
            </a:r>
          </a:p>
          <a:p>
            <a:pPr lvl="1" eaLnBrk="1" hangingPunct="1"/>
            <a:r>
              <a:rPr lang="en-US" altLang="en-US" dirty="0"/>
              <a:t>Requires </a:t>
            </a:r>
            <a:r>
              <a:rPr lang="en-US" altLang="en-US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en-US" dirty="0"/>
              <a:t> and </a:t>
            </a:r>
            <a:r>
              <a:rPr lang="en-US" altLang="en-US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dirty="0"/>
              <a:t> blocks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22AA88-585C-4870-8D88-B894B71AE718}"/>
              </a:ext>
            </a:extLst>
          </p:cNvPr>
          <p:cNvSpPr/>
          <p:nvPr/>
        </p:nvSpPr>
        <p:spPr>
          <a:xfrm>
            <a:off x="762000" y="3441680"/>
            <a:ext cx="105918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"out.txt";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  <a:endParaRPr lang="en-US" dirty="0">
              <a:solidFill>
                <a:srgbClr val="3C3C3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 </a:t>
            </a:r>
          </a:p>
          <a:p>
            <a:r>
              <a:rPr lang="en-US" dirty="0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dirty="0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dirty="0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outputStream.close</a:t>
            </a:r>
            <a:r>
              <a:rPr lang="en-US" dirty="0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US" dirty="0" err="1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dirty="0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fnfe</a:t>
            </a:r>
            <a:r>
              <a:rPr lang="en-US" dirty="0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            </a:t>
            </a:r>
          </a:p>
          <a:p>
            <a:r>
              <a:rPr lang="en-US" dirty="0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System.out.println("Error opening the file " + </a:t>
            </a:r>
            <a:r>
              <a:rPr lang="en-US" dirty="0" err="1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r>
              <a:rPr lang="en-US" dirty="0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US" dirty="0" err="1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</a:t>
            </a:r>
            <a:r>
              <a:rPr lang="en-US" dirty="0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            </a:t>
            </a:r>
          </a:p>
          <a:p>
            <a:r>
              <a:rPr lang="en-US" dirty="0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System.out.println("I/O error");  </a:t>
            </a:r>
          </a:p>
          <a:p>
            <a:r>
              <a:rPr lang="en-US" dirty="0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9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392C-A59C-43A6-88CC-79B8D753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Text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080C-C591-4B5F-B6C0-4D41A8C5F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we finish writing the entire text file, we disconnect the stream from the file. That is, we </a:t>
            </a:r>
            <a:r>
              <a:rPr lang="en-US" b="1" dirty="0"/>
              <a:t>close</a:t>
            </a:r>
            <a:r>
              <a:rPr lang="en-US" dirty="0"/>
              <a:t> the stream connected to the file by writing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If you do not close a stream, Java will close it for you when the program ends. </a:t>
            </a:r>
          </a:p>
          <a:p>
            <a:r>
              <a:rPr lang="en-US" dirty="0"/>
              <a:t>But if an exception occurs before Java automatically closes the stream, you could end up with a file that is left open and cannot be written to by other programs. So it is best to close it manually. </a:t>
            </a:r>
          </a:p>
          <a:p>
            <a:pPr lvl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36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57705</TotalTime>
  <Words>797</Words>
  <Application>Microsoft Office PowerPoint</Application>
  <PresentationFormat>Widescreen</PresentationFormat>
  <Paragraphs>110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Palatino Linotype</vt:lpstr>
      <vt:lpstr>Executive</vt:lpstr>
      <vt:lpstr>   File InputOutput (I/O)</vt:lpstr>
      <vt:lpstr>What is a File?</vt:lpstr>
      <vt:lpstr>Text Files and Binary Files</vt:lpstr>
      <vt:lpstr>The Concept of a Stream</vt:lpstr>
      <vt:lpstr>The Concept of a Stream</vt:lpstr>
      <vt:lpstr>The Concept of a Stream</vt:lpstr>
      <vt:lpstr>Why Use Files for I/O?</vt:lpstr>
      <vt:lpstr>Creating a Text File</vt:lpstr>
      <vt:lpstr>Closing a Text File</vt:lpstr>
      <vt:lpstr>Appending to a Text File</vt:lpstr>
      <vt:lpstr>Reading from a Text File</vt:lpstr>
      <vt:lpstr>Reading from a File</vt:lpstr>
      <vt:lpstr>Reading from a Text File</vt:lpstr>
      <vt:lpstr>The Class File</vt:lpstr>
    </vt:vector>
  </TitlesOfParts>
  <Company>University of Portland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 Digital Signal Processing (DSP)?</dc:title>
  <dc:creator>Administrator</dc:creator>
  <cp:lastModifiedBy>Oberoi, Daman</cp:lastModifiedBy>
  <cp:revision>634</cp:revision>
  <cp:lastPrinted>2018-04-11T15:46:22Z</cp:lastPrinted>
  <dcterms:created xsi:type="dcterms:W3CDTF">2012-08-25T23:30:11Z</dcterms:created>
  <dcterms:modified xsi:type="dcterms:W3CDTF">2020-04-13T21:35:07Z</dcterms:modified>
</cp:coreProperties>
</file>