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80220" y="7620"/>
            <a:ext cx="1216025" cy="6851650"/>
          </a:xfrm>
          <a:custGeom>
            <a:avLst/>
            <a:gdLst/>
            <a:ahLst/>
            <a:cxnLst/>
            <a:rect l="l" t="t" r="r" b="b"/>
            <a:pathLst>
              <a:path w="1216025" h="6851650">
                <a:moveTo>
                  <a:pt x="0" y="0"/>
                </a:moveTo>
                <a:lnTo>
                  <a:pt x="1215898" y="6851519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50836" y="3695700"/>
            <a:ext cx="4742815" cy="3163570"/>
          </a:xfrm>
          <a:custGeom>
            <a:avLst/>
            <a:gdLst/>
            <a:ahLst/>
            <a:cxnLst/>
            <a:rect l="l" t="t" r="r" b="b"/>
            <a:pathLst>
              <a:path w="4742815" h="3163570">
                <a:moveTo>
                  <a:pt x="4742561" y="0"/>
                </a:moveTo>
                <a:lnTo>
                  <a:pt x="0" y="316335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63367" y="931544"/>
            <a:ext cx="606526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80220" y="7620"/>
            <a:ext cx="1216025" cy="6851650"/>
          </a:xfrm>
          <a:custGeom>
            <a:avLst/>
            <a:gdLst/>
            <a:ahLst/>
            <a:cxnLst/>
            <a:rect l="l" t="t" r="r" b="b"/>
            <a:pathLst>
              <a:path w="1216025" h="6851650">
                <a:moveTo>
                  <a:pt x="0" y="0"/>
                </a:moveTo>
                <a:lnTo>
                  <a:pt x="1215898" y="6851519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0836" y="3695700"/>
            <a:ext cx="4742815" cy="3163570"/>
          </a:xfrm>
          <a:custGeom>
            <a:avLst/>
            <a:gdLst/>
            <a:ahLst/>
            <a:cxnLst/>
            <a:rect l="l" t="t" r="r" b="b"/>
            <a:pathLst>
              <a:path w="4742815" h="3163570">
                <a:moveTo>
                  <a:pt x="4742561" y="0"/>
                </a:moveTo>
                <a:lnTo>
                  <a:pt x="0" y="316335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43712" y="1380744"/>
            <a:ext cx="1228725" cy="1057910"/>
          </a:xfrm>
          <a:custGeom>
            <a:avLst/>
            <a:gdLst/>
            <a:ahLst/>
            <a:cxnLst/>
            <a:rect l="l" t="t" r="r" b="b"/>
            <a:pathLst>
              <a:path w="1228725" h="1057910">
                <a:moveTo>
                  <a:pt x="964183" y="0"/>
                </a:moveTo>
                <a:lnTo>
                  <a:pt x="264236" y="0"/>
                </a:lnTo>
                <a:lnTo>
                  <a:pt x="0" y="528827"/>
                </a:lnTo>
                <a:lnTo>
                  <a:pt x="264236" y="1057655"/>
                </a:lnTo>
                <a:lnTo>
                  <a:pt x="964183" y="1057655"/>
                </a:lnTo>
                <a:lnTo>
                  <a:pt x="1228344" y="528827"/>
                </a:lnTo>
                <a:lnTo>
                  <a:pt x="964183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37944" y="1106424"/>
            <a:ext cx="649605" cy="561340"/>
          </a:xfrm>
          <a:custGeom>
            <a:avLst/>
            <a:gdLst/>
            <a:ahLst/>
            <a:cxnLst/>
            <a:rect l="l" t="t" r="r" b="b"/>
            <a:pathLst>
              <a:path w="649605" h="561339">
                <a:moveTo>
                  <a:pt x="508381" y="0"/>
                </a:moveTo>
                <a:lnTo>
                  <a:pt x="140843" y="0"/>
                </a:lnTo>
                <a:lnTo>
                  <a:pt x="0" y="280415"/>
                </a:lnTo>
                <a:lnTo>
                  <a:pt x="140843" y="560831"/>
                </a:lnTo>
                <a:lnTo>
                  <a:pt x="508381" y="560831"/>
                </a:lnTo>
                <a:lnTo>
                  <a:pt x="649224" y="280415"/>
                </a:lnTo>
                <a:lnTo>
                  <a:pt x="50838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752088" y="1191767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591" y="0"/>
                </a:moveTo>
                <a:lnTo>
                  <a:pt x="359663" y="0"/>
                </a:lnTo>
                <a:lnTo>
                  <a:pt x="0" y="719201"/>
                </a:lnTo>
                <a:lnTo>
                  <a:pt x="359663" y="1438656"/>
                </a:lnTo>
                <a:lnTo>
                  <a:pt x="1307591" y="1438656"/>
                </a:lnTo>
                <a:lnTo>
                  <a:pt x="1667256" y="719201"/>
                </a:lnTo>
                <a:lnTo>
                  <a:pt x="1307591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800855" y="5230367"/>
            <a:ext cx="722630" cy="619125"/>
          </a:xfrm>
          <a:custGeom>
            <a:avLst/>
            <a:gdLst/>
            <a:ahLst/>
            <a:cxnLst/>
            <a:rect l="l" t="t" r="r" b="b"/>
            <a:pathLst>
              <a:path w="722629" h="619125">
                <a:moveTo>
                  <a:pt x="567944" y="0"/>
                </a:moveTo>
                <a:lnTo>
                  <a:pt x="154432" y="0"/>
                </a:lnTo>
                <a:lnTo>
                  <a:pt x="0" y="309371"/>
                </a:lnTo>
                <a:lnTo>
                  <a:pt x="154432" y="618743"/>
                </a:lnTo>
                <a:lnTo>
                  <a:pt x="567944" y="618743"/>
                </a:lnTo>
                <a:lnTo>
                  <a:pt x="722376" y="309371"/>
                </a:lnTo>
                <a:lnTo>
                  <a:pt x="56794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80220" y="7620"/>
            <a:ext cx="1216025" cy="6851650"/>
          </a:xfrm>
          <a:custGeom>
            <a:avLst/>
            <a:gdLst/>
            <a:ahLst/>
            <a:cxnLst/>
            <a:rect l="l" t="t" r="r" b="b"/>
            <a:pathLst>
              <a:path w="1216025" h="6851650">
                <a:moveTo>
                  <a:pt x="0" y="0"/>
                </a:moveTo>
                <a:lnTo>
                  <a:pt x="1215898" y="6851519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0836" y="3695700"/>
            <a:ext cx="4742815" cy="3163570"/>
          </a:xfrm>
          <a:custGeom>
            <a:avLst/>
            <a:gdLst/>
            <a:ahLst/>
            <a:cxnLst/>
            <a:rect l="l" t="t" r="r" b="b"/>
            <a:pathLst>
              <a:path w="4742815" h="3163570">
                <a:moveTo>
                  <a:pt x="4742561" y="0"/>
                </a:moveTo>
                <a:lnTo>
                  <a:pt x="0" y="316335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091" y="367995"/>
            <a:ext cx="10681817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330" y="1735073"/>
            <a:ext cx="11229339" cy="3593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7736" y="6473162"/>
            <a:ext cx="1498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1426" y="3172155"/>
            <a:ext cx="46926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" dirty="0">
                <a:latin typeface="Trebuchet MS"/>
                <a:cs typeface="Trebuchet MS"/>
              </a:rPr>
              <a:t>S</a:t>
            </a:r>
            <a:r>
              <a:rPr sz="3200" spc="20" dirty="0">
                <a:latin typeface="Trebuchet MS"/>
                <a:cs typeface="Trebuchet MS"/>
              </a:rPr>
              <a:t>t</a:t>
            </a:r>
            <a:r>
              <a:rPr sz="3200" spc="25" dirty="0">
                <a:latin typeface="Trebuchet MS"/>
                <a:cs typeface="Trebuchet MS"/>
              </a:rPr>
              <a:t>u</a:t>
            </a:r>
            <a:r>
              <a:rPr sz="3200" spc="10" dirty="0">
                <a:latin typeface="Trebuchet MS"/>
                <a:cs typeface="Trebuchet MS"/>
              </a:rPr>
              <a:t>d</a:t>
            </a:r>
            <a:r>
              <a:rPr sz="3200" spc="25" dirty="0">
                <a:latin typeface="Trebuchet MS"/>
                <a:cs typeface="Trebuchet MS"/>
              </a:rPr>
              <a:t>en</a:t>
            </a:r>
            <a:r>
              <a:rPr sz="3200" spc="-5" dirty="0">
                <a:latin typeface="Trebuchet MS"/>
                <a:cs typeface="Trebuchet MS"/>
              </a:rPr>
              <a:t>t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Na</a:t>
            </a:r>
            <a:r>
              <a:rPr sz="3200" dirty="0">
                <a:latin typeface="Trebuchet MS"/>
                <a:cs typeface="Trebuchet MS"/>
              </a:rPr>
              <a:t>m</a:t>
            </a:r>
            <a:r>
              <a:rPr sz="3200" spc="-5" dirty="0">
                <a:latin typeface="Trebuchet MS"/>
                <a:cs typeface="Trebuchet MS"/>
              </a:rPr>
              <a:t>e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:</a:t>
            </a:r>
            <a:r>
              <a:rPr sz="3200" spc="2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M</a:t>
            </a:r>
            <a:r>
              <a:rPr sz="3200" spc="20" dirty="0">
                <a:latin typeface="Trebuchet MS"/>
                <a:cs typeface="Trebuchet MS"/>
              </a:rPr>
              <a:t>.</a:t>
            </a:r>
            <a:r>
              <a:rPr sz="3200" spc="10" dirty="0">
                <a:latin typeface="Trebuchet MS"/>
                <a:cs typeface="Trebuchet MS"/>
              </a:rPr>
              <a:t>H</a:t>
            </a:r>
            <a:r>
              <a:rPr sz="3200" spc="15" dirty="0">
                <a:latin typeface="Trebuchet MS"/>
                <a:cs typeface="Trebuchet MS"/>
              </a:rPr>
              <a:t>a</a:t>
            </a:r>
            <a:r>
              <a:rPr sz="3200" spc="20" dirty="0">
                <a:latin typeface="Trebuchet MS"/>
                <a:cs typeface="Trebuchet MS"/>
              </a:rPr>
              <a:t>rr</a:t>
            </a:r>
            <a:r>
              <a:rPr sz="3200" spc="15" dirty="0">
                <a:latin typeface="Trebuchet MS"/>
                <a:cs typeface="Trebuchet MS"/>
              </a:rPr>
              <a:t>i</a:t>
            </a:r>
            <a:r>
              <a:rPr sz="3200" spc="20" dirty="0">
                <a:latin typeface="Trebuchet MS"/>
                <a:cs typeface="Trebuchet MS"/>
              </a:rPr>
              <a:t>n</a:t>
            </a:r>
            <a:r>
              <a:rPr sz="3200" spc="-5" dirty="0">
                <a:latin typeface="Trebuchet MS"/>
                <a:cs typeface="Trebuchet MS"/>
              </a:rPr>
              <a:t>i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0344" y="3917695"/>
            <a:ext cx="1849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F</a:t>
            </a: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ina</a:t>
            </a: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l</a:t>
            </a:r>
            <a:r>
              <a:rPr sz="2400" b="1" spc="-11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5" dirty="0">
                <a:solidFill>
                  <a:srgbClr val="2C926B"/>
                </a:solidFill>
                <a:latin typeface="Trebuchet MS"/>
                <a:cs typeface="Trebuchet MS"/>
              </a:rPr>
              <a:t>P</a:t>
            </a: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r</a:t>
            </a:r>
            <a:r>
              <a:rPr sz="2400" b="1" spc="10" dirty="0">
                <a:solidFill>
                  <a:srgbClr val="2C926B"/>
                </a:solidFill>
                <a:latin typeface="Trebuchet MS"/>
                <a:cs typeface="Trebuchet MS"/>
              </a:rPr>
              <a:t>o</a:t>
            </a: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je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c</a:t>
            </a: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0546" y="3917695"/>
            <a:ext cx="344233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>
              <a:lnSpc>
                <a:spcPct val="103400"/>
              </a:lnSpc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:</a:t>
            </a:r>
            <a:r>
              <a:rPr sz="2400" b="1" spc="-3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Customer</a:t>
            </a:r>
            <a:r>
              <a:rPr sz="2400" b="1" spc="-75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Subscription </a:t>
            </a:r>
            <a:r>
              <a:rPr sz="2400" b="1" spc="-71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renewal</a:t>
            </a:r>
            <a:r>
              <a:rPr sz="2400" b="1" spc="-3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prediction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9546" y="6473162"/>
            <a:ext cx="17849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838200"/>
            <a:ext cx="7315200" cy="1999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250" b="1" spc="-5" dirty="0" smtClean="0">
                <a:latin typeface="Trebuchet MS"/>
                <a:cs typeface="Trebuchet MS"/>
              </a:rPr>
              <a:t>           </a:t>
            </a:r>
            <a:r>
              <a:rPr sz="4250" b="1" spc="-5" smtClean="0">
                <a:latin typeface="Trebuchet MS"/>
                <a:cs typeface="Trebuchet MS"/>
              </a:rPr>
              <a:t>PROJECT</a:t>
            </a:r>
            <a:r>
              <a:rPr sz="4250" b="1" spc="-85" smtClean="0">
                <a:latin typeface="Trebuchet MS"/>
                <a:cs typeface="Trebuchet MS"/>
              </a:rPr>
              <a:t> </a:t>
            </a:r>
            <a:r>
              <a:rPr sz="4250" b="1" spc="5" smtClean="0">
                <a:latin typeface="Trebuchet MS"/>
                <a:cs typeface="Trebuchet MS"/>
              </a:rPr>
              <a:t>TITLE</a:t>
            </a:r>
            <a:endParaRPr lang="en-US" sz="425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425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466" y="2438398"/>
            <a:ext cx="10250933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25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CUSTOMER</a:t>
            </a:r>
            <a:r>
              <a:rPr sz="4250" b="1" u="heavy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25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SUBSCRIPTION</a:t>
            </a:r>
            <a:r>
              <a:rPr sz="4250" b="1" u="heavy" spc="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250" b="1" u="heavy" spc="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RENEWAL </a:t>
            </a:r>
            <a:r>
              <a:rPr sz="4250" b="1" spc="-1270">
                <a:latin typeface="Trebuchet MS"/>
                <a:cs typeface="Trebuchet MS"/>
              </a:rPr>
              <a:t> </a:t>
            </a:r>
            <a:r>
              <a:rPr lang="en-US" sz="4250" b="1" spc="-1270" dirty="0" smtClean="0">
                <a:latin typeface="Trebuchet MS"/>
                <a:cs typeface="Trebuchet MS"/>
              </a:rPr>
              <a:t>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250" b="1" u="heavy" spc="10" smtClean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PREDICTION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2011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9546" y="6473162"/>
            <a:ext cx="17849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3" name="object 3"/>
            <p:cNvSpPr/>
            <p:nvPr/>
          </p:nvSpPr>
          <p:spPr>
            <a:xfrm>
              <a:off x="9380220" y="7620"/>
              <a:ext cx="1216025" cy="6851650"/>
            </a:xfrm>
            <a:custGeom>
              <a:avLst/>
              <a:gdLst/>
              <a:ahLst/>
              <a:cxnLst/>
              <a:rect l="l" t="t" r="r" b="b"/>
              <a:pathLst>
                <a:path w="1216025" h="6851650">
                  <a:moveTo>
                    <a:pt x="0" y="0"/>
                  </a:moveTo>
                  <a:lnTo>
                    <a:pt x="1215898" y="6851519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0836" y="3695700"/>
              <a:ext cx="4742815" cy="3163570"/>
            </a:xfrm>
            <a:custGeom>
              <a:avLst/>
              <a:gdLst/>
              <a:ahLst/>
              <a:cxnLst/>
              <a:rect l="l" t="t" r="r" b="b"/>
              <a:pathLst>
                <a:path w="4742815" h="3163570">
                  <a:moveTo>
                    <a:pt x="4742561" y="0"/>
                  </a:moveTo>
                  <a:lnTo>
                    <a:pt x="0" y="316335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503845"/>
            <a:ext cx="170688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3968" y="448055"/>
            <a:ext cx="360045" cy="363220"/>
          </a:xfrm>
          <a:custGeom>
            <a:avLst/>
            <a:gdLst/>
            <a:ahLst/>
            <a:cxnLst/>
            <a:rect l="l" t="t" r="r" b="b"/>
            <a:pathLst>
              <a:path w="360045" h="363220">
                <a:moveTo>
                  <a:pt x="179831" y="0"/>
                </a:moveTo>
                <a:lnTo>
                  <a:pt x="132079" y="6477"/>
                </a:lnTo>
                <a:lnTo>
                  <a:pt x="89026" y="24765"/>
                </a:lnTo>
                <a:lnTo>
                  <a:pt x="52704" y="53086"/>
                </a:lnTo>
                <a:lnTo>
                  <a:pt x="24510" y="89789"/>
                </a:lnTo>
                <a:lnTo>
                  <a:pt x="6476" y="133096"/>
                </a:lnTo>
                <a:lnTo>
                  <a:pt x="0" y="181356"/>
                </a:lnTo>
                <a:lnTo>
                  <a:pt x="6476" y="229616"/>
                </a:lnTo>
                <a:lnTo>
                  <a:pt x="24510" y="272923"/>
                </a:lnTo>
                <a:lnTo>
                  <a:pt x="52704" y="309626"/>
                </a:lnTo>
                <a:lnTo>
                  <a:pt x="89026" y="337947"/>
                </a:lnTo>
                <a:lnTo>
                  <a:pt x="132079" y="356235"/>
                </a:lnTo>
                <a:lnTo>
                  <a:pt x="179831" y="362712"/>
                </a:lnTo>
                <a:lnTo>
                  <a:pt x="227583" y="356235"/>
                </a:lnTo>
                <a:lnTo>
                  <a:pt x="270636" y="337947"/>
                </a:lnTo>
                <a:lnTo>
                  <a:pt x="306958" y="309626"/>
                </a:lnTo>
                <a:lnTo>
                  <a:pt x="335152" y="272923"/>
                </a:lnTo>
                <a:lnTo>
                  <a:pt x="353186" y="229616"/>
                </a:lnTo>
                <a:lnTo>
                  <a:pt x="359663" y="181356"/>
                </a:lnTo>
                <a:lnTo>
                  <a:pt x="353186" y="133096"/>
                </a:lnTo>
                <a:lnTo>
                  <a:pt x="335152" y="89789"/>
                </a:lnTo>
                <a:lnTo>
                  <a:pt x="306958" y="53086"/>
                </a:lnTo>
                <a:lnTo>
                  <a:pt x="270636" y="24765"/>
                </a:lnTo>
                <a:lnTo>
                  <a:pt x="227583" y="6477"/>
                </a:lnTo>
                <a:lnTo>
                  <a:pt x="17983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2423" y="5611367"/>
            <a:ext cx="646430" cy="646430"/>
          </a:xfrm>
          <a:custGeom>
            <a:avLst/>
            <a:gdLst/>
            <a:ahLst/>
            <a:cxnLst/>
            <a:rect l="l" t="t" r="r" b="b"/>
            <a:pathLst>
              <a:path w="646429" h="646429">
                <a:moveTo>
                  <a:pt x="323087" y="0"/>
                </a:moveTo>
                <a:lnTo>
                  <a:pt x="275335" y="3505"/>
                </a:lnTo>
                <a:lnTo>
                  <a:pt x="229743" y="13677"/>
                </a:lnTo>
                <a:lnTo>
                  <a:pt x="186944" y="30022"/>
                </a:lnTo>
                <a:lnTo>
                  <a:pt x="147193" y="52057"/>
                </a:lnTo>
                <a:lnTo>
                  <a:pt x="111125" y="79247"/>
                </a:lnTo>
                <a:lnTo>
                  <a:pt x="79248" y="111112"/>
                </a:lnTo>
                <a:lnTo>
                  <a:pt x="52070" y="147167"/>
                </a:lnTo>
                <a:lnTo>
                  <a:pt x="29972" y="186880"/>
                </a:lnTo>
                <a:lnTo>
                  <a:pt x="13716" y="229781"/>
                </a:lnTo>
                <a:lnTo>
                  <a:pt x="3555" y="275348"/>
                </a:lnTo>
                <a:lnTo>
                  <a:pt x="0" y="323087"/>
                </a:lnTo>
                <a:lnTo>
                  <a:pt x="3555" y="370827"/>
                </a:lnTo>
                <a:lnTo>
                  <a:pt x="13716" y="416394"/>
                </a:lnTo>
                <a:lnTo>
                  <a:pt x="29972" y="459295"/>
                </a:lnTo>
                <a:lnTo>
                  <a:pt x="52070" y="499008"/>
                </a:lnTo>
                <a:lnTo>
                  <a:pt x="79248" y="535050"/>
                </a:lnTo>
                <a:lnTo>
                  <a:pt x="111125" y="566927"/>
                </a:lnTo>
                <a:lnTo>
                  <a:pt x="147193" y="594118"/>
                </a:lnTo>
                <a:lnTo>
                  <a:pt x="186944" y="616140"/>
                </a:lnTo>
                <a:lnTo>
                  <a:pt x="229743" y="632498"/>
                </a:lnTo>
                <a:lnTo>
                  <a:pt x="275335" y="642670"/>
                </a:lnTo>
                <a:lnTo>
                  <a:pt x="323087" y="646175"/>
                </a:lnTo>
                <a:lnTo>
                  <a:pt x="370840" y="642670"/>
                </a:lnTo>
                <a:lnTo>
                  <a:pt x="416432" y="632498"/>
                </a:lnTo>
                <a:lnTo>
                  <a:pt x="459231" y="616140"/>
                </a:lnTo>
                <a:lnTo>
                  <a:pt x="498982" y="594118"/>
                </a:lnTo>
                <a:lnTo>
                  <a:pt x="535051" y="566927"/>
                </a:lnTo>
                <a:lnTo>
                  <a:pt x="566927" y="535050"/>
                </a:lnTo>
                <a:lnTo>
                  <a:pt x="594105" y="499008"/>
                </a:lnTo>
                <a:lnTo>
                  <a:pt x="616076" y="459295"/>
                </a:lnTo>
                <a:lnTo>
                  <a:pt x="632459" y="416394"/>
                </a:lnTo>
                <a:lnTo>
                  <a:pt x="642620" y="370827"/>
                </a:lnTo>
                <a:lnTo>
                  <a:pt x="646176" y="323087"/>
                </a:lnTo>
                <a:lnTo>
                  <a:pt x="642620" y="275348"/>
                </a:lnTo>
                <a:lnTo>
                  <a:pt x="632459" y="229781"/>
                </a:lnTo>
                <a:lnTo>
                  <a:pt x="616076" y="186880"/>
                </a:lnTo>
                <a:lnTo>
                  <a:pt x="594105" y="147167"/>
                </a:lnTo>
                <a:lnTo>
                  <a:pt x="566927" y="111112"/>
                </a:lnTo>
                <a:lnTo>
                  <a:pt x="535051" y="79247"/>
                </a:lnTo>
                <a:lnTo>
                  <a:pt x="498982" y="52057"/>
                </a:lnTo>
                <a:lnTo>
                  <a:pt x="459231" y="30022"/>
                </a:lnTo>
                <a:lnTo>
                  <a:pt x="416432" y="13677"/>
                </a:lnTo>
                <a:lnTo>
                  <a:pt x="370840" y="3505"/>
                </a:lnTo>
                <a:lnTo>
                  <a:pt x="32308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6288" y="6135623"/>
            <a:ext cx="249935" cy="2468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344" y="6409944"/>
            <a:ext cx="3706367" cy="295656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39546" y="428066"/>
            <a:ext cx="2352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36545" y="1546682"/>
            <a:ext cx="5380990" cy="296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Trebuchet MS"/>
                <a:cs typeface="Trebuchet MS"/>
              </a:rPr>
              <a:t>PROBLEM</a:t>
            </a:r>
            <a:r>
              <a:rPr sz="2000" b="1" spc="35" dirty="0">
                <a:latin typeface="Trebuchet MS"/>
                <a:cs typeface="Trebuchet MS"/>
              </a:rPr>
              <a:t> </a:t>
            </a:r>
            <a:r>
              <a:rPr sz="2000" b="1" spc="-140" dirty="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56515">
              <a:lnSpc>
                <a:spcPct val="100000"/>
              </a:lnSpc>
              <a:spcBef>
                <a:spcPts val="1870"/>
              </a:spcBef>
            </a:pPr>
            <a:r>
              <a:rPr sz="2000" b="1" spc="-10" dirty="0">
                <a:latin typeface="Trebuchet MS"/>
                <a:cs typeface="Trebuchet MS"/>
              </a:rPr>
              <a:t>PROJECT</a:t>
            </a:r>
            <a:r>
              <a:rPr sz="2000" b="1" spc="30" dirty="0">
                <a:latin typeface="Trebuchet MS"/>
                <a:cs typeface="Trebuchet MS"/>
              </a:rPr>
              <a:t> </a:t>
            </a:r>
            <a:r>
              <a:rPr sz="2000" b="1" spc="-40" dirty="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73660">
              <a:lnSpc>
                <a:spcPct val="100000"/>
              </a:lnSpc>
              <a:spcBef>
                <a:spcPts val="1814"/>
              </a:spcBef>
            </a:pPr>
            <a:r>
              <a:rPr sz="2000" b="1" spc="5" dirty="0">
                <a:latin typeface="Trebuchet MS"/>
                <a:cs typeface="Trebuchet MS"/>
              </a:rPr>
              <a:t>W</a:t>
            </a:r>
            <a:r>
              <a:rPr sz="2000" b="1" spc="-30" dirty="0">
                <a:latin typeface="Trebuchet MS"/>
                <a:cs typeface="Trebuchet MS"/>
              </a:rPr>
              <a:t>H</a:t>
            </a:r>
            <a:r>
              <a:rPr sz="2000" b="1" spc="-10" dirty="0">
                <a:latin typeface="Trebuchet MS"/>
                <a:cs typeface="Trebuchet MS"/>
              </a:rPr>
              <a:t>O</a:t>
            </a:r>
            <a:r>
              <a:rPr sz="2000" b="1" spc="-3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AR</a:t>
            </a:r>
            <a:r>
              <a:rPr sz="2000" b="1" spc="-5" dirty="0">
                <a:latin typeface="Trebuchet MS"/>
                <a:cs typeface="Trebuchet MS"/>
              </a:rPr>
              <a:t>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</a:t>
            </a:r>
            <a:r>
              <a:rPr sz="2000" b="1" spc="-30" dirty="0">
                <a:latin typeface="Trebuchet MS"/>
                <a:cs typeface="Trebuchet MS"/>
              </a:rPr>
              <a:t>H</a:t>
            </a:r>
            <a:r>
              <a:rPr sz="2000" b="1" spc="-5" dirty="0">
                <a:latin typeface="Trebuchet MS"/>
                <a:cs typeface="Trebuchet MS"/>
              </a:rPr>
              <a:t>E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E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-10" dirty="0">
                <a:latin typeface="Trebuchet MS"/>
                <a:cs typeface="Trebuchet MS"/>
              </a:rPr>
              <a:t>D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US</a:t>
            </a:r>
            <a:r>
              <a:rPr sz="2000" b="1" spc="-35" dirty="0">
                <a:latin typeface="Trebuchet MS"/>
                <a:cs typeface="Trebuchet MS"/>
              </a:rPr>
              <a:t>E</a:t>
            </a:r>
            <a:r>
              <a:rPr sz="2000" b="1" dirty="0">
                <a:latin typeface="Trebuchet MS"/>
                <a:cs typeface="Trebuchet MS"/>
              </a:rPr>
              <a:t>R</a:t>
            </a:r>
            <a:r>
              <a:rPr sz="2000" b="1" spc="-20" dirty="0">
                <a:latin typeface="Trebuchet MS"/>
                <a:cs typeface="Trebuchet MS"/>
              </a:rPr>
              <a:t>S?</a:t>
            </a:r>
            <a:endParaRPr sz="2000">
              <a:latin typeface="Trebuchet MS"/>
              <a:cs typeface="Trebuchet MS"/>
            </a:endParaRPr>
          </a:p>
          <a:p>
            <a:pPr marL="40640" marR="5080" indent="-28575">
              <a:lnSpc>
                <a:spcPct val="166200"/>
              </a:lnSpc>
              <a:spcBef>
                <a:spcPts val="45"/>
              </a:spcBef>
            </a:pPr>
            <a:r>
              <a:rPr sz="2000" b="1" spc="-15" dirty="0">
                <a:latin typeface="Trebuchet MS"/>
                <a:cs typeface="Trebuchet MS"/>
              </a:rPr>
              <a:t>YOUR</a:t>
            </a:r>
            <a:r>
              <a:rPr sz="2000" b="1" spc="40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SOLUTIONAND</a:t>
            </a:r>
            <a:r>
              <a:rPr sz="2000" b="1" spc="2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ITS</a:t>
            </a:r>
            <a:r>
              <a:rPr sz="2000" b="1" spc="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VALUE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PROPOSITION </a:t>
            </a:r>
            <a:r>
              <a:rPr sz="2000" b="1" spc="-590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THE </a:t>
            </a:r>
            <a:r>
              <a:rPr sz="2000" b="1" spc="-15" dirty="0">
                <a:latin typeface="Trebuchet MS"/>
                <a:cs typeface="Trebuchet MS"/>
              </a:rPr>
              <a:t>WOW</a:t>
            </a:r>
            <a:r>
              <a:rPr sz="2000" b="1" spc="13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IN</a:t>
            </a:r>
            <a:r>
              <a:rPr sz="2000" b="1" spc="5" dirty="0">
                <a:latin typeface="Trebuchet MS"/>
                <a:cs typeface="Trebuchet MS"/>
              </a:rPr>
              <a:t> YOUR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spc="5" dirty="0">
                <a:latin typeface="Trebuchet MS"/>
                <a:cs typeface="Trebuchet MS"/>
              </a:rPr>
              <a:t>SOLUTION</a:t>
            </a:r>
            <a:endParaRPr sz="2000">
              <a:latin typeface="Trebuchet MS"/>
              <a:cs typeface="Trebuchet MS"/>
            </a:endParaRPr>
          </a:p>
          <a:p>
            <a:pPr marL="38735">
              <a:lnSpc>
                <a:spcPct val="100000"/>
              </a:lnSpc>
              <a:spcBef>
                <a:spcPts val="1814"/>
              </a:spcBef>
            </a:pPr>
            <a:r>
              <a:rPr sz="2000" b="1" spc="-15" dirty="0">
                <a:latin typeface="Trebuchet MS"/>
                <a:cs typeface="Trebuchet MS"/>
              </a:rPr>
              <a:t>MODELLING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59279" y="1648967"/>
            <a:ext cx="530860" cy="247015"/>
            <a:chOff x="1859279" y="1648967"/>
            <a:chExt cx="530860" cy="247015"/>
          </a:xfrm>
        </p:grpSpPr>
        <p:sp>
          <p:nvSpPr>
            <p:cNvPr id="21" name="object 21"/>
            <p:cNvSpPr/>
            <p:nvPr/>
          </p:nvSpPr>
          <p:spPr>
            <a:xfrm>
              <a:off x="1871471" y="1661159"/>
              <a:ext cx="506095" cy="222885"/>
            </a:xfrm>
            <a:custGeom>
              <a:avLst/>
              <a:gdLst/>
              <a:ahLst/>
              <a:cxnLst/>
              <a:rect l="l" t="t" r="r" b="b"/>
              <a:pathLst>
                <a:path w="506094" h="222885">
                  <a:moveTo>
                    <a:pt x="394715" y="0"/>
                  </a:moveTo>
                  <a:lnTo>
                    <a:pt x="394715" y="55625"/>
                  </a:lnTo>
                  <a:lnTo>
                    <a:pt x="0" y="55625"/>
                  </a:lnTo>
                  <a:lnTo>
                    <a:pt x="0" y="166877"/>
                  </a:lnTo>
                  <a:lnTo>
                    <a:pt x="394715" y="166877"/>
                  </a:lnTo>
                  <a:lnTo>
                    <a:pt x="394715" y="222503"/>
                  </a:lnTo>
                  <a:lnTo>
                    <a:pt x="505967" y="111251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1471" y="1661159"/>
              <a:ext cx="506095" cy="222885"/>
            </a:xfrm>
            <a:custGeom>
              <a:avLst/>
              <a:gdLst/>
              <a:ahLst/>
              <a:cxnLst/>
              <a:rect l="l" t="t" r="r" b="b"/>
              <a:pathLst>
                <a:path w="506094" h="222885">
                  <a:moveTo>
                    <a:pt x="0" y="55625"/>
                  </a:moveTo>
                  <a:lnTo>
                    <a:pt x="394715" y="55625"/>
                  </a:lnTo>
                  <a:lnTo>
                    <a:pt x="394715" y="0"/>
                  </a:lnTo>
                  <a:lnTo>
                    <a:pt x="505967" y="111251"/>
                  </a:lnTo>
                  <a:lnTo>
                    <a:pt x="394715" y="222503"/>
                  </a:lnTo>
                  <a:lnTo>
                    <a:pt x="394715" y="166877"/>
                  </a:lnTo>
                  <a:lnTo>
                    <a:pt x="0" y="166877"/>
                  </a:lnTo>
                  <a:lnTo>
                    <a:pt x="0" y="55625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871472" y="2151888"/>
            <a:ext cx="530860" cy="250190"/>
            <a:chOff x="1871472" y="2151888"/>
            <a:chExt cx="530860" cy="250190"/>
          </a:xfrm>
        </p:grpSpPr>
        <p:sp>
          <p:nvSpPr>
            <p:cNvPr id="24" name="object 24"/>
            <p:cNvSpPr/>
            <p:nvPr/>
          </p:nvSpPr>
          <p:spPr>
            <a:xfrm>
              <a:off x="1883664" y="2164080"/>
              <a:ext cx="506095" cy="226060"/>
            </a:xfrm>
            <a:custGeom>
              <a:avLst/>
              <a:gdLst/>
              <a:ahLst/>
              <a:cxnLst/>
              <a:rect l="l" t="t" r="r" b="b"/>
              <a:pathLst>
                <a:path w="506094" h="226060">
                  <a:moveTo>
                    <a:pt x="393192" y="0"/>
                  </a:moveTo>
                  <a:lnTo>
                    <a:pt x="393192" y="56387"/>
                  </a:lnTo>
                  <a:lnTo>
                    <a:pt x="0" y="56387"/>
                  </a:lnTo>
                  <a:lnTo>
                    <a:pt x="0" y="169164"/>
                  </a:lnTo>
                  <a:lnTo>
                    <a:pt x="393192" y="169164"/>
                  </a:lnTo>
                  <a:lnTo>
                    <a:pt x="393192" y="225552"/>
                  </a:lnTo>
                  <a:lnTo>
                    <a:pt x="505968" y="112775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3664" y="2164080"/>
              <a:ext cx="506095" cy="226060"/>
            </a:xfrm>
            <a:custGeom>
              <a:avLst/>
              <a:gdLst/>
              <a:ahLst/>
              <a:cxnLst/>
              <a:rect l="l" t="t" r="r" b="b"/>
              <a:pathLst>
                <a:path w="506094" h="226060">
                  <a:moveTo>
                    <a:pt x="0" y="56387"/>
                  </a:moveTo>
                  <a:lnTo>
                    <a:pt x="393192" y="56387"/>
                  </a:lnTo>
                  <a:lnTo>
                    <a:pt x="393192" y="0"/>
                  </a:lnTo>
                  <a:lnTo>
                    <a:pt x="505968" y="112775"/>
                  </a:lnTo>
                  <a:lnTo>
                    <a:pt x="393192" y="225552"/>
                  </a:lnTo>
                  <a:lnTo>
                    <a:pt x="393192" y="169164"/>
                  </a:lnTo>
                  <a:lnTo>
                    <a:pt x="0" y="169164"/>
                  </a:lnTo>
                  <a:lnTo>
                    <a:pt x="0" y="56387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868423" y="2685288"/>
            <a:ext cx="530860" cy="247015"/>
            <a:chOff x="1868423" y="2685288"/>
            <a:chExt cx="530860" cy="247015"/>
          </a:xfrm>
        </p:grpSpPr>
        <p:sp>
          <p:nvSpPr>
            <p:cNvPr id="27" name="object 27"/>
            <p:cNvSpPr/>
            <p:nvPr/>
          </p:nvSpPr>
          <p:spPr>
            <a:xfrm>
              <a:off x="1880615" y="2697480"/>
              <a:ext cx="506095" cy="222885"/>
            </a:xfrm>
            <a:custGeom>
              <a:avLst/>
              <a:gdLst/>
              <a:ahLst/>
              <a:cxnLst/>
              <a:rect l="l" t="t" r="r" b="b"/>
              <a:pathLst>
                <a:path w="506094" h="222885">
                  <a:moveTo>
                    <a:pt x="394715" y="0"/>
                  </a:moveTo>
                  <a:lnTo>
                    <a:pt x="394715" y="55625"/>
                  </a:lnTo>
                  <a:lnTo>
                    <a:pt x="0" y="55625"/>
                  </a:lnTo>
                  <a:lnTo>
                    <a:pt x="0" y="166878"/>
                  </a:lnTo>
                  <a:lnTo>
                    <a:pt x="394715" y="166878"/>
                  </a:lnTo>
                  <a:lnTo>
                    <a:pt x="394715" y="222504"/>
                  </a:lnTo>
                  <a:lnTo>
                    <a:pt x="505967" y="111252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0615" y="2697480"/>
              <a:ext cx="506095" cy="222885"/>
            </a:xfrm>
            <a:custGeom>
              <a:avLst/>
              <a:gdLst/>
              <a:ahLst/>
              <a:cxnLst/>
              <a:rect l="l" t="t" r="r" b="b"/>
              <a:pathLst>
                <a:path w="506094" h="222885">
                  <a:moveTo>
                    <a:pt x="0" y="55625"/>
                  </a:moveTo>
                  <a:lnTo>
                    <a:pt x="394715" y="55625"/>
                  </a:lnTo>
                  <a:lnTo>
                    <a:pt x="394715" y="0"/>
                  </a:lnTo>
                  <a:lnTo>
                    <a:pt x="505967" y="111252"/>
                  </a:lnTo>
                  <a:lnTo>
                    <a:pt x="394715" y="222504"/>
                  </a:lnTo>
                  <a:lnTo>
                    <a:pt x="394715" y="166878"/>
                  </a:lnTo>
                  <a:lnTo>
                    <a:pt x="0" y="166878"/>
                  </a:lnTo>
                  <a:lnTo>
                    <a:pt x="0" y="55625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908048" y="3172967"/>
            <a:ext cx="530860" cy="250190"/>
            <a:chOff x="1908048" y="3172967"/>
            <a:chExt cx="530860" cy="250190"/>
          </a:xfrm>
        </p:grpSpPr>
        <p:sp>
          <p:nvSpPr>
            <p:cNvPr id="30" name="object 30"/>
            <p:cNvSpPr/>
            <p:nvPr/>
          </p:nvSpPr>
          <p:spPr>
            <a:xfrm>
              <a:off x="1920240" y="3185159"/>
              <a:ext cx="506095" cy="226060"/>
            </a:xfrm>
            <a:custGeom>
              <a:avLst/>
              <a:gdLst/>
              <a:ahLst/>
              <a:cxnLst/>
              <a:rect l="l" t="t" r="r" b="b"/>
              <a:pathLst>
                <a:path w="506094" h="226060">
                  <a:moveTo>
                    <a:pt x="393192" y="0"/>
                  </a:moveTo>
                  <a:lnTo>
                    <a:pt x="393192" y="56387"/>
                  </a:lnTo>
                  <a:lnTo>
                    <a:pt x="0" y="56387"/>
                  </a:lnTo>
                  <a:lnTo>
                    <a:pt x="0" y="169163"/>
                  </a:lnTo>
                  <a:lnTo>
                    <a:pt x="393192" y="169163"/>
                  </a:lnTo>
                  <a:lnTo>
                    <a:pt x="393192" y="225551"/>
                  </a:lnTo>
                  <a:lnTo>
                    <a:pt x="505968" y="112775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20240" y="3185159"/>
              <a:ext cx="506095" cy="226060"/>
            </a:xfrm>
            <a:custGeom>
              <a:avLst/>
              <a:gdLst/>
              <a:ahLst/>
              <a:cxnLst/>
              <a:rect l="l" t="t" r="r" b="b"/>
              <a:pathLst>
                <a:path w="506094" h="226060">
                  <a:moveTo>
                    <a:pt x="0" y="56387"/>
                  </a:moveTo>
                  <a:lnTo>
                    <a:pt x="393192" y="56387"/>
                  </a:lnTo>
                  <a:lnTo>
                    <a:pt x="393192" y="0"/>
                  </a:lnTo>
                  <a:lnTo>
                    <a:pt x="505968" y="112775"/>
                  </a:lnTo>
                  <a:lnTo>
                    <a:pt x="393192" y="225551"/>
                  </a:lnTo>
                  <a:lnTo>
                    <a:pt x="393192" y="169163"/>
                  </a:lnTo>
                  <a:lnTo>
                    <a:pt x="0" y="169163"/>
                  </a:lnTo>
                  <a:lnTo>
                    <a:pt x="0" y="56387"/>
                  </a:lnTo>
                  <a:close/>
                </a:path>
              </a:pathLst>
            </a:custGeom>
            <a:ln w="24383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920239" y="3691128"/>
            <a:ext cx="530860" cy="250190"/>
            <a:chOff x="1920239" y="3691128"/>
            <a:chExt cx="530860" cy="250190"/>
          </a:xfrm>
        </p:grpSpPr>
        <p:sp>
          <p:nvSpPr>
            <p:cNvPr id="33" name="object 33"/>
            <p:cNvSpPr/>
            <p:nvPr/>
          </p:nvSpPr>
          <p:spPr>
            <a:xfrm>
              <a:off x="1932431" y="3703320"/>
              <a:ext cx="506095" cy="226060"/>
            </a:xfrm>
            <a:custGeom>
              <a:avLst/>
              <a:gdLst/>
              <a:ahLst/>
              <a:cxnLst/>
              <a:rect l="l" t="t" r="r" b="b"/>
              <a:pathLst>
                <a:path w="506094" h="226060">
                  <a:moveTo>
                    <a:pt x="393192" y="0"/>
                  </a:moveTo>
                  <a:lnTo>
                    <a:pt x="393192" y="56387"/>
                  </a:lnTo>
                  <a:lnTo>
                    <a:pt x="0" y="56387"/>
                  </a:lnTo>
                  <a:lnTo>
                    <a:pt x="0" y="169163"/>
                  </a:lnTo>
                  <a:lnTo>
                    <a:pt x="393192" y="169163"/>
                  </a:lnTo>
                  <a:lnTo>
                    <a:pt x="393192" y="225551"/>
                  </a:lnTo>
                  <a:lnTo>
                    <a:pt x="505968" y="112775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32431" y="3703320"/>
              <a:ext cx="506095" cy="226060"/>
            </a:xfrm>
            <a:custGeom>
              <a:avLst/>
              <a:gdLst/>
              <a:ahLst/>
              <a:cxnLst/>
              <a:rect l="l" t="t" r="r" b="b"/>
              <a:pathLst>
                <a:path w="506094" h="226060">
                  <a:moveTo>
                    <a:pt x="0" y="56387"/>
                  </a:moveTo>
                  <a:lnTo>
                    <a:pt x="393192" y="56387"/>
                  </a:lnTo>
                  <a:lnTo>
                    <a:pt x="393192" y="0"/>
                  </a:lnTo>
                  <a:lnTo>
                    <a:pt x="505968" y="112775"/>
                  </a:lnTo>
                  <a:lnTo>
                    <a:pt x="393192" y="225551"/>
                  </a:lnTo>
                  <a:lnTo>
                    <a:pt x="393192" y="169163"/>
                  </a:lnTo>
                  <a:lnTo>
                    <a:pt x="0" y="169163"/>
                  </a:lnTo>
                  <a:lnTo>
                    <a:pt x="0" y="56387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901951" y="4209288"/>
            <a:ext cx="533400" cy="250190"/>
            <a:chOff x="1901951" y="4209288"/>
            <a:chExt cx="533400" cy="250190"/>
          </a:xfrm>
        </p:grpSpPr>
        <p:sp>
          <p:nvSpPr>
            <p:cNvPr id="36" name="object 36"/>
            <p:cNvSpPr/>
            <p:nvPr/>
          </p:nvSpPr>
          <p:spPr>
            <a:xfrm>
              <a:off x="1914143" y="4221480"/>
              <a:ext cx="509270" cy="226060"/>
            </a:xfrm>
            <a:custGeom>
              <a:avLst/>
              <a:gdLst/>
              <a:ahLst/>
              <a:cxnLst/>
              <a:rect l="l" t="t" r="r" b="b"/>
              <a:pathLst>
                <a:path w="509269" h="226060">
                  <a:moveTo>
                    <a:pt x="396239" y="0"/>
                  </a:moveTo>
                  <a:lnTo>
                    <a:pt x="396239" y="56388"/>
                  </a:lnTo>
                  <a:lnTo>
                    <a:pt x="0" y="56388"/>
                  </a:lnTo>
                  <a:lnTo>
                    <a:pt x="0" y="169164"/>
                  </a:lnTo>
                  <a:lnTo>
                    <a:pt x="396239" y="169164"/>
                  </a:lnTo>
                  <a:lnTo>
                    <a:pt x="396239" y="225552"/>
                  </a:lnTo>
                  <a:lnTo>
                    <a:pt x="509016" y="112776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14143" y="4221480"/>
              <a:ext cx="509270" cy="226060"/>
            </a:xfrm>
            <a:custGeom>
              <a:avLst/>
              <a:gdLst/>
              <a:ahLst/>
              <a:cxnLst/>
              <a:rect l="l" t="t" r="r" b="b"/>
              <a:pathLst>
                <a:path w="509269" h="226060">
                  <a:moveTo>
                    <a:pt x="0" y="56388"/>
                  </a:moveTo>
                  <a:lnTo>
                    <a:pt x="396239" y="56388"/>
                  </a:lnTo>
                  <a:lnTo>
                    <a:pt x="396239" y="0"/>
                  </a:lnTo>
                  <a:lnTo>
                    <a:pt x="509016" y="112776"/>
                  </a:lnTo>
                  <a:lnTo>
                    <a:pt x="396239" y="225552"/>
                  </a:lnTo>
                  <a:lnTo>
                    <a:pt x="396239" y="169164"/>
                  </a:lnTo>
                  <a:lnTo>
                    <a:pt x="0" y="169164"/>
                  </a:lnTo>
                  <a:lnTo>
                    <a:pt x="0" y="56388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5223"/>
            <a:ext cx="2761615" cy="3255645"/>
            <a:chOff x="7991856" y="2935223"/>
            <a:chExt cx="2761615" cy="3255645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5223"/>
              <a:ext cx="2761488" cy="325526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261"/>
            <a:ext cx="56267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5" dirty="0"/>
              <a:t>PROBLEM	</a:t>
            </a:r>
            <a:r>
              <a:rPr sz="4250" spc="-9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6135" y="1923745"/>
            <a:ext cx="7997190" cy="294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73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rebuchet MS"/>
                <a:cs typeface="Trebuchet MS"/>
              </a:rPr>
              <a:t>Subscription-based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businesses</a:t>
            </a:r>
            <a:r>
              <a:rPr sz="2400" b="1" spc="4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rely</a:t>
            </a:r>
            <a:r>
              <a:rPr sz="2400" b="1" spc="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on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retaining 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customers </a:t>
            </a:r>
            <a:r>
              <a:rPr sz="2400" b="1" dirty="0">
                <a:latin typeface="Trebuchet MS"/>
                <a:cs typeface="Trebuchet MS"/>
              </a:rPr>
              <a:t>to </a:t>
            </a:r>
            <a:r>
              <a:rPr sz="2400" b="1" spc="-5" dirty="0">
                <a:latin typeface="Trebuchet MS"/>
                <a:cs typeface="Trebuchet MS"/>
              </a:rPr>
              <a:t>maintain </a:t>
            </a:r>
            <a:r>
              <a:rPr sz="2400" b="1" spc="-10" dirty="0">
                <a:latin typeface="Trebuchet MS"/>
                <a:cs typeface="Trebuchet MS"/>
              </a:rPr>
              <a:t>revenue </a:t>
            </a:r>
            <a:r>
              <a:rPr sz="2400" b="1" spc="-5" dirty="0">
                <a:latin typeface="Trebuchet MS"/>
                <a:cs typeface="Trebuchet MS"/>
              </a:rPr>
              <a:t>streams and sustain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growth. One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critical</a:t>
            </a:r>
            <a:r>
              <a:rPr sz="2400" b="1" spc="-10" dirty="0">
                <a:latin typeface="Trebuchet MS"/>
                <a:cs typeface="Trebuchet MS"/>
              </a:rPr>
              <a:t> aspect</a:t>
            </a:r>
            <a:r>
              <a:rPr sz="2400" b="1" spc="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of </a:t>
            </a:r>
            <a:r>
              <a:rPr sz="2400" b="1" spc="-5" dirty="0">
                <a:latin typeface="Trebuchet MS"/>
                <a:cs typeface="Trebuchet MS"/>
              </a:rPr>
              <a:t>managing customer 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relationships is predicting </a:t>
            </a:r>
            <a:r>
              <a:rPr sz="2400" b="1" spc="-10" dirty="0">
                <a:latin typeface="Trebuchet MS"/>
                <a:cs typeface="Trebuchet MS"/>
              </a:rPr>
              <a:t>whether </a:t>
            </a:r>
            <a:r>
              <a:rPr sz="2400" b="1" spc="-5" dirty="0">
                <a:latin typeface="Trebuchet MS"/>
                <a:cs typeface="Trebuchet MS"/>
              </a:rPr>
              <a:t>customers will 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renew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their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subscriptions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or</a:t>
            </a:r>
            <a:r>
              <a:rPr sz="2400" b="1" spc="-5" dirty="0">
                <a:latin typeface="Trebuchet MS"/>
                <a:cs typeface="Trebuchet MS"/>
              </a:rPr>
              <a:t> churn </a:t>
            </a:r>
            <a:r>
              <a:rPr sz="2400" b="1" spc="-10" dirty="0">
                <a:latin typeface="Trebuchet MS"/>
                <a:cs typeface="Trebuchet MS"/>
              </a:rPr>
              <a:t>(cancel)</a:t>
            </a:r>
            <a:r>
              <a:rPr sz="2400" b="1" spc="2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them.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98800"/>
              </a:lnSpc>
              <a:spcBef>
                <a:spcPts val="40"/>
              </a:spcBef>
            </a:pPr>
            <a:r>
              <a:rPr sz="2400" b="1" spc="-10" dirty="0">
                <a:latin typeface="Trebuchet MS"/>
                <a:cs typeface="Trebuchet MS"/>
              </a:rPr>
              <a:t>Therefore,</a:t>
            </a:r>
            <a:r>
              <a:rPr sz="2400" b="1" spc="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the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problem</a:t>
            </a:r>
            <a:r>
              <a:rPr sz="2400" b="1" spc="1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at</a:t>
            </a:r>
            <a:r>
              <a:rPr sz="2400" b="1" spc="1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hand</a:t>
            </a:r>
            <a:r>
              <a:rPr sz="2400" b="1" spc="1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is </a:t>
            </a:r>
            <a:r>
              <a:rPr sz="2400" b="1" dirty="0">
                <a:latin typeface="Trebuchet MS"/>
                <a:cs typeface="Trebuchet MS"/>
              </a:rPr>
              <a:t>to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develop</a:t>
            </a:r>
            <a:r>
              <a:rPr sz="2400" b="1" spc="1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 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predictive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model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that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can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accurately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forecast 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subscription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renewal</a:t>
            </a:r>
            <a:r>
              <a:rPr sz="2400" b="1" spc="15" dirty="0">
                <a:latin typeface="Trebuchet MS"/>
                <a:cs typeface="Trebuchet MS"/>
              </a:rPr>
              <a:t> </a:t>
            </a:r>
            <a:r>
              <a:rPr sz="2400" b="1" spc="5" dirty="0">
                <a:latin typeface="Trebuchet MS"/>
                <a:cs typeface="Trebuchet MS"/>
              </a:rPr>
              <a:t>behavior</a:t>
            </a:r>
            <a:r>
              <a:rPr sz="2400" b="1" dirty="0">
                <a:latin typeface="Trebuchet MS"/>
                <a:cs typeface="Trebuchet MS"/>
              </a:rPr>
              <a:t> for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individual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customers</a:t>
            </a:r>
            <a:r>
              <a:rPr sz="2400" b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546" y="6473162"/>
            <a:ext cx="17849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9368" y="2648711"/>
            <a:ext cx="3533140" cy="3810000"/>
            <a:chOff x="8659368" y="2648711"/>
            <a:chExt cx="353314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2648711"/>
              <a:ext cx="3532631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546" y="818464"/>
            <a:ext cx="525526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3505" algn="l"/>
              </a:tabLst>
            </a:pPr>
            <a:r>
              <a:rPr sz="4250" dirty="0"/>
              <a:t>PR</a:t>
            </a:r>
            <a:r>
              <a:rPr sz="4250" spc="-20" dirty="0"/>
              <a:t>O</a:t>
            </a:r>
            <a:r>
              <a:rPr sz="4250" dirty="0"/>
              <a:t>JE</a:t>
            </a:r>
            <a:r>
              <a:rPr sz="4250" spc="-15" dirty="0"/>
              <a:t>C</a:t>
            </a:r>
            <a:r>
              <a:rPr sz="4250" dirty="0"/>
              <a:t>T	</a:t>
            </a:r>
            <a:r>
              <a:rPr sz="4250" spc="-35" dirty="0"/>
              <a:t>O</a:t>
            </a:r>
            <a:r>
              <a:rPr sz="4250" spc="-30" dirty="0"/>
              <a:t>V</a:t>
            </a:r>
            <a:r>
              <a:rPr sz="4250" spc="-20" dirty="0"/>
              <a:t>E</a:t>
            </a:r>
            <a:r>
              <a:rPr sz="4250" spc="-30" dirty="0"/>
              <a:t>RV</a:t>
            </a:r>
            <a:r>
              <a:rPr sz="4250" spc="-35" dirty="0"/>
              <a:t>I</a:t>
            </a:r>
            <a:r>
              <a:rPr sz="4250" spc="-20" dirty="0"/>
              <a:t>E</a:t>
            </a:r>
            <a:r>
              <a:rPr sz="4250" dirty="0"/>
              <a:t>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4176" y="2138299"/>
            <a:ext cx="8267065" cy="2463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rebuchet MS"/>
                <a:cs typeface="Trebuchet MS"/>
              </a:rPr>
              <a:t>Customer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subscription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renewal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prediction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critical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task </a:t>
            </a:r>
            <a:r>
              <a:rPr sz="2000" dirty="0">
                <a:latin typeface="Trebuchet MS"/>
                <a:cs typeface="Trebuchet MS"/>
              </a:rPr>
              <a:t>for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subscription-based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businesses,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dirty="0">
                <a:latin typeface="Trebuchet MS"/>
                <a:cs typeface="Trebuchet MS"/>
              </a:rPr>
              <a:t> it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directly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impacts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revenue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customer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retention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strategies.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process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involves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using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historical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and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predictive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analytics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techniques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forecast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whether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customer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will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renew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their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subscription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 </a:t>
            </a:r>
            <a:r>
              <a:rPr sz="2000" spc="-10" dirty="0">
                <a:latin typeface="Trebuchet MS"/>
                <a:cs typeface="Trebuchet MS"/>
              </a:rPr>
              <a:t>not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when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it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comes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up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renewal.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Here's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overview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key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components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and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steps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involved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customer </a:t>
            </a:r>
            <a:r>
              <a:rPr sz="2000" spc="-5" dirty="0">
                <a:latin typeface="Trebuchet MS"/>
                <a:cs typeface="Trebuchet MS"/>
              </a:rPr>
              <a:t> subscription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renewal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prediction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are </a:t>
            </a:r>
            <a:r>
              <a:rPr sz="2000" b="1" spc="-10" dirty="0">
                <a:latin typeface="Trebuchet MS"/>
                <a:cs typeface="Trebuchet MS"/>
              </a:rPr>
              <a:t>Data</a:t>
            </a:r>
            <a:r>
              <a:rPr sz="2000" b="1" spc="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Collection,</a:t>
            </a:r>
            <a:r>
              <a:rPr sz="2000" b="1" spc="55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Data </a:t>
            </a:r>
            <a:r>
              <a:rPr sz="2000" b="1" spc="-10" dirty="0">
                <a:latin typeface="Trebuchet MS"/>
                <a:cs typeface="Trebuchet MS"/>
              </a:rPr>
              <a:t> Preprocessing,</a:t>
            </a:r>
            <a:r>
              <a:rPr sz="2000" b="1" spc="5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Model</a:t>
            </a:r>
            <a:r>
              <a:rPr sz="2000" b="1" spc="4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Development,</a:t>
            </a:r>
            <a:r>
              <a:rPr sz="2000" b="1" spc="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Evaluation,</a:t>
            </a:r>
            <a:r>
              <a:rPr sz="2000" b="1" spc="60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Deployment</a:t>
            </a:r>
            <a:r>
              <a:rPr sz="2000" b="1" spc="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etc.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546" y="6473162"/>
            <a:ext cx="17849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008" y="883742"/>
            <a:ext cx="50018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WHO</a:t>
            </a:r>
            <a:r>
              <a:rPr sz="3200" spc="-225" dirty="0"/>
              <a:t> </a:t>
            </a:r>
            <a:r>
              <a:rPr sz="3200" spc="-10" dirty="0"/>
              <a:t>ARE</a:t>
            </a:r>
            <a:r>
              <a:rPr sz="3200" spc="-35" dirty="0"/>
              <a:t> </a:t>
            </a:r>
            <a:r>
              <a:rPr sz="3200" spc="-20" dirty="0"/>
              <a:t>THE</a:t>
            </a:r>
            <a:r>
              <a:rPr sz="3200" spc="-10" dirty="0"/>
              <a:t> </a:t>
            </a:r>
            <a:r>
              <a:rPr sz="3200" spc="-5" dirty="0"/>
              <a:t>END</a:t>
            </a:r>
            <a:r>
              <a:rPr sz="3200" spc="-10" dirty="0"/>
              <a:t> </a:t>
            </a:r>
            <a:r>
              <a:rPr sz="3200" spc="-15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6172200"/>
            <a:ext cx="2179320" cy="4846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0564" y="1913000"/>
            <a:ext cx="8103870" cy="3763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rebuchet MS"/>
                <a:cs typeface="Trebuchet MS"/>
              </a:rPr>
              <a:t>The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end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users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customer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subscription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renewal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prediction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encompass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various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stakeholders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within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subscription-based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businesses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organizations.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Here's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breakdown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potential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end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rebuchet MS"/>
              <a:cs typeface="Trebuchet MS"/>
            </a:endParaRPr>
          </a:p>
          <a:p>
            <a:pPr marL="1002665" marR="3804285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Customer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Success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Managers </a:t>
            </a:r>
            <a:r>
              <a:rPr sz="2000" b="1" spc="-5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Sales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and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Marketing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Teams 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Product</a:t>
            </a:r>
            <a:r>
              <a:rPr sz="2000" b="1" spc="4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Managers</a:t>
            </a:r>
            <a:endParaRPr sz="2000">
              <a:latin typeface="Trebuchet MS"/>
              <a:cs typeface="Trebuchet MS"/>
            </a:endParaRPr>
          </a:p>
          <a:p>
            <a:pPr marL="1002665">
              <a:lnSpc>
                <a:spcPct val="100000"/>
              </a:lnSpc>
            </a:pPr>
            <a:r>
              <a:rPr sz="2000" b="1" spc="-10" dirty="0">
                <a:latin typeface="Trebuchet MS"/>
                <a:cs typeface="Trebuchet MS"/>
              </a:rPr>
              <a:t>Finance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and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Revenue</a:t>
            </a:r>
            <a:r>
              <a:rPr sz="2000" b="1" spc="-10" dirty="0">
                <a:latin typeface="Trebuchet MS"/>
                <a:cs typeface="Trebuchet MS"/>
              </a:rPr>
              <a:t> Management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Teams</a:t>
            </a:r>
            <a:endParaRPr sz="2000">
              <a:latin typeface="Trebuchet MS"/>
              <a:cs typeface="Trebuchet MS"/>
            </a:endParaRPr>
          </a:p>
          <a:p>
            <a:pPr marL="1002665" marR="3258820" indent="-34290">
              <a:lnSpc>
                <a:spcPts val="2660"/>
              </a:lnSpc>
              <a:spcBef>
                <a:spcPts val="60"/>
              </a:spcBef>
            </a:pPr>
            <a:r>
              <a:rPr sz="2000" b="1" spc="-5" dirty="0">
                <a:latin typeface="Trebuchet MS"/>
                <a:cs typeface="Trebuchet MS"/>
              </a:rPr>
              <a:t>Executives and Business </a:t>
            </a:r>
            <a:r>
              <a:rPr sz="2000" b="1" spc="-10" dirty="0">
                <a:latin typeface="Trebuchet MS"/>
                <a:cs typeface="Trebuchet MS"/>
              </a:rPr>
              <a:t>Leaders </a:t>
            </a:r>
            <a:r>
              <a:rPr sz="2000" b="1" spc="-59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Data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Scientists</a:t>
            </a:r>
            <a:r>
              <a:rPr sz="2000" b="1" spc="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and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Analysts</a:t>
            </a:r>
            <a:endParaRPr sz="2000">
              <a:latin typeface="Trebuchet MS"/>
              <a:cs typeface="Trebuchet MS"/>
            </a:endParaRPr>
          </a:p>
          <a:p>
            <a:pPr marL="955040">
              <a:lnSpc>
                <a:spcPts val="2370"/>
              </a:lnSpc>
            </a:pPr>
            <a:r>
              <a:rPr sz="2000" b="1" spc="-10" dirty="0">
                <a:latin typeface="Trebuchet MS"/>
                <a:cs typeface="Trebuchet MS"/>
              </a:rPr>
              <a:t>Customer</a:t>
            </a:r>
            <a:r>
              <a:rPr sz="2000" b="1" spc="35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Support</a:t>
            </a:r>
            <a:r>
              <a:rPr sz="2000" b="1" spc="6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and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Retention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Trebuchet MS"/>
                <a:cs typeface="Trebuchet MS"/>
              </a:rPr>
              <a:t>Teams</a:t>
            </a:r>
            <a:endParaRPr sz="2000">
              <a:latin typeface="Trebuchet MS"/>
              <a:cs typeface="Trebuchet MS"/>
            </a:endParaRPr>
          </a:p>
          <a:p>
            <a:pPr marL="96901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Trebuchet MS"/>
                <a:cs typeface="Trebuchet MS"/>
              </a:rPr>
              <a:t>Customer</a:t>
            </a:r>
            <a:r>
              <a:rPr sz="2000" b="1" spc="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Insights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and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Research </a:t>
            </a:r>
            <a:r>
              <a:rPr sz="2000" b="1" spc="-45" dirty="0">
                <a:latin typeface="Trebuchet MS"/>
                <a:cs typeface="Trebuchet MS"/>
              </a:rPr>
              <a:t>Teams: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10639" y="3252215"/>
            <a:ext cx="277495" cy="149860"/>
            <a:chOff x="1310639" y="3252215"/>
            <a:chExt cx="277495" cy="1498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831" y="3264407"/>
              <a:ext cx="252984" cy="1249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2831" y="3264407"/>
              <a:ext cx="253365" cy="125095"/>
            </a:xfrm>
            <a:custGeom>
              <a:avLst/>
              <a:gdLst/>
              <a:ahLst/>
              <a:cxnLst/>
              <a:rect l="l" t="t" r="r" b="b"/>
              <a:pathLst>
                <a:path w="253365" h="125095">
                  <a:moveTo>
                    <a:pt x="0" y="31241"/>
                  </a:moveTo>
                  <a:lnTo>
                    <a:pt x="190500" y="31241"/>
                  </a:lnTo>
                  <a:lnTo>
                    <a:pt x="190500" y="0"/>
                  </a:lnTo>
                  <a:lnTo>
                    <a:pt x="252984" y="62483"/>
                  </a:lnTo>
                  <a:lnTo>
                    <a:pt x="190500" y="124967"/>
                  </a:lnTo>
                  <a:lnTo>
                    <a:pt x="190500" y="93725"/>
                  </a:lnTo>
                  <a:lnTo>
                    <a:pt x="0" y="93725"/>
                  </a:lnTo>
                  <a:lnTo>
                    <a:pt x="0" y="31241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07591" y="3572255"/>
            <a:ext cx="277495" cy="152400"/>
            <a:chOff x="1307591" y="3572255"/>
            <a:chExt cx="277495" cy="1524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9783" y="3584447"/>
              <a:ext cx="252984" cy="1280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19783" y="3584447"/>
              <a:ext cx="253365" cy="128270"/>
            </a:xfrm>
            <a:custGeom>
              <a:avLst/>
              <a:gdLst/>
              <a:ahLst/>
              <a:cxnLst/>
              <a:rect l="l" t="t" r="r" b="b"/>
              <a:pathLst>
                <a:path w="253365" h="128270">
                  <a:moveTo>
                    <a:pt x="0" y="32003"/>
                  </a:moveTo>
                  <a:lnTo>
                    <a:pt x="188975" y="32003"/>
                  </a:lnTo>
                  <a:lnTo>
                    <a:pt x="188975" y="0"/>
                  </a:lnTo>
                  <a:lnTo>
                    <a:pt x="252984" y="64007"/>
                  </a:lnTo>
                  <a:lnTo>
                    <a:pt x="188975" y="128015"/>
                  </a:lnTo>
                  <a:lnTo>
                    <a:pt x="188975" y="96012"/>
                  </a:lnTo>
                  <a:lnTo>
                    <a:pt x="0" y="96012"/>
                  </a:lnTo>
                  <a:lnTo>
                    <a:pt x="0" y="32003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04544" y="3852671"/>
            <a:ext cx="277495" cy="149860"/>
            <a:chOff x="1304544" y="3852671"/>
            <a:chExt cx="277495" cy="14986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6736" y="3864863"/>
              <a:ext cx="252983" cy="1249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16736" y="3864863"/>
              <a:ext cx="253365" cy="125095"/>
            </a:xfrm>
            <a:custGeom>
              <a:avLst/>
              <a:gdLst/>
              <a:ahLst/>
              <a:cxnLst/>
              <a:rect l="l" t="t" r="r" b="b"/>
              <a:pathLst>
                <a:path w="253365" h="125095">
                  <a:moveTo>
                    <a:pt x="0" y="31242"/>
                  </a:moveTo>
                  <a:lnTo>
                    <a:pt x="190500" y="31242"/>
                  </a:lnTo>
                  <a:lnTo>
                    <a:pt x="190500" y="0"/>
                  </a:lnTo>
                  <a:lnTo>
                    <a:pt x="252983" y="62484"/>
                  </a:lnTo>
                  <a:lnTo>
                    <a:pt x="190500" y="124968"/>
                  </a:lnTo>
                  <a:lnTo>
                    <a:pt x="190500" y="93725"/>
                  </a:lnTo>
                  <a:lnTo>
                    <a:pt x="0" y="93725"/>
                  </a:lnTo>
                  <a:lnTo>
                    <a:pt x="0" y="31242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31975" y="4145279"/>
            <a:ext cx="277495" cy="149860"/>
            <a:chOff x="1331975" y="4145279"/>
            <a:chExt cx="277495" cy="14986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167" y="4157471"/>
              <a:ext cx="252984" cy="12496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4167" y="4157471"/>
              <a:ext cx="253365" cy="125095"/>
            </a:xfrm>
            <a:custGeom>
              <a:avLst/>
              <a:gdLst/>
              <a:ahLst/>
              <a:cxnLst/>
              <a:rect l="l" t="t" r="r" b="b"/>
              <a:pathLst>
                <a:path w="253365" h="125095">
                  <a:moveTo>
                    <a:pt x="0" y="31241"/>
                  </a:moveTo>
                  <a:lnTo>
                    <a:pt x="190500" y="31241"/>
                  </a:lnTo>
                  <a:lnTo>
                    <a:pt x="190500" y="0"/>
                  </a:lnTo>
                  <a:lnTo>
                    <a:pt x="252984" y="62483"/>
                  </a:lnTo>
                  <a:lnTo>
                    <a:pt x="190500" y="124967"/>
                  </a:lnTo>
                  <a:lnTo>
                    <a:pt x="190500" y="93725"/>
                  </a:lnTo>
                  <a:lnTo>
                    <a:pt x="0" y="93725"/>
                  </a:lnTo>
                  <a:lnTo>
                    <a:pt x="0" y="31241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28927" y="4492752"/>
            <a:ext cx="277495" cy="152400"/>
            <a:chOff x="1328927" y="4492752"/>
            <a:chExt cx="277495" cy="15240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119" y="4504944"/>
              <a:ext cx="252984" cy="1280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341119" y="4504944"/>
              <a:ext cx="253365" cy="128270"/>
            </a:xfrm>
            <a:custGeom>
              <a:avLst/>
              <a:gdLst/>
              <a:ahLst/>
              <a:cxnLst/>
              <a:rect l="l" t="t" r="r" b="b"/>
              <a:pathLst>
                <a:path w="253365" h="128270">
                  <a:moveTo>
                    <a:pt x="0" y="32003"/>
                  </a:moveTo>
                  <a:lnTo>
                    <a:pt x="188976" y="32003"/>
                  </a:lnTo>
                  <a:lnTo>
                    <a:pt x="188976" y="0"/>
                  </a:lnTo>
                  <a:lnTo>
                    <a:pt x="252984" y="64007"/>
                  </a:lnTo>
                  <a:lnTo>
                    <a:pt x="188976" y="128015"/>
                  </a:lnTo>
                  <a:lnTo>
                    <a:pt x="188976" y="96011"/>
                  </a:lnTo>
                  <a:lnTo>
                    <a:pt x="0" y="96011"/>
                  </a:lnTo>
                  <a:lnTo>
                    <a:pt x="0" y="32003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341119" y="4788408"/>
            <a:ext cx="277495" cy="149860"/>
            <a:chOff x="1341119" y="4788408"/>
            <a:chExt cx="277495" cy="14986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311" y="4800600"/>
              <a:ext cx="252984" cy="1249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53311" y="4800600"/>
              <a:ext cx="253365" cy="125095"/>
            </a:xfrm>
            <a:custGeom>
              <a:avLst/>
              <a:gdLst/>
              <a:ahLst/>
              <a:cxnLst/>
              <a:rect l="l" t="t" r="r" b="b"/>
              <a:pathLst>
                <a:path w="253365" h="125095">
                  <a:moveTo>
                    <a:pt x="0" y="31242"/>
                  </a:moveTo>
                  <a:lnTo>
                    <a:pt x="190500" y="31242"/>
                  </a:lnTo>
                  <a:lnTo>
                    <a:pt x="190500" y="0"/>
                  </a:lnTo>
                  <a:lnTo>
                    <a:pt x="252984" y="62483"/>
                  </a:lnTo>
                  <a:lnTo>
                    <a:pt x="190500" y="124968"/>
                  </a:lnTo>
                  <a:lnTo>
                    <a:pt x="190500" y="93725"/>
                  </a:lnTo>
                  <a:lnTo>
                    <a:pt x="0" y="93725"/>
                  </a:lnTo>
                  <a:lnTo>
                    <a:pt x="0" y="31242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365503" y="5135879"/>
            <a:ext cx="277495" cy="152400"/>
            <a:chOff x="1365503" y="5135879"/>
            <a:chExt cx="277495" cy="15240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95" y="5148071"/>
              <a:ext cx="252984" cy="12801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377695" y="5148071"/>
              <a:ext cx="253365" cy="128270"/>
            </a:xfrm>
            <a:custGeom>
              <a:avLst/>
              <a:gdLst/>
              <a:ahLst/>
              <a:cxnLst/>
              <a:rect l="l" t="t" r="r" b="b"/>
              <a:pathLst>
                <a:path w="253364" h="128270">
                  <a:moveTo>
                    <a:pt x="0" y="32003"/>
                  </a:moveTo>
                  <a:lnTo>
                    <a:pt x="188975" y="32003"/>
                  </a:lnTo>
                  <a:lnTo>
                    <a:pt x="188975" y="0"/>
                  </a:lnTo>
                  <a:lnTo>
                    <a:pt x="252984" y="64007"/>
                  </a:lnTo>
                  <a:lnTo>
                    <a:pt x="188975" y="128015"/>
                  </a:lnTo>
                  <a:lnTo>
                    <a:pt x="188975" y="96011"/>
                  </a:lnTo>
                  <a:lnTo>
                    <a:pt x="0" y="96011"/>
                  </a:lnTo>
                  <a:lnTo>
                    <a:pt x="0" y="32003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365503" y="5458967"/>
            <a:ext cx="277495" cy="149860"/>
            <a:chOff x="1365503" y="5458967"/>
            <a:chExt cx="277495" cy="149860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7695" y="5471159"/>
              <a:ext cx="252984" cy="12496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77695" y="5471159"/>
              <a:ext cx="253365" cy="125095"/>
            </a:xfrm>
            <a:custGeom>
              <a:avLst/>
              <a:gdLst/>
              <a:ahLst/>
              <a:cxnLst/>
              <a:rect l="l" t="t" r="r" b="b"/>
              <a:pathLst>
                <a:path w="253364" h="125095">
                  <a:moveTo>
                    <a:pt x="0" y="31241"/>
                  </a:moveTo>
                  <a:lnTo>
                    <a:pt x="190500" y="31241"/>
                  </a:lnTo>
                  <a:lnTo>
                    <a:pt x="190500" y="0"/>
                  </a:lnTo>
                  <a:lnTo>
                    <a:pt x="252984" y="62483"/>
                  </a:lnTo>
                  <a:lnTo>
                    <a:pt x="190500" y="124967"/>
                  </a:lnTo>
                  <a:lnTo>
                    <a:pt x="190500" y="93725"/>
                  </a:lnTo>
                  <a:lnTo>
                    <a:pt x="0" y="93725"/>
                  </a:lnTo>
                  <a:lnTo>
                    <a:pt x="0" y="31241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9546" y="6473162"/>
            <a:ext cx="17849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91653"/>
            <a:ext cx="17595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1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0230"/>
            <a:ext cx="2465832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546" y="643839"/>
            <a:ext cx="751205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5" dirty="0"/>
              <a:t>THE</a:t>
            </a:r>
            <a:r>
              <a:rPr sz="4250" spc="15" dirty="0"/>
              <a:t> </a:t>
            </a:r>
            <a:r>
              <a:rPr sz="4250" spc="-10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15" dirty="0"/>
              <a:t> </a:t>
            </a:r>
            <a:r>
              <a:rPr sz="4250" spc="10" dirty="0"/>
              <a:t>YOUR</a:t>
            </a:r>
            <a:r>
              <a:rPr sz="4250" spc="-15" dirty="0"/>
              <a:t> </a:t>
            </a:r>
            <a:r>
              <a:rPr sz="4250" spc="5" dirty="0"/>
              <a:t>SOLUTION</a:t>
            </a:r>
            <a:endParaRPr sz="4250"/>
          </a:p>
        </p:txBody>
      </p:sp>
      <p:sp>
        <p:nvSpPr>
          <p:cNvPr id="9" name="object 9"/>
          <p:cNvSpPr txBox="1"/>
          <p:nvPr/>
        </p:nvSpPr>
        <p:spPr>
          <a:xfrm>
            <a:off x="11281536" y="6473162"/>
            <a:ext cx="1498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5"/>
                </a:spcBef>
              </a:p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81331" y="1828800"/>
            <a:ext cx="10262869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0" marR="508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rebuchet MS" pitchFamily="34" charset="0"/>
              </a:rPr>
              <a:t>Granular</a:t>
            </a:r>
            <a:r>
              <a:rPr b="1" dirty="0">
                <a:latin typeface="Trebuchet MS" pitchFamily="34" charset="0"/>
              </a:rPr>
              <a:t> </a:t>
            </a:r>
            <a:r>
              <a:rPr b="1" spc="-10" dirty="0">
                <a:latin typeface="Trebuchet MS" pitchFamily="34" charset="0"/>
              </a:rPr>
              <a:t>Customer</a:t>
            </a:r>
            <a:r>
              <a:rPr b="1" spc="-20" dirty="0">
                <a:latin typeface="Trebuchet MS" pitchFamily="34" charset="0"/>
              </a:rPr>
              <a:t> </a:t>
            </a:r>
            <a:r>
              <a:rPr b="1" spc="-5" dirty="0">
                <a:latin typeface="Trebuchet MS" pitchFamily="34" charset="0"/>
              </a:rPr>
              <a:t>Insights:</a:t>
            </a:r>
            <a:r>
              <a:rPr b="1" spc="2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Our</a:t>
            </a:r>
            <a:r>
              <a:rPr dirty="0">
                <a:latin typeface="Trebuchet MS" pitchFamily="34" charset="0"/>
              </a:rPr>
              <a:t> </a:t>
            </a:r>
            <a:r>
              <a:rPr spc="-5">
                <a:latin typeface="Trebuchet MS" pitchFamily="34" charset="0"/>
              </a:rPr>
              <a:t>solution</a:t>
            </a:r>
            <a:r>
              <a:rPr spc="10">
                <a:latin typeface="Trebuchet MS" pitchFamily="34" charset="0"/>
              </a:rPr>
              <a:t> </a:t>
            </a:r>
            <a:r>
              <a:rPr spc="-10" smtClean="0">
                <a:latin typeface="Trebuchet MS" pitchFamily="34" charset="0"/>
              </a:rPr>
              <a:t>div</a:t>
            </a:r>
            <a:r>
              <a:rPr lang="en-US" spc="-10" dirty="0" smtClean="0">
                <a:latin typeface="Trebuchet MS" pitchFamily="34" charset="0"/>
              </a:rPr>
              <a:t>ides </a:t>
            </a:r>
            <a:r>
              <a:rPr spc="-20" smtClean="0">
                <a:latin typeface="Trebuchet MS" pitchFamily="34" charset="0"/>
              </a:rPr>
              <a:t>into</a:t>
            </a:r>
            <a:r>
              <a:rPr spc="30" smtClean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customer</a:t>
            </a:r>
            <a:r>
              <a:rPr spc="20" dirty="0">
                <a:latin typeface="Trebuchet MS" pitchFamily="34" charset="0"/>
              </a:rPr>
              <a:t> </a:t>
            </a:r>
            <a:r>
              <a:rPr spc="-20" dirty="0">
                <a:latin typeface="Trebuchet MS" pitchFamily="34" charset="0"/>
              </a:rPr>
              <a:t>data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to</a:t>
            </a:r>
            <a:r>
              <a:rPr spc="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uncover</a:t>
            </a:r>
            <a:r>
              <a:rPr spc="4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nuanced </a:t>
            </a:r>
            <a:r>
              <a:rPr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insights</a:t>
            </a:r>
            <a:r>
              <a:rPr spc="6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and</a:t>
            </a:r>
            <a:r>
              <a:rPr spc="15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patterns,</a:t>
            </a:r>
            <a:r>
              <a:rPr spc="6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allowing</a:t>
            </a:r>
            <a:r>
              <a:rPr spc="2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us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to</a:t>
            </a:r>
            <a:r>
              <a:rPr spc="15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understand</a:t>
            </a:r>
            <a:r>
              <a:rPr spc="9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each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customer's</a:t>
            </a:r>
            <a:r>
              <a:rPr spc="25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unique</a:t>
            </a:r>
            <a:r>
              <a:rPr spc="70" dirty="0">
                <a:latin typeface="Trebuchet MS" pitchFamily="34" charset="0"/>
              </a:rPr>
              <a:t> </a:t>
            </a:r>
            <a:r>
              <a:rPr spc="-25" dirty="0">
                <a:latin typeface="Trebuchet MS" pitchFamily="34" charset="0"/>
              </a:rPr>
              <a:t>behavior,</a:t>
            </a:r>
            <a:r>
              <a:rPr spc="10" dirty="0">
                <a:latin typeface="Trebuchet MS" pitchFamily="34" charset="0"/>
              </a:rPr>
              <a:t> </a:t>
            </a:r>
            <a:r>
              <a:rPr spc="-20" dirty="0">
                <a:latin typeface="Trebuchet MS" pitchFamily="34" charset="0"/>
              </a:rPr>
              <a:t>preferences,</a:t>
            </a:r>
            <a:r>
              <a:rPr spc="114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and </a:t>
            </a:r>
            <a:r>
              <a:rPr spc="-39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risk</a:t>
            </a:r>
            <a:r>
              <a:rPr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factors.</a:t>
            </a:r>
            <a:r>
              <a:rPr spc="-2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This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level</a:t>
            </a:r>
            <a:r>
              <a:rPr spc="20" dirty="0">
                <a:latin typeface="Trebuchet MS" pitchFamily="34" charset="0"/>
              </a:rPr>
              <a:t> </a:t>
            </a:r>
            <a:r>
              <a:rPr dirty="0">
                <a:latin typeface="Trebuchet MS" pitchFamily="34" charset="0"/>
              </a:rPr>
              <a:t>of </a:t>
            </a:r>
            <a:r>
              <a:rPr spc="-10" dirty="0">
                <a:latin typeface="Trebuchet MS" pitchFamily="34" charset="0"/>
              </a:rPr>
              <a:t>granularity</a:t>
            </a:r>
            <a:r>
              <a:rPr spc="5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enables</a:t>
            </a:r>
            <a:r>
              <a:rPr spc="6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highly</a:t>
            </a:r>
            <a:r>
              <a:rPr spc="5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personalized</a:t>
            </a:r>
            <a:r>
              <a:rPr spc="7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retention</a:t>
            </a:r>
            <a:r>
              <a:rPr spc="40" dirty="0">
                <a:latin typeface="Trebuchet MS" pitchFamily="34" charset="0"/>
              </a:rPr>
              <a:t> </a:t>
            </a:r>
            <a:r>
              <a:rPr spc="-20" dirty="0">
                <a:latin typeface="Trebuchet MS" pitchFamily="34" charset="0"/>
              </a:rPr>
              <a:t>strategies</a:t>
            </a:r>
            <a:r>
              <a:rPr spc="6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tailored</a:t>
            </a:r>
            <a:r>
              <a:rPr spc="4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to </a:t>
            </a:r>
            <a:r>
              <a:rPr spc="-10" dirty="0">
                <a:latin typeface="Trebuchet MS" pitchFamily="34" charset="0"/>
              </a:rPr>
              <a:t> individual</a:t>
            </a:r>
            <a:r>
              <a:rPr spc="6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customer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needs.</a:t>
            </a:r>
          </a:p>
          <a:p>
            <a:pPr marL="1987550" marR="67310">
              <a:lnSpc>
                <a:spcPct val="100000"/>
              </a:lnSpc>
            </a:pPr>
            <a:r>
              <a:rPr b="1" spc="-10" dirty="0">
                <a:latin typeface="Trebuchet MS" pitchFamily="34" charset="0"/>
              </a:rPr>
              <a:t>Real-time</a:t>
            </a:r>
            <a:r>
              <a:rPr b="1" spc="10" dirty="0">
                <a:latin typeface="Trebuchet MS" pitchFamily="34" charset="0"/>
              </a:rPr>
              <a:t> </a:t>
            </a:r>
            <a:r>
              <a:rPr b="1" spc="-10" dirty="0">
                <a:latin typeface="Trebuchet MS" pitchFamily="34" charset="0"/>
              </a:rPr>
              <a:t>Predictions</a:t>
            </a:r>
            <a:r>
              <a:rPr b="1" spc="5" dirty="0">
                <a:latin typeface="Trebuchet MS" pitchFamily="34" charset="0"/>
              </a:rPr>
              <a:t> </a:t>
            </a:r>
            <a:r>
              <a:rPr b="1" spc="-5" dirty="0">
                <a:latin typeface="Trebuchet MS" pitchFamily="34" charset="0"/>
              </a:rPr>
              <a:t>and</a:t>
            </a:r>
            <a:r>
              <a:rPr b="1" dirty="0">
                <a:latin typeface="Trebuchet MS" pitchFamily="34" charset="0"/>
              </a:rPr>
              <a:t> </a:t>
            </a:r>
            <a:r>
              <a:rPr b="1" spc="-10" dirty="0">
                <a:latin typeface="Trebuchet MS" pitchFamily="34" charset="0"/>
              </a:rPr>
              <a:t>Interventions:</a:t>
            </a:r>
            <a:r>
              <a:rPr b="1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Unlike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traditional</a:t>
            </a:r>
            <a:r>
              <a:rPr spc="4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batch-based</a:t>
            </a:r>
            <a:r>
              <a:rPr spc="6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approaches,</a:t>
            </a:r>
            <a:r>
              <a:rPr spc="5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our</a:t>
            </a:r>
            <a:r>
              <a:rPr spc="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solution </a:t>
            </a:r>
            <a:r>
              <a:rPr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provides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real-time</a:t>
            </a:r>
            <a:r>
              <a:rPr spc="4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predictions</a:t>
            </a:r>
            <a:r>
              <a:rPr spc="45" dirty="0">
                <a:latin typeface="Trebuchet MS" pitchFamily="34" charset="0"/>
              </a:rPr>
              <a:t> </a:t>
            </a:r>
            <a:r>
              <a:rPr dirty="0">
                <a:latin typeface="Trebuchet MS" pitchFamily="34" charset="0"/>
              </a:rPr>
              <a:t>on </a:t>
            </a:r>
            <a:r>
              <a:rPr spc="-10" dirty="0">
                <a:latin typeface="Trebuchet MS" pitchFamily="34" charset="0"/>
              </a:rPr>
              <a:t>customer</a:t>
            </a:r>
            <a:r>
              <a:rPr spc="3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subscription</a:t>
            </a:r>
            <a:r>
              <a:rPr spc="4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renewals,</a:t>
            </a:r>
            <a:r>
              <a:rPr spc="6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enabling</a:t>
            </a:r>
            <a:r>
              <a:rPr spc="7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timely</a:t>
            </a:r>
            <a:r>
              <a:rPr spc="3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interventions </a:t>
            </a:r>
            <a:r>
              <a:rPr spc="-1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and</a:t>
            </a:r>
            <a:r>
              <a:rPr spc="1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proactive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engagement</a:t>
            </a:r>
            <a:r>
              <a:rPr spc="95" dirty="0">
                <a:latin typeface="Trebuchet MS" pitchFamily="34" charset="0"/>
              </a:rPr>
              <a:t> </a:t>
            </a:r>
            <a:r>
              <a:rPr spc="-20" dirty="0">
                <a:latin typeface="Trebuchet MS" pitchFamily="34" charset="0"/>
              </a:rPr>
              <a:t>strategies.</a:t>
            </a:r>
            <a:r>
              <a:rPr spc="7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This agility</a:t>
            </a:r>
            <a:r>
              <a:rPr spc="2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allows </a:t>
            </a:r>
            <a:r>
              <a:rPr spc="-10" dirty="0">
                <a:latin typeface="Trebuchet MS" pitchFamily="34" charset="0"/>
              </a:rPr>
              <a:t>businesses</a:t>
            </a:r>
            <a:r>
              <a:rPr spc="9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to</a:t>
            </a:r>
            <a:r>
              <a:rPr spc="1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address</a:t>
            </a:r>
            <a:r>
              <a:rPr spc="4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potential</a:t>
            </a:r>
            <a:r>
              <a:rPr spc="7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churn</a:t>
            </a:r>
            <a:r>
              <a:rPr spc="15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risks </a:t>
            </a:r>
            <a:r>
              <a:rPr spc="-390" dirty="0">
                <a:latin typeface="Trebuchet MS" pitchFamily="34" charset="0"/>
              </a:rPr>
              <a:t> </a:t>
            </a:r>
            <a:r>
              <a:rPr spc="-20" dirty="0">
                <a:latin typeface="Trebuchet MS" pitchFamily="34" charset="0"/>
              </a:rPr>
              <a:t>before</a:t>
            </a:r>
            <a:r>
              <a:rPr spc="3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they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escalate,</a:t>
            </a:r>
            <a:r>
              <a:rPr spc="5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leading</a:t>
            </a:r>
            <a:r>
              <a:rPr spc="4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to</a:t>
            </a:r>
            <a:r>
              <a:rPr spc="1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higher</a:t>
            </a:r>
            <a:r>
              <a:rPr spc="65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retention</a:t>
            </a:r>
            <a:r>
              <a:rPr spc="35" dirty="0">
                <a:latin typeface="Trebuchet MS" pitchFamily="34" charset="0"/>
              </a:rPr>
              <a:t> </a:t>
            </a:r>
            <a:r>
              <a:rPr spc="-25" dirty="0">
                <a:latin typeface="Trebuchet MS" pitchFamily="34" charset="0"/>
              </a:rPr>
              <a:t>rates</a:t>
            </a:r>
            <a:r>
              <a:rPr spc="4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and</a:t>
            </a:r>
            <a:r>
              <a:rPr spc="1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increased</a:t>
            </a:r>
            <a:r>
              <a:rPr spc="6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customer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satisfaction.</a:t>
            </a:r>
          </a:p>
          <a:p>
            <a:pPr marL="1987550" marR="85725">
              <a:lnSpc>
                <a:spcPct val="100000"/>
              </a:lnSpc>
              <a:spcBef>
                <a:spcPts val="5"/>
              </a:spcBef>
            </a:pPr>
            <a:r>
              <a:rPr b="1" spc="-10" dirty="0">
                <a:latin typeface="Trebuchet MS" pitchFamily="34" charset="0"/>
              </a:rPr>
              <a:t>Scalable</a:t>
            </a:r>
            <a:r>
              <a:rPr b="1" spc="5" dirty="0">
                <a:latin typeface="Trebuchet MS" pitchFamily="34" charset="0"/>
              </a:rPr>
              <a:t> </a:t>
            </a:r>
            <a:r>
              <a:rPr b="1" spc="-5" dirty="0">
                <a:latin typeface="Trebuchet MS" pitchFamily="34" charset="0"/>
              </a:rPr>
              <a:t>and</a:t>
            </a:r>
            <a:r>
              <a:rPr b="1" spc="20" dirty="0">
                <a:latin typeface="Trebuchet MS" pitchFamily="34" charset="0"/>
              </a:rPr>
              <a:t> </a:t>
            </a:r>
            <a:r>
              <a:rPr b="1" spc="-15" dirty="0">
                <a:latin typeface="Trebuchet MS" pitchFamily="34" charset="0"/>
              </a:rPr>
              <a:t>Flexible</a:t>
            </a:r>
            <a:r>
              <a:rPr b="1" spc="5" dirty="0">
                <a:latin typeface="Trebuchet MS" pitchFamily="34" charset="0"/>
              </a:rPr>
              <a:t> </a:t>
            </a:r>
            <a:r>
              <a:rPr b="1" spc="-10" dirty="0">
                <a:latin typeface="Trebuchet MS" pitchFamily="34" charset="0"/>
              </a:rPr>
              <a:t>Deployment:</a:t>
            </a:r>
            <a:r>
              <a:rPr b="1" spc="3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Our</a:t>
            </a:r>
            <a:r>
              <a:rPr spc="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solution</a:t>
            </a:r>
            <a:r>
              <a:rPr spc="1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is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designed</a:t>
            </a:r>
            <a:r>
              <a:rPr spc="65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to</a:t>
            </a:r>
            <a:r>
              <a:rPr spc="1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seamlessly</a:t>
            </a:r>
            <a:r>
              <a:rPr spc="50" dirty="0">
                <a:latin typeface="Trebuchet MS" pitchFamily="34" charset="0"/>
              </a:rPr>
              <a:t> </a:t>
            </a:r>
            <a:r>
              <a:rPr spc="-25" dirty="0">
                <a:latin typeface="Trebuchet MS" pitchFamily="34" charset="0"/>
              </a:rPr>
              <a:t>integrate</a:t>
            </a:r>
            <a:r>
              <a:rPr spc="95" dirty="0">
                <a:latin typeface="Trebuchet MS" pitchFamily="34" charset="0"/>
              </a:rPr>
              <a:t> </a:t>
            </a:r>
            <a:r>
              <a:rPr dirty="0">
                <a:latin typeface="Trebuchet MS" pitchFamily="34" charset="0"/>
              </a:rPr>
              <a:t>with</a:t>
            </a:r>
            <a:r>
              <a:rPr spc="-1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existing </a:t>
            </a:r>
            <a:r>
              <a:rPr spc="-10" dirty="0">
                <a:latin typeface="Trebuchet MS" pitchFamily="34" charset="0"/>
              </a:rPr>
              <a:t> business</a:t>
            </a:r>
            <a:r>
              <a:rPr spc="60" dirty="0">
                <a:latin typeface="Trebuchet MS" pitchFamily="34" charset="0"/>
              </a:rPr>
              <a:t> </a:t>
            </a:r>
            <a:r>
              <a:rPr spc="-20" dirty="0">
                <a:latin typeface="Trebuchet MS" pitchFamily="34" charset="0"/>
              </a:rPr>
              <a:t>systems</a:t>
            </a:r>
            <a:r>
              <a:rPr spc="2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and</a:t>
            </a:r>
            <a:r>
              <a:rPr spc="3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workflows,</a:t>
            </a:r>
            <a:r>
              <a:rPr spc="-15" dirty="0">
                <a:latin typeface="Trebuchet MS" pitchFamily="34" charset="0"/>
              </a:rPr>
              <a:t> offering</a:t>
            </a:r>
            <a:r>
              <a:rPr spc="1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scalable</a:t>
            </a:r>
            <a:r>
              <a:rPr spc="4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and</a:t>
            </a:r>
            <a:r>
              <a:rPr spc="1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flexible</a:t>
            </a:r>
            <a:r>
              <a:rPr spc="6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deployment</a:t>
            </a:r>
            <a:r>
              <a:rPr spc="4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options</a:t>
            </a:r>
            <a:r>
              <a:rPr spc="1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that </a:t>
            </a:r>
            <a:r>
              <a:rPr spc="-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accommodate</a:t>
            </a:r>
            <a:r>
              <a:rPr spc="2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varying</a:t>
            </a:r>
            <a:r>
              <a:rPr spc="30" dirty="0">
                <a:latin typeface="Trebuchet MS" pitchFamily="34" charset="0"/>
              </a:rPr>
              <a:t> </a:t>
            </a:r>
            <a:r>
              <a:rPr spc="-20" dirty="0">
                <a:latin typeface="Trebuchet MS" pitchFamily="34" charset="0"/>
              </a:rPr>
              <a:t>data</a:t>
            </a:r>
            <a:r>
              <a:rPr spc="4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volumes</a:t>
            </a:r>
            <a:r>
              <a:rPr spc="3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and</a:t>
            </a:r>
            <a:r>
              <a:rPr spc="2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processing</a:t>
            </a:r>
            <a:r>
              <a:rPr spc="55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requirements.</a:t>
            </a:r>
            <a:r>
              <a:rPr spc="11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Whether</a:t>
            </a:r>
            <a:r>
              <a:rPr spc="55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deployed</a:t>
            </a:r>
            <a:r>
              <a:rPr spc="5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on-premises </a:t>
            </a:r>
            <a:r>
              <a:rPr spc="-395" dirty="0">
                <a:latin typeface="Trebuchet MS" pitchFamily="34" charset="0"/>
              </a:rPr>
              <a:t> </a:t>
            </a:r>
            <a:r>
              <a:rPr dirty="0">
                <a:latin typeface="Trebuchet MS" pitchFamily="34" charset="0"/>
              </a:rPr>
              <a:t>or</a:t>
            </a:r>
            <a:r>
              <a:rPr spc="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in</a:t>
            </a:r>
            <a:r>
              <a:rPr spc="1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the</a:t>
            </a:r>
            <a:r>
              <a:rPr spc="2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cloud,</a:t>
            </a:r>
            <a:r>
              <a:rPr spc="3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our</a:t>
            </a:r>
            <a:r>
              <a:rPr spc="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solution</a:t>
            </a:r>
            <a:r>
              <a:rPr spc="15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ensures</a:t>
            </a:r>
            <a:r>
              <a:rPr spc="7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minimal</a:t>
            </a:r>
            <a:r>
              <a:rPr spc="2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disruption</a:t>
            </a:r>
            <a:r>
              <a:rPr spc="4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to</a:t>
            </a:r>
            <a:r>
              <a:rPr spc="10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operations</a:t>
            </a:r>
            <a:r>
              <a:rPr spc="45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and</a:t>
            </a:r>
            <a:r>
              <a:rPr spc="40"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maximum</a:t>
            </a:r>
            <a:r>
              <a:rPr spc="25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efficiency</a:t>
            </a:r>
            <a:r>
              <a:rPr spc="50" dirty="0">
                <a:latin typeface="Trebuchet MS" pitchFamily="34" charset="0"/>
              </a:rPr>
              <a:t> </a:t>
            </a:r>
            <a:r>
              <a:rPr spc="-5" dirty="0">
                <a:latin typeface="Trebuchet MS" pitchFamily="34" charset="0"/>
              </a:rPr>
              <a:t>in </a:t>
            </a:r>
            <a:r>
              <a:rPr dirty="0">
                <a:latin typeface="Trebuchet MS" pitchFamily="34" charset="0"/>
              </a:rPr>
              <a:t> </a:t>
            </a:r>
            <a:r>
              <a:rPr spc="-10" dirty="0">
                <a:latin typeface="Trebuchet MS" pitchFamily="34" charset="0"/>
              </a:rPr>
              <a:t>customer</a:t>
            </a:r>
            <a:r>
              <a:rPr spc="15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retention</a:t>
            </a:r>
            <a:r>
              <a:rPr spc="35" dirty="0">
                <a:latin typeface="Trebuchet MS" pitchFamily="34" charset="0"/>
              </a:rPr>
              <a:t> </a:t>
            </a:r>
            <a:r>
              <a:rPr spc="-15" dirty="0">
                <a:latin typeface="Trebuchet MS" pitchFamily="34" charset="0"/>
              </a:rPr>
              <a:t>efforts</a:t>
            </a:r>
            <a:r>
              <a:rPr spc="-15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9546" y="273507"/>
            <a:ext cx="33039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M</a:t>
            </a:r>
            <a:r>
              <a:rPr spc="5" dirty="0"/>
              <a:t>O</a:t>
            </a:r>
            <a:r>
              <a:rPr spc="-15" dirty="0"/>
              <a:t>D</a:t>
            </a:r>
            <a:r>
              <a:rPr spc="-20" dirty="0"/>
              <a:t>E</a:t>
            </a:r>
            <a:r>
              <a:rPr spc="-15" dirty="0"/>
              <a:t>LL</a:t>
            </a:r>
            <a:r>
              <a:rPr spc="-20" dirty="0"/>
              <a:t>I</a:t>
            </a:r>
            <a:r>
              <a:rPr spc="10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5062" y="6491653"/>
            <a:ext cx="8572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851" y="6478953"/>
            <a:ext cx="17849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n </a:t>
            </a:r>
            <a:r>
              <a:rPr sz="1100" b="1" spc="4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81536" y="6473162"/>
            <a:ext cx="2228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135" y="1181226"/>
            <a:ext cx="10079990" cy="42864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03073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spc="-10" dirty="0">
                <a:latin typeface="Trebuchet MS"/>
                <a:cs typeface="Trebuchet MS"/>
              </a:rPr>
              <a:t>modeling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customer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subscription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renewal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prediction,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you'll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follow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structured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approach that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involves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>
                <a:latin typeface="Trebuchet MS"/>
                <a:cs typeface="Trebuchet MS"/>
              </a:rPr>
              <a:t>data</a:t>
            </a:r>
            <a:r>
              <a:rPr sz="2000" spc="10">
                <a:latin typeface="Trebuchet MS"/>
                <a:cs typeface="Trebuchet MS"/>
              </a:rPr>
              <a:t> </a:t>
            </a:r>
            <a:r>
              <a:rPr sz="2000" spc="-10" smtClean="0">
                <a:latin typeface="Trebuchet MS"/>
                <a:cs typeface="Trebuchet MS"/>
              </a:rPr>
              <a:t>preprocessi</a:t>
            </a:r>
            <a:r>
              <a:rPr lang="en-US" sz="2000" spc="-10" dirty="0" smtClean="0">
                <a:latin typeface="Trebuchet MS"/>
                <a:cs typeface="Trebuchet MS"/>
              </a:rPr>
              <a:t>g</a:t>
            </a:r>
            <a:r>
              <a:rPr sz="2000" spc="-10" smtClean="0">
                <a:latin typeface="Trebuchet MS"/>
                <a:cs typeface="Trebuchet MS"/>
              </a:rPr>
              <a:t>,</a:t>
            </a:r>
            <a:r>
              <a:rPr sz="2000" spc="35" smtClean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model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selection,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training</a:t>
            </a:r>
            <a:r>
              <a:rPr sz="2000" spc="-10">
                <a:latin typeface="Trebuchet MS"/>
                <a:cs typeface="Trebuchet MS"/>
              </a:rPr>
              <a:t>,</a:t>
            </a:r>
            <a:r>
              <a:rPr sz="2000" spc="15">
                <a:latin typeface="Trebuchet MS"/>
                <a:cs typeface="Trebuchet MS"/>
              </a:rPr>
              <a:t> </a:t>
            </a:r>
            <a:r>
              <a:rPr sz="2000" spc="-10" smtClean="0">
                <a:latin typeface="Trebuchet MS"/>
                <a:cs typeface="Trebuchet MS"/>
              </a:rPr>
              <a:t>evaluation</a:t>
            </a:r>
            <a:r>
              <a:rPr lang="en-US" sz="2000" spc="-10" dirty="0">
                <a:latin typeface="Trebuchet MS"/>
                <a:cs typeface="Trebuchet MS"/>
              </a:rPr>
              <a:t> </a:t>
            </a:r>
            <a:r>
              <a:rPr lang="en-US" sz="2000" spc="-10" dirty="0" smtClean="0">
                <a:latin typeface="Trebuchet MS"/>
                <a:cs typeface="Trebuchet MS"/>
              </a:rPr>
              <a:t>etc.</a:t>
            </a:r>
          </a:p>
          <a:p>
            <a:pPr marL="12700" marR="2030730">
              <a:lnSpc>
                <a:spcPct val="100000"/>
              </a:lnSpc>
              <a:spcBef>
                <a:spcPts val="90"/>
              </a:spcBef>
            </a:pPr>
            <a:r>
              <a:rPr sz="2100" smtClean="0">
                <a:latin typeface="Trebuchet MS"/>
                <a:cs typeface="Trebuchet MS"/>
              </a:rPr>
              <a:t> </a:t>
            </a:r>
            <a:r>
              <a:rPr sz="1800" b="1" smtClean="0">
                <a:latin typeface="Trebuchet MS"/>
                <a:cs typeface="Trebuchet MS"/>
              </a:rPr>
              <a:t>Data</a:t>
            </a:r>
            <a:r>
              <a:rPr sz="1800" b="1" spc="-40" smtClean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Preprocessing:</a:t>
            </a:r>
            <a:endParaRPr sz="1800">
              <a:latin typeface="Trebuchet MS"/>
              <a:cs typeface="Trebuchet MS"/>
            </a:endParaRPr>
          </a:p>
          <a:p>
            <a:pPr marL="54610">
              <a:lnSpc>
                <a:spcPts val="2135"/>
              </a:lnSpc>
            </a:pPr>
            <a:r>
              <a:rPr sz="1800" spc="-5" dirty="0">
                <a:latin typeface="Trebuchet MS"/>
                <a:cs typeface="Trebuchet MS"/>
              </a:rPr>
              <a:t>Handle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missing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values: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Impute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missing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values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using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techniques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like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mean,</a:t>
            </a:r>
            <a:endParaRPr sz="1800">
              <a:latin typeface="Trebuchet MS"/>
              <a:cs typeface="Trebuchet MS"/>
            </a:endParaRPr>
          </a:p>
          <a:p>
            <a:pPr marL="54610">
              <a:lnSpc>
                <a:spcPts val="2135"/>
              </a:lnSpc>
            </a:pPr>
            <a:r>
              <a:rPr sz="1800" spc="-5" dirty="0">
                <a:latin typeface="Trebuchet MS"/>
                <a:cs typeface="Trebuchet MS"/>
              </a:rPr>
              <a:t>median, or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imputation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4610">
              <a:lnSpc>
                <a:spcPct val="100000"/>
              </a:lnSpc>
              <a:spcBef>
                <a:spcPts val="1325"/>
              </a:spcBef>
            </a:pPr>
            <a:r>
              <a:rPr sz="1800" b="1" spc="-15" dirty="0">
                <a:latin typeface="Trebuchet MS"/>
                <a:cs typeface="Trebuchet MS"/>
              </a:rPr>
              <a:t>Feature</a:t>
            </a:r>
            <a:r>
              <a:rPr sz="1800" b="1" spc="-4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Engineering:</a:t>
            </a:r>
            <a:endParaRPr sz="1800">
              <a:latin typeface="Trebuchet MS"/>
              <a:cs typeface="Trebuchet MS"/>
            </a:endParaRPr>
          </a:p>
          <a:p>
            <a:pPr marL="54610" marR="508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Create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new features: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Generate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additional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features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that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capture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meaningful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from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such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customer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lifetime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value,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churn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risk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score,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recency,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frequency,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monetary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value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(RFM)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metrics,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engagement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indicators.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b="1" spc="-5" dirty="0">
                <a:latin typeface="Trebuchet MS"/>
                <a:cs typeface="Trebuchet MS"/>
              </a:rPr>
              <a:t>Model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Selection:</a:t>
            </a:r>
            <a:endParaRPr sz="1800">
              <a:latin typeface="Trebuchet MS"/>
              <a:cs typeface="Trebuchet MS"/>
            </a:endParaRPr>
          </a:p>
          <a:p>
            <a:pPr marL="12700" marR="151765" algn="just">
              <a:lnSpc>
                <a:spcPct val="98900"/>
              </a:lnSpc>
              <a:spcBef>
                <a:spcPts val="25"/>
              </a:spcBef>
            </a:pPr>
            <a:r>
              <a:rPr sz="1800" spc="-10" dirty="0">
                <a:latin typeface="Trebuchet MS"/>
                <a:cs typeface="Trebuchet MS"/>
              </a:rPr>
              <a:t>Choose </a:t>
            </a:r>
            <a:r>
              <a:rPr sz="1800" spc="-5" dirty="0">
                <a:latin typeface="Trebuchet MS"/>
                <a:cs typeface="Trebuchet MS"/>
              </a:rPr>
              <a:t>appropriate </a:t>
            </a:r>
            <a:r>
              <a:rPr sz="1800" spc="-10" dirty="0">
                <a:latin typeface="Trebuchet MS"/>
                <a:cs typeface="Trebuchet MS"/>
              </a:rPr>
              <a:t>algorithms: Consider various machine </a:t>
            </a:r>
            <a:r>
              <a:rPr sz="1800" spc="-5" dirty="0">
                <a:latin typeface="Trebuchet MS"/>
                <a:cs typeface="Trebuchet MS"/>
              </a:rPr>
              <a:t>learning algorithms suitable for binary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classification </a:t>
            </a:r>
            <a:r>
              <a:rPr sz="1800" spc="-5" dirty="0">
                <a:latin typeface="Trebuchet MS"/>
                <a:cs typeface="Trebuchet MS"/>
              </a:rPr>
              <a:t>tasks, such as logistic regression, </a:t>
            </a:r>
            <a:r>
              <a:rPr sz="1800" spc="-10" dirty="0">
                <a:latin typeface="Trebuchet MS"/>
                <a:cs typeface="Trebuchet MS"/>
              </a:rPr>
              <a:t>decision </a:t>
            </a:r>
            <a:r>
              <a:rPr sz="1800" spc="-5" dirty="0">
                <a:latin typeface="Trebuchet MS"/>
                <a:cs typeface="Trebuchet MS"/>
              </a:rPr>
              <a:t>trees, random forests, gradient </a:t>
            </a:r>
            <a:r>
              <a:rPr sz="1800" spc="-10" dirty="0">
                <a:latin typeface="Trebuchet MS"/>
                <a:cs typeface="Trebuchet MS"/>
              </a:rPr>
              <a:t>boosting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machines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(GBM),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support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vector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machines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(SVM),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neural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networks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091" y="367995"/>
            <a:ext cx="2433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</a:t>
            </a:r>
            <a:r>
              <a:rPr spc="-45" dirty="0"/>
              <a:t>E</a:t>
            </a:r>
            <a:r>
              <a:rPr spc="15" dirty="0"/>
              <a:t>S</a:t>
            </a:r>
            <a:r>
              <a:rPr spc="-15" dirty="0"/>
              <a:t>U</a:t>
            </a:r>
            <a:r>
              <a:rPr spc="-400" dirty="0"/>
              <a:t>L</a:t>
            </a:r>
            <a:r>
              <a:rPr spc="-15" dirty="0"/>
              <a:t>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5062" y="6491653"/>
            <a:ext cx="8572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851" y="6478953"/>
            <a:ext cx="17849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n </a:t>
            </a:r>
            <a:r>
              <a:rPr sz="1100" b="1" spc="4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81536" y="6473162"/>
            <a:ext cx="2228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853" y="6112560"/>
            <a:ext cx="1210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heavy" spc="2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D</a:t>
            </a:r>
            <a:r>
              <a:rPr sz="2000" u="heavy" spc="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em</a:t>
            </a:r>
            <a:r>
              <a:rPr sz="2000" u="heavy" spc="-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o</a:t>
            </a:r>
            <a:r>
              <a:rPr sz="2000" u="heavy" spc="-10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1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L</a:t>
            </a:r>
            <a:r>
              <a:rPr sz="2000" u="heavy" spc="2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i</a:t>
            </a:r>
            <a:r>
              <a:rPr sz="2000" u="heavy" spc="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n</a:t>
            </a:r>
            <a:r>
              <a:rPr sz="2000" u="heavy" spc="-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647" y="1504950"/>
            <a:ext cx="8129905" cy="276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rebuchet MS"/>
                <a:cs typeface="Trebuchet MS"/>
              </a:rPr>
              <a:t>Customer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subscription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renewal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prediction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typically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include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model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metrics,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such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accuracy,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precision,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recall,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F1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score,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ROC </a:t>
            </a:r>
            <a:r>
              <a:rPr sz="2000" spc="-5" dirty="0">
                <a:latin typeface="Trebuchet MS"/>
                <a:cs typeface="Trebuchet MS"/>
              </a:rPr>
              <a:t>AUC, </a:t>
            </a:r>
            <a:r>
              <a:rPr sz="2000" spc="-10" dirty="0">
                <a:latin typeface="Trebuchet MS"/>
                <a:cs typeface="Trebuchet MS"/>
              </a:rPr>
              <a:t>and </a:t>
            </a:r>
            <a:r>
              <a:rPr sz="2000" spc="-5" dirty="0">
                <a:latin typeface="Trebuchet MS"/>
                <a:cs typeface="Trebuchet MS"/>
              </a:rPr>
              <a:t>confusion matrix. </a:t>
            </a:r>
            <a:r>
              <a:rPr sz="2000" spc="-25" dirty="0">
                <a:latin typeface="Trebuchet MS"/>
                <a:cs typeface="Trebuchet MS"/>
              </a:rPr>
              <a:t>Additionally, </a:t>
            </a:r>
            <a:r>
              <a:rPr sz="2000" spc="-5" dirty="0">
                <a:latin typeface="Trebuchet MS"/>
                <a:cs typeface="Trebuchet MS"/>
              </a:rPr>
              <a:t>insights </a:t>
            </a:r>
            <a:r>
              <a:rPr sz="2000" spc="-10" dirty="0">
                <a:latin typeface="Trebuchet MS"/>
                <a:cs typeface="Trebuchet MS"/>
              </a:rPr>
              <a:t>into feature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importance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and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model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interpretation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provide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valuable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information </a:t>
            </a:r>
            <a:r>
              <a:rPr sz="2000" dirty="0">
                <a:latin typeface="Trebuchet MS"/>
                <a:cs typeface="Trebuchet MS"/>
              </a:rPr>
              <a:t>for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understanding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the drivers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subscription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renewals.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results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customer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subscription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renewal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prediction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provide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valuable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insights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actionable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recommendations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for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businesses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optimize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their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retention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strategies, enhance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customer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satisfaction,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and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drive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sustainable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growth.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664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AGENDA</vt:lpstr>
      <vt:lpstr>PROBLEM STATEMENT</vt:lpstr>
      <vt:lpstr>PROJECT OVERVIEW</vt:lpstr>
      <vt:lpstr>WHO ARE THE END USERS?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Harini</cp:lastModifiedBy>
  <cp:revision>6</cp:revision>
  <dcterms:created xsi:type="dcterms:W3CDTF">2024-03-30T05:38:57Z</dcterms:created>
  <dcterms:modified xsi:type="dcterms:W3CDTF">2024-03-30T06:53:04Z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2024-03-30T00:00:00Z</vt:filetime>
  </property>
</Properties>
</file>