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4" r:id="rId9"/>
    <p:sldId id="266" r:id="rId10"/>
    <p:sldId id="267" r:id="rId11"/>
    <p:sldId id="26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NSI VK" userId="d2a9a6838c6fe061" providerId="LiveId" clId="{406B2DC5-0499-49B1-A02A-121F43CAFEBB}"/>
    <pc:docChg chg="modSld">
      <pc:chgData name="JHANSI VK" userId="d2a9a6838c6fe061" providerId="LiveId" clId="{406B2DC5-0499-49B1-A02A-121F43CAFEBB}" dt="2024-10-21T16:29:28.604" v="5" actId="20577"/>
      <pc:docMkLst>
        <pc:docMk/>
      </pc:docMkLst>
      <pc:sldChg chg="modSp mod">
        <pc:chgData name="JHANSI VK" userId="d2a9a6838c6fe061" providerId="LiveId" clId="{406B2DC5-0499-49B1-A02A-121F43CAFEBB}" dt="2024-10-21T16:29:28.604" v="5" actId="20577"/>
        <pc:sldMkLst>
          <pc:docMk/>
          <pc:sldMk cId="4079064562" sldId="256"/>
        </pc:sldMkLst>
        <pc:spChg chg="mod">
          <ac:chgData name="JHANSI VK" userId="d2a9a6838c6fe061" providerId="LiveId" clId="{406B2DC5-0499-49B1-A02A-121F43CAFEBB}" dt="2024-10-21T16:29:28.604" v="5" actId="20577"/>
          <ac:spMkLst>
            <pc:docMk/>
            <pc:sldMk cId="4079064562" sldId="256"/>
            <ac:spMk id="3" creationId="{0C99B1A9-21AB-5D5A-A090-B470F252A4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C6118-38C7-4CD8-B7AC-1DC0EC3CA0D2}"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BE6EA-FC65-4F51-9F2F-4E120615F995}" type="slidenum">
              <a:rPr lang="en-US" smtClean="0"/>
              <a:t>‹#›</a:t>
            </a:fld>
            <a:endParaRPr lang="en-US"/>
          </a:p>
        </p:txBody>
      </p:sp>
    </p:spTree>
    <p:extLst>
      <p:ext uri="{BB962C8B-B14F-4D97-AF65-F5344CB8AC3E}">
        <p14:creationId xmlns:p14="http://schemas.microsoft.com/office/powerpoint/2010/main" val="6210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E0CE-90A7-4C68-CD8B-4DAEB2B9C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EFB947-98EE-4AFE-C1EC-7CA0BC46E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599851-6DEE-598E-6790-6D0A577BCED3}"/>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5" name="Footer Placeholder 4">
            <a:extLst>
              <a:ext uri="{FF2B5EF4-FFF2-40B4-BE49-F238E27FC236}">
                <a16:creationId xmlns:a16="http://schemas.microsoft.com/office/drawing/2014/main" id="{EB400904-34F7-809E-EC97-319719D7C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8E126-681A-5D77-A177-28386DC37A6D}"/>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86466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BD0A-4577-5D52-D417-7F39443EBB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51A5-1698-8E2F-B035-D44FA104D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03CB3-7C88-34A7-9B3E-779FD3A24C11}"/>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5" name="Footer Placeholder 4">
            <a:extLst>
              <a:ext uri="{FF2B5EF4-FFF2-40B4-BE49-F238E27FC236}">
                <a16:creationId xmlns:a16="http://schemas.microsoft.com/office/drawing/2014/main" id="{0674C930-770F-19C9-D872-3299AB8AA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3123D-D3E5-1C8B-6997-B2EA4CF8BE0C}"/>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209417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F4208-E907-045A-96A4-C6D550CC9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1F6A48-9B9C-167D-A664-2A7BE660C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4ACF6-3913-D3E9-ED86-3E1298C35CF6}"/>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5" name="Footer Placeholder 4">
            <a:extLst>
              <a:ext uri="{FF2B5EF4-FFF2-40B4-BE49-F238E27FC236}">
                <a16:creationId xmlns:a16="http://schemas.microsoft.com/office/drawing/2014/main" id="{4EC334F5-C986-B13D-0E66-CCEF2EE2D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3CE67-4256-BC04-D03C-91A41A725062}"/>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19824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3DF9-9564-3EA0-266A-8744B56C9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20730-F3CC-FAD1-9E0E-68F48A65F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7F31E-FBA0-8B4C-F3EB-C6DCA096FCF1}"/>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5" name="Footer Placeholder 4">
            <a:extLst>
              <a:ext uri="{FF2B5EF4-FFF2-40B4-BE49-F238E27FC236}">
                <a16:creationId xmlns:a16="http://schemas.microsoft.com/office/drawing/2014/main" id="{B58F0A33-C314-F345-DE93-2B707A5A3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72CEE-0F3E-BD02-7E5B-CB8D7314B491}"/>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29755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644E-6004-A755-A702-B974405DA3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306D8B-12A5-A0B4-D12D-5F5D15DC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0D57E-2AEE-2522-66B9-429DB18A2D77}"/>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5" name="Footer Placeholder 4">
            <a:extLst>
              <a:ext uri="{FF2B5EF4-FFF2-40B4-BE49-F238E27FC236}">
                <a16:creationId xmlns:a16="http://schemas.microsoft.com/office/drawing/2014/main" id="{C07062C4-FCD2-4108-135A-16F70B3B8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77145-413D-85E1-09E1-C09B80EFDBE6}"/>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47720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2F91-234D-4201-0B14-FB707952B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97D57-1FBC-DBC8-C9BE-448D703A1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CA48C6-6810-29E7-E68D-7F281CC68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2B2C9A-9E59-9883-FE8A-3B74A61C9E99}"/>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6" name="Footer Placeholder 5">
            <a:extLst>
              <a:ext uri="{FF2B5EF4-FFF2-40B4-BE49-F238E27FC236}">
                <a16:creationId xmlns:a16="http://schemas.microsoft.com/office/drawing/2014/main" id="{ADCCC17C-67A7-319B-CA72-746812F16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F0A0B-6437-27C8-6A54-24DB09A3E33E}"/>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224155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E973-3843-25E6-F5F5-8BFE744EE5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7BA51F-E2BF-4332-162A-481260BDE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09005-A266-EE8D-A6E5-518570CDC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AC1702-6231-550A-BEB5-458FFA2AD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5D4F1-F929-573F-B75B-58031EED3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4B529-BC25-1C61-F9A5-A39315952954}"/>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8" name="Footer Placeholder 7">
            <a:extLst>
              <a:ext uri="{FF2B5EF4-FFF2-40B4-BE49-F238E27FC236}">
                <a16:creationId xmlns:a16="http://schemas.microsoft.com/office/drawing/2014/main" id="{08127DE4-036A-CE6E-FF9F-07B746BF84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B3FB7A-C9E5-5299-797E-49539EE7EF55}"/>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08063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27BD-BEC0-63AC-085C-7FBDDA3738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45964C-06A8-6112-D594-397215BB774B}"/>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4" name="Footer Placeholder 3">
            <a:extLst>
              <a:ext uri="{FF2B5EF4-FFF2-40B4-BE49-F238E27FC236}">
                <a16:creationId xmlns:a16="http://schemas.microsoft.com/office/drawing/2014/main" id="{5910DC51-CF7D-DE35-4ED6-6CD556EAC0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8AA774-7EF1-9CD1-999F-EF17474D86BB}"/>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415984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E961A-8890-3CFE-9122-10D3A1D84246}"/>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3" name="Footer Placeholder 2">
            <a:extLst>
              <a:ext uri="{FF2B5EF4-FFF2-40B4-BE49-F238E27FC236}">
                <a16:creationId xmlns:a16="http://schemas.microsoft.com/office/drawing/2014/main" id="{BF6105DE-6620-55A6-1F2F-85E3A780F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D65B88-5C57-DCB5-7EBB-362E06A95BA4}"/>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119012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D5AA-C069-1F68-6224-38A01F2AC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030739-6C1E-E5AE-544D-F1896B3AD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CA01D-9397-8DAB-3B89-BEF18D2FD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7AB20-CCA9-CB7A-6A47-3FB9F5F9107C}"/>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6" name="Footer Placeholder 5">
            <a:extLst>
              <a:ext uri="{FF2B5EF4-FFF2-40B4-BE49-F238E27FC236}">
                <a16:creationId xmlns:a16="http://schemas.microsoft.com/office/drawing/2014/main" id="{714C5839-3425-0C70-1706-A3DA2499E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6FCD2-9336-4B70-8A21-55DDED6579B1}"/>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191971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FAC3-7180-600D-6492-B08ACB99A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6FEBF-9C46-C8B2-8CDB-FDE31FE2B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349705-6CB4-AC93-DAA6-DAB6347FC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FB854-B6BD-54FD-3330-40046CF78D62}"/>
              </a:ext>
            </a:extLst>
          </p:cNvPr>
          <p:cNvSpPr>
            <a:spLocks noGrp="1"/>
          </p:cNvSpPr>
          <p:nvPr>
            <p:ph type="dt" sz="half" idx="10"/>
          </p:nvPr>
        </p:nvSpPr>
        <p:spPr/>
        <p:txBody>
          <a:bodyPr/>
          <a:lstStyle/>
          <a:p>
            <a:fld id="{4092F9F5-8FEF-4F7D-80F6-838CF19AFEAD}" type="datetimeFigureOut">
              <a:rPr lang="en-US" smtClean="0"/>
              <a:t>11/4/2024</a:t>
            </a:fld>
            <a:endParaRPr lang="en-US"/>
          </a:p>
        </p:txBody>
      </p:sp>
      <p:sp>
        <p:nvSpPr>
          <p:cNvPr id="6" name="Footer Placeholder 5">
            <a:extLst>
              <a:ext uri="{FF2B5EF4-FFF2-40B4-BE49-F238E27FC236}">
                <a16:creationId xmlns:a16="http://schemas.microsoft.com/office/drawing/2014/main" id="{8A38654A-1E3E-6FD8-299D-9420591B1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90DBC-F336-608B-44BB-9BDBABBD366D}"/>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89866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F5190-D8AE-C524-B1AE-9324E895A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F0BA2C-19CB-0E19-BA56-FD1F1F599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1252A-D2C2-A6B5-370A-BB053D5B8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2F9F5-8FEF-4F7D-80F6-838CF19AFEAD}" type="datetimeFigureOut">
              <a:rPr lang="en-US" smtClean="0"/>
              <a:t>11/4/2024</a:t>
            </a:fld>
            <a:endParaRPr lang="en-US"/>
          </a:p>
        </p:txBody>
      </p:sp>
      <p:sp>
        <p:nvSpPr>
          <p:cNvPr id="5" name="Footer Placeholder 4">
            <a:extLst>
              <a:ext uri="{FF2B5EF4-FFF2-40B4-BE49-F238E27FC236}">
                <a16:creationId xmlns:a16="http://schemas.microsoft.com/office/drawing/2014/main" id="{859BA63E-F614-3EC1-A4AB-21A1C9EC0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A16506-1680-440F-791F-A469138D1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6FC81-FE12-45A2-B831-4F3AEFA0D2DC}" type="slidenum">
              <a:rPr lang="en-US" smtClean="0"/>
              <a:t>‹#›</a:t>
            </a:fld>
            <a:endParaRPr lang="en-US"/>
          </a:p>
        </p:txBody>
      </p:sp>
    </p:spTree>
    <p:extLst>
      <p:ext uri="{BB962C8B-B14F-4D97-AF65-F5344CB8AC3E}">
        <p14:creationId xmlns:p14="http://schemas.microsoft.com/office/powerpoint/2010/main" val="208096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B7EF-02BD-783C-2710-C75DD33400C0}"/>
              </a:ext>
            </a:extLst>
          </p:cNvPr>
          <p:cNvSpPr>
            <a:spLocks noGrp="1"/>
          </p:cNvSpPr>
          <p:nvPr>
            <p:ph type="ctrTitle"/>
          </p:nvPr>
        </p:nvSpPr>
        <p:spPr>
          <a:xfrm>
            <a:off x="480767" y="537329"/>
            <a:ext cx="10784264" cy="1857080"/>
          </a:xfrm>
        </p:spPr>
        <p:txBody>
          <a:bodyPr>
            <a:normAutofit/>
          </a:bodyPr>
          <a:lstStyle/>
          <a:p>
            <a:r>
              <a:rPr lang="en-US" sz="4000" b="1" dirty="0">
                <a:latin typeface="Times New Roman" panose="02020603050405020304" pitchFamily="18" charset="0"/>
                <a:cs typeface="Times New Roman" panose="02020603050405020304" pitchFamily="18" charset="0"/>
              </a:rPr>
              <a:t>ONLINE  LEARNING PLATFORM </a:t>
            </a:r>
          </a:p>
        </p:txBody>
      </p:sp>
      <p:sp>
        <p:nvSpPr>
          <p:cNvPr id="3" name="Subtitle 2">
            <a:extLst>
              <a:ext uri="{FF2B5EF4-FFF2-40B4-BE49-F238E27FC236}">
                <a16:creationId xmlns:a16="http://schemas.microsoft.com/office/drawing/2014/main" id="{0C99B1A9-21AB-5D5A-A090-B470F252A478}"/>
              </a:ext>
            </a:extLst>
          </p:cNvPr>
          <p:cNvSpPr>
            <a:spLocks noGrp="1"/>
          </p:cNvSpPr>
          <p:nvPr>
            <p:ph type="subTitle" idx="1"/>
          </p:nvPr>
        </p:nvSpPr>
        <p:spPr>
          <a:xfrm>
            <a:off x="1005525" y="2703871"/>
            <a:ext cx="9627910" cy="2812026"/>
          </a:xfrm>
        </p:spPr>
        <p:txBody>
          <a:bodyPr>
            <a:normAutofit fontScale="92500" lnSpcReduction="10000"/>
          </a:bodyPr>
          <a:lstStyle/>
          <a:p>
            <a:pPr algn="l"/>
            <a:r>
              <a:rPr lang="en-US" b="1" dirty="0">
                <a:latin typeface="Times New Roman" panose="02020603050405020304" pitchFamily="18" charset="0"/>
                <a:cs typeface="Times New Roman" panose="02020603050405020304" pitchFamily="18" charset="0"/>
              </a:rPr>
              <a:t>TEAM NUMBER:</a:t>
            </a:r>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TEAM MEMBERS:</a:t>
            </a:r>
          </a:p>
          <a:p>
            <a:pPr algn="l"/>
            <a:r>
              <a:rPr lang="en-US" dirty="0">
                <a:latin typeface="Times New Roman" panose="02020603050405020304" pitchFamily="18" charset="0"/>
                <a:cs typeface="Times New Roman" panose="02020603050405020304" pitchFamily="18" charset="0"/>
              </a:rPr>
              <a:t>      HARRINI SHREE K R (211521243065)</a:t>
            </a:r>
          </a:p>
          <a:p>
            <a:pPr algn="l"/>
            <a:r>
              <a:rPr lang="en-US" dirty="0">
                <a:latin typeface="Times New Roman" panose="02020603050405020304" pitchFamily="18" charset="0"/>
                <a:cs typeface="Times New Roman" panose="02020603050405020304" pitchFamily="18" charset="0"/>
              </a:rPr>
              <a:t>      HARSHITHA R (211521243066)</a:t>
            </a:r>
          </a:p>
          <a:p>
            <a:pPr algn="l"/>
            <a:r>
              <a:rPr lang="en-US" dirty="0">
                <a:latin typeface="Times New Roman" panose="02020603050405020304" pitchFamily="18" charset="0"/>
                <a:cs typeface="Times New Roman" panose="02020603050405020304" pitchFamily="18" charset="0"/>
              </a:rPr>
              <a:t>      </a:t>
            </a:r>
            <a:r>
              <a:rPr lang="fi-FI" dirty="0">
                <a:latin typeface="Times New Roman" panose="02020603050405020304" pitchFamily="18" charset="0"/>
                <a:cs typeface="Times New Roman" panose="02020603050405020304" pitchFamily="18" charset="0"/>
              </a:rPr>
              <a:t>HARINI S(211521243062)</a:t>
            </a:r>
          </a:p>
          <a:p>
            <a:pPr algn="l"/>
            <a:r>
              <a:rPr lang="en-US" dirty="0">
                <a:latin typeface="Times New Roman" panose="02020603050405020304" pitchFamily="18" charset="0"/>
                <a:cs typeface="Times New Roman" panose="02020603050405020304" pitchFamily="18" charset="0"/>
              </a:rPr>
              <a:t>      JANANI M R(211521243071)</a:t>
            </a:r>
          </a:p>
          <a:p>
            <a:pPr algn="l"/>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7906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F7F2E-5799-EE87-7CF9-653B6B5E7BCA}"/>
              </a:ext>
            </a:extLst>
          </p:cNvPr>
          <p:cNvSpPr txBox="1"/>
          <p:nvPr/>
        </p:nvSpPr>
        <p:spPr>
          <a:xfrm>
            <a:off x="573578" y="615142"/>
            <a:ext cx="359109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MODEL SCREENSHOT</a:t>
            </a:r>
          </a:p>
        </p:txBody>
      </p:sp>
      <p:pic>
        <p:nvPicPr>
          <p:cNvPr id="4" name="Picture 3">
            <a:extLst>
              <a:ext uri="{FF2B5EF4-FFF2-40B4-BE49-F238E27FC236}">
                <a16:creationId xmlns:a16="http://schemas.microsoft.com/office/drawing/2014/main" id="{50647FE7-3E4D-444C-FF7E-825CF77EA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79" y="1687484"/>
            <a:ext cx="5322737" cy="3674225"/>
          </a:xfrm>
          <a:prstGeom prst="rect">
            <a:avLst/>
          </a:prstGeom>
        </p:spPr>
      </p:pic>
      <p:pic>
        <p:nvPicPr>
          <p:cNvPr id="6" name="Picture 5">
            <a:extLst>
              <a:ext uri="{FF2B5EF4-FFF2-40B4-BE49-F238E27FC236}">
                <a16:creationId xmlns:a16="http://schemas.microsoft.com/office/drawing/2014/main" id="{74B6E104-7B99-5EF6-31B6-8F96933B5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686" y="2049396"/>
            <a:ext cx="4976553" cy="3163548"/>
          </a:xfrm>
          <a:prstGeom prst="rect">
            <a:avLst/>
          </a:prstGeom>
        </p:spPr>
      </p:pic>
    </p:spTree>
    <p:extLst>
      <p:ext uri="{BB962C8B-B14F-4D97-AF65-F5344CB8AC3E}">
        <p14:creationId xmlns:p14="http://schemas.microsoft.com/office/powerpoint/2010/main" val="108197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D2682-A3B8-C54A-FE2A-61D76FC2C46F}"/>
              </a:ext>
            </a:extLst>
          </p:cNvPr>
          <p:cNvSpPr txBox="1"/>
          <p:nvPr/>
        </p:nvSpPr>
        <p:spPr>
          <a:xfrm>
            <a:off x="665018" y="581891"/>
            <a:ext cx="513726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5" name="Rectangle 2">
            <a:extLst>
              <a:ext uri="{FF2B5EF4-FFF2-40B4-BE49-F238E27FC236}">
                <a16:creationId xmlns:a16="http://schemas.microsoft.com/office/drawing/2014/main" id="{DAAC77CC-B461-30AE-D742-D820F0360376}"/>
              </a:ext>
            </a:extLst>
          </p:cNvPr>
          <p:cNvSpPr>
            <a:spLocks noChangeArrowheads="1"/>
          </p:cNvSpPr>
          <p:nvPr/>
        </p:nvSpPr>
        <p:spPr bwMode="auto">
          <a:xfrm rot="10800000" flipV="1">
            <a:off x="790039" y="1353777"/>
            <a:ext cx="745922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Delivering instructional content is made easy, scalable, and reliable by the Online Learning Platform, which is based on the MERN stack. The platform guarantees an engaging learning experience with real-time updates, secure data management, and an adaptable design by leveraging the most recent web technologies. Multimedia materials, individualized learning paths, and interactive elements can all be seamlessly integrated because to the system's flexibility. Because of its scalability, it may be used by schools of all sizes, allowing for effective student progress management and the creation of a more dynamic and immersive learning environment.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049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84803-AEBE-A268-4B81-3C75B795CE26}"/>
              </a:ext>
            </a:extLst>
          </p:cNvPr>
          <p:cNvSpPr txBox="1"/>
          <p:nvPr/>
        </p:nvSpPr>
        <p:spPr>
          <a:xfrm>
            <a:off x="4056611" y="3075057"/>
            <a:ext cx="596853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8649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7F7A5-0559-E641-FA1E-3C48E1582BF3}"/>
              </a:ext>
            </a:extLst>
          </p:cNvPr>
          <p:cNvSpPr txBox="1"/>
          <p:nvPr/>
        </p:nvSpPr>
        <p:spPr>
          <a:xfrm>
            <a:off x="773084" y="914400"/>
            <a:ext cx="889461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TABLE OF CONTENTS</a:t>
            </a:r>
          </a:p>
        </p:txBody>
      </p:sp>
      <p:sp>
        <p:nvSpPr>
          <p:cNvPr id="4" name="TextBox 3">
            <a:extLst>
              <a:ext uri="{FF2B5EF4-FFF2-40B4-BE49-F238E27FC236}">
                <a16:creationId xmlns:a16="http://schemas.microsoft.com/office/drawing/2014/main" id="{04A7A6D0-DF71-D656-DE37-FEFC43275041}"/>
              </a:ext>
            </a:extLst>
          </p:cNvPr>
          <p:cNvSpPr txBox="1"/>
          <p:nvPr/>
        </p:nvSpPr>
        <p:spPr>
          <a:xfrm>
            <a:off x="1695796" y="1695796"/>
            <a:ext cx="5752408"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 MERN STACK</a:t>
            </a:r>
          </a:p>
          <a:p>
            <a:r>
              <a:rPr lang="en-US" dirty="0">
                <a:latin typeface="Times New Roman" panose="02020603050405020304" pitchFamily="18" charset="0"/>
                <a:cs typeface="Times New Roman" panose="02020603050405020304" pitchFamily="18" charset="0"/>
              </a:rPr>
              <a:t>                FRONTED</a:t>
            </a:r>
          </a:p>
          <a:p>
            <a:r>
              <a:rPr lang="en-US" dirty="0">
                <a:latin typeface="Times New Roman" panose="02020603050405020304" pitchFamily="18" charset="0"/>
                <a:cs typeface="Times New Roman" panose="02020603050405020304" pitchFamily="18" charset="0"/>
              </a:rPr>
              <a:t>                BACKEND</a:t>
            </a:r>
          </a:p>
          <a:p>
            <a:r>
              <a:rPr lang="en-US" dirty="0">
                <a:latin typeface="Times New Roman" panose="02020603050405020304" pitchFamily="18" charset="0"/>
                <a:cs typeface="Times New Roman" panose="02020603050405020304" pitchFamily="18" charset="0"/>
              </a:rPr>
              <a:t>                INTERGRATION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BLOCK DIAGRAM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SCREENSHOT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65556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BA5EB8-4841-4C1B-6AE9-2D7FC9FD92EE}"/>
              </a:ext>
            </a:extLst>
          </p:cNvPr>
          <p:cNvSpPr txBox="1"/>
          <p:nvPr/>
        </p:nvSpPr>
        <p:spPr>
          <a:xfrm>
            <a:off x="672928" y="1038421"/>
            <a:ext cx="10482349" cy="7386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ABSTRACT</a:t>
            </a:r>
          </a:p>
          <a:p>
            <a:endParaRPr lang="en-US" dirty="0"/>
          </a:p>
        </p:txBody>
      </p:sp>
      <p:sp>
        <p:nvSpPr>
          <p:cNvPr id="7" name="Rectangle 3">
            <a:extLst>
              <a:ext uri="{FF2B5EF4-FFF2-40B4-BE49-F238E27FC236}">
                <a16:creationId xmlns:a16="http://schemas.microsoft.com/office/drawing/2014/main" id="{4613727D-DDA9-2A8E-2CEB-0C8E5F05FCB0}"/>
              </a:ext>
            </a:extLst>
          </p:cNvPr>
          <p:cNvSpPr>
            <a:spLocks noChangeArrowheads="1"/>
          </p:cNvSpPr>
          <p:nvPr/>
        </p:nvSpPr>
        <p:spPr bwMode="auto">
          <a:xfrm rot="10800000" flipV="1">
            <a:off x="341644" y="1590545"/>
            <a:ext cx="1097528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this project, the MERN stack—MongoDB, Express, React, and Node </a:t>
            </a:r>
            <a:r>
              <a:rPr kumimoji="0" lang="en-US" altLang="en-US" sz="1800" b="0" i="0" u="none" strike="noStrike" cap="none" normalizeH="0" baseline="0" dirty="0" err="1">
                <a:ln>
                  <a:noFill/>
                </a:ln>
                <a:solidFill>
                  <a:schemeClr val="tx1"/>
                </a:solidFill>
                <a:effectLst/>
                <a:latin typeface="Arial" panose="020B0604020202020204" pitchFamily="34" charset="0"/>
              </a:rPr>
              <a:t>js</a:t>
            </a:r>
            <a:r>
              <a:rPr kumimoji="0" lang="en-US" altLang="en-US" sz="1800" b="0" i="0" u="none" strike="noStrike" cap="none" normalizeH="0" baseline="0" dirty="0">
                <a:ln>
                  <a:noFill/>
                </a:ln>
                <a:solidFill>
                  <a:schemeClr val="tx1"/>
                </a:solidFill>
                <a:effectLst/>
                <a:latin typeface="Arial" panose="020B0604020202020204" pitchFamily="34" charset="0"/>
              </a:rPr>
              <a:t> is used to create an online learning platform. By providing classes, tests, and real-time communication, the platform seeks to give educators and students a smooth, intuitive experience. MongoDB ensures effective data handling by acting as the database for user data, course materials, and progress monitoring. The backend is powered by Express and Node.js, which provide scalable and safe communication between the frontend and database. Because React is used for the user interface, users are guaranteed a dynamic and responsive environment. Discussion boards, progress monitoring, a range of multimedia learning modules, and user verification are important features. This platform's flexibility, accessibility, and interesting learning opportunities are intended to improve distance learning.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45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6B49-A077-6976-28D8-C8ACD1A202CC}"/>
              </a:ext>
            </a:extLst>
          </p:cNvPr>
          <p:cNvSpPr txBox="1"/>
          <p:nvPr/>
        </p:nvSpPr>
        <p:spPr>
          <a:xfrm>
            <a:off x="342027" y="615426"/>
            <a:ext cx="551410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FF0CD6DE-B0C5-8341-299D-DA95858A552A}"/>
              </a:ext>
            </a:extLst>
          </p:cNvPr>
          <p:cNvSpPr>
            <a:spLocks noChangeArrowheads="1"/>
          </p:cNvSpPr>
          <p:nvPr/>
        </p:nvSpPr>
        <p:spPr bwMode="auto">
          <a:xfrm rot="10800000" flipV="1">
            <a:off x="154364" y="1568007"/>
            <a:ext cx="999252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growing need for flexible, accessible, and interactive education has led to a recent spike in demand for online learning systems. As students throughout the world look for options that suit their schedules and learning preferences, traditional classroom environments are no longer the only way to acquire knowledge. The MongoDB, Express, React, and Node.js (MERN) stack has become a potent set of technologies for creating high-performance, scalable online applications. Using the MERN stack, which provides a strong solution for handling user data, delivering dynamic material, and facilitating real-time interactions between teachers and students, this project focuses on creating an online learning platform. With the help of the platform, students will be able to access a wide range of courses, monitor their progress, take part in discussions, and take part in exams in a seamless environment.</a:t>
            </a:r>
          </a:p>
        </p:txBody>
      </p:sp>
      <p:sp>
        <p:nvSpPr>
          <p:cNvPr id="5" name="Rectangle 2">
            <a:extLst>
              <a:ext uri="{FF2B5EF4-FFF2-40B4-BE49-F238E27FC236}">
                <a16:creationId xmlns:a16="http://schemas.microsoft.com/office/drawing/2014/main" id="{9EA4E95C-3CE3-B795-0FC1-D9F0DDD9A01F}"/>
              </a:ext>
            </a:extLst>
          </p:cNvPr>
          <p:cNvSpPr>
            <a:spLocks noChangeArrowheads="1"/>
          </p:cNvSpPr>
          <p:nvPr/>
        </p:nvSpPr>
        <p:spPr bwMode="auto">
          <a:xfrm>
            <a:off x="154364" y="4551329"/>
            <a:ext cx="1024002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platform offers a responsive and user-friendly experience by utilizing the advantages of each technology in the MERN stack, guaranteeing efficient delivery of educational content in a contemporary, digital-first setting.</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436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C380DB-47B7-C4A1-9E5D-992F58D8E50F}"/>
              </a:ext>
            </a:extLst>
          </p:cNvPr>
          <p:cNvSpPr txBox="1"/>
          <p:nvPr/>
        </p:nvSpPr>
        <p:spPr>
          <a:xfrm>
            <a:off x="1147155" y="523702"/>
            <a:ext cx="472162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PROPOSED SYSTEM</a:t>
            </a:r>
          </a:p>
        </p:txBody>
      </p:sp>
      <p:sp>
        <p:nvSpPr>
          <p:cNvPr id="5" name="TextBox 4">
            <a:extLst>
              <a:ext uri="{FF2B5EF4-FFF2-40B4-BE49-F238E27FC236}">
                <a16:creationId xmlns:a16="http://schemas.microsoft.com/office/drawing/2014/main" id="{2FC4CA50-AF40-D88C-F167-C7DF8F38327D}"/>
              </a:ext>
            </a:extLst>
          </p:cNvPr>
          <p:cNvSpPr txBox="1"/>
          <p:nvPr/>
        </p:nvSpPr>
        <p:spPr>
          <a:xfrm>
            <a:off x="966586" y="1246909"/>
            <a:ext cx="9044248"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659F8C7-AE21-1510-1772-006D50902345}"/>
              </a:ext>
            </a:extLst>
          </p:cNvPr>
          <p:cNvSpPr>
            <a:spLocks noChangeArrowheads="1"/>
          </p:cNvSpPr>
          <p:nvPr/>
        </p:nvSpPr>
        <p:spPr bwMode="auto">
          <a:xfrm>
            <a:off x="527538" y="1446964"/>
            <a:ext cx="1113692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Users of the web-based platform that makes up the proposed system can: Register and access their </a:t>
            </a:r>
            <a:r>
              <a:rPr kumimoji="0" lang="en-US" altLang="en-US" sz="1800" b="0" i="0" u="none" strike="noStrike" cap="none" normalizeH="0" baseline="0" dirty="0" err="1">
                <a:ln>
                  <a:noFill/>
                </a:ln>
                <a:solidFill>
                  <a:schemeClr val="tx1"/>
                </a:solidFill>
                <a:effectLst/>
                <a:latin typeface="Arial" panose="020B0604020202020204" pitchFamily="34" charset="0"/>
              </a:rPr>
              <a:t>accounts.Send</a:t>
            </a:r>
            <a:r>
              <a:rPr kumimoji="0" lang="en-US" altLang="en-US" sz="1800" b="0" i="0" u="none" strike="noStrike" cap="none" normalizeH="0" baseline="0" dirty="0">
                <a:ln>
                  <a:noFill/>
                </a:ln>
                <a:solidFill>
                  <a:schemeClr val="tx1"/>
                </a:solidFill>
                <a:effectLst/>
                <a:latin typeface="Arial" panose="020B0604020202020204" pitchFamily="34" charset="0"/>
              </a:rPr>
              <a:t> in thorough complaints by providing the required details, such as a description, contact information, and any pertinent </a:t>
            </a:r>
            <a:r>
              <a:rPr kumimoji="0" lang="en-US" altLang="en-US" sz="1800" b="0" i="0" u="none" strike="noStrike" cap="none" normalizeH="0" baseline="0" dirty="0" err="1">
                <a:ln>
                  <a:noFill/>
                </a:ln>
                <a:solidFill>
                  <a:schemeClr val="tx1"/>
                </a:solidFill>
                <a:effectLst/>
                <a:latin typeface="Arial" panose="020B0604020202020204" pitchFamily="34" charset="0"/>
              </a:rPr>
              <a:t>attachments.Follow</a:t>
            </a:r>
            <a:r>
              <a:rPr kumimoji="0" lang="en-US" altLang="en-US" sz="1800" b="0" i="0" u="none" strike="noStrike" cap="none" normalizeH="0" baseline="0" dirty="0">
                <a:ln>
                  <a:noFill/>
                </a:ln>
                <a:solidFill>
                  <a:schemeClr val="tx1"/>
                </a:solidFill>
                <a:effectLst/>
                <a:latin typeface="Arial" panose="020B0604020202020204" pitchFamily="34" charset="0"/>
              </a:rPr>
              <a:t> the progress of their complaints in real time and get email or SMS alerts when there are any </a:t>
            </a:r>
            <a:r>
              <a:rPr kumimoji="0" lang="en-US" altLang="en-US" sz="1800" b="0" i="0" u="none" strike="noStrike" cap="none" normalizeH="0" baseline="0" dirty="0" err="1">
                <a:ln>
                  <a:noFill/>
                </a:ln>
                <a:solidFill>
                  <a:schemeClr val="tx1"/>
                </a:solidFill>
                <a:effectLst/>
                <a:latin typeface="Arial" panose="020B0604020202020204" pitchFamily="34" charset="0"/>
              </a:rPr>
              <a:t>updates.Directly</a:t>
            </a:r>
            <a:r>
              <a:rPr kumimoji="0" lang="en-US" altLang="en-US" sz="1800" b="0" i="0" u="none" strike="noStrike" cap="none" normalizeH="0" baseline="0" dirty="0">
                <a:ln>
                  <a:noFill/>
                </a:ln>
                <a:solidFill>
                  <a:schemeClr val="tx1"/>
                </a:solidFill>
                <a:effectLst/>
                <a:latin typeface="Arial" panose="020B0604020202020204" pitchFamily="34" charset="0"/>
              </a:rPr>
              <a:t> communicate with the designated agents to offer more details or </a:t>
            </a:r>
            <a:r>
              <a:rPr kumimoji="0" lang="en-US" altLang="en-US" sz="1800" b="0" i="0" u="none" strike="noStrike" cap="none" normalizeH="0" baseline="0" dirty="0" err="1">
                <a:ln>
                  <a:noFill/>
                </a:ln>
                <a:solidFill>
                  <a:schemeClr val="tx1"/>
                </a:solidFill>
                <a:effectLst/>
                <a:latin typeface="Arial" panose="020B0604020202020204" pitchFamily="34" charset="0"/>
              </a:rPr>
              <a:t>comments.Gain</a:t>
            </a:r>
            <a:r>
              <a:rPr kumimoji="0" lang="en-US" altLang="en-US" sz="1800" b="0" i="0" u="none" strike="noStrike" cap="none" normalizeH="0" baseline="0" dirty="0">
                <a:ln>
                  <a:noFill/>
                </a:ln>
                <a:solidFill>
                  <a:schemeClr val="tx1"/>
                </a:solidFill>
                <a:effectLst/>
                <a:latin typeface="Arial" panose="020B0604020202020204" pitchFamily="34" charset="0"/>
              </a:rPr>
              <a:t> access to improved security features like user authentication, data encryption, and adherence to data protection </a:t>
            </a:r>
            <a:r>
              <a:rPr kumimoji="0" lang="en-US" altLang="en-US" sz="1800" b="0" i="0" u="none" strike="noStrike" cap="none" normalizeH="0" baseline="0" dirty="0" err="1">
                <a:ln>
                  <a:noFill/>
                </a:ln>
                <a:solidFill>
                  <a:schemeClr val="tx1"/>
                </a:solidFill>
                <a:effectLst/>
                <a:latin typeface="Arial" panose="020B0604020202020204" pitchFamily="34" charset="0"/>
              </a:rPr>
              <a:t>laws.In</a:t>
            </a:r>
            <a:r>
              <a:rPr kumimoji="0" lang="en-US" altLang="en-US" sz="1800" b="0" i="0" u="none" strike="noStrike" cap="none" normalizeH="0" baseline="0" dirty="0">
                <a:ln>
                  <a:noFill/>
                </a:ln>
                <a:solidFill>
                  <a:schemeClr val="tx1"/>
                </a:solidFill>
                <a:effectLst/>
                <a:latin typeface="Arial" panose="020B0604020202020204" pitchFamily="34" charset="0"/>
              </a:rPr>
              <a:t> order to ensure effective handling and resource management, the platform also gives administrators the tools they need to oversee the distribution and resolution of complaints. While administrators can monitor agent performance and preserve system integrity, intelligent routing algorithms route complaints to the relevant department.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241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71C461-5FAC-F608-6088-343D0AF17384}"/>
              </a:ext>
            </a:extLst>
          </p:cNvPr>
          <p:cNvSpPr txBox="1"/>
          <p:nvPr/>
        </p:nvSpPr>
        <p:spPr>
          <a:xfrm>
            <a:off x="581891" y="665018"/>
            <a:ext cx="5419898"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IMPLEMENTATION:MERN STACK</a:t>
            </a:r>
          </a:p>
          <a:p>
            <a:endParaRPr lang="en-US" dirty="0"/>
          </a:p>
        </p:txBody>
      </p:sp>
      <p:sp>
        <p:nvSpPr>
          <p:cNvPr id="3" name="TextBox 2">
            <a:extLst>
              <a:ext uri="{FF2B5EF4-FFF2-40B4-BE49-F238E27FC236}">
                <a16:creationId xmlns:a16="http://schemas.microsoft.com/office/drawing/2014/main" id="{E57BAD67-E5E4-8401-CB0D-533223675BAF}"/>
              </a:ext>
            </a:extLst>
          </p:cNvPr>
          <p:cNvSpPr txBox="1"/>
          <p:nvPr/>
        </p:nvSpPr>
        <p:spPr>
          <a:xfrm>
            <a:off x="1039091" y="1403682"/>
            <a:ext cx="4962698"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FRONTEND</a:t>
            </a:r>
          </a:p>
          <a:p>
            <a:endParaRPr lang="en-US" dirty="0"/>
          </a:p>
        </p:txBody>
      </p:sp>
      <p:sp>
        <p:nvSpPr>
          <p:cNvPr id="4" name="TextBox 3">
            <a:extLst>
              <a:ext uri="{FF2B5EF4-FFF2-40B4-BE49-F238E27FC236}">
                <a16:creationId xmlns:a16="http://schemas.microsoft.com/office/drawing/2014/main" id="{AD9C2BBE-E60B-E467-F651-0606E3D0120B}"/>
              </a:ext>
            </a:extLst>
          </p:cNvPr>
          <p:cNvSpPr txBox="1"/>
          <p:nvPr/>
        </p:nvSpPr>
        <p:spPr>
          <a:xfrm>
            <a:off x="1471353" y="1878271"/>
            <a:ext cx="8321040"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Material UI/Bootstrap</a:t>
            </a:r>
            <a:r>
              <a:rPr lang="en-US" dirty="0">
                <a:latin typeface="Times New Roman" panose="02020603050405020304" pitchFamily="18" charset="0"/>
                <a:cs typeface="Times New Roman" panose="02020603050405020304" pitchFamily="18" charset="0"/>
              </a:rPr>
              <a:t>: These libraries are used to ensure a visually appealing and responsive user interface, providing a seamless and intuitive experience across devices for students and educators alike.</a:t>
            </a:r>
          </a:p>
          <a:p>
            <a:r>
              <a:rPr lang="en-US" b="1" dirty="0" err="1">
                <a:latin typeface="Times New Roman" panose="02020603050405020304" pitchFamily="18" charset="0"/>
                <a:cs typeface="Times New Roman" panose="02020603050405020304" pitchFamily="18" charset="0"/>
              </a:rPr>
              <a:t>Axios</a:t>
            </a:r>
            <a:r>
              <a:rPr lang="en-US" dirty="0">
                <a:latin typeface="Times New Roman" panose="02020603050405020304" pitchFamily="18" charset="0"/>
                <a:cs typeface="Times New Roman" panose="02020603050405020304" pitchFamily="18" charset="0"/>
              </a:rPr>
              <a:t>: This tool facilitates smooth communication between the frontend and backend, efficiently handling HTTP requests to ensure that data is fetched and displayed in real time, enhancing the overall learning experience.</a:t>
            </a:r>
          </a:p>
          <a:p>
            <a:r>
              <a:rPr lang="en-US" b="1" dirty="0">
                <a:latin typeface="Times New Roman" panose="02020603050405020304" pitchFamily="18" charset="0"/>
                <a:cs typeface="Times New Roman" panose="02020603050405020304" pitchFamily="18" charset="0"/>
              </a:rPr>
              <a:t>Real-Time Updates</a:t>
            </a:r>
            <a:r>
              <a:rPr lang="en-US" dirty="0">
                <a:latin typeface="Times New Roman" panose="02020603050405020304" pitchFamily="18" charset="0"/>
                <a:cs typeface="Times New Roman" panose="02020603050405020304" pitchFamily="18" charset="0"/>
              </a:rPr>
              <a:t>: By integrating </a:t>
            </a:r>
            <a:r>
              <a:rPr lang="en-US" b="1" dirty="0">
                <a:latin typeface="Times New Roman" panose="02020603050405020304" pitchFamily="18" charset="0"/>
                <a:cs typeface="Times New Roman" panose="02020603050405020304" pitchFamily="18" charset="0"/>
              </a:rPr>
              <a:t>Socket.io</a:t>
            </a:r>
            <a:r>
              <a:rPr lang="en-US" dirty="0">
                <a:latin typeface="Times New Roman" panose="02020603050405020304" pitchFamily="18" charset="0"/>
                <a:cs typeface="Times New Roman" panose="02020603050405020304" pitchFamily="18" charset="0"/>
              </a:rPr>
              <a:t>, the platform supports real-time communication, allowing for features such as live class notifications, instant feedback, and real-time progress tracking. This ensures a dynamic and interactive learning environment, keeping users engaged and informed at all times.</a:t>
            </a:r>
          </a:p>
        </p:txBody>
      </p:sp>
    </p:spTree>
    <p:extLst>
      <p:ext uri="{BB962C8B-B14F-4D97-AF65-F5344CB8AC3E}">
        <p14:creationId xmlns:p14="http://schemas.microsoft.com/office/powerpoint/2010/main" val="160020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66277-DCBC-5F40-EC88-047AE0E506AF}"/>
              </a:ext>
            </a:extLst>
          </p:cNvPr>
          <p:cNvSpPr txBox="1"/>
          <p:nvPr/>
        </p:nvSpPr>
        <p:spPr>
          <a:xfrm>
            <a:off x="714895" y="615142"/>
            <a:ext cx="438080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BACKEND</a:t>
            </a:r>
          </a:p>
        </p:txBody>
      </p:sp>
      <p:sp>
        <p:nvSpPr>
          <p:cNvPr id="3" name="TextBox 2">
            <a:extLst>
              <a:ext uri="{FF2B5EF4-FFF2-40B4-BE49-F238E27FC236}">
                <a16:creationId xmlns:a16="http://schemas.microsoft.com/office/drawing/2014/main" id="{C26A10D5-F8D8-CCF8-3521-C0407C61772B}"/>
              </a:ext>
            </a:extLst>
          </p:cNvPr>
          <p:cNvSpPr txBox="1"/>
          <p:nvPr/>
        </p:nvSpPr>
        <p:spPr>
          <a:xfrm>
            <a:off x="1313411" y="1587731"/>
            <a:ext cx="8628611" cy="313932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Server-Side Logic</a:t>
            </a:r>
            <a:r>
              <a:rPr lang="en-US" sz="2000" dirty="0">
                <a:latin typeface="Times New Roman" panose="02020603050405020304" pitchFamily="18" charset="0"/>
                <a:cs typeface="Times New Roman" panose="02020603050405020304" pitchFamily="18" charset="0"/>
              </a:rPr>
              <a:t>: Managed by </a:t>
            </a:r>
            <a:r>
              <a:rPr lang="en-US" sz="2000" b="1" dirty="0">
                <a:latin typeface="Times New Roman" panose="02020603050405020304" pitchFamily="18" charset="0"/>
                <a:cs typeface="Times New Roman" panose="02020603050405020304" pitchFamily="18" charset="0"/>
              </a:rPr>
              <a:t>Express.js</a:t>
            </a:r>
            <a:r>
              <a:rPr lang="en-US" sz="2000" dirty="0">
                <a:latin typeface="Times New Roman" panose="02020603050405020304" pitchFamily="18" charset="0"/>
                <a:cs typeface="Times New Roman" panose="02020603050405020304" pitchFamily="18" charset="0"/>
              </a:rPr>
              <a:t>, the platform efficiently handles routes and APIs for course enrollment, user authentication, lesson management, and progress tracking.</a:t>
            </a:r>
          </a:p>
          <a:p>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A NoSQL database used to store user profiles, course materials, assessments, and completion records. By utilizing </a:t>
            </a:r>
            <a:r>
              <a:rPr lang="en-US" sz="2000" b="1" dirty="0">
                <a:latin typeface="Times New Roman" panose="02020603050405020304" pitchFamily="18" charset="0"/>
                <a:cs typeface="Times New Roman" panose="02020603050405020304" pitchFamily="18" charset="0"/>
              </a:rPr>
              <a:t>MongoDB Atlas</a:t>
            </a:r>
            <a:r>
              <a:rPr lang="en-US" sz="2000" dirty="0">
                <a:latin typeface="Times New Roman" panose="02020603050405020304" pitchFamily="18" charset="0"/>
                <a:cs typeface="Times New Roman" panose="02020603050405020304" pitchFamily="18" charset="0"/>
              </a:rPr>
              <a:t>, the platform benefits from cloud storage, enabling scalability and secure data management.</a:t>
            </a:r>
          </a:p>
          <a:p>
            <a:r>
              <a:rPr lang="en-US" sz="2000" b="1" dirty="0">
                <a:latin typeface="Times New Roman" panose="02020603050405020304" pitchFamily="18" charset="0"/>
                <a:cs typeface="Times New Roman" panose="02020603050405020304" pitchFamily="18" charset="0"/>
              </a:rPr>
              <a:t>APIs</a:t>
            </a:r>
            <a:r>
              <a:rPr lang="en-US" sz="2000" dirty="0">
                <a:latin typeface="Times New Roman" panose="02020603050405020304" pitchFamily="18" charset="0"/>
                <a:cs typeface="Times New Roman" panose="02020603050405020304" pitchFamily="18" charset="0"/>
              </a:rPr>
              <a:t>: RESTful APIs facilitate the flow of data between the frontend and backend, supporting CRUD operations (Create, Read, Update, Delete) for courses, user progress, assignments, and real-time interactions with educators.</a:t>
            </a:r>
          </a:p>
          <a:p>
            <a:endParaRPr lang="en-US" dirty="0"/>
          </a:p>
        </p:txBody>
      </p:sp>
    </p:spTree>
    <p:extLst>
      <p:ext uri="{BB962C8B-B14F-4D97-AF65-F5344CB8AC3E}">
        <p14:creationId xmlns:p14="http://schemas.microsoft.com/office/powerpoint/2010/main" val="40371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4B5B6-18BA-6719-2FFD-91B1A7856713}"/>
              </a:ext>
            </a:extLst>
          </p:cNvPr>
          <p:cNvSpPr txBox="1"/>
          <p:nvPr/>
        </p:nvSpPr>
        <p:spPr>
          <a:xfrm>
            <a:off x="739833" y="581891"/>
            <a:ext cx="44805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INTEGRATION</a:t>
            </a:r>
          </a:p>
        </p:txBody>
      </p:sp>
      <p:sp>
        <p:nvSpPr>
          <p:cNvPr id="3" name="TextBox 2">
            <a:extLst>
              <a:ext uri="{FF2B5EF4-FFF2-40B4-BE49-F238E27FC236}">
                <a16:creationId xmlns:a16="http://schemas.microsoft.com/office/drawing/2014/main" id="{5B1F6BFC-8B05-E15E-6849-F90AADC7777A}"/>
              </a:ext>
            </a:extLst>
          </p:cNvPr>
          <p:cNvSpPr txBox="1"/>
          <p:nvPr/>
        </p:nvSpPr>
        <p:spPr>
          <a:xfrm>
            <a:off x="1537855" y="1454727"/>
            <a:ext cx="7963592" cy="437042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Frontend-Backend Communication</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Axios</a:t>
            </a:r>
            <a:r>
              <a:rPr lang="en-US" sz="2000" dirty="0">
                <a:latin typeface="Times New Roman" panose="02020603050405020304" pitchFamily="18" charset="0"/>
                <a:cs typeface="Times New Roman" panose="02020603050405020304" pitchFamily="18" charset="0"/>
              </a:rPr>
              <a:t> is used on the frontend to send API requests to the backend, which is handled by </a:t>
            </a:r>
            <a:r>
              <a:rPr lang="en-US" sz="2000" b="1" dirty="0">
                <a:latin typeface="Times New Roman" panose="02020603050405020304" pitchFamily="18" charset="0"/>
                <a:cs typeface="Times New Roman" panose="02020603050405020304" pitchFamily="18" charset="0"/>
              </a:rPr>
              <a:t>Express.js</a:t>
            </a:r>
            <a:r>
              <a:rPr lang="en-US" sz="2000" dirty="0">
                <a:latin typeface="Times New Roman" panose="02020603050405020304" pitchFamily="18" charset="0"/>
                <a:cs typeface="Times New Roman" panose="02020603050405020304" pitchFamily="18" charset="0"/>
              </a:rPr>
              <a:t>. This allows for seamless data exchange for functionalities like course enrollment, fetching lesson content, and student-instructor communication.</a:t>
            </a:r>
          </a:p>
          <a:p>
            <a:r>
              <a:rPr lang="en-US" sz="2000" b="1" dirty="0">
                <a:latin typeface="Times New Roman" panose="02020603050405020304" pitchFamily="18" charset="0"/>
                <a:cs typeface="Times New Roman" panose="02020603050405020304" pitchFamily="18" charset="0"/>
              </a:rPr>
              <a:t>Database Integration (MongoDB)</a:t>
            </a:r>
            <a:r>
              <a:rPr lang="en-US" sz="2000" dirty="0">
                <a:latin typeface="Times New Roman" panose="02020603050405020304" pitchFamily="18" charset="0"/>
                <a:cs typeface="Times New Roman" panose="02020603050405020304" pitchFamily="18" charset="0"/>
              </a:rPr>
              <a:t>: The backend interacts with </a:t>
            </a:r>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to store and retrieve data related to users, courses, and progress tracking. </a:t>
            </a:r>
            <a:r>
              <a:rPr lang="en-US" sz="2000" b="1" dirty="0">
                <a:latin typeface="Times New Roman" panose="02020603050405020304" pitchFamily="18" charset="0"/>
                <a:cs typeface="Times New Roman" panose="02020603050405020304" pitchFamily="18" charset="0"/>
              </a:rPr>
              <a:t>Express.js</a:t>
            </a:r>
            <a:r>
              <a:rPr lang="en-US" sz="2000" dirty="0">
                <a:latin typeface="Times New Roman" panose="02020603050405020304" pitchFamily="18" charset="0"/>
                <a:cs typeface="Times New Roman" panose="02020603050405020304" pitchFamily="18" charset="0"/>
              </a:rPr>
              <a:t> communicates with the database via </a:t>
            </a:r>
            <a:r>
              <a:rPr lang="en-US" sz="2000" b="1" dirty="0">
                <a:latin typeface="Times New Roman" panose="02020603050405020304" pitchFamily="18" charset="0"/>
                <a:cs typeface="Times New Roman" panose="02020603050405020304" pitchFamily="18" charset="0"/>
              </a:rPr>
              <a:t>Mongoose</a:t>
            </a:r>
            <a:r>
              <a:rPr lang="en-US" sz="2000" dirty="0">
                <a:latin typeface="Times New Roman" panose="02020603050405020304" pitchFamily="18" charset="0"/>
                <a:cs typeface="Times New Roman" panose="02020603050405020304" pitchFamily="18" charset="0"/>
              </a:rPr>
              <a:t>, a Node.js library that efficiently handles MongoDB queries.</a:t>
            </a:r>
          </a:p>
          <a:p>
            <a:r>
              <a:rPr lang="en-US" sz="2000" b="1" dirty="0">
                <a:latin typeface="Times New Roman" panose="02020603050405020304" pitchFamily="18" charset="0"/>
                <a:cs typeface="Times New Roman" panose="02020603050405020304" pitchFamily="18" charset="0"/>
              </a:rPr>
              <a:t>Real-Time Features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Socket.io</a:t>
            </a:r>
            <a:r>
              <a:rPr lang="en-US" sz="2000" dirty="0">
                <a:latin typeface="Times New Roman" panose="02020603050405020304" pitchFamily="18" charset="0"/>
                <a:cs typeface="Times New Roman" panose="02020603050405020304" pitchFamily="18" charset="0"/>
              </a:rPr>
              <a:t> enables real-time interaction between students and instructors, allowing for live Q&amp;A, chat during lessons, and instant progress updates. Additionally, </a:t>
            </a:r>
            <a:r>
              <a:rPr lang="en-US" sz="2000" b="1" dirty="0">
                <a:latin typeface="Times New Roman" panose="02020603050405020304" pitchFamily="18" charset="0"/>
                <a:cs typeface="Times New Roman" panose="02020603050405020304" pitchFamily="18" charset="0"/>
              </a:rPr>
              <a:t>WebRTC</a:t>
            </a:r>
            <a:r>
              <a:rPr lang="en-US" sz="2000" dirty="0">
                <a:latin typeface="Times New Roman" panose="02020603050405020304" pitchFamily="18" charset="0"/>
                <a:cs typeface="Times New Roman" panose="02020603050405020304" pitchFamily="18" charset="0"/>
              </a:rPr>
              <a:t> could be integrated for voice/video tutoring sessions to provide a more immersive learning experience.</a:t>
            </a:r>
          </a:p>
          <a:p>
            <a:endParaRPr lang="en-US" dirty="0"/>
          </a:p>
        </p:txBody>
      </p:sp>
    </p:spTree>
    <p:extLst>
      <p:ext uri="{BB962C8B-B14F-4D97-AF65-F5344CB8AC3E}">
        <p14:creationId xmlns:p14="http://schemas.microsoft.com/office/powerpoint/2010/main" val="309248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1C06F-071A-CB13-C55E-92B7D0AC3554}"/>
              </a:ext>
            </a:extLst>
          </p:cNvPr>
          <p:cNvSpPr txBox="1"/>
          <p:nvPr/>
        </p:nvSpPr>
        <p:spPr>
          <a:xfrm>
            <a:off x="706582" y="573578"/>
            <a:ext cx="343315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BLOCK DIAGRAM </a:t>
            </a:r>
          </a:p>
        </p:txBody>
      </p:sp>
      <p:pic>
        <p:nvPicPr>
          <p:cNvPr id="4" name="Picture 3">
            <a:extLst>
              <a:ext uri="{FF2B5EF4-FFF2-40B4-BE49-F238E27FC236}">
                <a16:creationId xmlns:a16="http://schemas.microsoft.com/office/drawing/2014/main" id="{1A76DEAD-FE88-204B-2813-C63F843A0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86" y="1733402"/>
            <a:ext cx="5320146" cy="3960815"/>
          </a:xfrm>
          <a:prstGeom prst="rect">
            <a:avLst/>
          </a:prstGeom>
        </p:spPr>
      </p:pic>
      <p:pic>
        <p:nvPicPr>
          <p:cNvPr id="6" name="Picture 5">
            <a:extLst>
              <a:ext uri="{FF2B5EF4-FFF2-40B4-BE49-F238E27FC236}">
                <a16:creationId xmlns:a16="http://schemas.microsoft.com/office/drawing/2014/main" id="{6E03CD24-0685-0292-3841-0668E2A7F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891" y="2244436"/>
            <a:ext cx="5562107" cy="2859577"/>
          </a:xfrm>
          <a:prstGeom prst="rect">
            <a:avLst/>
          </a:prstGeom>
        </p:spPr>
      </p:pic>
    </p:spTree>
    <p:extLst>
      <p:ext uri="{BB962C8B-B14F-4D97-AF65-F5344CB8AC3E}">
        <p14:creationId xmlns:p14="http://schemas.microsoft.com/office/powerpoint/2010/main" val="427408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1047</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ONLINE  LEARNING PLATFORM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JHANSI VK</dc:creator>
  <cp:lastModifiedBy>harshitha raja</cp:lastModifiedBy>
  <cp:revision>5</cp:revision>
  <dcterms:created xsi:type="dcterms:W3CDTF">2024-10-21T14:38:54Z</dcterms:created>
  <dcterms:modified xsi:type="dcterms:W3CDTF">2024-11-04T09:30:24Z</dcterms:modified>
</cp:coreProperties>
</file>