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3" r:id="rId7"/>
    <p:sldId id="268" r:id="rId8"/>
    <p:sldId id="267" r:id="rId9"/>
    <p:sldId id="266" r:id="rId10"/>
    <p:sldId id="265" r:id="rId11"/>
    <p:sldId id="269" r:id="rId12"/>
    <p:sldId id="271" r:id="rId13"/>
    <p:sldId id="273" r:id="rId14"/>
    <p:sldId id="270" r:id="rId15"/>
    <p:sldId id="276" r:id="rId16"/>
    <p:sldId id="282" r:id="rId17"/>
    <p:sldId id="274" r:id="rId18"/>
    <p:sldId id="277" r:id="rId19"/>
    <p:sldId id="279" r:id="rId20"/>
    <p:sldId id="278" r:id="rId21"/>
    <p:sldId id="281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1.12.21" id="{76380B6F-276F-4032-9155-AB0FF207671B}">
          <p14:sldIdLst>
            <p14:sldId id="260"/>
            <p14:sldId id="256"/>
            <p14:sldId id="257"/>
            <p14:sldId id="258"/>
            <p14:sldId id="259"/>
          </p14:sldIdLst>
        </p14:section>
        <p14:section name="2022.01.10" id="{2B25B72A-CB9A-4B11-86B5-2B22669DCEDE}">
          <p14:sldIdLst>
            <p14:sldId id="263"/>
          </p14:sldIdLst>
        </p14:section>
        <p14:section name="2021.01.20" id="{8CB4CB5F-494D-4809-B33D-40F558589139}">
          <p14:sldIdLst>
            <p14:sldId id="268"/>
            <p14:sldId id="267"/>
            <p14:sldId id="266"/>
            <p14:sldId id="265"/>
            <p14:sldId id="269"/>
          </p14:sldIdLst>
        </p14:section>
        <p14:section name="2022.02.10" id="{1462EBB6-478E-4A13-A20A-D7C32620B87B}">
          <p14:sldIdLst>
            <p14:sldId id="271"/>
            <p14:sldId id="273"/>
            <p14:sldId id="270"/>
          </p14:sldIdLst>
        </p14:section>
        <p14:section name="2022.03.02" id="{9037DBF8-2290-4C7D-927A-03BA11A6EF54}">
          <p14:sldIdLst>
            <p14:sldId id="276"/>
            <p14:sldId id="282"/>
            <p14:sldId id="274"/>
            <p14:sldId id="277"/>
            <p14:sldId id="279"/>
            <p14:sldId id="278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3AB4-6032-430A-99AB-B47DC74C1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F98E3-FC90-4176-AAC3-11C025038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2743F-7DAD-4420-A582-741FE801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1E38-712D-433C-8402-9CE5458E8BD3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AA34-7E36-415B-BFA1-AACB6CC2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C8055-1BDE-4D60-9124-7BEC47FD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5DB-5DCA-4432-B576-E8EBA15B4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2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F99-E803-4CE5-B32B-DBA3A74C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09469-E9C6-4AAE-8A97-D1F31F8B5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D2896-C624-4F61-A369-36224BB7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1E38-712D-433C-8402-9CE5458E8BD3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6315-630F-4EAE-B639-031FD1B7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3BD5E-94F2-4F48-AB6C-C0F08E24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5DB-5DCA-4432-B576-E8EBA15B4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C9280-CB1A-4788-B795-2F2F6865B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CD4FD-D653-4F5C-93D5-09A28530A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09F7-5F00-437E-902A-E0A654E6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1E38-712D-433C-8402-9CE5458E8BD3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4A72-529A-483E-8C66-7310C700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FF821-85F0-4E20-8901-B07A4289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5DB-5DCA-4432-B576-E8EBA15B4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50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CE36-F87A-42EF-91DC-6202962A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8F22-3C8A-4F50-8CC4-124DC63C8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06F69-6EE2-44E1-9300-74F2BDAD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1E38-712D-433C-8402-9CE5458E8BD3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583E1-B05F-4D82-BB60-3A20A847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6DFE0-82C3-413E-92C8-50761C12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5DB-5DCA-4432-B576-E8EBA15B4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814B-F6AC-4CCE-AFA7-DEB4EAAF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13435-C1D6-4F39-98D4-C63BA89D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7D78D-0401-49F3-B48B-0F3C980F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1E38-712D-433C-8402-9CE5458E8BD3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D029-36F3-46B5-A508-A8BC4A79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8DE73-59CA-4940-B20F-7861DB9F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5DB-5DCA-4432-B576-E8EBA15B4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0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5CEE-E9ED-442E-9048-0050426F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FF49-19AA-48B5-A6B6-019F4C759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6FE25-C81F-410F-8C5B-7262E0819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8644A-3676-4F5D-A529-C90517E0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1E38-712D-433C-8402-9CE5458E8BD3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373F1-03CC-4C83-9BB6-EC6BE3B5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456BC-B6C7-44CC-AB8B-8E9E71E9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5DB-5DCA-4432-B576-E8EBA15B4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3DAB-2B89-4300-9136-138D960A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271E7-4515-44FC-9768-4825D707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327A1-4896-4952-8745-4E6093742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8A20A-D2FD-48D7-8D85-C98F4817E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341B6-30A0-4DE0-97B5-9CA747BBC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0F6C3-E1B2-4C56-B773-4FC539A7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1E38-712D-433C-8402-9CE5458E8BD3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7756B-131C-4634-9450-88733A2D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7792C-1BFD-4E7D-9FDB-D8CBA9C5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5DB-5DCA-4432-B576-E8EBA15B4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63E4-70C5-4B5A-A59E-6903F863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AFF82-4FDA-4445-A957-88E2216C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1E38-712D-433C-8402-9CE5458E8BD3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AFDB8-3398-4015-B4A1-8295E9CD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61CF7-B4FE-4ABC-8685-D441D704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5DB-5DCA-4432-B576-E8EBA15B4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23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2B83B-921D-4792-A986-60C4E935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1E38-712D-433C-8402-9CE5458E8BD3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1E85F-DC1C-4966-BD06-DDBDE480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8D657-F533-4EDC-B98D-C52E539E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5DB-5DCA-4432-B576-E8EBA15B4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331E-DEED-4F2F-A702-671CD4AB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6DBF-E406-4A68-BD82-DE06EF7C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4CB13-C1F3-438A-8E04-19384FBB2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05688-02A8-4EB2-A32F-ACEC8988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1E38-712D-433C-8402-9CE5458E8BD3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A48DC-E790-4562-846F-8AC14AA7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51F7F-142A-41E8-9D5C-FFCB539F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5DB-5DCA-4432-B576-E8EBA15B4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7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007E-BB5C-49FC-8076-DCC94FCA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1F023-E482-4080-8A4E-806A3F2BC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27815-82C4-4E15-BE1D-53E07AA8B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A5BD3-C10E-4A0D-BD8C-BBA65C46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1E38-712D-433C-8402-9CE5458E8BD3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88A2E-18CD-4AAD-8A9D-E19D7736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66CF-4CAB-44B5-A5D7-A75D72BC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5DB-5DCA-4432-B576-E8EBA15B4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2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3245B-8EAC-41B0-9BBC-E78220FC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20176-71F4-44A8-BC64-364CEB29B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4D960-E33B-4B78-A53B-8397FB2CC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1E38-712D-433C-8402-9CE5458E8BD3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57A9-A58E-4D62-B64A-AC6EC8CDB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A34CC-824D-4868-B986-68D6AA292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CC5DB-5DCA-4432-B576-E8EBA15B4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7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8B402B-AA69-4CF4-B952-E114259A418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Data: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Distribution of depression labels among each patient/individual</a:t>
            </a:r>
          </a:p>
          <a:p>
            <a:pPr marL="800100" lvl="1" indent="-342900" algn="l"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Overlapping of sleep labels</a:t>
            </a:r>
          </a:p>
          <a:p>
            <a:pPr marL="342900" indent="-342900" algn="l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extraction:</a:t>
            </a:r>
          </a:p>
          <a:p>
            <a:pPr marL="800100" lvl="1" indent="-342900" algn="l"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Spectral envelope and optimal scaling (Li et al 2021)</a:t>
            </a:r>
          </a:p>
          <a:p>
            <a:pPr marL="342900" indent="-342900" algn="l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Classifier:</a:t>
            </a:r>
          </a:p>
          <a:p>
            <a:pPr marL="800100" lvl="1" indent="-342900" algn="l"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Gaussian processes?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46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7F235B-353D-40A6-8034-6B971D43F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0" t="26621" r="6353" b="13332"/>
          <a:stretch/>
        </p:blipFill>
        <p:spPr>
          <a:xfrm>
            <a:off x="2025570" y="1365814"/>
            <a:ext cx="2488558" cy="1423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CA920B-7978-4FEC-AEAB-8F0E6D9A4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9" t="22173" r="10352" b="15425"/>
          <a:stretch/>
        </p:blipFill>
        <p:spPr>
          <a:xfrm>
            <a:off x="5000263" y="1365814"/>
            <a:ext cx="2488557" cy="1423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F86B22-83BB-49D1-BF1B-B5CD23A0A766}"/>
              </a:ext>
            </a:extLst>
          </p:cNvPr>
          <p:cNvSpPr txBox="1"/>
          <p:nvPr/>
        </p:nvSpPr>
        <p:spPr>
          <a:xfrm>
            <a:off x="5000263" y="2789500"/>
            <a:ext cx="1103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After </a:t>
            </a:r>
            <a:r>
              <a:rPr lang="en-GB" sz="1400" dirty="0" err="1">
                <a:solidFill>
                  <a:schemeClr val="bg1"/>
                </a:solidFill>
              </a:rPr>
              <a:t>dedup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981EA-ECAC-43FB-800D-7E584D23C75E}"/>
              </a:ext>
            </a:extLst>
          </p:cNvPr>
          <p:cNvSpPr txBox="1"/>
          <p:nvPr/>
        </p:nvSpPr>
        <p:spPr>
          <a:xfrm>
            <a:off x="2025570" y="2789500"/>
            <a:ext cx="1398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Before </a:t>
            </a:r>
            <a:r>
              <a:rPr lang="en-GB" sz="1400" dirty="0" err="1">
                <a:solidFill>
                  <a:schemeClr val="bg1"/>
                </a:solidFill>
              </a:rPr>
              <a:t>dedup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Hard-to-resolve situations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A3DE8-82CF-4EB2-8B96-1C3423CF3281}"/>
              </a:ext>
            </a:extLst>
          </p:cNvPr>
          <p:cNvSpPr txBox="1"/>
          <p:nvPr/>
        </p:nvSpPr>
        <p:spPr>
          <a:xfrm>
            <a:off x="1474574" y="1716853"/>
            <a:ext cx="1398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E3937-7B75-4F15-B278-05D6B3D03E9D}"/>
              </a:ext>
            </a:extLst>
          </p:cNvPr>
          <p:cNvSpPr txBox="1"/>
          <p:nvPr/>
        </p:nvSpPr>
        <p:spPr>
          <a:xfrm>
            <a:off x="1474574" y="2409860"/>
            <a:ext cx="1398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DE323-2E42-43F6-B1C6-18411A3DDA13}"/>
              </a:ext>
            </a:extLst>
          </p:cNvPr>
          <p:cNvSpPr txBox="1"/>
          <p:nvPr/>
        </p:nvSpPr>
        <p:spPr>
          <a:xfrm>
            <a:off x="1474574" y="1373144"/>
            <a:ext cx="1398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sym typeface="Wingdings" panose="05000000000000000000" pitchFamily="2" charset="2"/>
              </a:rPr>
              <a:t>`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5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issues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059093-FEB3-43DE-B2C6-5CED12B0E32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Patient IDs in PHQ and sleep stages – </a:t>
            </a:r>
            <a:b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 are non-existent in meta-data file</a:t>
            </a:r>
          </a:p>
          <a:p>
            <a:pPr marL="457200" indent="-457200" algn="l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08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PHQ trajectories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04F62E-F936-4CAE-9EF0-450ADFB42A44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• 2022.02.10 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37DB6-F0C9-4D63-B0D2-FC2AC35F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47" y="3983848"/>
            <a:ext cx="10714486" cy="1340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30107-BCD2-43FF-BA15-E028844CF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47" y="5329161"/>
            <a:ext cx="10714487" cy="1341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D0CD21-2A82-4ECA-9942-B1217CB34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939" y="1421329"/>
            <a:ext cx="10707594" cy="135273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6D1E24-3FE4-4FB7-A142-53F40263795B}"/>
              </a:ext>
            </a:extLst>
          </p:cNvPr>
          <p:cNvSpPr txBox="1">
            <a:spLocks/>
          </p:cNvSpPr>
          <p:nvPr/>
        </p:nvSpPr>
        <p:spPr>
          <a:xfrm>
            <a:off x="838200" y="5713045"/>
            <a:ext cx="10515600" cy="46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0C337E-3758-4C74-800A-73C1DF55E9FA}"/>
              </a:ext>
            </a:extLst>
          </p:cNvPr>
          <p:cNvSpPr txBox="1">
            <a:spLocks/>
          </p:cNvSpPr>
          <p:nvPr/>
        </p:nvSpPr>
        <p:spPr>
          <a:xfrm>
            <a:off x="1016000" y="981333"/>
            <a:ext cx="10515600" cy="638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Duplicate records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AE3B1D-78B3-4C66-AF83-110F6E8DE556}"/>
              </a:ext>
            </a:extLst>
          </p:cNvPr>
          <p:cNvSpPr txBox="1">
            <a:spLocks/>
          </p:cNvSpPr>
          <p:nvPr/>
        </p:nvSpPr>
        <p:spPr>
          <a:xfrm>
            <a:off x="1070708" y="3551188"/>
            <a:ext cx="10515600" cy="46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High/</a:t>
            </a:r>
            <a:r>
              <a:rPr lang="en-US" sz="2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r>
              <a:rPr lang="en-US" sz="2000" b="0" dirty="0">
                <a:solidFill>
                  <a:srgbClr val="D4D4D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variability in trajectories</a:t>
            </a:r>
          </a:p>
        </p:txBody>
      </p:sp>
    </p:spTree>
    <p:extLst>
      <p:ext uri="{BB962C8B-B14F-4D97-AF65-F5344CB8AC3E}">
        <p14:creationId xmlns:p14="http://schemas.microsoft.com/office/powerpoint/2010/main" val="13737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8A528D-EAD7-492F-B09C-B820794B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1" y="435386"/>
            <a:ext cx="5323127" cy="3733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38DFF-14B9-4F29-B42D-D0C0CAF9C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77"/>
          <a:stretch/>
        </p:blipFill>
        <p:spPr>
          <a:xfrm>
            <a:off x="10223894" y="6104646"/>
            <a:ext cx="3492106" cy="24805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FF29D8-5DAF-4E5F-985F-E4F214B3A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033" y="398359"/>
            <a:ext cx="5143788" cy="377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059093-FEB3-43DE-B2C6-5CED12B0E32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atch by date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Run simple logistic model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Run empty mixed model vs non-mixed model</a:t>
            </a:r>
            <a:endParaRPr lang="en-US" sz="2000" dirty="0">
              <a:solidFill>
                <a:srgbClr val="D4D4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Outlook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• 2022.02.10 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9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2022.03.02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2A1769-646F-481A-88FF-B9C3144C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992" y="3429000"/>
            <a:ext cx="4143884" cy="251660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3DE94F-24F0-4DC0-8733-F2C59D9A0436}"/>
              </a:ext>
            </a:extLst>
          </p:cNvPr>
          <p:cNvSpPr txBox="1">
            <a:spLocks/>
          </p:cNvSpPr>
          <p:nvPr/>
        </p:nvSpPr>
        <p:spPr>
          <a:xfrm>
            <a:off x="6318658" y="2983485"/>
            <a:ext cx="3753012" cy="53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After: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Distribution of hourly sleep stage proportions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7E91A7-3408-479D-BBFE-F472D741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89" y="3440181"/>
            <a:ext cx="4086795" cy="25054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AD5F2A4-5D03-460B-A50A-A25A353BEB8A}"/>
              </a:ext>
            </a:extLst>
          </p:cNvPr>
          <p:cNvSpPr/>
          <p:nvPr/>
        </p:nvSpPr>
        <p:spPr>
          <a:xfrm>
            <a:off x="2276558" y="5397536"/>
            <a:ext cx="2838026" cy="5480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CB18C2C-68F7-4E67-AB40-548E9EA0FDEE}"/>
              </a:ext>
            </a:extLst>
          </p:cNvPr>
          <p:cNvSpPr txBox="1">
            <a:spLocks/>
          </p:cNvSpPr>
          <p:nvPr/>
        </p:nvSpPr>
        <p:spPr>
          <a:xfrm>
            <a:off x="81280" y="604391"/>
            <a:ext cx="11272520" cy="23281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</a:t>
            </a:r>
            <a:r>
              <a:rPr lang="en-U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dataframe</a:t>
            </a:r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b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row = hour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column = proportion of sleep stage (awake/deep/light/rem)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Expected: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‘total’ sleep stage proportion per hour = 1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Accounting for missing values, 0 &lt;= ‘total’ proportion &lt;= 1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Problem:</a:t>
            </a:r>
            <a:b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significant number of hours (12.1%) show a ‘total’ proportion of &gt;1</a:t>
            </a:r>
          </a:p>
          <a:p>
            <a:pPr algn="l"/>
            <a:r>
              <a:rPr lang="en-GB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Many rows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8DCE057-B781-467B-9A9C-10BDEECD55EF}"/>
              </a:ext>
            </a:extLst>
          </p:cNvPr>
          <p:cNvSpPr txBox="1">
            <a:spLocks/>
          </p:cNvSpPr>
          <p:nvPr/>
        </p:nvSpPr>
        <p:spPr>
          <a:xfrm>
            <a:off x="4947692" y="6053965"/>
            <a:ext cx="3753012" cy="399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proportion=0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(entirely missing): 43.6%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0DBA7BF-9A16-40CA-B737-76D849C2B4B1}"/>
              </a:ext>
            </a:extLst>
          </p:cNvPr>
          <p:cNvSpPr txBox="1">
            <a:spLocks/>
          </p:cNvSpPr>
          <p:nvPr/>
        </p:nvSpPr>
        <p:spPr>
          <a:xfrm>
            <a:off x="1252127" y="3040035"/>
            <a:ext cx="3753012" cy="53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Before: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Distribution of hourly sleep stage proportions</a:t>
            </a:r>
          </a:p>
        </p:txBody>
      </p:sp>
    </p:spTree>
    <p:extLst>
      <p:ext uri="{BB962C8B-B14F-4D97-AF65-F5344CB8AC3E}">
        <p14:creationId xmlns:p14="http://schemas.microsoft.com/office/powerpoint/2010/main" val="297739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2022.03.02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8DCE057-B781-467B-9A9C-10BDEECD55EF}"/>
              </a:ext>
            </a:extLst>
          </p:cNvPr>
          <p:cNvSpPr txBox="1">
            <a:spLocks/>
          </p:cNvSpPr>
          <p:nvPr/>
        </p:nvSpPr>
        <p:spPr>
          <a:xfrm>
            <a:off x="-719124" y="1732734"/>
            <a:ext cx="3753012" cy="399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 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B924F-0BBA-44C3-B97E-A2C5636B3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9" y="2215231"/>
            <a:ext cx="1086954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2022.03.02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F525D-256D-4872-95B4-AF86F727C8F6}"/>
              </a:ext>
            </a:extLst>
          </p:cNvPr>
          <p:cNvSpPr txBox="1">
            <a:spLocks/>
          </p:cNvSpPr>
          <p:nvPr/>
        </p:nvSpPr>
        <p:spPr>
          <a:xfrm>
            <a:off x="1167016" y="979272"/>
            <a:ext cx="2284220" cy="72370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Sleep stage intervals</a:t>
            </a:r>
            <a:b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(n=1,855,957, </a:t>
            </a:r>
            <a:b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100" b="0" i="0" dirty="0">
                <a:solidFill>
                  <a:srgbClr val="CCCCCC"/>
                </a:solidFill>
                <a:effectLst/>
                <a:latin typeface="Cascadia Code PL" panose="020B0609020000020004" pitchFamily="49" charset="0"/>
              </a:rPr>
              <a:t>618,082 hours</a:t>
            </a:r>
            <a: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DD4A0F-4685-4F59-9BC6-36B762818308}"/>
              </a:ext>
            </a:extLst>
          </p:cNvPr>
          <p:cNvSpPr txBox="1">
            <a:spLocks/>
          </p:cNvSpPr>
          <p:nvPr/>
        </p:nvSpPr>
        <p:spPr>
          <a:xfrm>
            <a:off x="1050916" y="4547291"/>
            <a:ext cx="2516420" cy="46999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Hourly-binned proportions</a:t>
            </a:r>
            <a:br>
              <a:rPr lang="en-US" sz="18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(n=</a:t>
            </a:r>
            <a:r>
              <a:rPr lang="en-GB" sz="1400" b="0" i="0" dirty="0">
                <a:solidFill>
                  <a:srgbClr val="CCCCCC"/>
                </a:solidFill>
                <a:effectLst/>
                <a:latin typeface="Cascadia Code PL" panose="020B0609020000020004" pitchFamily="49" charset="0"/>
              </a:rPr>
              <a:t>735555</a:t>
            </a:r>
            <a:r>
              <a:rPr lang="en-US" sz="18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C19D963-69EA-410F-B5B7-DA4B82A14E85}"/>
              </a:ext>
            </a:extLst>
          </p:cNvPr>
          <p:cNvSpPr txBox="1">
            <a:spLocks/>
          </p:cNvSpPr>
          <p:nvPr/>
        </p:nvSpPr>
        <p:spPr>
          <a:xfrm>
            <a:off x="5496356" y="979272"/>
            <a:ext cx="2284220" cy="45107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PHQ test records</a:t>
            </a:r>
            <a:b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(n=5082)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6A77DD-C34D-4C07-B3E9-873B886A9744}"/>
              </a:ext>
            </a:extLst>
          </p:cNvPr>
          <p:cNvSpPr txBox="1">
            <a:spLocks/>
          </p:cNvSpPr>
          <p:nvPr/>
        </p:nvSpPr>
        <p:spPr>
          <a:xfrm>
            <a:off x="2343205" y="3672568"/>
            <a:ext cx="3753012" cy="47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Deduplication 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(n=</a:t>
            </a:r>
            <a:r>
              <a:rPr lang="en-GB" sz="800" b="0" i="0" dirty="0">
                <a:solidFill>
                  <a:srgbClr val="CCCCCC"/>
                </a:solidFill>
                <a:effectLst/>
                <a:latin typeface="Cascadia Code PL" panose="020B0609020000020004" pitchFamily="49" charset="0"/>
              </a:rPr>
              <a:t>258,575, 0.38</a:t>
            </a: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%)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E236245-375C-43E6-9AA2-800E51554D5A}"/>
              </a:ext>
            </a:extLst>
          </p:cNvPr>
          <p:cNvSpPr txBox="1">
            <a:spLocks/>
          </p:cNvSpPr>
          <p:nvPr/>
        </p:nvSpPr>
        <p:spPr>
          <a:xfrm>
            <a:off x="2308602" y="1772303"/>
            <a:ext cx="3753012" cy="59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records from subjects 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unmatched in PHQ/metadata 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(n=57728, 3.11%)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7F34BB3-631D-4C0C-8D67-66436FDA3435}"/>
              </a:ext>
            </a:extLst>
          </p:cNvPr>
          <p:cNvSpPr txBox="1">
            <a:spLocks/>
          </p:cNvSpPr>
          <p:nvPr/>
        </p:nvSpPr>
        <p:spPr>
          <a:xfrm>
            <a:off x="6746300" y="1697960"/>
            <a:ext cx="3753012" cy="59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records from subjects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unmatched in sleep data/metadata 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(n=233, 4.58%)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FAE80F5-B214-4F60-9F63-604295EE39A1}"/>
              </a:ext>
            </a:extLst>
          </p:cNvPr>
          <p:cNvSpPr txBox="1">
            <a:spLocks/>
          </p:cNvSpPr>
          <p:nvPr/>
        </p:nvSpPr>
        <p:spPr>
          <a:xfrm>
            <a:off x="998403" y="2463437"/>
            <a:ext cx="2621446" cy="54326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Sleep stage 30s timestamps</a:t>
            </a:r>
            <a:br>
              <a:rPr lang="en-US" sz="18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(n=70,190,672)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77D9E3-2836-42F0-96B3-677D4E72AADD}"/>
              </a:ext>
            </a:extLst>
          </p:cNvPr>
          <p:cNvSpPr txBox="1">
            <a:spLocks/>
          </p:cNvSpPr>
          <p:nvPr/>
        </p:nvSpPr>
        <p:spPr>
          <a:xfrm>
            <a:off x="2357035" y="3152407"/>
            <a:ext cx="3753012" cy="47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timestamps outside 8pm-10am 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</a:t>
            </a:r>
            <a:r>
              <a:rPr lang="en-US" sz="100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GB" sz="800" b="0" i="0" dirty="0">
                <a:solidFill>
                  <a:srgbClr val="CCCCCC"/>
                </a:solidFill>
                <a:effectLst/>
                <a:latin typeface="Cascadia Code PL" panose="020B0609020000020004" pitchFamily="49" charset="0"/>
              </a:rPr>
              <a:t>2,932,777, 4.18</a:t>
            </a: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%)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A194166-C51A-4CD6-B022-61D755EA8818}"/>
              </a:ext>
            </a:extLst>
          </p:cNvPr>
          <p:cNvSpPr txBox="1">
            <a:spLocks/>
          </p:cNvSpPr>
          <p:nvPr/>
        </p:nvSpPr>
        <p:spPr>
          <a:xfrm>
            <a:off x="2357035" y="4222703"/>
            <a:ext cx="3753012" cy="47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Binning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892488-F30C-4935-9AD1-1CA241512100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2309126" y="1702977"/>
            <a:ext cx="0" cy="76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1029EA-7B95-4DBD-8BD5-9F6A8DFEB237}"/>
              </a:ext>
            </a:extLst>
          </p:cNvPr>
          <p:cNvCxnSpPr>
            <a:cxnSpLocks/>
            <a:stCxn id="13" idx="2"/>
            <a:endCxn id="42" idx="0"/>
          </p:cNvCxnSpPr>
          <p:nvPr/>
        </p:nvCxnSpPr>
        <p:spPr>
          <a:xfrm>
            <a:off x="2309126" y="5017285"/>
            <a:ext cx="2136733" cy="71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58BC45-5EAA-49D8-BECB-7B13C618856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638466" y="1430351"/>
            <a:ext cx="0" cy="122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D6FB3B-8C41-446C-AF97-D5082FB5D062}"/>
              </a:ext>
            </a:extLst>
          </p:cNvPr>
          <p:cNvCxnSpPr>
            <a:cxnSpLocks/>
            <a:stCxn id="25" idx="2"/>
            <a:endCxn id="13" idx="0"/>
          </p:cNvCxnSpPr>
          <p:nvPr/>
        </p:nvCxnSpPr>
        <p:spPr>
          <a:xfrm>
            <a:off x="2309126" y="3006705"/>
            <a:ext cx="0" cy="154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EB6D68C-7193-4DFD-82AD-4A72C781B945}"/>
              </a:ext>
            </a:extLst>
          </p:cNvPr>
          <p:cNvSpPr txBox="1">
            <a:spLocks/>
          </p:cNvSpPr>
          <p:nvPr/>
        </p:nvSpPr>
        <p:spPr>
          <a:xfrm>
            <a:off x="998402" y="6034401"/>
            <a:ext cx="2568933" cy="59627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(hourly proportions)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Depressed:	</a:t>
            </a:r>
            <a:r>
              <a:rPr lang="en-GB" sz="1000" b="0" i="0" dirty="0">
                <a:solidFill>
                  <a:srgbClr val="CCCCC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414000 (56.28%)</a:t>
            </a:r>
            <a:br>
              <a:rPr lang="en-GB" sz="1000" b="0" i="0" dirty="0">
                <a:solidFill>
                  <a:srgbClr val="CCCCC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000" b="0" i="0" dirty="0">
                <a:solidFill>
                  <a:srgbClr val="CCCCC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Non-depressed: 321555 (43.72%)</a:t>
            </a:r>
            <a:endParaRPr lang="en-US" sz="1000" dirty="0">
              <a:solidFill>
                <a:srgbClr val="D4D4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4628221-B037-4854-ADCB-BCB9720C175C}"/>
              </a:ext>
            </a:extLst>
          </p:cNvPr>
          <p:cNvSpPr txBox="1">
            <a:spLocks/>
          </p:cNvSpPr>
          <p:nvPr/>
        </p:nvSpPr>
        <p:spPr>
          <a:xfrm>
            <a:off x="5178980" y="6019191"/>
            <a:ext cx="2714334" cy="571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(PHQ test result covering 14-days)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Depressed: 	</a:t>
            </a:r>
            <a:r>
              <a:rPr lang="en-GB" sz="1000" b="0" i="0" dirty="0">
                <a:solidFill>
                  <a:srgbClr val="CCCCC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1725 (55.24%)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Non-depressed: </a:t>
            </a:r>
            <a:r>
              <a:rPr lang="en-GB" sz="1000" b="0" i="0" dirty="0">
                <a:solidFill>
                  <a:srgbClr val="CCCCC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2129 (44.76%)</a:t>
            </a:r>
            <a:endParaRPr lang="en-US" sz="1000" dirty="0">
              <a:solidFill>
                <a:srgbClr val="D4D4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233D82D2-BBA0-4E1F-9DC0-7CBFAC2D3047}"/>
              </a:ext>
            </a:extLst>
          </p:cNvPr>
          <p:cNvSpPr txBox="1">
            <a:spLocks/>
          </p:cNvSpPr>
          <p:nvPr/>
        </p:nvSpPr>
        <p:spPr>
          <a:xfrm>
            <a:off x="998403" y="5728749"/>
            <a:ext cx="6894911" cy="23632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Merged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F4137FF-9AC3-449F-8E3F-5C0592918321}"/>
              </a:ext>
            </a:extLst>
          </p:cNvPr>
          <p:cNvSpPr txBox="1">
            <a:spLocks/>
          </p:cNvSpPr>
          <p:nvPr/>
        </p:nvSpPr>
        <p:spPr>
          <a:xfrm>
            <a:off x="5494920" y="2676571"/>
            <a:ext cx="2284220" cy="45107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PHQ test records</a:t>
            </a:r>
            <a:b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(n=4849)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2055C6-D79D-4EFA-86A6-CBD0A16C2ABE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 flipH="1">
            <a:off x="4445859" y="3127650"/>
            <a:ext cx="2191171" cy="260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2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2022.03.02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268FE-ADE6-4285-A27C-9FBBFF46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619" y="2185480"/>
            <a:ext cx="2396928" cy="260857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D08343-819E-4C30-8E71-D78482463BBF}"/>
              </a:ext>
            </a:extLst>
          </p:cNvPr>
          <p:cNvSpPr txBox="1">
            <a:spLocks/>
          </p:cNvSpPr>
          <p:nvPr/>
        </p:nvSpPr>
        <p:spPr>
          <a:xfrm>
            <a:off x="4509416" y="1863026"/>
            <a:ext cx="3753012" cy="59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Subject IDs in three data sources</a:t>
            </a:r>
          </a:p>
        </p:txBody>
      </p:sp>
    </p:spTree>
    <p:extLst>
      <p:ext uri="{BB962C8B-B14F-4D97-AF65-F5344CB8AC3E}">
        <p14:creationId xmlns:p14="http://schemas.microsoft.com/office/powerpoint/2010/main" val="1832784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2022.03.02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6D2353-7DD8-4FD7-A738-132A913B579E}"/>
              </a:ext>
            </a:extLst>
          </p:cNvPr>
          <p:cNvSpPr txBox="1">
            <a:spLocks/>
          </p:cNvSpPr>
          <p:nvPr/>
        </p:nvSpPr>
        <p:spPr>
          <a:xfrm>
            <a:off x="4064517" y="1369099"/>
            <a:ext cx="3753012" cy="765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Distribution of recorded sleep data by hour (8pm-10am)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52A1E8-3938-45EA-915A-05CAA0FC9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643" y="1739150"/>
            <a:ext cx="6148901" cy="419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D5BDF6-CE4D-4706-A9BD-07708781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1" y="780915"/>
            <a:ext cx="3991532" cy="5677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50DB62-BC92-4484-A1D4-E58A9EB6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98" y="742808"/>
            <a:ext cx="3972479" cy="5744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9B172F-A7E2-4B75-816A-E817D5B3B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530" y="714228"/>
            <a:ext cx="4001058" cy="5801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3EE8DE-734B-42AF-94D7-FE5069755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882" y="6600789"/>
            <a:ext cx="8545118" cy="25721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137734C-B095-4E84-A562-789B68258256}"/>
              </a:ext>
            </a:extLst>
          </p:cNvPr>
          <p:cNvSpPr txBox="1">
            <a:spLocks/>
          </p:cNvSpPr>
          <p:nvPr/>
        </p:nvSpPr>
        <p:spPr>
          <a:xfrm>
            <a:off x="154091" y="1823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799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extraction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2022.03.02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FD00008-7341-47FB-AC17-D2CF0A7C8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574557"/>
            <a:ext cx="5340675" cy="344015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9FADA98-8A65-42F4-84BC-13FAC4230DFD}"/>
              </a:ext>
            </a:extLst>
          </p:cNvPr>
          <p:cNvSpPr txBox="1">
            <a:spLocks/>
          </p:cNvSpPr>
          <p:nvPr/>
        </p:nvSpPr>
        <p:spPr>
          <a:xfrm>
            <a:off x="1069148" y="1272753"/>
            <a:ext cx="3753012" cy="765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Non-depressed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5F9ED9-6AB8-476A-83C3-3F1788AB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40" y="1579533"/>
            <a:ext cx="5124082" cy="3435175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1DABAFA-5149-4BFA-95DF-6E0DFAB8B488}"/>
              </a:ext>
            </a:extLst>
          </p:cNvPr>
          <p:cNvSpPr txBox="1">
            <a:spLocks/>
          </p:cNvSpPr>
          <p:nvPr/>
        </p:nvSpPr>
        <p:spPr>
          <a:xfrm>
            <a:off x="6665045" y="1272753"/>
            <a:ext cx="3753012" cy="765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Depressed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6F7E67-90CB-4682-947F-CC5B73EF46ED}"/>
              </a:ext>
            </a:extLst>
          </p:cNvPr>
          <p:cNvSpPr txBox="1"/>
          <p:nvPr/>
        </p:nvSpPr>
        <p:spPr>
          <a:xfrm>
            <a:off x="28881" y="6479432"/>
            <a:ext cx="8250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0" dirty="0">
                <a:solidFill>
                  <a:srgbClr val="9CDCFE"/>
                </a:solidFill>
                <a:effectLst/>
                <a:latin typeface="Cascadia Code PL" panose="020B0609020000020004" pitchFamily="49" charset="0"/>
              </a:rPr>
              <a:t>show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ascadia Code PL" panose="020B0609020000020004" pitchFamily="49" charset="0"/>
              </a:rPr>
              <a:t>df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.loc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[</a:t>
            </a:r>
            <a:r>
              <a:rPr lang="en-GB" sz="700" b="0" dirty="0">
                <a:solidFill>
                  <a:srgbClr val="9CDCFE"/>
                </a:solidFill>
                <a:effectLst/>
                <a:latin typeface="Cascadia Code PL" panose="020B0609020000020004" pitchFamily="49" charset="0"/>
              </a:rPr>
              <a:t>df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[</a:t>
            </a:r>
            <a:r>
              <a:rPr lang="en-GB" sz="700" b="0" dirty="0">
                <a:solidFill>
                  <a:srgbClr val="CE9178"/>
                </a:solidFill>
                <a:effectLst/>
                <a:latin typeface="Cascadia Code PL" panose="020B0609020000020004" pitchFamily="49" charset="0"/>
              </a:rPr>
              <a:t>'</a:t>
            </a:r>
            <a:r>
              <a:rPr lang="en-GB" sz="700" b="0" dirty="0" err="1">
                <a:solidFill>
                  <a:srgbClr val="CE9178"/>
                </a:solidFill>
                <a:effectLst/>
                <a:latin typeface="Cascadia Code PL" panose="020B0609020000020004" pitchFamily="49" charset="0"/>
              </a:rPr>
              <a:t>id_new</a:t>
            </a:r>
            <a:r>
              <a:rPr lang="en-GB" sz="700" b="0" dirty="0">
                <a:solidFill>
                  <a:srgbClr val="CE9178"/>
                </a:solidFill>
                <a:effectLst/>
                <a:latin typeface="Cascadia Code PL" panose="020B0609020000020004" pitchFamily="49" charset="0"/>
              </a:rPr>
              <a:t>'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]==</a:t>
            </a:r>
            <a:r>
              <a:rPr lang="en-GB" sz="700" b="0" dirty="0">
                <a:solidFill>
                  <a:srgbClr val="CE9178"/>
                </a:solidFill>
                <a:effectLst/>
                <a:latin typeface="Cascadia Code PL" panose="020B0609020000020004" pitchFamily="49" charset="0"/>
              </a:rPr>
              <a:t>'6fcdd023-6388-4650-a30d-8311015fc731_2019-05-08'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] </a:t>
            </a:r>
            <a:r>
              <a:rPr lang="en-GB" sz="700" b="0" dirty="0">
                <a:solidFill>
                  <a:srgbClr val="6A9955"/>
                </a:solidFill>
                <a:effectLst/>
                <a:latin typeface="Cascadia Code PL" panose="020B0609020000020004" pitchFamily="49" charset="0"/>
              </a:rPr>
              <a:t># non-depressed</a:t>
            </a:r>
            <a:endParaRPr lang="en-GB" sz="700" b="0" dirty="0">
              <a:solidFill>
                <a:srgbClr val="D4D4D4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GB" sz="700" b="0" dirty="0">
                <a:solidFill>
                  <a:srgbClr val="9CDCFE"/>
                </a:solidFill>
                <a:effectLst/>
                <a:latin typeface="Cascadia Code PL" panose="020B0609020000020004" pitchFamily="49" charset="0"/>
              </a:rPr>
              <a:t>show2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ascadia Code PL" panose="020B0609020000020004" pitchFamily="49" charset="0"/>
              </a:rPr>
              <a:t>df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.loc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[</a:t>
            </a:r>
            <a:r>
              <a:rPr lang="en-GB" sz="700" b="0" dirty="0">
                <a:solidFill>
                  <a:srgbClr val="9CDCFE"/>
                </a:solidFill>
                <a:effectLst/>
                <a:latin typeface="Cascadia Code PL" panose="020B0609020000020004" pitchFamily="49" charset="0"/>
              </a:rPr>
              <a:t>df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[</a:t>
            </a:r>
            <a:r>
              <a:rPr lang="en-GB" sz="700" b="0" dirty="0">
                <a:solidFill>
                  <a:srgbClr val="CE9178"/>
                </a:solidFill>
                <a:effectLst/>
                <a:latin typeface="Cascadia Code PL" panose="020B0609020000020004" pitchFamily="49" charset="0"/>
              </a:rPr>
              <a:t>'</a:t>
            </a:r>
            <a:r>
              <a:rPr lang="en-GB" sz="700" b="0" dirty="0" err="1">
                <a:solidFill>
                  <a:srgbClr val="CE9178"/>
                </a:solidFill>
                <a:effectLst/>
                <a:latin typeface="Cascadia Code PL" panose="020B0609020000020004" pitchFamily="49" charset="0"/>
              </a:rPr>
              <a:t>id_new</a:t>
            </a:r>
            <a:r>
              <a:rPr lang="en-GB" sz="700" b="0" dirty="0">
                <a:solidFill>
                  <a:srgbClr val="CE9178"/>
                </a:solidFill>
                <a:effectLst/>
                <a:latin typeface="Cascadia Code PL" panose="020B0609020000020004" pitchFamily="49" charset="0"/>
              </a:rPr>
              <a:t>'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]==</a:t>
            </a:r>
            <a:r>
              <a:rPr lang="en-GB" sz="700" b="0" dirty="0">
                <a:solidFill>
                  <a:srgbClr val="CE9178"/>
                </a:solidFill>
                <a:effectLst/>
                <a:latin typeface="Cascadia Code PL" panose="020B0609020000020004" pitchFamily="49" charset="0"/>
              </a:rPr>
              <a:t>'bf3defd7-2a52-4557-8202-9d887957e109_2019-02-04'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] </a:t>
            </a:r>
            <a:r>
              <a:rPr lang="en-GB" sz="700" b="0" dirty="0">
                <a:solidFill>
                  <a:srgbClr val="6A9955"/>
                </a:solidFill>
                <a:effectLst/>
                <a:latin typeface="Cascadia Code PL" panose="020B0609020000020004" pitchFamily="49" charset="0"/>
              </a:rPr>
              <a:t># depressed, same subject</a:t>
            </a:r>
            <a:endParaRPr lang="en-GB" sz="700" b="0" dirty="0">
              <a:solidFill>
                <a:srgbClr val="D4D4D4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</a:br>
            <a:endParaRPr lang="en-GB" sz="700" b="0" dirty="0">
              <a:solidFill>
                <a:srgbClr val="D4D4D4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6F187D6-879F-44E7-9B56-8BE19C237DBB}"/>
              </a:ext>
            </a:extLst>
          </p:cNvPr>
          <p:cNvSpPr txBox="1">
            <a:spLocks/>
          </p:cNvSpPr>
          <p:nvPr/>
        </p:nvSpPr>
        <p:spPr>
          <a:xfrm>
            <a:off x="81280" y="604392"/>
            <a:ext cx="11272520" cy="523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Preview of input time series</a:t>
            </a:r>
            <a:endParaRPr lang="en-GB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0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2022.03.02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6F7E67-90CB-4682-947F-CC5B73EF46ED}"/>
              </a:ext>
            </a:extLst>
          </p:cNvPr>
          <p:cNvSpPr txBox="1"/>
          <p:nvPr/>
        </p:nvSpPr>
        <p:spPr>
          <a:xfrm>
            <a:off x="28881" y="6479432"/>
            <a:ext cx="82507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0" dirty="0">
                <a:solidFill>
                  <a:srgbClr val="9CDCFE"/>
                </a:solidFill>
                <a:effectLst/>
                <a:latin typeface="Cascadia Code PL" panose="020B0609020000020004" pitchFamily="49" charset="0"/>
              </a:rPr>
              <a:t>Code</a:t>
            </a:r>
            <a:endParaRPr lang="en-GB" sz="700" b="0" dirty="0">
              <a:solidFill>
                <a:srgbClr val="D4D4D4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6F187D6-879F-44E7-9B56-8BE19C237DBB}"/>
              </a:ext>
            </a:extLst>
          </p:cNvPr>
          <p:cNvSpPr txBox="1">
            <a:spLocks/>
          </p:cNvSpPr>
          <p:nvPr/>
        </p:nvSpPr>
        <p:spPr>
          <a:xfrm>
            <a:off x="81280" y="604392"/>
            <a:ext cx="11272520" cy="523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Subtitle</a:t>
            </a:r>
            <a:endParaRPr lang="en-GB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E57C01-E6A4-4318-86FF-3357E1CBA62C}"/>
              </a:ext>
            </a:extLst>
          </p:cNvPr>
          <p:cNvSpPr txBox="1">
            <a:spLocks/>
          </p:cNvSpPr>
          <p:nvPr/>
        </p:nvSpPr>
        <p:spPr>
          <a:xfrm>
            <a:off x="259080" y="1952158"/>
            <a:ext cx="11272520" cy="2300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PCA and ICA taken jointly did not improve performance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Feature transformation methods lower interpretability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Different feature subsets give similar performance --&gt; </a:t>
            </a:r>
            <a:b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suggests the presence of different Markov Blankets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i.e. "there may be different underlying combinations of features which essentially can jointly capture" the key characteristics for class separation”</a:t>
            </a:r>
            <a:endParaRPr lang="en-GB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6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2022.03.02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7F34BB3-631D-4C0C-8D67-66436FDA3435}"/>
              </a:ext>
            </a:extLst>
          </p:cNvPr>
          <p:cNvSpPr txBox="1">
            <a:spLocks/>
          </p:cNvSpPr>
          <p:nvPr/>
        </p:nvSpPr>
        <p:spPr>
          <a:xfrm>
            <a:off x="503339" y="1402966"/>
            <a:ext cx="9007890" cy="2221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issues (fix later):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Probably dump 10am instead of keeping it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few hours still have ‘total’ proportion &gt; 1, reason unknown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RF classifier show terrible performance – need to double check preprocessing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 to double check deduplication logic – is the code working as intended?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922B6-37F1-41FB-8CA4-8567E03921C1}"/>
              </a:ext>
            </a:extLst>
          </p:cNvPr>
          <p:cNvSpPr txBox="1">
            <a:spLocks/>
          </p:cNvSpPr>
          <p:nvPr/>
        </p:nvSpPr>
        <p:spPr>
          <a:xfrm>
            <a:off x="451927" y="3723852"/>
            <a:ext cx="9007890" cy="2221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Code: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Routines</a:t>
            </a:r>
          </a:p>
          <a:p>
            <a:pPr marL="800100" lvl="1" indent="-342900" algn="l"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 plot with percentages</a:t>
            </a:r>
          </a:p>
          <a:p>
            <a:pPr marL="800100" lvl="1" indent="-342900" algn="l"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Anything else?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Understanding</a:t>
            </a:r>
          </a:p>
          <a:p>
            <a:pPr marL="800100" lvl="1" indent="-342900" algn="l"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pandas index</a:t>
            </a:r>
          </a:p>
          <a:p>
            <a:pPr marL="800100" lvl="1" indent="-342900" algn="l"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pandas datetime</a:t>
            </a:r>
          </a:p>
        </p:txBody>
      </p:sp>
    </p:spTree>
    <p:extLst>
      <p:ext uri="{BB962C8B-B14F-4D97-AF65-F5344CB8AC3E}">
        <p14:creationId xmlns:p14="http://schemas.microsoft.com/office/powerpoint/2010/main" val="354123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F6C4E8-A0D6-4193-93A1-C92F41DC8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7" y="537759"/>
            <a:ext cx="4020111" cy="5782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8DC48-A33E-4D5E-AFDD-A445D995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471" y="556811"/>
            <a:ext cx="4001058" cy="5744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3FB550-9E5C-4D6C-8EAF-BCF7A0E6E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251" y="528232"/>
            <a:ext cx="3991532" cy="577295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73E5EBD-9EA8-4C79-B8DC-43C39BFF7AF4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1-6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F6F837-3B58-4770-B7A4-D77688626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882" y="6600789"/>
            <a:ext cx="8545118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C8283A-A47B-48A1-A2C1-D07250FE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8" y="556811"/>
            <a:ext cx="3991532" cy="574437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DE7DF80-0C0A-43CD-9C7F-26318F480A59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7-8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D7095-75C9-45E0-ADF0-6AF7D1C46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882" y="6600789"/>
            <a:ext cx="8545118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9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67B45-A60F-40B9-8503-8E025A74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"/>
            <a:ext cx="7434669" cy="637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C6C51-E514-4E46-90B4-80A44041C713}"/>
              </a:ext>
            </a:extLst>
          </p:cNvPr>
          <p:cNvSpPr txBox="1"/>
          <p:nvPr/>
        </p:nvSpPr>
        <p:spPr>
          <a:xfrm>
            <a:off x="223520" y="658368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PID: 3c6671b8-45ae-4552-b92b-934ec6bbb89f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C3CBF-E216-4898-9FA4-24FC6FE4E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669" y="588357"/>
            <a:ext cx="2292462" cy="5841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E9B16B-5E77-4220-8677-B6B6D7EED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066" y="588357"/>
            <a:ext cx="2373934" cy="581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6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60F6E-FEF3-4C27-AA9B-50B5522D4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6" y="127790"/>
            <a:ext cx="4658375" cy="4048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9ECF64-D4E1-45CA-9061-D97A220D3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35" y="127790"/>
            <a:ext cx="464884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5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7BEF89-A903-47C4-9CC5-F464E57C91F2}"/>
              </a:ext>
            </a:extLst>
          </p:cNvPr>
          <p:cNvSpPr txBox="1">
            <a:spLocks/>
          </p:cNvSpPr>
          <p:nvPr/>
        </p:nvSpPr>
        <p:spPr>
          <a:xfrm>
            <a:off x="91440" y="-69032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 0.5% of measured timestamps have &gt;1 (duplicated) label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B8A748-9DB8-4C63-9D12-CFDA1E8E9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0" t="26621" r="6353" b="13332"/>
          <a:stretch/>
        </p:blipFill>
        <p:spPr>
          <a:xfrm>
            <a:off x="1693480" y="1651342"/>
            <a:ext cx="2488558" cy="14236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63CAD9-6C82-4A20-9FD0-7135E2CA8639}"/>
              </a:ext>
            </a:extLst>
          </p:cNvPr>
          <p:cNvCxnSpPr/>
          <p:nvPr/>
        </p:nvCxnSpPr>
        <p:spPr>
          <a:xfrm>
            <a:off x="2346808" y="1230345"/>
            <a:ext cx="0" cy="226568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04D32E-FED5-4A45-81DB-CEDBA5752707}"/>
              </a:ext>
            </a:extLst>
          </p:cNvPr>
          <p:cNvCxnSpPr/>
          <p:nvPr/>
        </p:nvCxnSpPr>
        <p:spPr>
          <a:xfrm>
            <a:off x="3190088" y="1230345"/>
            <a:ext cx="0" cy="226568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677A68-AAB5-4C16-943F-993A34F0AADB}"/>
              </a:ext>
            </a:extLst>
          </p:cNvPr>
          <p:cNvCxnSpPr/>
          <p:nvPr/>
        </p:nvCxnSpPr>
        <p:spPr>
          <a:xfrm>
            <a:off x="3647288" y="1230345"/>
            <a:ext cx="0" cy="226568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45FD3D-7E4B-495F-AF38-B2828AD13FE4}"/>
              </a:ext>
            </a:extLst>
          </p:cNvPr>
          <p:cNvSpPr txBox="1"/>
          <p:nvPr/>
        </p:nvSpPr>
        <p:spPr>
          <a:xfrm>
            <a:off x="1070378" y="3541551"/>
            <a:ext cx="1398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Depth =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E5DA1-B2BA-4A7D-B271-61570D996A1C}"/>
              </a:ext>
            </a:extLst>
          </p:cNvPr>
          <p:cNvSpPr txBox="1"/>
          <p:nvPr/>
        </p:nvSpPr>
        <p:spPr>
          <a:xfrm>
            <a:off x="2127018" y="3541551"/>
            <a:ext cx="1398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3B68B-AAF9-4C47-B702-9F7C87388625}"/>
              </a:ext>
            </a:extLst>
          </p:cNvPr>
          <p:cNvSpPr txBox="1"/>
          <p:nvPr/>
        </p:nvSpPr>
        <p:spPr>
          <a:xfrm>
            <a:off x="3061544" y="3572031"/>
            <a:ext cx="1398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9E1526-F368-47FF-BA50-39DCBBBA67FE}"/>
              </a:ext>
            </a:extLst>
          </p:cNvPr>
          <p:cNvSpPr txBox="1"/>
          <p:nvPr/>
        </p:nvSpPr>
        <p:spPr>
          <a:xfrm>
            <a:off x="3525368" y="3558279"/>
            <a:ext cx="1398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01324-F6A7-4EFE-99D7-AED1918301D2}"/>
              </a:ext>
            </a:extLst>
          </p:cNvPr>
          <p:cNvSpPr txBox="1"/>
          <p:nvPr/>
        </p:nvSpPr>
        <p:spPr>
          <a:xfrm>
            <a:off x="5168894" y="1827233"/>
            <a:ext cx="3690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Only 122 out of 461 subjects have duplication issue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15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69B98-2254-40CD-9BC8-70CF7B29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54" y="453505"/>
            <a:ext cx="2110923" cy="209568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6F0490D-8EA2-4258-A75F-30406DD00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7BEF89-A903-47C4-9CC5-F464E57C91F2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</a:t>
            </a:r>
            <a:r>
              <a:rPr lang="en-US" sz="3600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dedup</a:t>
            </a:r>
            <a:endParaRPr lang="en-GB" sz="36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32E132-84D5-4CB2-BCC1-E298D8317DD0}"/>
              </a:ext>
            </a:extLst>
          </p:cNvPr>
          <p:cNvSpPr/>
          <p:nvPr/>
        </p:nvSpPr>
        <p:spPr>
          <a:xfrm>
            <a:off x="2882096" y="1678328"/>
            <a:ext cx="682907" cy="497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53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69B98-2254-40CD-9BC8-70CF7B29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54" y="453505"/>
            <a:ext cx="2110923" cy="2095682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C152B53-D865-4F30-AD06-148692993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5FC8144-E214-405F-8330-2F350F6C1FDE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</a:t>
            </a:r>
            <a:r>
              <a:rPr lang="en-US" sz="3600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dedup</a:t>
            </a:r>
            <a:endParaRPr lang="en-GB" sz="36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3E98C4-9F5B-49CA-AA4F-A5A15B5367B9}"/>
              </a:ext>
            </a:extLst>
          </p:cNvPr>
          <p:cNvSpPr/>
          <p:nvPr/>
        </p:nvSpPr>
        <p:spPr>
          <a:xfrm>
            <a:off x="2882096" y="1678328"/>
            <a:ext cx="682907" cy="497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9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3943</TotalTime>
  <Words>622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Cascadia Code PL</vt:lpstr>
      <vt:lpstr>Lato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WONG, Yui Hang</dc:creator>
  <cp:lastModifiedBy>WONG, Yui Hang</cp:lastModifiedBy>
  <cp:revision>36</cp:revision>
  <dcterms:created xsi:type="dcterms:W3CDTF">2021-12-22T11:43:12Z</dcterms:created>
  <dcterms:modified xsi:type="dcterms:W3CDTF">2022-03-04T15:52:29Z</dcterms:modified>
</cp:coreProperties>
</file>