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9" r:id="rId1"/>
  </p:sldMasterIdLst>
  <p:notesMasterIdLst>
    <p:notesMasterId r:id="rId33"/>
  </p:notesMasterIdLst>
  <p:sldIdLst>
    <p:sldId id="260" r:id="rId2"/>
    <p:sldId id="256" r:id="rId3"/>
    <p:sldId id="257" r:id="rId4"/>
    <p:sldId id="258" r:id="rId5"/>
    <p:sldId id="259" r:id="rId6"/>
    <p:sldId id="263" r:id="rId7"/>
    <p:sldId id="268" r:id="rId8"/>
    <p:sldId id="267" r:id="rId9"/>
    <p:sldId id="266" r:id="rId10"/>
    <p:sldId id="265" r:id="rId11"/>
    <p:sldId id="269" r:id="rId12"/>
    <p:sldId id="271" r:id="rId13"/>
    <p:sldId id="273" r:id="rId14"/>
    <p:sldId id="270" r:id="rId15"/>
    <p:sldId id="276" r:id="rId16"/>
    <p:sldId id="282" r:id="rId17"/>
    <p:sldId id="274" r:id="rId18"/>
    <p:sldId id="277" r:id="rId19"/>
    <p:sldId id="279" r:id="rId20"/>
    <p:sldId id="278" r:id="rId21"/>
    <p:sldId id="281" r:id="rId22"/>
    <p:sldId id="280" r:id="rId23"/>
    <p:sldId id="289" r:id="rId24"/>
    <p:sldId id="291" r:id="rId25"/>
    <p:sldId id="286" r:id="rId26"/>
    <p:sldId id="287" r:id="rId27"/>
    <p:sldId id="288" r:id="rId28"/>
    <p:sldId id="284" r:id="rId29"/>
    <p:sldId id="283" r:id="rId30"/>
    <p:sldId id="285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021.12.21" id="{76380B6F-276F-4032-9155-AB0FF207671B}">
          <p14:sldIdLst>
            <p14:sldId id="260"/>
            <p14:sldId id="256"/>
            <p14:sldId id="257"/>
            <p14:sldId id="258"/>
            <p14:sldId id="259"/>
          </p14:sldIdLst>
        </p14:section>
        <p14:section name="2022.01.10" id="{2B25B72A-CB9A-4B11-86B5-2B22669DCEDE}">
          <p14:sldIdLst>
            <p14:sldId id="263"/>
          </p14:sldIdLst>
        </p14:section>
        <p14:section name="2021.01.20" id="{8CB4CB5F-494D-4809-B33D-40F558589139}">
          <p14:sldIdLst>
            <p14:sldId id="268"/>
            <p14:sldId id="267"/>
            <p14:sldId id="266"/>
            <p14:sldId id="265"/>
            <p14:sldId id="269"/>
          </p14:sldIdLst>
        </p14:section>
        <p14:section name="2022.02.10" id="{1462EBB6-478E-4A13-A20A-D7C32620B87B}">
          <p14:sldIdLst>
            <p14:sldId id="271"/>
            <p14:sldId id="273"/>
            <p14:sldId id="270"/>
          </p14:sldIdLst>
        </p14:section>
        <p14:section name="2022.03.02" id="{9037DBF8-2290-4C7D-927A-03BA11A6EF54}">
          <p14:sldIdLst>
            <p14:sldId id="276"/>
            <p14:sldId id="282"/>
            <p14:sldId id="274"/>
            <p14:sldId id="277"/>
            <p14:sldId id="279"/>
            <p14:sldId id="278"/>
            <p14:sldId id="281"/>
            <p14:sldId id="280"/>
          </p14:sldIdLst>
        </p14:section>
        <p14:section name="2022.03.24" id="{11032828-E531-43F3-A945-4344189089CE}">
          <p14:sldIdLst>
            <p14:sldId id="289"/>
            <p14:sldId id="291"/>
            <p14:sldId id="286"/>
            <p14:sldId id="287"/>
          </p14:sldIdLst>
        </p14:section>
        <p14:section name="Supplementary" id="{6B069AE9-0138-4EDF-89C5-4E358DAB73E0}">
          <p14:sldIdLst>
            <p14:sldId id="288"/>
            <p14:sldId id="284"/>
            <p14:sldId id="283"/>
            <p14:sldId id="285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  <a:srgbClr val="262626"/>
    <a:srgbClr val="0A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26" autoAdjust="0"/>
    <p:restoredTop sz="95992" autoAdjust="0"/>
  </p:normalViewPr>
  <p:slideViewPr>
    <p:cSldViewPr snapToGrid="0">
      <p:cViewPr varScale="1">
        <p:scale>
          <a:sx n="102" d="100"/>
          <a:sy n="102" d="100"/>
        </p:scale>
        <p:origin x="144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8364D-3E55-4A92-9FCF-12368B1BC05D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8D026-F682-47F5-8C2E-D9685232F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939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72157-49A3-4854-A81A-60C8146BB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442" y="1300480"/>
            <a:ext cx="11828584" cy="49075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40018-805A-4768-9E6C-64A599DE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214" y="6356350"/>
            <a:ext cx="522456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fld id="{68A05293-21FB-4FA8-9D19-D11780AB68D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7B84E55-ED17-45A9-90FC-8E07933B9A4F}"/>
              </a:ext>
            </a:extLst>
          </p:cNvPr>
          <p:cNvSpPr txBox="1">
            <a:spLocks/>
          </p:cNvSpPr>
          <p:nvPr userDrawn="1"/>
        </p:nvSpPr>
        <p:spPr>
          <a:xfrm>
            <a:off x="5842000" y="6357281"/>
            <a:ext cx="45850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049BA3C-B121-44FA-B291-E2D427084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984" y="543134"/>
            <a:ext cx="11828584" cy="6071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&lt;Title&gt;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93C91F1-6280-4A75-94C1-B23F50857F3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2800" y="6358215"/>
            <a:ext cx="8088725" cy="3635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ECAA17F9-1FCB-4ECB-B6FC-305B7DBBADB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84480" y="105646"/>
            <a:ext cx="11714088" cy="26881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&lt;Section title&gt;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D45B20-5A96-49CC-A3C7-8208AE26F62D}"/>
              </a:ext>
            </a:extLst>
          </p:cNvPr>
          <p:cNvSpPr/>
          <p:nvPr userDrawn="1"/>
        </p:nvSpPr>
        <p:spPr>
          <a:xfrm>
            <a:off x="182442" y="105647"/>
            <a:ext cx="45719" cy="2688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Content Placeholder 11">
            <a:extLst>
              <a:ext uri="{FF2B5EF4-FFF2-40B4-BE49-F238E27FC236}">
                <a16:creationId xmlns:a16="http://schemas.microsoft.com/office/drawing/2014/main" id="{B0ABD480-5A6A-43BF-8E81-C01A41CCF2F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1685270" y="6357937"/>
            <a:ext cx="369570" cy="36353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None/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/ NN</a:t>
            </a:r>
            <a:endParaRPr lang="en-GB" dirty="0"/>
          </a:p>
        </p:txBody>
      </p:sp>
      <p:sp>
        <p:nvSpPr>
          <p:cNvPr id="18" name="Content Placeholder 11">
            <a:extLst>
              <a:ext uri="{FF2B5EF4-FFF2-40B4-BE49-F238E27FC236}">
                <a16:creationId xmlns:a16="http://schemas.microsoft.com/office/drawing/2014/main" id="{32372C6A-22FB-4145-B896-825FC0B347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9032240" y="6356350"/>
            <a:ext cx="221624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2022.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885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+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72157-49A3-4854-A81A-60C8146BB9F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41840" y="1300480"/>
            <a:ext cx="2369185" cy="490751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&lt;Description&gt;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7B84E55-ED17-45A9-90FC-8E07933B9A4F}"/>
              </a:ext>
            </a:extLst>
          </p:cNvPr>
          <p:cNvSpPr txBox="1">
            <a:spLocks/>
          </p:cNvSpPr>
          <p:nvPr userDrawn="1"/>
        </p:nvSpPr>
        <p:spPr>
          <a:xfrm>
            <a:off x="5842000" y="6357281"/>
            <a:ext cx="45850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30053AF-1DBF-46E2-BAC5-D3C0FC6E9E3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9984" y="1300480"/>
            <a:ext cx="9369425" cy="490751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Content Placeholder 11">
            <a:extLst>
              <a:ext uri="{FF2B5EF4-FFF2-40B4-BE49-F238E27FC236}">
                <a16:creationId xmlns:a16="http://schemas.microsoft.com/office/drawing/2014/main" id="{DA891EBE-10F0-4C26-8E1E-9D1C7A9B20E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2800" y="6358215"/>
            <a:ext cx="8088725" cy="3635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2EFC4DB-A3AD-4CFA-9294-C2B794AE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7568" y="6356350"/>
            <a:ext cx="381000" cy="34885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fld id="{68A05293-21FB-4FA8-9D19-D11780AB68D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B6161616-FF9D-49D0-9FB8-7E0BC779C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22080" y="6356350"/>
            <a:ext cx="24749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GB"/>
              <a:t>ASDF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B49BA0-E9AD-43A3-BEF3-84334F9FD6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984" y="543135"/>
            <a:ext cx="11828584" cy="607122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&lt;Title&gt;</a:t>
            </a:r>
            <a:endParaRPr lang="en-GB" dirty="0"/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AB7F5EA8-3C22-4EA2-A731-42F57620F26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84480" y="105646"/>
            <a:ext cx="11714088" cy="26881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&lt;Section title&gt;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003E8A-7F93-45E9-9393-DF8719F70849}"/>
              </a:ext>
            </a:extLst>
          </p:cNvPr>
          <p:cNvSpPr/>
          <p:nvPr userDrawn="1"/>
        </p:nvSpPr>
        <p:spPr>
          <a:xfrm>
            <a:off x="182442" y="105647"/>
            <a:ext cx="45719" cy="2688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29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B37EE4-FC8E-46CF-9031-DA0AA5EBFB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8344" y="5842865"/>
            <a:ext cx="11802681" cy="365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Caption</a:t>
            </a:r>
            <a:endParaRPr lang="en-US" dirty="0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7ACC4A14-CE58-466C-A134-ACFD4194DFF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2800" y="6358215"/>
            <a:ext cx="8088725" cy="3635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8E21D2-BB32-46BD-8201-328E1231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7568" y="6356350"/>
            <a:ext cx="381000" cy="34885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fld id="{68A05293-21FB-4FA8-9D19-D11780AB68D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A35C95-9A71-4012-A442-68E2247F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22080" y="6356350"/>
            <a:ext cx="24749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GB"/>
              <a:t>ASDF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499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8D57-05B3-4DFF-A545-301325C3BF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3920" y="1142366"/>
            <a:ext cx="104648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EB44F-7F06-455B-BF5B-7C708929A3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83920" y="3627120"/>
            <a:ext cx="10464800" cy="9804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4213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E2E8-9ECD-497A-946D-4C140437D2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43537"/>
            <a:ext cx="10515600" cy="77406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90AE3-33F8-4E48-87E0-697AF3C30C8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00430" y="1388112"/>
            <a:ext cx="10391140" cy="47682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BDD988-8DD3-4B96-81B9-0E0F79C56F99}"/>
              </a:ext>
            </a:extLst>
          </p:cNvPr>
          <p:cNvCxnSpPr>
            <a:cxnSpLocks/>
          </p:cNvCxnSpPr>
          <p:nvPr userDrawn="1"/>
        </p:nvCxnSpPr>
        <p:spPr>
          <a:xfrm>
            <a:off x="831850" y="1252856"/>
            <a:ext cx="10515600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94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E2E8-9ECD-497A-946D-4C140437D2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603376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90AE3-33F8-4E48-87E0-697AF3C30C8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00430" y="4656138"/>
            <a:ext cx="1039114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description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BDD988-8DD3-4B96-81B9-0E0F79C56F99}"/>
              </a:ext>
            </a:extLst>
          </p:cNvPr>
          <p:cNvCxnSpPr>
            <a:cxnSpLocks/>
          </p:cNvCxnSpPr>
          <p:nvPr userDrawn="1"/>
        </p:nvCxnSpPr>
        <p:spPr>
          <a:xfrm>
            <a:off x="831850" y="4565016"/>
            <a:ext cx="10515600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23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23E70-F789-4B84-BF44-B8348173D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61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5131DA6D-E18F-46E2-BE56-1C22CB4BF81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50000" contras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67" y="6366605"/>
            <a:ext cx="487484" cy="33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7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5" r:id="rId2"/>
    <p:sldLayoutId id="2147483702" r:id="rId3"/>
    <p:sldLayoutId id="2147483698" r:id="rId4"/>
    <p:sldLayoutId id="2147483703" r:id="rId5"/>
    <p:sldLayoutId id="2147483697" r:id="rId6"/>
    <p:sldLayoutId id="2147483704" r:id="rId7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3">
              <a:lumMod val="40000"/>
              <a:lumOff val="6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3">
              <a:lumMod val="40000"/>
              <a:lumOff val="60000"/>
            </a:schemeClr>
          </a:solidFill>
          <a:latin typeface="+mj-lt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40000"/>
              <a:lumOff val="60000"/>
            </a:schemeClr>
          </a:solidFill>
          <a:latin typeface="+mj-lt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3">
              <a:lumMod val="40000"/>
              <a:lumOff val="60000"/>
            </a:schemeClr>
          </a:solidFill>
          <a:latin typeface="+mj-lt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3">
              <a:lumMod val="40000"/>
              <a:lumOff val="60000"/>
            </a:schemeClr>
          </a:solidFill>
          <a:latin typeface="+mj-lt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3">
              <a:lumMod val="40000"/>
              <a:lumOff val="60000"/>
            </a:schemeClr>
          </a:solidFill>
          <a:latin typeface="+mj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8B402B-AA69-4CF4-B952-E114259A418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Data:</a:t>
            </a:r>
          </a:p>
          <a:p>
            <a:pPr marL="800100" lvl="1" indent="-342900" algn="l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Distribution of depression labels among each patient/individual</a:t>
            </a:r>
          </a:p>
          <a:p>
            <a:pPr marL="800100" lvl="1" indent="-342900" algn="l">
              <a:buFontTx/>
              <a:buChar char="-"/>
            </a:pPr>
            <a:r>
              <a:rPr lang="en-GB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Overlapping of sleep labels</a:t>
            </a:r>
          </a:p>
          <a:p>
            <a:pPr marL="342900" indent="-342900" algn="l">
              <a:buFontTx/>
              <a:buChar char="-"/>
            </a:pPr>
            <a:r>
              <a:rPr lang="en-GB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 extraction:</a:t>
            </a:r>
          </a:p>
          <a:p>
            <a:pPr marL="800100" lvl="1" indent="-342900" algn="l">
              <a:buFontTx/>
              <a:buChar char="-"/>
            </a:pPr>
            <a:r>
              <a:rPr lang="en-GB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Spectral envelope and optimal scaling (Li et al 2021)</a:t>
            </a:r>
          </a:p>
          <a:p>
            <a:pPr marL="342900" indent="-342900" algn="l">
              <a:buFontTx/>
              <a:buChar char="-"/>
            </a:pPr>
            <a:r>
              <a:rPr lang="en-GB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Classifier:</a:t>
            </a:r>
          </a:p>
          <a:p>
            <a:pPr marL="800100" lvl="1" indent="-342900" algn="l">
              <a:buFontTx/>
              <a:buChar char="-"/>
            </a:pPr>
            <a:r>
              <a:rPr lang="en-GB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Gaussian processes?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0463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77F235B-353D-40A6-8034-6B971D43F5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90" t="26621" r="6353" b="13332"/>
          <a:stretch/>
        </p:blipFill>
        <p:spPr>
          <a:xfrm>
            <a:off x="2025570" y="1365814"/>
            <a:ext cx="2488558" cy="1423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CA920B-7978-4FEC-AEAB-8F0E6D9A45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89" t="22173" r="10352" b="15425"/>
          <a:stretch/>
        </p:blipFill>
        <p:spPr>
          <a:xfrm>
            <a:off x="5000263" y="1365814"/>
            <a:ext cx="2488557" cy="14236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F86B22-83BB-49D1-BF1B-B5CD23A0A766}"/>
              </a:ext>
            </a:extLst>
          </p:cNvPr>
          <p:cNvSpPr txBox="1"/>
          <p:nvPr/>
        </p:nvSpPr>
        <p:spPr>
          <a:xfrm>
            <a:off x="5000263" y="2789500"/>
            <a:ext cx="1103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After </a:t>
            </a:r>
            <a:r>
              <a:rPr lang="en-GB" sz="1400" dirty="0" err="1">
                <a:solidFill>
                  <a:schemeClr val="bg1"/>
                </a:solidFill>
              </a:rPr>
              <a:t>dedup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8981EA-ECAC-43FB-800D-7E584D23C75E}"/>
              </a:ext>
            </a:extLst>
          </p:cNvPr>
          <p:cNvSpPr txBox="1"/>
          <p:nvPr/>
        </p:nvSpPr>
        <p:spPr>
          <a:xfrm>
            <a:off x="2025570" y="2789500"/>
            <a:ext cx="1398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Before </a:t>
            </a:r>
            <a:r>
              <a:rPr lang="en-GB" sz="1400" dirty="0" err="1">
                <a:solidFill>
                  <a:schemeClr val="bg1"/>
                </a:solidFill>
              </a:rPr>
              <a:t>dedup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8B1F47E-DA2F-47BF-BA50-74D195483A47}"/>
              </a:ext>
            </a:extLst>
          </p:cNvPr>
          <p:cNvSpPr txBox="1">
            <a:spLocks/>
          </p:cNvSpPr>
          <p:nvPr/>
        </p:nvSpPr>
        <p:spPr>
          <a:xfrm>
            <a:off x="259080" y="-60960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Hard-to-resolve situations</a:t>
            </a:r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8A3DE8-82CF-4EB2-8B96-1C3423CF3281}"/>
              </a:ext>
            </a:extLst>
          </p:cNvPr>
          <p:cNvSpPr txBox="1"/>
          <p:nvPr/>
        </p:nvSpPr>
        <p:spPr>
          <a:xfrm>
            <a:off x="1474574" y="1716853"/>
            <a:ext cx="1398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6E3937-7B75-4F15-B278-05D6B3D03E9D}"/>
              </a:ext>
            </a:extLst>
          </p:cNvPr>
          <p:cNvSpPr txBox="1"/>
          <p:nvPr/>
        </p:nvSpPr>
        <p:spPr>
          <a:xfrm>
            <a:off x="1474574" y="2409860"/>
            <a:ext cx="1398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DDE323-2E42-43F6-B1C6-18411A3DDA13}"/>
              </a:ext>
            </a:extLst>
          </p:cNvPr>
          <p:cNvSpPr txBox="1"/>
          <p:nvPr/>
        </p:nvSpPr>
        <p:spPr>
          <a:xfrm>
            <a:off x="1474574" y="1373144"/>
            <a:ext cx="1398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sym typeface="Wingdings" panose="05000000000000000000" pitchFamily="2" charset="2"/>
              </a:rPr>
              <a:t>`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355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8B1F47E-DA2F-47BF-BA50-74D195483A47}"/>
              </a:ext>
            </a:extLst>
          </p:cNvPr>
          <p:cNvSpPr txBox="1">
            <a:spLocks/>
          </p:cNvSpPr>
          <p:nvPr/>
        </p:nvSpPr>
        <p:spPr>
          <a:xfrm>
            <a:off x="259080" y="-60960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Other issues</a:t>
            </a:r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059093-FEB3-43DE-B2C6-5CED12B0E32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Patient IDs in PHQ and sleep stages – </a:t>
            </a:r>
            <a:b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some are non-existent in meta-data file</a:t>
            </a:r>
          </a:p>
          <a:p>
            <a:pPr marL="457200" indent="-457200" algn="l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8080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8B1F47E-DA2F-47BF-BA50-74D195483A47}"/>
              </a:ext>
            </a:extLst>
          </p:cNvPr>
          <p:cNvSpPr txBox="1">
            <a:spLocks/>
          </p:cNvSpPr>
          <p:nvPr/>
        </p:nvSpPr>
        <p:spPr>
          <a:xfrm>
            <a:off x="259080" y="-60960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0002C8-7C20-4FE5-9970-658E5AEEF11B}"/>
              </a:ext>
            </a:extLst>
          </p:cNvPr>
          <p:cNvSpPr txBox="1">
            <a:spLocks/>
          </p:cNvSpPr>
          <p:nvPr/>
        </p:nvSpPr>
        <p:spPr>
          <a:xfrm>
            <a:off x="81280" y="22251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PHQ trajectories</a:t>
            </a:r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104F62E-F936-4CAE-9EF0-450ADFB42A44}"/>
              </a:ext>
            </a:extLst>
          </p:cNvPr>
          <p:cNvSpPr txBox="1">
            <a:spLocks/>
          </p:cNvSpPr>
          <p:nvPr/>
        </p:nvSpPr>
        <p:spPr>
          <a:xfrm>
            <a:off x="9209903" y="6359612"/>
            <a:ext cx="2814399" cy="381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MSc Project • 2022.02.10 updates</a:t>
            </a:r>
            <a:endParaRPr lang="en-GB"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837DB6-F0C9-4D63-B0D2-FC2AC35F4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47" y="3983848"/>
            <a:ext cx="10714486" cy="1340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630107-BCD2-43FF-BA15-E028844CF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047" y="5329161"/>
            <a:ext cx="10714487" cy="13415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D0CD21-2A82-4ECA-9942-B1217CB34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939" y="1421329"/>
            <a:ext cx="10707594" cy="135273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66D1E24-3FE4-4FB7-A142-53F40263795B}"/>
              </a:ext>
            </a:extLst>
          </p:cNvPr>
          <p:cNvSpPr txBox="1">
            <a:spLocks/>
          </p:cNvSpPr>
          <p:nvPr/>
        </p:nvSpPr>
        <p:spPr>
          <a:xfrm>
            <a:off x="838200" y="5713045"/>
            <a:ext cx="10515600" cy="463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00C337E-3758-4C74-800A-73C1DF55E9FA}"/>
              </a:ext>
            </a:extLst>
          </p:cNvPr>
          <p:cNvSpPr txBox="1">
            <a:spLocks/>
          </p:cNvSpPr>
          <p:nvPr/>
        </p:nvSpPr>
        <p:spPr>
          <a:xfrm>
            <a:off x="1016000" y="981333"/>
            <a:ext cx="10515600" cy="638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Duplicate records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6AE3B1D-78B3-4C66-AF83-110F6E8DE556}"/>
              </a:ext>
            </a:extLst>
          </p:cNvPr>
          <p:cNvSpPr txBox="1">
            <a:spLocks/>
          </p:cNvSpPr>
          <p:nvPr/>
        </p:nvSpPr>
        <p:spPr>
          <a:xfrm>
            <a:off x="1070708" y="3551188"/>
            <a:ext cx="10515600" cy="46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High/</a:t>
            </a:r>
            <a:r>
              <a:rPr lang="en-US" sz="2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 </a:t>
            </a:r>
            <a:r>
              <a:rPr lang="en-US" sz="2000" b="0" dirty="0">
                <a:solidFill>
                  <a:srgbClr val="D4D4D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variability in trajectories</a:t>
            </a:r>
          </a:p>
        </p:txBody>
      </p:sp>
    </p:spTree>
    <p:extLst>
      <p:ext uri="{BB962C8B-B14F-4D97-AF65-F5344CB8AC3E}">
        <p14:creationId xmlns:p14="http://schemas.microsoft.com/office/powerpoint/2010/main" val="137373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8A528D-EAD7-492F-B09C-B820794B3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81" y="435386"/>
            <a:ext cx="5323127" cy="37331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438DFF-14B9-4F29-B42D-D0C0CAF9CF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877"/>
          <a:stretch/>
        </p:blipFill>
        <p:spPr>
          <a:xfrm>
            <a:off x="10223894" y="6104646"/>
            <a:ext cx="3492106" cy="24805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BFF29D8-5DAF-4E5F-985F-E4F214B3A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033" y="398359"/>
            <a:ext cx="5143788" cy="377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53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8B1F47E-DA2F-47BF-BA50-74D195483A47}"/>
              </a:ext>
            </a:extLst>
          </p:cNvPr>
          <p:cNvSpPr txBox="1">
            <a:spLocks/>
          </p:cNvSpPr>
          <p:nvPr/>
        </p:nvSpPr>
        <p:spPr>
          <a:xfrm>
            <a:off x="259080" y="-60960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059093-FEB3-43DE-B2C6-5CED12B0E32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atch by date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Run simple logistic model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Run empty mixed model vs non-mixed model</a:t>
            </a:r>
            <a:endParaRPr lang="en-US" sz="2000" dirty="0">
              <a:solidFill>
                <a:srgbClr val="D4D4D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0002C8-7C20-4FE5-9970-658E5AEEF11B}"/>
              </a:ext>
            </a:extLst>
          </p:cNvPr>
          <p:cNvSpPr txBox="1">
            <a:spLocks/>
          </p:cNvSpPr>
          <p:nvPr/>
        </p:nvSpPr>
        <p:spPr>
          <a:xfrm>
            <a:off x="81280" y="22251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Outlook</a:t>
            </a:r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2EA017-B571-4FCE-90D6-450B35ACA681}"/>
              </a:ext>
            </a:extLst>
          </p:cNvPr>
          <p:cNvSpPr txBox="1">
            <a:spLocks/>
          </p:cNvSpPr>
          <p:nvPr/>
        </p:nvSpPr>
        <p:spPr>
          <a:xfrm>
            <a:off x="9209903" y="6359612"/>
            <a:ext cx="2814399" cy="381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MSc Project • 2022.02.10 updates</a:t>
            </a:r>
            <a:endParaRPr lang="en-GB"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298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8B1F47E-DA2F-47BF-BA50-74D195483A47}"/>
              </a:ext>
            </a:extLst>
          </p:cNvPr>
          <p:cNvSpPr txBox="1">
            <a:spLocks/>
          </p:cNvSpPr>
          <p:nvPr/>
        </p:nvSpPr>
        <p:spPr>
          <a:xfrm>
            <a:off x="259080" y="-60960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0002C8-7C20-4FE5-9970-658E5AEEF11B}"/>
              </a:ext>
            </a:extLst>
          </p:cNvPr>
          <p:cNvSpPr txBox="1">
            <a:spLocks/>
          </p:cNvSpPr>
          <p:nvPr/>
        </p:nvSpPr>
        <p:spPr>
          <a:xfrm>
            <a:off x="81280" y="22251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</a:t>
            </a:r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2EA017-B571-4FCE-90D6-450B35ACA681}"/>
              </a:ext>
            </a:extLst>
          </p:cNvPr>
          <p:cNvSpPr txBox="1">
            <a:spLocks/>
          </p:cNvSpPr>
          <p:nvPr/>
        </p:nvSpPr>
        <p:spPr>
          <a:xfrm>
            <a:off x="9209903" y="6359612"/>
            <a:ext cx="2814399" cy="381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MSc Project </a:t>
            </a:r>
            <a:r>
              <a:rPr lang="en-US"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• 2022.03.02 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updates</a:t>
            </a:r>
            <a:endParaRPr lang="en-GB"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2A1769-646F-481A-88FF-B9C3144C1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992" y="3429000"/>
            <a:ext cx="4143884" cy="251660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A3DE94F-24F0-4DC0-8733-F2C59D9A0436}"/>
              </a:ext>
            </a:extLst>
          </p:cNvPr>
          <p:cNvSpPr txBox="1">
            <a:spLocks/>
          </p:cNvSpPr>
          <p:nvPr/>
        </p:nvSpPr>
        <p:spPr>
          <a:xfrm>
            <a:off x="6318658" y="2983485"/>
            <a:ext cx="3753012" cy="531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After:</a:t>
            </a:r>
            <a:b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Distribution of hourly sleep stage proportions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C7E91A7-3408-479D-BBFE-F472D741C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789" y="3440181"/>
            <a:ext cx="4086795" cy="250542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AD5F2A4-5D03-460B-A50A-A25A353BEB8A}"/>
              </a:ext>
            </a:extLst>
          </p:cNvPr>
          <p:cNvSpPr/>
          <p:nvPr/>
        </p:nvSpPr>
        <p:spPr>
          <a:xfrm>
            <a:off x="2276558" y="5397536"/>
            <a:ext cx="2838026" cy="5480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CB18C2C-68F7-4E67-AB40-548E9EA0FDEE}"/>
              </a:ext>
            </a:extLst>
          </p:cNvPr>
          <p:cNvSpPr txBox="1">
            <a:spLocks/>
          </p:cNvSpPr>
          <p:nvPr/>
        </p:nvSpPr>
        <p:spPr>
          <a:xfrm>
            <a:off x="81280" y="604391"/>
            <a:ext cx="11272520" cy="23281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 </a:t>
            </a:r>
            <a:r>
              <a:rPr lang="en-US" sz="18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dataframe</a:t>
            </a:r>
            <a:r>
              <a:rPr lang="en-U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  <a:br>
              <a:rPr lang="en-U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Each row = hour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Each column = proportion of sleep stage (awake/deep/light/rem)</a:t>
            </a:r>
          </a:p>
          <a:p>
            <a:pPr algn="l"/>
            <a:endParaRPr lang="en-US" sz="1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r>
              <a:rPr lang="en-U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Expected: 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‘total’ sleep stage proportion per hour = 1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Accounting for missing values, 0 &lt;= ‘total’ proportion &lt;= 1</a:t>
            </a:r>
          </a:p>
          <a:p>
            <a:pPr algn="l"/>
            <a:endParaRPr lang="en-US" sz="1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r>
              <a:rPr lang="en-U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Problem:</a:t>
            </a:r>
            <a:br>
              <a:rPr lang="en-U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significant number of hours (12.1%) show a ‘total’ proportion of &gt;1</a:t>
            </a:r>
          </a:p>
          <a:p>
            <a:pPr algn="l"/>
            <a:r>
              <a:rPr lang="en-GB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Many rows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8DCE057-B781-467B-9A9C-10BDEECD55EF}"/>
              </a:ext>
            </a:extLst>
          </p:cNvPr>
          <p:cNvSpPr txBox="1">
            <a:spLocks/>
          </p:cNvSpPr>
          <p:nvPr/>
        </p:nvSpPr>
        <p:spPr>
          <a:xfrm>
            <a:off x="4947692" y="6053965"/>
            <a:ext cx="3753012" cy="399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proportion=0</a:t>
            </a:r>
            <a:b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(entirely missing): 43.6%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0DBA7BF-9A16-40CA-B737-76D849C2B4B1}"/>
              </a:ext>
            </a:extLst>
          </p:cNvPr>
          <p:cNvSpPr txBox="1">
            <a:spLocks/>
          </p:cNvSpPr>
          <p:nvPr/>
        </p:nvSpPr>
        <p:spPr>
          <a:xfrm>
            <a:off x="1252127" y="3040035"/>
            <a:ext cx="3753012" cy="531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Before:</a:t>
            </a:r>
            <a:b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Distribution of hourly sleep stage proportions</a:t>
            </a:r>
          </a:p>
        </p:txBody>
      </p:sp>
    </p:spTree>
    <p:extLst>
      <p:ext uri="{BB962C8B-B14F-4D97-AF65-F5344CB8AC3E}">
        <p14:creationId xmlns:p14="http://schemas.microsoft.com/office/powerpoint/2010/main" val="2977390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8B1F47E-DA2F-47BF-BA50-74D195483A47}"/>
              </a:ext>
            </a:extLst>
          </p:cNvPr>
          <p:cNvSpPr txBox="1">
            <a:spLocks/>
          </p:cNvSpPr>
          <p:nvPr/>
        </p:nvSpPr>
        <p:spPr>
          <a:xfrm>
            <a:off x="259080" y="-60960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0002C8-7C20-4FE5-9970-658E5AEEF11B}"/>
              </a:ext>
            </a:extLst>
          </p:cNvPr>
          <p:cNvSpPr txBox="1">
            <a:spLocks/>
          </p:cNvSpPr>
          <p:nvPr/>
        </p:nvSpPr>
        <p:spPr>
          <a:xfrm>
            <a:off x="81280" y="22251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</a:t>
            </a:r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2EA017-B571-4FCE-90D6-450B35ACA681}"/>
              </a:ext>
            </a:extLst>
          </p:cNvPr>
          <p:cNvSpPr txBox="1">
            <a:spLocks/>
          </p:cNvSpPr>
          <p:nvPr/>
        </p:nvSpPr>
        <p:spPr>
          <a:xfrm>
            <a:off x="9209903" y="6359612"/>
            <a:ext cx="2814399" cy="381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MSc Project </a:t>
            </a:r>
            <a:r>
              <a:rPr lang="en-US"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• 2022.03.02 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updates</a:t>
            </a:r>
            <a:endParaRPr lang="en-GB"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8DCE057-B781-467B-9A9C-10BDEECD55EF}"/>
              </a:ext>
            </a:extLst>
          </p:cNvPr>
          <p:cNvSpPr txBox="1">
            <a:spLocks/>
          </p:cNvSpPr>
          <p:nvPr/>
        </p:nvSpPr>
        <p:spPr>
          <a:xfrm>
            <a:off x="-719124" y="1732734"/>
            <a:ext cx="3753012" cy="399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 input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5B924F-0BBA-44C3-B97E-A2C5636B3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19" y="2215231"/>
            <a:ext cx="10869542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31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8B1F47E-DA2F-47BF-BA50-74D195483A47}"/>
              </a:ext>
            </a:extLst>
          </p:cNvPr>
          <p:cNvSpPr txBox="1">
            <a:spLocks/>
          </p:cNvSpPr>
          <p:nvPr/>
        </p:nvSpPr>
        <p:spPr>
          <a:xfrm>
            <a:off x="259080" y="-60960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0002C8-7C20-4FE5-9970-658E5AEEF11B}"/>
              </a:ext>
            </a:extLst>
          </p:cNvPr>
          <p:cNvSpPr txBox="1">
            <a:spLocks/>
          </p:cNvSpPr>
          <p:nvPr/>
        </p:nvSpPr>
        <p:spPr>
          <a:xfrm>
            <a:off x="81280" y="22251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</a:t>
            </a:r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2EA017-B571-4FCE-90D6-450B35ACA681}"/>
              </a:ext>
            </a:extLst>
          </p:cNvPr>
          <p:cNvSpPr txBox="1">
            <a:spLocks/>
          </p:cNvSpPr>
          <p:nvPr/>
        </p:nvSpPr>
        <p:spPr>
          <a:xfrm>
            <a:off x="9209903" y="6359612"/>
            <a:ext cx="2814399" cy="381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MSc Project </a:t>
            </a:r>
            <a:r>
              <a:rPr lang="en-US"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• 2022.03.02 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updates</a:t>
            </a:r>
            <a:endParaRPr lang="en-GB"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61F525D-256D-4872-95B4-AF86F727C8F6}"/>
              </a:ext>
            </a:extLst>
          </p:cNvPr>
          <p:cNvSpPr txBox="1">
            <a:spLocks/>
          </p:cNvSpPr>
          <p:nvPr/>
        </p:nvSpPr>
        <p:spPr>
          <a:xfrm>
            <a:off x="1167016" y="979272"/>
            <a:ext cx="2284220" cy="72370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Sleep stage intervals</a:t>
            </a:r>
            <a:br>
              <a:rPr lang="en-US" sz="14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(n=1,855,957, </a:t>
            </a:r>
            <a:br>
              <a:rPr lang="en-US" sz="14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1100" b="0" i="0" dirty="0">
                <a:solidFill>
                  <a:srgbClr val="CCCCCC"/>
                </a:solidFill>
                <a:effectLst/>
                <a:latin typeface="Cascadia Code PL" panose="020B0609020000020004" pitchFamily="49" charset="0"/>
              </a:rPr>
              <a:t>618,082 hours</a:t>
            </a:r>
            <a:r>
              <a:rPr lang="en-US" sz="14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6DD4A0F-4685-4F59-9BC6-36B762818308}"/>
              </a:ext>
            </a:extLst>
          </p:cNvPr>
          <p:cNvSpPr txBox="1">
            <a:spLocks/>
          </p:cNvSpPr>
          <p:nvPr/>
        </p:nvSpPr>
        <p:spPr>
          <a:xfrm>
            <a:off x="1050916" y="4547291"/>
            <a:ext cx="2516420" cy="46999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Hourly-binned proportions</a:t>
            </a:r>
            <a:br>
              <a:rPr lang="en-US" sz="18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8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(n=</a:t>
            </a:r>
            <a:r>
              <a:rPr lang="en-GB" sz="1400" b="0" i="0" dirty="0">
                <a:solidFill>
                  <a:srgbClr val="CCCCCC"/>
                </a:solidFill>
                <a:effectLst/>
                <a:latin typeface="Cascadia Code PL" panose="020B0609020000020004" pitchFamily="49" charset="0"/>
              </a:rPr>
              <a:t>735555</a:t>
            </a:r>
            <a:r>
              <a:rPr lang="en-US" sz="18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C19D963-69EA-410F-B5B7-DA4B82A14E85}"/>
              </a:ext>
            </a:extLst>
          </p:cNvPr>
          <p:cNvSpPr txBox="1">
            <a:spLocks/>
          </p:cNvSpPr>
          <p:nvPr/>
        </p:nvSpPr>
        <p:spPr>
          <a:xfrm>
            <a:off x="5496356" y="979272"/>
            <a:ext cx="2284220" cy="45107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PHQ test records</a:t>
            </a:r>
            <a:br>
              <a:rPr lang="en-US" sz="14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(n=5082)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66A77DD-C34D-4C07-B3E9-873B886A9744}"/>
              </a:ext>
            </a:extLst>
          </p:cNvPr>
          <p:cNvSpPr txBox="1">
            <a:spLocks/>
          </p:cNvSpPr>
          <p:nvPr/>
        </p:nvSpPr>
        <p:spPr>
          <a:xfrm>
            <a:off x="2343205" y="3672568"/>
            <a:ext cx="3753012" cy="470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Deduplication </a:t>
            </a:r>
            <a:b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(n=</a:t>
            </a:r>
            <a:r>
              <a:rPr lang="en-GB" sz="800" b="0" i="0" dirty="0">
                <a:solidFill>
                  <a:srgbClr val="CCCCCC"/>
                </a:solidFill>
                <a:effectLst/>
                <a:latin typeface="Cascadia Code PL" panose="020B0609020000020004" pitchFamily="49" charset="0"/>
              </a:rPr>
              <a:t>258,575, 0.38</a:t>
            </a:r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%)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E236245-375C-43E6-9AA2-800E51554D5A}"/>
              </a:ext>
            </a:extLst>
          </p:cNvPr>
          <p:cNvSpPr txBox="1">
            <a:spLocks/>
          </p:cNvSpPr>
          <p:nvPr/>
        </p:nvSpPr>
        <p:spPr>
          <a:xfrm>
            <a:off x="2308602" y="1772303"/>
            <a:ext cx="3753012" cy="596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Remove records from subjects </a:t>
            </a:r>
            <a:b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unmatched in PHQ/metadata </a:t>
            </a:r>
            <a:b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(n=57728, 3.11%)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7F34BB3-631D-4C0C-8D67-66436FDA3435}"/>
              </a:ext>
            </a:extLst>
          </p:cNvPr>
          <p:cNvSpPr txBox="1">
            <a:spLocks/>
          </p:cNvSpPr>
          <p:nvPr/>
        </p:nvSpPr>
        <p:spPr>
          <a:xfrm>
            <a:off x="6746300" y="1697960"/>
            <a:ext cx="3753012" cy="596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Remove records from subjects</a:t>
            </a:r>
            <a:b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unmatched in sleep data/metadata </a:t>
            </a:r>
            <a:b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(n=233, 4.58%)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FAE80F5-B214-4F60-9F63-604295EE39A1}"/>
              </a:ext>
            </a:extLst>
          </p:cNvPr>
          <p:cNvSpPr txBox="1">
            <a:spLocks/>
          </p:cNvSpPr>
          <p:nvPr/>
        </p:nvSpPr>
        <p:spPr>
          <a:xfrm>
            <a:off x="998403" y="2463437"/>
            <a:ext cx="2621446" cy="54326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Sleep stage 30s timestamps</a:t>
            </a:r>
            <a:br>
              <a:rPr lang="en-US" sz="18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8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(n=70,190,672)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877D9E3-2836-42F0-96B3-677D4E72AADD}"/>
              </a:ext>
            </a:extLst>
          </p:cNvPr>
          <p:cNvSpPr txBox="1">
            <a:spLocks/>
          </p:cNvSpPr>
          <p:nvPr/>
        </p:nvSpPr>
        <p:spPr>
          <a:xfrm>
            <a:off x="2357035" y="3152407"/>
            <a:ext cx="3753012" cy="470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Remove timestamps outside 8pm-10am </a:t>
            </a:r>
            <a:b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(n</a:t>
            </a:r>
            <a:r>
              <a:rPr lang="en-US" sz="100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r>
              <a:rPr lang="en-GB" sz="800" b="0" i="0" dirty="0">
                <a:solidFill>
                  <a:srgbClr val="CCCCCC"/>
                </a:solidFill>
                <a:effectLst/>
                <a:latin typeface="Cascadia Code PL" panose="020B0609020000020004" pitchFamily="49" charset="0"/>
              </a:rPr>
              <a:t>2,932,777, 4.18</a:t>
            </a:r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%)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A194166-C51A-4CD6-B022-61D755EA8818}"/>
              </a:ext>
            </a:extLst>
          </p:cNvPr>
          <p:cNvSpPr txBox="1">
            <a:spLocks/>
          </p:cNvSpPr>
          <p:nvPr/>
        </p:nvSpPr>
        <p:spPr>
          <a:xfrm>
            <a:off x="2357035" y="4222703"/>
            <a:ext cx="3753012" cy="470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Binning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F892488-F30C-4935-9AD1-1CA241512100}"/>
              </a:ext>
            </a:extLst>
          </p:cNvPr>
          <p:cNvCxnSpPr>
            <a:stCxn id="10" idx="2"/>
            <a:endCxn id="25" idx="0"/>
          </p:cNvCxnSpPr>
          <p:nvPr/>
        </p:nvCxnSpPr>
        <p:spPr>
          <a:xfrm>
            <a:off x="2309126" y="1702977"/>
            <a:ext cx="0" cy="76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1029EA-7B95-4DBD-8BD5-9F6A8DFEB237}"/>
              </a:ext>
            </a:extLst>
          </p:cNvPr>
          <p:cNvCxnSpPr>
            <a:cxnSpLocks/>
            <a:stCxn id="13" idx="2"/>
            <a:endCxn id="42" idx="0"/>
          </p:cNvCxnSpPr>
          <p:nvPr/>
        </p:nvCxnSpPr>
        <p:spPr>
          <a:xfrm>
            <a:off x="2309126" y="5017285"/>
            <a:ext cx="2136733" cy="71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58BC45-5EAA-49D8-BECB-7B13C618856D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638466" y="1430351"/>
            <a:ext cx="0" cy="1226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D6FB3B-8C41-446C-AF97-D5082FB5D062}"/>
              </a:ext>
            </a:extLst>
          </p:cNvPr>
          <p:cNvCxnSpPr>
            <a:cxnSpLocks/>
            <a:stCxn id="25" idx="2"/>
            <a:endCxn id="13" idx="0"/>
          </p:cNvCxnSpPr>
          <p:nvPr/>
        </p:nvCxnSpPr>
        <p:spPr>
          <a:xfrm>
            <a:off x="2309126" y="3006705"/>
            <a:ext cx="0" cy="1540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FEB6D68C-7193-4DFD-82AD-4A72C781B945}"/>
              </a:ext>
            </a:extLst>
          </p:cNvPr>
          <p:cNvSpPr txBox="1">
            <a:spLocks/>
          </p:cNvSpPr>
          <p:nvPr/>
        </p:nvSpPr>
        <p:spPr>
          <a:xfrm>
            <a:off x="998402" y="6034401"/>
            <a:ext cx="2568933" cy="59627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 (hourly proportions)</a:t>
            </a:r>
            <a:b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Depressed:	</a:t>
            </a:r>
            <a:r>
              <a:rPr lang="en-GB" sz="1000" b="0" i="0" dirty="0">
                <a:solidFill>
                  <a:srgbClr val="CCCCCC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414000 (56.28%)</a:t>
            </a:r>
            <a:br>
              <a:rPr lang="en-GB" sz="1000" b="0" i="0" dirty="0">
                <a:solidFill>
                  <a:srgbClr val="CCCCCC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1000" b="0" i="0" dirty="0">
                <a:solidFill>
                  <a:srgbClr val="CCCCCC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Non-depressed: 321555 (43.72%)</a:t>
            </a:r>
            <a:endParaRPr lang="en-US" sz="1000" dirty="0">
              <a:solidFill>
                <a:srgbClr val="D4D4D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64628221-B037-4854-ADCB-BCB9720C175C}"/>
              </a:ext>
            </a:extLst>
          </p:cNvPr>
          <p:cNvSpPr txBox="1">
            <a:spLocks/>
          </p:cNvSpPr>
          <p:nvPr/>
        </p:nvSpPr>
        <p:spPr>
          <a:xfrm>
            <a:off x="5178980" y="6019191"/>
            <a:ext cx="2714334" cy="57183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Target (PHQ test result covering 14-days)</a:t>
            </a:r>
            <a:b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Depressed: 	</a:t>
            </a:r>
            <a:r>
              <a:rPr lang="en-GB" sz="1000" b="0" i="0" dirty="0">
                <a:solidFill>
                  <a:srgbClr val="CCCCCC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1725 (55.24%)</a:t>
            </a:r>
            <a:b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Non-depressed: </a:t>
            </a:r>
            <a:r>
              <a:rPr lang="en-GB" sz="1000" b="0" i="0" dirty="0">
                <a:solidFill>
                  <a:srgbClr val="CCCCCC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2129 (44.76%)</a:t>
            </a:r>
            <a:endParaRPr lang="en-US" sz="1000" dirty="0">
              <a:solidFill>
                <a:srgbClr val="D4D4D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233D82D2-BBA0-4E1F-9DC0-7CBFAC2D3047}"/>
              </a:ext>
            </a:extLst>
          </p:cNvPr>
          <p:cNvSpPr txBox="1">
            <a:spLocks/>
          </p:cNvSpPr>
          <p:nvPr/>
        </p:nvSpPr>
        <p:spPr>
          <a:xfrm>
            <a:off x="998403" y="5728749"/>
            <a:ext cx="6894911" cy="23632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Merged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6F4137FF-9AC3-449F-8E3F-5C0592918321}"/>
              </a:ext>
            </a:extLst>
          </p:cNvPr>
          <p:cNvSpPr txBox="1">
            <a:spLocks/>
          </p:cNvSpPr>
          <p:nvPr/>
        </p:nvSpPr>
        <p:spPr>
          <a:xfrm>
            <a:off x="5494920" y="2676571"/>
            <a:ext cx="2284220" cy="45107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PHQ test records</a:t>
            </a:r>
            <a:br>
              <a:rPr lang="en-US" sz="14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(n=4849)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2055C6-D79D-4EFA-86A6-CBD0A16C2ABE}"/>
              </a:ext>
            </a:extLst>
          </p:cNvPr>
          <p:cNvCxnSpPr>
            <a:cxnSpLocks/>
            <a:stCxn id="52" idx="2"/>
            <a:endCxn id="42" idx="0"/>
          </p:cNvCxnSpPr>
          <p:nvPr/>
        </p:nvCxnSpPr>
        <p:spPr>
          <a:xfrm flipH="1">
            <a:off x="4445859" y="3127650"/>
            <a:ext cx="2191171" cy="260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021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8B1F47E-DA2F-47BF-BA50-74D195483A47}"/>
              </a:ext>
            </a:extLst>
          </p:cNvPr>
          <p:cNvSpPr txBox="1">
            <a:spLocks/>
          </p:cNvSpPr>
          <p:nvPr/>
        </p:nvSpPr>
        <p:spPr>
          <a:xfrm>
            <a:off x="259080" y="-60960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0002C8-7C20-4FE5-9970-658E5AEEF11B}"/>
              </a:ext>
            </a:extLst>
          </p:cNvPr>
          <p:cNvSpPr txBox="1">
            <a:spLocks/>
          </p:cNvSpPr>
          <p:nvPr/>
        </p:nvSpPr>
        <p:spPr>
          <a:xfrm>
            <a:off x="81280" y="22251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</a:t>
            </a:r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2EA017-B571-4FCE-90D6-450B35ACA681}"/>
              </a:ext>
            </a:extLst>
          </p:cNvPr>
          <p:cNvSpPr txBox="1">
            <a:spLocks/>
          </p:cNvSpPr>
          <p:nvPr/>
        </p:nvSpPr>
        <p:spPr>
          <a:xfrm>
            <a:off x="9209903" y="6359612"/>
            <a:ext cx="2814399" cy="381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MSc Project </a:t>
            </a:r>
            <a:r>
              <a:rPr lang="en-US"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• 2022.03.02 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updates</a:t>
            </a:r>
            <a:endParaRPr lang="en-GB"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7268FE-ADE6-4285-A27C-9FBBFF46A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619" y="2185480"/>
            <a:ext cx="2396928" cy="2608577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0D08343-819E-4C30-8E71-D78482463BBF}"/>
              </a:ext>
            </a:extLst>
          </p:cNvPr>
          <p:cNvSpPr txBox="1">
            <a:spLocks/>
          </p:cNvSpPr>
          <p:nvPr/>
        </p:nvSpPr>
        <p:spPr>
          <a:xfrm>
            <a:off x="4509416" y="1863026"/>
            <a:ext cx="3753012" cy="596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Subject IDs in three data sources</a:t>
            </a:r>
          </a:p>
        </p:txBody>
      </p:sp>
    </p:spTree>
    <p:extLst>
      <p:ext uri="{BB962C8B-B14F-4D97-AF65-F5344CB8AC3E}">
        <p14:creationId xmlns:p14="http://schemas.microsoft.com/office/powerpoint/2010/main" val="1832784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8B1F47E-DA2F-47BF-BA50-74D195483A47}"/>
              </a:ext>
            </a:extLst>
          </p:cNvPr>
          <p:cNvSpPr txBox="1">
            <a:spLocks/>
          </p:cNvSpPr>
          <p:nvPr/>
        </p:nvSpPr>
        <p:spPr>
          <a:xfrm>
            <a:off x="259080" y="-60960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0002C8-7C20-4FE5-9970-658E5AEEF11B}"/>
              </a:ext>
            </a:extLst>
          </p:cNvPr>
          <p:cNvSpPr txBox="1">
            <a:spLocks/>
          </p:cNvSpPr>
          <p:nvPr/>
        </p:nvSpPr>
        <p:spPr>
          <a:xfrm>
            <a:off x="81280" y="22251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</a:t>
            </a:r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2EA017-B571-4FCE-90D6-450B35ACA681}"/>
              </a:ext>
            </a:extLst>
          </p:cNvPr>
          <p:cNvSpPr txBox="1">
            <a:spLocks/>
          </p:cNvSpPr>
          <p:nvPr/>
        </p:nvSpPr>
        <p:spPr>
          <a:xfrm>
            <a:off x="9209903" y="6359612"/>
            <a:ext cx="2814399" cy="381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MSc Project </a:t>
            </a:r>
            <a:r>
              <a:rPr lang="en-US"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• 2022.03.02 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updates</a:t>
            </a:r>
            <a:endParaRPr lang="en-GB"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6D2353-7DD8-4FD7-A738-132A913B579E}"/>
              </a:ext>
            </a:extLst>
          </p:cNvPr>
          <p:cNvSpPr txBox="1">
            <a:spLocks/>
          </p:cNvSpPr>
          <p:nvPr/>
        </p:nvSpPr>
        <p:spPr>
          <a:xfrm>
            <a:off x="4064517" y="1369099"/>
            <a:ext cx="3753012" cy="765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Distribution of recorded sleep data by hour (8pm-10am)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52A1E8-3938-45EA-915A-05CAA0FC9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643" y="1739150"/>
            <a:ext cx="6148901" cy="41910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A9847F-5B1E-4493-889C-E3C8DEB9C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058" y="1739148"/>
            <a:ext cx="5633637" cy="419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D5BDF6-CE4D-4706-A9BD-077087812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91" y="780915"/>
            <a:ext cx="3991532" cy="56776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50DB62-BC92-4484-A1D4-E58A9EB6F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998" y="742808"/>
            <a:ext cx="3972479" cy="5744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9B172F-A7E2-4B75-816A-E817D5B3B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530" y="714228"/>
            <a:ext cx="4001058" cy="5801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3EE8DE-734B-42AF-94D7-FE5069755C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6882" y="6600789"/>
            <a:ext cx="8545118" cy="25721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137734C-B095-4E84-A562-789B68258256}"/>
              </a:ext>
            </a:extLst>
          </p:cNvPr>
          <p:cNvSpPr txBox="1">
            <a:spLocks/>
          </p:cNvSpPr>
          <p:nvPr/>
        </p:nvSpPr>
        <p:spPr>
          <a:xfrm>
            <a:off x="154091" y="18231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799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8B1F47E-DA2F-47BF-BA50-74D195483A47}"/>
              </a:ext>
            </a:extLst>
          </p:cNvPr>
          <p:cNvSpPr txBox="1">
            <a:spLocks/>
          </p:cNvSpPr>
          <p:nvPr/>
        </p:nvSpPr>
        <p:spPr>
          <a:xfrm>
            <a:off x="259080" y="-60960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0002C8-7C20-4FE5-9970-658E5AEEF11B}"/>
              </a:ext>
            </a:extLst>
          </p:cNvPr>
          <p:cNvSpPr txBox="1">
            <a:spLocks/>
          </p:cNvSpPr>
          <p:nvPr/>
        </p:nvSpPr>
        <p:spPr>
          <a:xfrm>
            <a:off x="81280" y="22251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 extraction</a:t>
            </a:r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2EA017-B571-4FCE-90D6-450B35ACA681}"/>
              </a:ext>
            </a:extLst>
          </p:cNvPr>
          <p:cNvSpPr txBox="1">
            <a:spLocks/>
          </p:cNvSpPr>
          <p:nvPr/>
        </p:nvSpPr>
        <p:spPr>
          <a:xfrm>
            <a:off x="9209903" y="6359612"/>
            <a:ext cx="2814399" cy="381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MSc Project </a:t>
            </a:r>
            <a:r>
              <a:rPr lang="en-US"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• 2022.03.02 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updates</a:t>
            </a:r>
            <a:endParaRPr lang="en-GB"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FD00008-7341-47FB-AC17-D2CF0A7C8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1574557"/>
            <a:ext cx="5340675" cy="3440151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9FADA98-8A65-42F4-84BC-13FAC4230DFD}"/>
              </a:ext>
            </a:extLst>
          </p:cNvPr>
          <p:cNvSpPr txBox="1">
            <a:spLocks/>
          </p:cNvSpPr>
          <p:nvPr/>
        </p:nvSpPr>
        <p:spPr>
          <a:xfrm>
            <a:off x="1069148" y="1272753"/>
            <a:ext cx="3753012" cy="765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Non-depressed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A5F9ED9-6AB8-476A-83C3-3F1788AB0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540" y="1579533"/>
            <a:ext cx="5124082" cy="3435175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1DABAFA-5149-4BFA-95DF-6E0DFAB8B488}"/>
              </a:ext>
            </a:extLst>
          </p:cNvPr>
          <p:cNvSpPr txBox="1">
            <a:spLocks/>
          </p:cNvSpPr>
          <p:nvPr/>
        </p:nvSpPr>
        <p:spPr>
          <a:xfrm>
            <a:off x="6665045" y="1272753"/>
            <a:ext cx="3753012" cy="765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Depressed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6F7E67-90CB-4682-947F-CC5B73EF46ED}"/>
              </a:ext>
            </a:extLst>
          </p:cNvPr>
          <p:cNvSpPr txBox="1"/>
          <p:nvPr/>
        </p:nvSpPr>
        <p:spPr>
          <a:xfrm>
            <a:off x="28881" y="6479432"/>
            <a:ext cx="8250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b="0" dirty="0">
                <a:solidFill>
                  <a:srgbClr val="9CDCFE"/>
                </a:solidFill>
                <a:effectLst/>
                <a:latin typeface="Cascadia Code PL" panose="020B0609020000020004" pitchFamily="49" charset="0"/>
              </a:rPr>
              <a:t>show</a:t>
            </a:r>
            <a:r>
              <a:rPr lang="en-GB" sz="700" b="0" dirty="0">
                <a:solidFill>
                  <a:srgbClr val="D4D4D4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GB" sz="700" b="0" dirty="0" err="1">
                <a:solidFill>
                  <a:srgbClr val="9CDCFE"/>
                </a:solidFill>
                <a:effectLst/>
                <a:latin typeface="Cascadia Code PL" panose="020B0609020000020004" pitchFamily="49" charset="0"/>
              </a:rPr>
              <a:t>df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ascadia Code PL" panose="020B0609020000020004" pitchFamily="49" charset="0"/>
              </a:rPr>
              <a:t>.loc</a:t>
            </a:r>
            <a:r>
              <a:rPr lang="en-GB" sz="700" b="0" dirty="0">
                <a:solidFill>
                  <a:srgbClr val="D4D4D4"/>
                </a:solidFill>
                <a:effectLst/>
                <a:latin typeface="Cascadia Code PL" panose="020B0609020000020004" pitchFamily="49" charset="0"/>
              </a:rPr>
              <a:t>[</a:t>
            </a:r>
            <a:r>
              <a:rPr lang="en-GB" sz="700" b="0" dirty="0">
                <a:solidFill>
                  <a:srgbClr val="9CDCFE"/>
                </a:solidFill>
                <a:effectLst/>
                <a:latin typeface="Cascadia Code PL" panose="020B0609020000020004" pitchFamily="49" charset="0"/>
              </a:rPr>
              <a:t>df</a:t>
            </a:r>
            <a:r>
              <a:rPr lang="en-GB" sz="700" b="0" dirty="0">
                <a:solidFill>
                  <a:srgbClr val="D4D4D4"/>
                </a:solidFill>
                <a:effectLst/>
                <a:latin typeface="Cascadia Code PL" panose="020B0609020000020004" pitchFamily="49" charset="0"/>
              </a:rPr>
              <a:t>[</a:t>
            </a:r>
            <a:r>
              <a:rPr lang="en-GB" sz="700" b="0" dirty="0">
                <a:solidFill>
                  <a:srgbClr val="CE9178"/>
                </a:solidFill>
                <a:effectLst/>
                <a:latin typeface="Cascadia Code PL" panose="020B0609020000020004" pitchFamily="49" charset="0"/>
              </a:rPr>
              <a:t>'</a:t>
            </a:r>
            <a:r>
              <a:rPr lang="en-GB" sz="700" b="0" dirty="0" err="1">
                <a:solidFill>
                  <a:srgbClr val="CE9178"/>
                </a:solidFill>
                <a:effectLst/>
                <a:latin typeface="Cascadia Code PL" panose="020B0609020000020004" pitchFamily="49" charset="0"/>
              </a:rPr>
              <a:t>id_new</a:t>
            </a:r>
            <a:r>
              <a:rPr lang="en-GB" sz="700" b="0" dirty="0">
                <a:solidFill>
                  <a:srgbClr val="CE9178"/>
                </a:solidFill>
                <a:effectLst/>
                <a:latin typeface="Cascadia Code PL" panose="020B0609020000020004" pitchFamily="49" charset="0"/>
              </a:rPr>
              <a:t>'</a:t>
            </a:r>
            <a:r>
              <a:rPr lang="en-GB" sz="700" b="0" dirty="0">
                <a:solidFill>
                  <a:srgbClr val="D4D4D4"/>
                </a:solidFill>
                <a:effectLst/>
                <a:latin typeface="Cascadia Code PL" panose="020B0609020000020004" pitchFamily="49" charset="0"/>
              </a:rPr>
              <a:t>]==</a:t>
            </a:r>
            <a:r>
              <a:rPr lang="en-GB" sz="700" b="0" dirty="0">
                <a:solidFill>
                  <a:srgbClr val="CE9178"/>
                </a:solidFill>
                <a:effectLst/>
                <a:latin typeface="Cascadia Code PL" panose="020B0609020000020004" pitchFamily="49" charset="0"/>
              </a:rPr>
              <a:t>'6fcdd023-6388-4650-a30d-8311015fc731_2019-05-08'</a:t>
            </a:r>
            <a:r>
              <a:rPr lang="en-GB" sz="700" b="0" dirty="0">
                <a:solidFill>
                  <a:srgbClr val="D4D4D4"/>
                </a:solidFill>
                <a:effectLst/>
                <a:latin typeface="Cascadia Code PL" panose="020B0609020000020004" pitchFamily="49" charset="0"/>
              </a:rPr>
              <a:t>] </a:t>
            </a:r>
            <a:r>
              <a:rPr lang="en-GB" sz="700" b="0" dirty="0">
                <a:solidFill>
                  <a:srgbClr val="6A9955"/>
                </a:solidFill>
                <a:effectLst/>
                <a:latin typeface="Cascadia Code PL" panose="020B0609020000020004" pitchFamily="49" charset="0"/>
              </a:rPr>
              <a:t># non-depressed</a:t>
            </a:r>
            <a:endParaRPr lang="en-GB" sz="700" b="0" dirty="0">
              <a:solidFill>
                <a:srgbClr val="D4D4D4"/>
              </a:solidFill>
              <a:effectLst/>
              <a:latin typeface="Cascadia Code PL" panose="020B0609020000020004" pitchFamily="49" charset="0"/>
            </a:endParaRPr>
          </a:p>
          <a:p>
            <a:r>
              <a:rPr lang="en-GB" sz="700" b="0" dirty="0">
                <a:solidFill>
                  <a:srgbClr val="9CDCFE"/>
                </a:solidFill>
                <a:effectLst/>
                <a:latin typeface="Cascadia Code PL" panose="020B0609020000020004" pitchFamily="49" charset="0"/>
              </a:rPr>
              <a:t>show2</a:t>
            </a:r>
            <a:r>
              <a:rPr lang="en-GB" sz="700" b="0" dirty="0">
                <a:solidFill>
                  <a:srgbClr val="D4D4D4"/>
                </a:solidFill>
                <a:effectLst/>
                <a:latin typeface="Cascadia Code PL" panose="020B0609020000020004" pitchFamily="49" charset="0"/>
              </a:rPr>
              <a:t> = </a:t>
            </a:r>
            <a:r>
              <a:rPr lang="en-GB" sz="700" b="0" dirty="0" err="1">
                <a:solidFill>
                  <a:srgbClr val="9CDCFE"/>
                </a:solidFill>
                <a:effectLst/>
                <a:latin typeface="Cascadia Code PL" panose="020B0609020000020004" pitchFamily="49" charset="0"/>
              </a:rPr>
              <a:t>df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ascadia Code PL" panose="020B0609020000020004" pitchFamily="49" charset="0"/>
              </a:rPr>
              <a:t>.loc</a:t>
            </a:r>
            <a:r>
              <a:rPr lang="en-GB" sz="700" b="0" dirty="0">
                <a:solidFill>
                  <a:srgbClr val="D4D4D4"/>
                </a:solidFill>
                <a:effectLst/>
                <a:latin typeface="Cascadia Code PL" panose="020B0609020000020004" pitchFamily="49" charset="0"/>
              </a:rPr>
              <a:t>[</a:t>
            </a:r>
            <a:r>
              <a:rPr lang="en-GB" sz="700" b="0" dirty="0">
                <a:solidFill>
                  <a:srgbClr val="9CDCFE"/>
                </a:solidFill>
                <a:effectLst/>
                <a:latin typeface="Cascadia Code PL" panose="020B0609020000020004" pitchFamily="49" charset="0"/>
              </a:rPr>
              <a:t>df</a:t>
            </a:r>
            <a:r>
              <a:rPr lang="en-GB" sz="700" b="0" dirty="0">
                <a:solidFill>
                  <a:srgbClr val="D4D4D4"/>
                </a:solidFill>
                <a:effectLst/>
                <a:latin typeface="Cascadia Code PL" panose="020B0609020000020004" pitchFamily="49" charset="0"/>
              </a:rPr>
              <a:t>[</a:t>
            </a:r>
            <a:r>
              <a:rPr lang="en-GB" sz="700" b="0" dirty="0">
                <a:solidFill>
                  <a:srgbClr val="CE9178"/>
                </a:solidFill>
                <a:effectLst/>
                <a:latin typeface="Cascadia Code PL" panose="020B0609020000020004" pitchFamily="49" charset="0"/>
              </a:rPr>
              <a:t>'</a:t>
            </a:r>
            <a:r>
              <a:rPr lang="en-GB" sz="700" b="0" dirty="0" err="1">
                <a:solidFill>
                  <a:srgbClr val="CE9178"/>
                </a:solidFill>
                <a:effectLst/>
                <a:latin typeface="Cascadia Code PL" panose="020B0609020000020004" pitchFamily="49" charset="0"/>
              </a:rPr>
              <a:t>id_new</a:t>
            </a:r>
            <a:r>
              <a:rPr lang="en-GB" sz="700" b="0" dirty="0">
                <a:solidFill>
                  <a:srgbClr val="CE9178"/>
                </a:solidFill>
                <a:effectLst/>
                <a:latin typeface="Cascadia Code PL" panose="020B0609020000020004" pitchFamily="49" charset="0"/>
              </a:rPr>
              <a:t>'</a:t>
            </a:r>
            <a:r>
              <a:rPr lang="en-GB" sz="700" b="0" dirty="0">
                <a:solidFill>
                  <a:srgbClr val="D4D4D4"/>
                </a:solidFill>
                <a:effectLst/>
                <a:latin typeface="Cascadia Code PL" panose="020B0609020000020004" pitchFamily="49" charset="0"/>
              </a:rPr>
              <a:t>]==</a:t>
            </a:r>
            <a:r>
              <a:rPr lang="en-GB" sz="700" b="0" dirty="0">
                <a:solidFill>
                  <a:srgbClr val="CE9178"/>
                </a:solidFill>
                <a:effectLst/>
                <a:latin typeface="Cascadia Code PL" panose="020B0609020000020004" pitchFamily="49" charset="0"/>
              </a:rPr>
              <a:t>'bf3defd7-2a52-4557-8202-9d887957e109_2019-02-04'</a:t>
            </a:r>
            <a:r>
              <a:rPr lang="en-GB" sz="700" b="0" dirty="0">
                <a:solidFill>
                  <a:srgbClr val="D4D4D4"/>
                </a:solidFill>
                <a:effectLst/>
                <a:latin typeface="Cascadia Code PL" panose="020B0609020000020004" pitchFamily="49" charset="0"/>
              </a:rPr>
              <a:t>] </a:t>
            </a:r>
            <a:r>
              <a:rPr lang="en-GB" sz="700" b="0" dirty="0">
                <a:solidFill>
                  <a:srgbClr val="6A9955"/>
                </a:solidFill>
                <a:effectLst/>
                <a:latin typeface="Cascadia Code PL" panose="020B0609020000020004" pitchFamily="49" charset="0"/>
              </a:rPr>
              <a:t># depressed, same subject</a:t>
            </a:r>
            <a:endParaRPr lang="en-GB" sz="700" b="0" dirty="0">
              <a:solidFill>
                <a:srgbClr val="D4D4D4"/>
              </a:solidFill>
              <a:effectLst/>
              <a:latin typeface="Cascadia Code PL" panose="020B0609020000020004" pitchFamily="49" charset="0"/>
            </a:endParaRP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ascadia Code PL" panose="020B0609020000020004" pitchFamily="49" charset="0"/>
              </a:rPr>
            </a:br>
            <a:endParaRPr lang="en-GB" sz="700" b="0" dirty="0">
              <a:solidFill>
                <a:srgbClr val="D4D4D4"/>
              </a:solidFill>
              <a:effectLst/>
              <a:latin typeface="Cascadia Code PL" panose="020B0609020000020004" pitchFamily="49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6F187D6-879F-44E7-9B56-8BE19C237DBB}"/>
              </a:ext>
            </a:extLst>
          </p:cNvPr>
          <p:cNvSpPr txBox="1">
            <a:spLocks/>
          </p:cNvSpPr>
          <p:nvPr/>
        </p:nvSpPr>
        <p:spPr>
          <a:xfrm>
            <a:off x="81280" y="604392"/>
            <a:ext cx="11272520" cy="5232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Preview of input time series</a:t>
            </a:r>
            <a:endParaRPr lang="en-GB" sz="1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605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8B1F47E-DA2F-47BF-BA50-74D195483A47}"/>
              </a:ext>
            </a:extLst>
          </p:cNvPr>
          <p:cNvSpPr txBox="1">
            <a:spLocks/>
          </p:cNvSpPr>
          <p:nvPr/>
        </p:nvSpPr>
        <p:spPr>
          <a:xfrm>
            <a:off x="259080" y="-60960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0002C8-7C20-4FE5-9970-658E5AEEF11B}"/>
              </a:ext>
            </a:extLst>
          </p:cNvPr>
          <p:cNvSpPr txBox="1">
            <a:spLocks/>
          </p:cNvSpPr>
          <p:nvPr/>
        </p:nvSpPr>
        <p:spPr>
          <a:xfrm>
            <a:off x="81280" y="22251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2EA017-B571-4FCE-90D6-450B35ACA681}"/>
              </a:ext>
            </a:extLst>
          </p:cNvPr>
          <p:cNvSpPr txBox="1">
            <a:spLocks/>
          </p:cNvSpPr>
          <p:nvPr/>
        </p:nvSpPr>
        <p:spPr>
          <a:xfrm>
            <a:off x="9209903" y="6359612"/>
            <a:ext cx="2814399" cy="381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MSc Project </a:t>
            </a:r>
            <a:r>
              <a:rPr lang="en-US"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• 2022.03.02 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updates</a:t>
            </a:r>
            <a:endParaRPr lang="en-GB"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6F7E67-90CB-4682-947F-CC5B73EF46ED}"/>
              </a:ext>
            </a:extLst>
          </p:cNvPr>
          <p:cNvSpPr txBox="1"/>
          <p:nvPr/>
        </p:nvSpPr>
        <p:spPr>
          <a:xfrm>
            <a:off x="28881" y="6479432"/>
            <a:ext cx="82507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b="0" dirty="0">
                <a:solidFill>
                  <a:srgbClr val="9CDCFE"/>
                </a:solidFill>
                <a:effectLst/>
                <a:latin typeface="Cascadia Code PL" panose="020B0609020000020004" pitchFamily="49" charset="0"/>
              </a:rPr>
              <a:t>Code</a:t>
            </a:r>
            <a:endParaRPr lang="en-GB" sz="700" b="0" dirty="0">
              <a:solidFill>
                <a:srgbClr val="D4D4D4"/>
              </a:solidFill>
              <a:effectLst/>
              <a:latin typeface="Cascadia Code PL" panose="020B0609020000020004" pitchFamily="49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6F187D6-879F-44E7-9B56-8BE19C237DBB}"/>
              </a:ext>
            </a:extLst>
          </p:cNvPr>
          <p:cNvSpPr txBox="1">
            <a:spLocks/>
          </p:cNvSpPr>
          <p:nvPr/>
        </p:nvSpPr>
        <p:spPr>
          <a:xfrm>
            <a:off x="81280" y="604392"/>
            <a:ext cx="11272520" cy="5232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Subtitle</a:t>
            </a:r>
            <a:endParaRPr lang="en-GB" sz="1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EE57C01-E6A4-4318-86FF-3357E1CBA62C}"/>
              </a:ext>
            </a:extLst>
          </p:cNvPr>
          <p:cNvSpPr txBox="1">
            <a:spLocks/>
          </p:cNvSpPr>
          <p:nvPr/>
        </p:nvSpPr>
        <p:spPr>
          <a:xfrm>
            <a:off x="259080" y="1952158"/>
            <a:ext cx="11272520" cy="23006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PCA and ICA taken jointly did not improve performance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Feature transformation methods lower interpretability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Different feature subsets give similar performance --&gt; </a:t>
            </a:r>
            <a:b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suggests the presence of different Markov Blankets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i.e. "there may be different underlying combinations of features which essentially can jointly capture" the key characteristics for class separation”</a:t>
            </a:r>
            <a:endParaRPr lang="en-GB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766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8B1F47E-DA2F-47BF-BA50-74D195483A47}"/>
              </a:ext>
            </a:extLst>
          </p:cNvPr>
          <p:cNvSpPr txBox="1">
            <a:spLocks/>
          </p:cNvSpPr>
          <p:nvPr/>
        </p:nvSpPr>
        <p:spPr>
          <a:xfrm>
            <a:off x="259080" y="-60960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0002C8-7C20-4FE5-9970-658E5AEEF11B}"/>
              </a:ext>
            </a:extLst>
          </p:cNvPr>
          <p:cNvSpPr txBox="1">
            <a:spLocks/>
          </p:cNvSpPr>
          <p:nvPr/>
        </p:nvSpPr>
        <p:spPr>
          <a:xfrm>
            <a:off x="81280" y="22251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</a:t>
            </a:r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2EA017-B571-4FCE-90D6-450B35ACA681}"/>
              </a:ext>
            </a:extLst>
          </p:cNvPr>
          <p:cNvSpPr txBox="1">
            <a:spLocks/>
          </p:cNvSpPr>
          <p:nvPr/>
        </p:nvSpPr>
        <p:spPr>
          <a:xfrm>
            <a:off x="9209903" y="6359612"/>
            <a:ext cx="2814399" cy="381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MSc Project </a:t>
            </a:r>
            <a:r>
              <a:rPr lang="en-US"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• 2022.03.02 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updates</a:t>
            </a:r>
            <a:endParaRPr lang="en-GB"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7F34BB3-631D-4C0C-8D67-66436FDA3435}"/>
              </a:ext>
            </a:extLst>
          </p:cNvPr>
          <p:cNvSpPr txBox="1">
            <a:spLocks/>
          </p:cNvSpPr>
          <p:nvPr/>
        </p:nvSpPr>
        <p:spPr>
          <a:xfrm>
            <a:off x="503339" y="1402966"/>
            <a:ext cx="9007890" cy="2221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 issues (fix later):</a:t>
            </a:r>
          </a:p>
          <a:p>
            <a:pPr marL="342900" indent="-342900" algn="l">
              <a:buAutoNum type="arabicPeriod"/>
            </a:pPr>
            <a:r>
              <a:rPr lang="en-US" sz="16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Probably dump 10am instead of keeping it</a:t>
            </a:r>
          </a:p>
          <a:p>
            <a:pPr marL="342900" indent="-342900" algn="l">
              <a:buAutoNum type="arabicPeriod"/>
            </a:pPr>
            <a:r>
              <a:rPr lang="en-US" sz="16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few hours still have ‘total’ proportion &gt; 1, reason unknown</a:t>
            </a:r>
          </a:p>
          <a:p>
            <a:pPr marL="342900" indent="-342900" algn="l">
              <a:buAutoNum type="arabicPeriod"/>
            </a:pPr>
            <a:r>
              <a:rPr lang="en-US" sz="16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RF classifier show terrible performance – need to double check preprocessing</a:t>
            </a:r>
          </a:p>
          <a:p>
            <a:pPr marL="342900" indent="-342900" algn="l">
              <a:buAutoNum type="arabicPeriod"/>
            </a:pPr>
            <a:r>
              <a:rPr lang="en-US" sz="16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Need to double check deduplication logic – is the code working as intended?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9922B6-37F1-41FB-8CA4-8567E03921C1}"/>
              </a:ext>
            </a:extLst>
          </p:cNvPr>
          <p:cNvSpPr txBox="1">
            <a:spLocks/>
          </p:cNvSpPr>
          <p:nvPr/>
        </p:nvSpPr>
        <p:spPr>
          <a:xfrm>
            <a:off x="451927" y="3723852"/>
            <a:ext cx="9007890" cy="2221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Code:</a:t>
            </a:r>
          </a:p>
          <a:p>
            <a:pPr marL="342900" indent="-342900" algn="l">
              <a:buAutoNum type="arabicPeriod"/>
            </a:pPr>
            <a:r>
              <a:rPr lang="en-US" sz="16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Routines</a:t>
            </a:r>
          </a:p>
          <a:p>
            <a:pPr marL="800100" lvl="1" indent="-342900" algn="l">
              <a:buAutoNum type="arabicPeriod"/>
            </a:pPr>
            <a:r>
              <a:rPr lang="en-US" sz="12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Bar plot with percentages</a:t>
            </a:r>
          </a:p>
          <a:p>
            <a:pPr marL="800100" lvl="1" indent="-342900" algn="l">
              <a:buAutoNum type="arabicPeriod"/>
            </a:pPr>
            <a:r>
              <a:rPr lang="en-US" sz="12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Anything else?</a:t>
            </a:r>
          </a:p>
          <a:p>
            <a:pPr marL="342900" indent="-342900" algn="l">
              <a:buAutoNum type="arabicPeriod"/>
            </a:pPr>
            <a:r>
              <a:rPr lang="en-US" sz="16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Understanding</a:t>
            </a:r>
          </a:p>
          <a:p>
            <a:pPr marL="800100" lvl="1" indent="-342900" algn="l">
              <a:buAutoNum type="arabicPeriod"/>
            </a:pPr>
            <a:r>
              <a:rPr lang="en-US" sz="12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pandas index</a:t>
            </a:r>
          </a:p>
          <a:p>
            <a:pPr marL="800100" lvl="1" indent="-342900" algn="l">
              <a:buAutoNum type="arabicPeriod"/>
            </a:pPr>
            <a:r>
              <a:rPr lang="en-US" sz="12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pandas datetime</a:t>
            </a:r>
          </a:p>
        </p:txBody>
      </p:sp>
    </p:spTree>
    <p:extLst>
      <p:ext uri="{BB962C8B-B14F-4D97-AF65-F5344CB8AC3E}">
        <p14:creationId xmlns:p14="http://schemas.microsoft.com/office/powerpoint/2010/main" val="3541236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8C4638F-B6D9-404F-B335-B24E5A2A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tsFresh</a:t>
            </a:r>
            <a:endParaRPr lang="en-US" sz="1800" dirty="0"/>
          </a:p>
          <a:p>
            <a:pPr lvl="1"/>
            <a:r>
              <a:rPr lang="en-US" sz="1600" dirty="0"/>
              <a:t>After filtering by non-missing days &gt;= 12, number of </a:t>
            </a:r>
            <a:r>
              <a:rPr lang="en-US" sz="1600" dirty="0" err="1"/>
              <a:t>deltaT</a:t>
            </a:r>
            <a:r>
              <a:rPr lang="en-US" sz="1600" dirty="0"/>
              <a:t> = 2860</a:t>
            </a:r>
          </a:p>
          <a:p>
            <a:pPr lvl="1"/>
            <a:r>
              <a:rPr lang="en-US" sz="1600" dirty="0"/>
              <a:t>Feature Extraction: </a:t>
            </a:r>
            <a:r>
              <a:rPr lang="en-GB" sz="1600" dirty="0"/>
              <a:t>3156 features</a:t>
            </a:r>
          </a:p>
          <a:p>
            <a:pPr lvl="1"/>
            <a:r>
              <a:rPr lang="en-GB" sz="1600" dirty="0"/>
              <a:t>Feature Selection: 422 features</a:t>
            </a:r>
          </a:p>
          <a:p>
            <a:r>
              <a:rPr lang="en-US" sz="1800" dirty="0"/>
              <a:t>Train-test-split (not stratified by subject):</a:t>
            </a:r>
          </a:p>
          <a:p>
            <a:pPr lvl="1"/>
            <a:r>
              <a:rPr lang="en-US" sz="1200" b="0" i="0" dirty="0">
                <a:solidFill>
                  <a:srgbClr val="CCCCCC"/>
                </a:solidFill>
                <a:effectLst/>
                <a:latin typeface="Cascadia Code PL" panose="020B0609020000020004" pitchFamily="49" charset="0"/>
              </a:rPr>
              <a:t>Training Features Shape: (858, 422) </a:t>
            </a:r>
          </a:p>
          <a:p>
            <a:pPr lvl="1"/>
            <a:r>
              <a:rPr lang="en-US" sz="1200" b="0" i="0" dirty="0">
                <a:solidFill>
                  <a:srgbClr val="CCCCCC"/>
                </a:solidFill>
                <a:effectLst/>
                <a:latin typeface="Cascadia Code PL" panose="020B0609020000020004" pitchFamily="49" charset="0"/>
              </a:rPr>
              <a:t>Training Labels Shape: (858,) </a:t>
            </a:r>
          </a:p>
          <a:p>
            <a:pPr lvl="1"/>
            <a:r>
              <a:rPr lang="en-US" sz="1200" b="0" i="0" dirty="0">
                <a:solidFill>
                  <a:srgbClr val="CCCCCC"/>
                </a:solidFill>
                <a:effectLst/>
                <a:latin typeface="Cascadia Code PL" panose="020B0609020000020004" pitchFamily="49" charset="0"/>
              </a:rPr>
              <a:t>Testing Features Shape: (2002, 422) </a:t>
            </a:r>
          </a:p>
          <a:p>
            <a:pPr lvl="1"/>
            <a:r>
              <a:rPr lang="en-US" sz="1200" b="0" i="0" dirty="0">
                <a:solidFill>
                  <a:srgbClr val="CCCCCC"/>
                </a:solidFill>
                <a:effectLst/>
                <a:latin typeface="Cascadia Code PL" panose="020B0609020000020004" pitchFamily="49" charset="0"/>
              </a:rPr>
              <a:t>Testing Labels Shape: (2002,)</a:t>
            </a:r>
          </a:p>
          <a:p>
            <a:pPr lvl="1"/>
            <a:r>
              <a:rPr lang="en-US" sz="1600" dirty="0">
                <a:latin typeface="Inconsolata" panose="020B0609030003000000" pitchFamily="49" charset="0"/>
              </a:rPr>
              <a:t>Testing proportion: 379 T – 479 F (44.1%)</a:t>
            </a:r>
          </a:p>
          <a:p>
            <a:pPr lvl="1"/>
            <a:r>
              <a:rPr lang="en-US" sz="1600" dirty="0">
                <a:latin typeface="Inconsolata" panose="020B0609030003000000" pitchFamily="49" charset="0"/>
              </a:rPr>
              <a:t>Training proportion: </a:t>
            </a:r>
            <a:r>
              <a:rPr lang="en-GB" sz="1600" b="0" i="0" dirty="0">
                <a:solidFill>
                  <a:srgbClr val="CCCCCC"/>
                </a:solidFill>
                <a:effectLst/>
                <a:latin typeface="Inconsolata" panose="020B0609030003000000" pitchFamily="49" charset="0"/>
              </a:rPr>
              <a:t>853</a:t>
            </a:r>
            <a:r>
              <a:rPr lang="en-US" sz="1600" dirty="0">
                <a:solidFill>
                  <a:srgbClr val="CCCCCC"/>
                </a:solidFill>
                <a:latin typeface="Inconsolata" panose="020B0609030003000000" pitchFamily="49" charset="0"/>
              </a:rPr>
              <a:t> T – </a:t>
            </a:r>
            <a:r>
              <a:rPr lang="en-GB" sz="1600" b="0" i="0" dirty="0">
                <a:solidFill>
                  <a:srgbClr val="CCCCCC"/>
                </a:solidFill>
                <a:effectLst/>
                <a:latin typeface="Inconsolata" panose="020B0609030003000000" pitchFamily="49" charset="0"/>
              </a:rPr>
              <a:t>1149</a:t>
            </a:r>
            <a:r>
              <a:rPr lang="en-US" sz="1600" dirty="0">
                <a:solidFill>
                  <a:srgbClr val="CCCCCC"/>
                </a:solidFill>
                <a:latin typeface="Inconsolata" panose="020B0609030003000000" pitchFamily="49" charset="0"/>
              </a:rPr>
              <a:t> F (42.6%)</a:t>
            </a:r>
          </a:p>
          <a:p>
            <a:r>
              <a:rPr lang="en-US" sz="1800" dirty="0"/>
              <a:t>Preprocessing + Models + Tuning: </a:t>
            </a:r>
          </a:p>
          <a:p>
            <a:pPr lvl="1"/>
            <a:r>
              <a:rPr lang="en-US" sz="1600" dirty="0" err="1">
                <a:latin typeface="Inconsolata" panose="020B0609030003000000" pitchFamily="49" charset="0"/>
              </a:rPr>
              <a:t>StandardScaling</a:t>
            </a:r>
            <a:r>
              <a:rPr lang="en-US" sz="1600" dirty="0">
                <a:latin typeface="Inconsolata" panose="020B0609030003000000" pitchFamily="49" charset="0"/>
              </a:rPr>
              <a:t> + KNN</a:t>
            </a:r>
          </a:p>
          <a:p>
            <a:pPr lvl="1"/>
            <a:r>
              <a:rPr lang="en-US" sz="1600" dirty="0" err="1">
                <a:latin typeface="Inconsolata" panose="020B0609030003000000" pitchFamily="49" charset="0"/>
              </a:rPr>
              <a:t>StandardScaling</a:t>
            </a:r>
            <a:r>
              <a:rPr lang="en-US" sz="1600" dirty="0">
                <a:latin typeface="Inconsolata" panose="020B0609030003000000" pitchFamily="49" charset="0"/>
              </a:rPr>
              <a:t> + SVM classifier</a:t>
            </a:r>
          </a:p>
          <a:p>
            <a:pPr lvl="1"/>
            <a:r>
              <a:rPr lang="en-US" sz="1600" dirty="0">
                <a:latin typeface="Inconsolata" panose="020B0609030003000000" pitchFamily="49" charset="0"/>
              </a:rPr>
              <a:t>No scaling +      </a:t>
            </a:r>
            <a:r>
              <a:rPr lang="en-US" sz="1600" dirty="0" err="1">
                <a:latin typeface="Inconsolata" panose="020B0609030003000000" pitchFamily="49" charset="0"/>
              </a:rPr>
              <a:t>RandomForest</a:t>
            </a:r>
            <a:endParaRPr lang="en-US" sz="1600" dirty="0">
              <a:latin typeface="Inconsolata" panose="020B0609030003000000" pitchFamily="49" charset="0"/>
            </a:endParaRPr>
          </a:p>
          <a:p>
            <a:pPr lvl="1"/>
            <a:r>
              <a:rPr lang="en-US" sz="1600" dirty="0">
                <a:latin typeface="Inconsolata" panose="020B0609030003000000" pitchFamily="49" charset="0"/>
              </a:rPr>
              <a:t>No scaling +      </a:t>
            </a:r>
            <a:r>
              <a:rPr lang="en-US" sz="1600" dirty="0" err="1">
                <a:latin typeface="Inconsolata" panose="020B0609030003000000" pitchFamily="49" charset="0"/>
              </a:rPr>
              <a:t>LogisticRegression</a:t>
            </a:r>
            <a:r>
              <a:rPr lang="en-US" sz="1600" dirty="0">
                <a:latin typeface="Inconsolata" panose="020B0609030003000000" pitchFamily="49" charset="0"/>
              </a:rPr>
              <a:t> and regularized variants</a:t>
            </a:r>
          </a:p>
          <a:p>
            <a:pPr lvl="1"/>
            <a:endParaRPr lang="en-US" sz="1600" dirty="0"/>
          </a:p>
          <a:p>
            <a:endParaRPr lang="en-GB" sz="1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2CB4D82-C6C7-4643-89C9-976A278B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E6EF4E1-5F53-44F6-BB66-4686028854B3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9E56F8-1CBD-47C0-B369-D10FAC17BE0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Baseline models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152304A-CD71-456C-A748-49BDBC57FE71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FFF2FE0-8CA0-483E-99B6-E5340F0A6A71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07D700-D832-4251-A6BB-19FDDFBEA2D3}"/>
              </a:ext>
            </a:extLst>
          </p:cNvPr>
          <p:cNvSpPr txBox="1">
            <a:spLocks/>
          </p:cNvSpPr>
          <p:nvPr/>
        </p:nvSpPr>
        <p:spPr>
          <a:xfrm>
            <a:off x="8901525" y="6314866"/>
            <a:ext cx="2814399" cy="381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MSc Project • 2022.03.24 updates</a:t>
            </a:r>
            <a:endParaRPr lang="en-GB"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358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05B9DF-6079-49B9-85F4-DF0A68F5F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### </a:t>
            </a:r>
            <a:r>
              <a:rPr lang="en-GB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knn</a:t>
            </a:r>
            <a:endParaRPr lang="en-GB" sz="18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Best score: 0.6361371153306452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Best params: {'</a:t>
            </a:r>
            <a:r>
              <a:rPr lang="en-GB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knn</a:t>
            </a: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__</a:t>
            </a:r>
            <a:r>
              <a:rPr lang="en-GB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n_neighbors</a:t>
            </a: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': 9}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### svc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Best score: 0.644029916331013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Best params: {'</a:t>
            </a:r>
            <a:r>
              <a:rPr lang="en-GB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svc__C</a:t>
            </a: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': 10, '</a:t>
            </a:r>
            <a:r>
              <a:rPr lang="en-GB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svc__gamma</a:t>
            </a: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': 0.001, '</a:t>
            </a:r>
            <a:r>
              <a:rPr lang="en-GB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svc__kernel</a:t>
            </a: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': '</a:t>
            </a:r>
            <a:r>
              <a:rPr lang="en-GB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rbf</a:t>
            </a: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'}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### rf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Best score: 0.6363237836379443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Best params: {'rf__</a:t>
            </a:r>
            <a:r>
              <a:rPr lang="en-GB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max_depth</a:t>
            </a: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': 20, 'rf__</a:t>
            </a:r>
            <a:r>
              <a:rPr lang="en-GB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max_features</a:t>
            </a: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': 'auto', 'rf__</a:t>
            </a:r>
            <a:r>
              <a:rPr lang="en-GB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min_samples_split</a:t>
            </a: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': 2, 'rf__</a:t>
            </a:r>
            <a:r>
              <a:rPr lang="en-GB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n_estimators</a:t>
            </a: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': 200}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### logistic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Best score: 0.6189314284232641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Best params: {'</a:t>
            </a:r>
            <a:r>
              <a:rPr lang="en-GB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logistic__C</a:t>
            </a: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': 0.1, '</a:t>
            </a:r>
            <a:r>
              <a:rPr lang="en-GB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logistic__penalty</a:t>
            </a: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': 'l1', '</a:t>
            </a:r>
            <a:r>
              <a:rPr lang="en-GB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logistic__solver</a:t>
            </a: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': '</a:t>
            </a:r>
            <a:r>
              <a:rPr lang="en-GB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liblinear</a:t>
            </a:r>
            <a:endParaRPr lang="en-GB" sz="18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F741147-0B8D-49A9-861B-5B375311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results </a:t>
            </a:r>
            <a:r>
              <a:rPr lang="en-US"/>
              <a:t>on training set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130219-2E2A-48EE-ADA8-5030FC5D349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66E228-1A75-4F81-B0B3-A76606FA5C8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84480" y="75666"/>
            <a:ext cx="11714088" cy="268810"/>
          </a:xfrm>
        </p:spPr>
        <p:txBody>
          <a:bodyPr/>
          <a:lstStyle/>
          <a:p>
            <a:r>
              <a:rPr lang="en-US" dirty="0"/>
              <a:t>Baseline models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64B6E37-D04F-4247-B1D3-C54CFA4C2686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764D85B-7C76-4040-BFBC-AF8DADBEEB8D}"/>
              </a:ext>
            </a:extLst>
          </p:cNvPr>
          <p:cNvSpPr txBox="1">
            <a:spLocks/>
          </p:cNvSpPr>
          <p:nvPr/>
        </p:nvSpPr>
        <p:spPr>
          <a:xfrm>
            <a:off x="8901525" y="6314866"/>
            <a:ext cx="2814399" cy="381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MSc Project • 2022.03.24 updates</a:t>
            </a:r>
            <a:endParaRPr lang="en-GB"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790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333EE-C4CA-477A-A234-4B32C4DE1F1D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416F3B-2D29-4842-BDC9-E4A782C7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on test set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BE741C-5716-4059-9C96-76F04B754F9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/>
              <a:t>Baseline models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675222-7744-4071-9F1F-7DD54F52D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193" y="5044408"/>
            <a:ext cx="1219989" cy="12807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FDFCD1-1B9A-4B5F-9B33-10DEA6AC4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058" y="179036"/>
            <a:ext cx="6202866" cy="610743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87F3FEA-6297-4394-885C-72FDD822B069}"/>
              </a:ext>
            </a:extLst>
          </p:cNvPr>
          <p:cNvSpPr txBox="1">
            <a:spLocks/>
          </p:cNvSpPr>
          <p:nvPr/>
        </p:nvSpPr>
        <p:spPr>
          <a:xfrm>
            <a:off x="8901525" y="6314866"/>
            <a:ext cx="2814399" cy="381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MSc Project • 2022.03.24 updates</a:t>
            </a:r>
            <a:endParaRPr lang="en-GB"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CFFBBA-A620-420A-ABA8-911B5C223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80" y="3980451"/>
            <a:ext cx="4022977" cy="20079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12296F4-603D-44F3-82E8-7A2BBA545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359" y="1195795"/>
            <a:ext cx="3755421" cy="183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88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DA2E66-E142-444B-AD11-8C0924CBE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094" y="1300480"/>
            <a:ext cx="6101931" cy="4907511"/>
          </a:xfrm>
        </p:spPr>
        <p:txBody>
          <a:bodyPr/>
          <a:lstStyle/>
          <a:p>
            <a:pPr marL="457200" indent="-457200">
              <a:buAutoNum type="arabicParenBoth"/>
            </a:pPr>
            <a:r>
              <a:rPr lang="en-US" dirty="0"/>
              <a:t>Time series</a:t>
            </a:r>
          </a:p>
          <a:p>
            <a:pPr marL="457200" indent="-457200">
              <a:buAutoNum type="arabicParenBoth"/>
            </a:pPr>
            <a:r>
              <a:rPr lang="en-US" dirty="0"/>
              <a:t>“Static” data</a:t>
            </a:r>
          </a:p>
          <a:p>
            <a:pPr marL="914400" lvl="1" indent="-457200">
              <a:buAutoNum type="arabicParenBoth"/>
            </a:pPr>
            <a:r>
              <a:rPr lang="en-US" dirty="0"/>
              <a:t>multiple levels to consider</a:t>
            </a:r>
          </a:p>
          <a:p>
            <a:pPr lvl="1">
              <a:buFontTx/>
              <a:buChar char="-"/>
            </a:pPr>
            <a:r>
              <a:rPr lang="en-US" dirty="0"/>
              <a:t>Week level</a:t>
            </a:r>
          </a:p>
          <a:p>
            <a:pPr lvl="1">
              <a:buFontTx/>
              <a:buChar char="-"/>
            </a:pPr>
            <a:r>
              <a:rPr lang="en-US" dirty="0"/>
              <a:t>Subject level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(3) ‘Stability’ of sleep? Standard deviations of some metrics?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CBEDA-0375-4FDC-AE1F-8D9A0E4C37E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D5FDD98-8175-4C55-A3EC-A44C33D1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consider </a:t>
            </a:r>
            <a:r>
              <a:rPr lang="en-US"/>
              <a:t>mixed effects?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061206-1933-43E0-8AF1-A012B3D30519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Research idea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2E0B2B-393D-4210-BFA0-45D54CDC8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75" y="1425103"/>
            <a:ext cx="4667342" cy="446848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797F3E6-F5CC-47D0-81EA-D0E9EF722EB9}"/>
              </a:ext>
            </a:extLst>
          </p:cNvPr>
          <p:cNvSpPr txBox="1">
            <a:spLocks/>
          </p:cNvSpPr>
          <p:nvPr/>
        </p:nvSpPr>
        <p:spPr>
          <a:xfrm>
            <a:off x="8901525" y="6314866"/>
            <a:ext cx="2814399" cy="381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MSc Project • 2022.03.24 updates</a:t>
            </a:r>
            <a:endParaRPr lang="en-GB"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383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1351F9-A411-4247-96BA-8F6624D21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2EE0C3F-044B-4C28-84A1-6F5DE9D5B83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75AC8F-EA7D-4C7A-8675-BC1FA5A0A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854" y="650009"/>
            <a:ext cx="7227311" cy="559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11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7DB6D08-EC54-42FD-82B6-B433A14A52F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1D3B5A04-E698-4E6D-B19F-9F8BAD52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 stage binning routine is fixed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91AC7D-9B2C-4F5C-A4CD-2A5F57E67DC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3BCC933-3D43-42EE-B68A-9ECA57AFFD5E}"/>
              </a:ext>
            </a:extLst>
          </p:cNvPr>
          <p:cNvSpPr txBox="1">
            <a:spLocks/>
          </p:cNvSpPr>
          <p:nvPr/>
        </p:nvSpPr>
        <p:spPr>
          <a:xfrm>
            <a:off x="8901525" y="6314866"/>
            <a:ext cx="2814399" cy="381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MSc Project • 2022.03.24 updates</a:t>
            </a:r>
            <a:endParaRPr lang="en-GB"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6A713-7FD7-436A-8357-EC1895B05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27" y="1150257"/>
            <a:ext cx="11726545" cy="40774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non-missing proportions (hourly) now &lt;1 with no exceptions</a:t>
            </a:r>
            <a:endParaRPr lang="en-GB" b="1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FBA0F151-EAF9-43A4-B2DA-A5C56E201834}"/>
              </a:ext>
            </a:extLst>
          </p:cNvPr>
          <p:cNvSpPr txBox="1">
            <a:spLocks/>
          </p:cNvSpPr>
          <p:nvPr/>
        </p:nvSpPr>
        <p:spPr>
          <a:xfrm>
            <a:off x="4637431" y="1723528"/>
            <a:ext cx="2814399" cy="381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rgbClr val="DBDB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Last meeting</a:t>
            </a:r>
            <a:endParaRPr lang="en-GB" sz="1800" dirty="0">
              <a:solidFill>
                <a:srgbClr val="DBDBD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0F34689-C924-439A-82D7-F6D3B107F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431" y="2317347"/>
            <a:ext cx="3349936" cy="203443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D2089D7-59AA-45D1-AE9D-D8DFD0573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51" y="2216179"/>
            <a:ext cx="3483553" cy="213560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A93FAE7-9E7A-44B2-9C4B-062C32EC08B3}"/>
              </a:ext>
            </a:extLst>
          </p:cNvPr>
          <p:cNvSpPr/>
          <p:nvPr/>
        </p:nvSpPr>
        <p:spPr>
          <a:xfrm>
            <a:off x="1728058" y="3847701"/>
            <a:ext cx="2398046" cy="482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DCCA0ACC-4E93-4BCD-8549-1C7A87BDD780}"/>
              </a:ext>
            </a:extLst>
          </p:cNvPr>
          <p:cNvSpPr txBox="1">
            <a:spLocks/>
          </p:cNvSpPr>
          <p:nvPr/>
        </p:nvSpPr>
        <p:spPr>
          <a:xfrm>
            <a:off x="642551" y="1689497"/>
            <a:ext cx="2814399" cy="381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tx1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fix</a:t>
            </a:r>
            <a:endParaRPr lang="en-GB" sz="1800" dirty="0">
              <a:solidFill>
                <a:schemeClr val="tx1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70DF54-714E-4330-982B-E283EF1B520A}"/>
              </a:ext>
            </a:extLst>
          </p:cNvPr>
          <p:cNvSpPr/>
          <p:nvPr/>
        </p:nvSpPr>
        <p:spPr>
          <a:xfrm>
            <a:off x="6568354" y="4003588"/>
            <a:ext cx="1290543" cy="3481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E5C8B1D-DE78-48BB-A766-9009B5CFF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131" y="2307924"/>
            <a:ext cx="3349936" cy="2043860"/>
          </a:xfrm>
          <a:prstGeom prst="rect">
            <a:avLst/>
          </a:prstGeo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BA607A26-E453-4B6D-8908-4AD004483EE2}"/>
              </a:ext>
            </a:extLst>
          </p:cNvPr>
          <p:cNvSpPr txBox="1">
            <a:spLocks/>
          </p:cNvSpPr>
          <p:nvPr/>
        </p:nvSpPr>
        <p:spPr>
          <a:xfrm>
            <a:off x="8322131" y="1750484"/>
            <a:ext cx="2814399" cy="381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rgbClr val="DBDB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Now</a:t>
            </a:r>
            <a:endParaRPr lang="en-GB" sz="1800" dirty="0">
              <a:solidFill>
                <a:srgbClr val="DBDBD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719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22" descr="A picture containing shoji, building&#10;&#10;Description automatically generated">
            <a:extLst>
              <a:ext uri="{FF2B5EF4-FFF2-40B4-BE49-F238E27FC236}">
                <a16:creationId xmlns:a16="http://schemas.microsoft.com/office/drawing/2014/main" id="{5458954B-7B0D-42F6-838C-DD85A54BE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66" y="2472523"/>
            <a:ext cx="5942333" cy="29711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Placeholder 20" descr="A picture containing shoji, building&#10;&#10;Description automatically generated">
            <a:extLst>
              <a:ext uri="{FF2B5EF4-FFF2-40B4-BE49-F238E27FC236}">
                <a16:creationId xmlns:a16="http://schemas.microsoft.com/office/drawing/2014/main" id="{D6E1F6B0-08E0-4571-B789-9BEC79030A4F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" r="2280"/>
          <a:stretch>
            <a:fillRect/>
          </a:stretch>
        </p:blipFill>
        <p:spPr>
          <a:xfrm>
            <a:off x="6329818" y="2495098"/>
            <a:ext cx="5629454" cy="29485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7DB6D08-EC54-42FD-82B6-B433A14A52F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1D3B5A04-E698-4E6D-B19F-9F8BAD52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Binning routine is fixed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91AC7D-9B2C-4F5C-A4CD-2A5F57E67DC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3BCC933-3D43-42EE-B68A-9ECA57AFFD5E}"/>
              </a:ext>
            </a:extLst>
          </p:cNvPr>
          <p:cNvSpPr txBox="1">
            <a:spLocks/>
          </p:cNvSpPr>
          <p:nvPr/>
        </p:nvSpPr>
        <p:spPr>
          <a:xfrm>
            <a:off x="8901525" y="6314866"/>
            <a:ext cx="2814399" cy="381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MSc Project • 2022.03.24 updates</a:t>
            </a:r>
            <a:endParaRPr lang="en-GB"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01E43FF-FF09-4631-AEE2-0D02209EBC45}"/>
              </a:ext>
            </a:extLst>
          </p:cNvPr>
          <p:cNvSpPr txBox="1">
            <a:spLocks/>
          </p:cNvSpPr>
          <p:nvPr/>
        </p:nvSpPr>
        <p:spPr>
          <a:xfrm>
            <a:off x="232727" y="1150257"/>
            <a:ext cx="11726545" cy="4077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As expected, completely empty hours are usually in midnight (total non-missing proportion = 0)</a:t>
            </a:r>
            <a:endParaRPr lang="en-GB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7F139B42-A3B2-4701-A9F2-DE05A6946238}"/>
              </a:ext>
            </a:extLst>
          </p:cNvPr>
          <p:cNvSpPr txBox="1">
            <a:spLocks/>
          </p:cNvSpPr>
          <p:nvPr/>
        </p:nvSpPr>
        <p:spPr>
          <a:xfrm>
            <a:off x="169984" y="2064781"/>
            <a:ext cx="2814399" cy="381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tx1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Before filling with zeros</a:t>
            </a:r>
            <a:endParaRPr lang="en-GB" sz="1800" dirty="0">
              <a:solidFill>
                <a:schemeClr val="tx1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C6A2611-2F3A-4B1E-9AFD-1943575CAAC5}"/>
              </a:ext>
            </a:extLst>
          </p:cNvPr>
          <p:cNvSpPr txBox="1">
            <a:spLocks/>
          </p:cNvSpPr>
          <p:nvPr/>
        </p:nvSpPr>
        <p:spPr>
          <a:xfrm>
            <a:off x="6330146" y="2077800"/>
            <a:ext cx="2814399" cy="381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tx1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Filling with zeros</a:t>
            </a:r>
            <a:endParaRPr lang="en-GB" sz="1800" dirty="0">
              <a:solidFill>
                <a:schemeClr val="tx1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45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F6C4E8-A0D6-4193-93A1-C92F41DC8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7" y="537759"/>
            <a:ext cx="4020111" cy="5782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28DC48-A33E-4D5E-AFDD-A445D995E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471" y="556811"/>
            <a:ext cx="4001058" cy="57443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3FB550-9E5C-4D6C-8EAF-BCF7A0E6E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251" y="528232"/>
            <a:ext cx="3991532" cy="577295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73E5EBD-9EA8-4C79-B8DC-43C39BFF7AF4}"/>
              </a:ext>
            </a:extLst>
          </p:cNvPr>
          <p:cNvSpPr txBox="1">
            <a:spLocks/>
          </p:cNvSpPr>
          <p:nvPr/>
        </p:nvSpPr>
        <p:spPr>
          <a:xfrm>
            <a:off x="259080" y="-60960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1-6</a:t>
            </a:r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F6F837-3B58-4770-B7A4-D77688626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6882" y="6600789"/>
            <a:ext cx="8545118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1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7DB6D08-EC54-42FD-82B6-B433A14A52F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1D3B5A04-E698-4E6D-B19F-9F8BAD52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Binning routine is fixed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91AC7D-9B2C-4F5C-A4CD-2A5F57E67DC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3BCC933-3D43-42EE-B68A-9ECA57AFFD5E}"/>
              </a:ext>
            </a:extLst>
          </p:cNvPr>
          <p:cNvSpPr txBox="1">
            <a:spLocks/>
          </p:cNvSpPr>
          <p:nvPr/>
        </p:nvSpPr>
        <p:spPr>
          <a:xfrm>
            <a:off x="8901525" y="6314866"/>
            <a:ext cx="2814399" cy="381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MSc Project • 2022.03.24 updates</a:t>
            </a:r>
            <a:endParaRPr lang="en-GB"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01E43FF-FF09-4631-AEE2-0D02209EBC45}"/>
              </a:ext>
            </a:extLst>
          </p:cNvPr>
          <p:cNvSpPr txBox="1">
            <a:spLocks/>
          </p:cNvSpPr>
          <p:nvPr/>
        </p:nvSpPr>
        <p:spPr>
          <a:xfrm>
            <a:off x="232727" y="1150257"/>
            <a:ext cx="11726545" cy="4077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Zeroes are mostly filled to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7CF8-223B-4F8B-ADC1-290646349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996BB85-59DA-42A5-B93B-C8859D7F2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1" y="2756888"/>
            <a:ext cx="4329356" cy="29508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0CA4BA1-A555-449F-9DB1-61DEDDEF0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350" y="2602467"/>
            <a:ext cx="4187980" cy="311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32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09078E-D756-47AD-9915-9405515AA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800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### </a:t>
            </a:r>
            <a:r>
              <a:rPr lang="en-GB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knn</a:t>
            </a:r>
            <a:endParaRPr lang="en-GB" sz="18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Best score: 0.6361371153306452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Best params: {'</a:t>
            </a:r>
            <a:r>
              <a:rPr lang="en-GB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knn</a:t>
            </a: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__</a:t>
            </a:r>
            <a:r>
              <a:rPr lang="en-GB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n_neighbors</a:t>
            </a: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': 9}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### svc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Best score: 0.644029916331013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Best params: {'</a:t>
            </a:r>
            <a:r>
              <a:rPr lang="en-GB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svc__C</a:t>
            </a: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': 10, '</a:t>
            </a:r>
            <a:r>
              <a:rPr lang="en-GB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svc__gamma</a:t>
            </a: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': 0.001, '</a:t>
            </a:r>
            <a:r>
              <a:rPr lang="en-GB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svc__kernel</a:t>
            </a: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': '</a:t>
            </a:r>
            <a:r>
              <a:rPr lang="en-GB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rbf</a:t>
            </a: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'}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### rf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Best score: 0.6363237836379443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Best params: {'rf__</a:t>
            </a:r>
            <a:r>
              <a:rPr lang="en-GB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max_depth</a:t>
            </a: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': 20, 'rf__</a:t>
            </a:r>
            <a:r>
              <a:rPr lang="en-GB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max_features</a:t>
            </a: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': 'auto', 'rf__</a:t>
            </a:r>
            <a:r>
              <a:rPr lang="en-GB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min_samples_split</a:t>
            </a: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': 2, 'rf__</a:t>
            </a:r>
            <a:r>
              <a:rPr lang="en-GB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n_estimators</a:t>
            </a: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': 200}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### logistic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Best score: 0.6189314284232641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Best params: {'</a:t>
            </a:r>
            <a:r>
              <a:rPr lang="en-GB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logistic__C</a:t>
            </a: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': 0.1, '</a:t>
            </a:r>
            <a:r>
              <a:rPr lang="en-GB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logistic__penalty</a:t>
            </a: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': 'l1', '</a:t>
            </a:r>
            <a:r>
              <a:rPr lang="en-GB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logistic__solver</a:t>
            </a: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': '</a:t>
            </a:r>
            <a:r>
              <a:rPr lang="en-GB" sz="18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liblinear</a:t>
            </a: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'}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F6B7B27-F6CD-4B55-B594-022363D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hyperparameters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EF27695-0943-4B56-8A6A-4AF564F05EE6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91B7A0-39BF-4A36-A492-ECE1047BFFCA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20B2713-2102-46E0-8FC1-11620EB3D704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809CCEC-392A-4940-8323-FA3FE52665D1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9E864-3DBB-4D97-8A00-F3E2744C81B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9717088" y="6356350"/>
            <a:ext cx="2474912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ASDF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625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C8283A-A47B-48A1-A2C1-D07250FEE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8" y="556811"/>
            <a:ext cx="3991532" cy="574437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DE7DF80-0C0A-43CD-9C7F-26318F480A59}"/>
              </a:ext>
            </a:extLst>
          </p:cNvPr>
          <p:cNvSpPr txBox="1">
            <a:spLocks/>
          </p:cNvSpPr>
          <p:nvPr/>
        </p:nvSpPr>
        <p:spPr>
          <a:xfrm>
            <a:off x="259080" y="-60960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7-8</a:t>
            </a:r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ED7095-75C9-45E0-ADF0-6AF7D1C46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882" y="6600789"/>
            <a:ext cx="8545118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9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867B45-A60F-40B9-8503-8E025A74A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"/>
            <a:ext cx="7434669" cy="6370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BC6C51-E514-4E46-90B4-80A44041C713}"/>
              </a:ext>
            </a:extLst>
          </p:cNvPr>
          <p:cNvSpPr txBox="1"/>
          <p:nvPr/>
        </p:nvSpPr>
        <p:spPr>
          <a:xfrm>
            <a:off x="223520" y="658368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PID: 3c6671b8-45ae-4552-b92b-934ec6bbb89f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EC3CBF-E216-4898-9FA4-24FC6FE4E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669" y="588357"/>
            <a:ext cx="2292462" cy="58414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E9B16B-5E77-4220-8677-B6B6D7EED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8066" y="588357"/>
            <a:ext cx="2373934" cy="581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64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A60F6E-FEF3-4C27-AA9B-50B5522D4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76" y="127790"/>
            <a:ext cx="4658375" cy="40486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9ECF64-D4E1-45CA-9061-D97A220D3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135" y="127790"/>
            <a:ext cx="4648849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58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07BEF89-A903-47C4-9CC5-F464E57C91F2}"/>
              </a:ext>
            </a:extLst>
          </p:cNvPr>
          <p:cNvSpPr txBox="1">
            <a:spLocks/>
          </p:cNvSpPr>
          <p:nvPr/>
        </p:nvSpPr>
        <p:spPr>
          <a:xfrm>
            <a:off x="91440" y="-69032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Less 0.5% of measured timestamps have &gt;1 (duplicated) label</a:t>
            </a: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B8A748-9DB8-4C63-9D12-CFDA1E8E9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90" t="26621" r="6353" b="13332"/>
          <a:stretch/>
        </p:blipFill>
        <p:spPr>
          <a:xfrm>
            <a:off x="1693480" y="1651342"/>
            <a:ext cx="2488558" cy="142368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63CAD9-6C82-4A20-9FD0-7135E2CA8639}"/>
              </a:ext>
            </a:extLst>
          </p:cNvPr>
          <p:cNvCxnSpPr/>
          <p:nvPr/>
        </p:nvCxnSpPr>
        <p:spPr>
          <a:xfrm>
            <a:off x="2346808" y="1230345"/>
            <a:ext cx="0" cy="2265680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04D32E-FED5-4A45-81DB-CEDBA5752707}"/>
              </a:ext>
            </a:extLst>
          </p:cNvPr>
          <p:cNvCxnSpPr/>
          <p:nvPr/>
        </p:nvCxnSpPr>
        <p:spPr>
          <a:xfrm>
            <a:off x="3190088" y="1230345"/>
            <a:ext cx="0" cy="2265680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677A68-AAB5-4C16-943F-993A34F0AADB}"/>
              </a:ext>
            </a:extLst>
          </p:cNvPr>
          <p:cNvCxnSpPr/>
          <p:nvPr/>
        </p:nvCxnSpPr>
        <p:spPr>
          <a:xfrm>
            <a:off x="3647288" y="1230345"/>
            <a:ext cx="0" cy="2265680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B45FD3D-7E4B-495F-AF38-B2828AD13FE4}"/>
              </a:ext>
            </a:extLst>
          </p:cNvPr>
          <p:cNvSpPr txBox="1"/>
          <p:nvPr/>
        </p:nvSpPr>
        <p:spPr>
          <a:xfrm>
            <a:off x="1070378" y="3541551"/>
            <a:ext cx="1398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Depth =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6E5DA1-B2BA-4A7D-B271-61570D996A1C}"/>
              </a:ext>
            </a:extLst>
          </p:cNvPr>
          <p:cNvSpPr txBox="1"/>
          <p:nvPr/>
        </p:nvSpPr>
        <p:spPr>
          <a:xfrm>
            <a:off x="2127018" y="3541551"/>
            <a:ext cx="1398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3B68B-AAF9-4C47-B702-9F7C87388625}"/>
              </a:ext>
            </a:extLst>
          </p:cNvPr>
          <p:cNvSpPr txBox="1"/>
          <p:nvPr/>
        </p:nvSpPr>
        <p:spPr>
          <a:xfrm>
            <a:off x="3061544" y="3572031"/>
            <a:ext cx="1398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9E1526-F368-47FF-BA50-39DCBBBA67FE}"/>
              </a:ext>
            </a:extLst>
          </p:cNvPr>
          <p:cNvSpPr txBox="1"/>
          <p:nvPr/>
        </p:nvSpPr>
        <p:spPr>
          <a:xfrm>
            <a:off x="3525368" y="3558279"/>
            <a:ext cx="1398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401324-F6A7-4EFE-99D7-AED1918301D2}"/>
              </a:ext>
            </a:extLst>
          </p:cNvPr>
          <p:cNvSpPr txBox="1"/>
          <p:nvPr/>
        </p:nvSpPr>
        <p:spPr>
          <a:xfrm>
            <a:off x="5168894" y="1827233"/>
            <a:ext cx="3690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Only 122 out of 461 subjects have duplication issue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159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369B98-2254-40CD-9BC8-70CF7B29D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54" y="453505"/>
            <a:ext cx="2110923" cy="2095682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6F0490D-8EA2-4258-A75F-30406DD00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07BEF89-A903-47C4-9CC5-F464E57C91F2}"/>
              </a:ext>
            </a:extLst>
          </p:cNvPr>
          <p:cNvSpPr txBox="1">
            <a:spLocks/>
          </p:cNvSpPr>
          <p:nvPr/>
        </p:nvSpPr>
        <p:spPr>
          <a:xfrm>
            <a:off x="609600" y="0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Before </a:t>
            </a:r>
            <a:r>
              <a:rPr lang="en-US" sz="3600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dedup</a:t>
            </a:r>
            <a:endParaRPr lang="en-GB" sz="3600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32E132-84D5-4CB2-BCC1-E298D8317DD0}"/>
              </a:ext>
            </a:extLst>
          </p:cNvPr>
          <p:cNvSpPr/>
          <p:nvPr/>
        </p:nvSpPr>
        <p:spPr>
          <a:xfrm>
            <a:off x="2882096" y="1678328"/>
            <a:ext cx="682907" cy="4977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53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369B98-2254-40CD-9BC8-70CF7B29D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54" y="453505"/>
            <a:ext cx="2110923" cy="2095682"/>
          </a:xfrm>
          <a:prstGeom prst="rect">
            <a:avLst/>
          </a:prstGeom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BC152B53-D865-4F30-AD06-148692993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5FC8144-E214-405F-8330-2F350F6C1FDE}"/>
              </a:ext>
            </a:extLst>
          </p:cNvPr>
          <p:cNvSpPr txBox="1">
            <a:spLocks/>
          </p:cNvSpPr>
          <p:nvPr/>
        </p:nvSpPr>
        <p:spPr>
          <a:xfrm>
            <a:off x="609600" y="0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After </a:t>
            </a:r>
            <a:r>
              <a:rPr lang="en-US" sz="3600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dedup</a:t>
            </a:r>
            <a:endParaRPr lang="en-GB" sz="3600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3E98C4-9F5B-49CA-AA4F-A5A15B5367B9}"/>
              </a:ext>
            </a:extLst>
          </p:cNvPr>
          <p:cNvSpPr/>
          <p:nvPr/>
        </p:nvSpPr>
        <p:spPr>
          <a:xfrm>
            <a:off x="2882096" y="1678328"/>
            <a:ext cx="682907" cy="4977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898957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">
  <a:themeElements>
    <a:clrScheme name="Custom 1">
      <a:dk1>
        <a:srgbClr val="F2F2F2"/>
      </a:dk1>
      <a:lt1>
        <a:sysClr val="window" lastClr="FFFFFF"/>
      </a:lt1>
      <a:dk2>
        <a:srgbClr val="FFFFFF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Dark.potx" id="{480856A0-9B24-470B-A63A-2598890170BF}" vid="{F2D84153-6D65-45B9-A417-223EDAFA3E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Arial Dark</Template>
  <TotalTime>591</TotalTime>
  <Words>1120</Words>
  <Application>Microsoft Office PowerPoint</Application>
  <PresentationFormat>Widescreen</PresentationFormat>
  <Paragraphs>182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Cascadia Code PL</vt:lpstr>
      <vt:lpstr>Inconsolata</vt:lpstr>
      <vt:lpstr>Lato</vt:lpstr>
      <vt:lpstr>Segoe UI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Pipeline</vt:lpstr>
      <vt:lpstr>Tuning results on training set</vt:lpstr>
      <vt:lpstr>Performance on test set</vt:lpstr>
      <vt:lpstr>How to consider mixed effects?</vt:lpstr>
      <vt:lpstr>PowerPoint Presentation</vt:lpstr>
      <vt:lpstr>Sleep stage binning routine is fixed</vt:lpstr>
      <vt:lpstr>Binning routine is fixed</vt:lpstr>
      <vt:lpstr>Binning routine is fixed</vt:lpstr>
      <vt:lpstr>Best hyperparameters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WONG, Yui Hang</dc:creator>
  <cp:lastModifiedBy>WONG, Yui Hang</cp:lastModifiedBy>
  <cp:revision>21</cp:revision>
  <dcterms:created xsi:type="dcterms:W3CDTF">2022-03-22T22:51:59Z</dcterms:created>
  <dcterms:modified xsi:type="dcterms:W3CDTF">2022-03-24T16:02:26Z</dcterms:modified>
</cp:coreProperties>
</file>