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</p:sldMasterIdLst>
  <p:sldIdLst>
    <p:sldId id="256" r:id="rId3"/>
    <p:sldId id="257" r:id="rId4"/>
    <p:sldId id="258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>
        <p:scale>
          <a:sx n="75" d="100"/>
          <a:sy n="75" d="100"/>
        </p:scale>
        <p:origin x="68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2157-49A3-4854-A81A-60C8146B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42" y="1300480"/>
            <a:ext cx="11828584" cy="4907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40018-805A-4768-9E6C-64A599DE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214" y="6356350"/>
            <a:ext cx="5224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611F5AB8-B0AF-4EEF-BCA8-41E34E68C1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B84E55-ED17-45A9-90FC-8E07933B9A4F}"/>
              </a:ext>
            </a:extLst>
          </p:cNvPr>
          <p:cNvSpPr txBox="1">
            <a:spLocks/>
          </p:cNvSpPr>
          <p:nvPr/>
        </p:nvSpPr>
        <p:spPr>
          <a:xfrm>
            <a:off x="5842000" y="6357281"/>
            <a:ext cx="4585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049BA3C-B121-44FA-B291-E2D427084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984" y="543134"/>
            <a:ext cx="11828584" cy="6071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93C91F1-6280-4A75-94C1-B23F50857F3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800" y="6358215"/>
            <a:ext cx="8088725" cy="3635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ECAA17F9-1FCB-4ECB-B6FC-305B7DBBADB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4480" y="105646"/>
            <a:ext cx="11714088" cy="26881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&lt;Section title&gt;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45B20-5A96-49CC-A3C7-8208AE26F62D}"/>
              </a:ext>
            </a:extLst>
          </p:cNvPr>
          <p:cNvSpPr/>
          <p:nvPr/>
        </p:nvSpPr>
        <p:spPr>
          <a:xfrm>
            <a:off x="182442" y="105647"/>
            <a:ext cx="45719" cy="2688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B0ABD480-5A6A-43BF-8E81-C01A41CCF2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1685270" y="6357937"/>
            <a:ext cx="369570" cy="3635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/ NN</a:t>
            </a:r>
            <a:endParaRPr lang="en-GB" dirty="0"/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32372C6A-22FB-4145-B896-825FC0B347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032240" y="6356350"/>
            <a:ext cx="221624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2022.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29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E2E8-9ECD-497A-946D-4C140437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90AE3-33F8-4E48-87E0-697AF3C3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975E8-57FD-431A-858C-F8FB18EF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F3AE-8C04-40F3-8BA4-201EC6DD367C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09D3-8626-4B3A-AFA2-08C42C18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C539-2611-4738-8A31-63B7DCA3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5CA-5C1A-40C0-AD10-C1DDA4A0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4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1882-561B-44D6-962A-A10B5D9C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6BF7-F95B-43BB-917D-7087D5952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8330"/>
            <a:ext cx="5181600" cy="4658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CDB4D-A6BD-4A74-ABDA-1E081BCEA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8330"/>
            <a:ext cx="5181600" cy="4658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8484F-4DB0-45D6-9576-A7BA6C6F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F93E-7715-41C9-8FF8-D9B8249AA808}" type="datetime1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E014D-B097-446F-BA10-4BCE5CF0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AE1D3-B087-451E-9861-B6CC1E4F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5CA-5C1A-40C0-AD10-C1DDA4A0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81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0993-FF46-4714-A80B-1134A039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7A4F2-FDD5-43E1-BF6D-5FD097A4E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DB1A6-06F7-403D-A0B7-A25C4C03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6C8FE-23F6-4BE8-9C44-C2A4CD6CE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06D29-B111-40CC-ADA6-A6C455527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6B404-2984-4858-981D-64155A7C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79E-E10A-4C0A-98AF-5F480B60FEC3}" type="datetime1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7DC35-7572-4402-8460-7B50C10B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7D254-79C7-4DD4-B5C2-6C3EF8D2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5CA-5C1A-40C0-AD10-C1DDA4A0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83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505C-420F-4303-B4E7-671647B8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CC6D9-8FF4-43A5-8168-F3B03A83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CC8C-EB36-4AFF-91E8-384ED08B4DEA}" type="datetime1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95983-54A8-482B-A97C-41600EAE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31B59-36D3-4D17-97E3-C69356D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5CA-5C1A-40C0-AD10-C1DDA4A0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3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31732-CE53-4015-8CAB-5776CF40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EEF5-B5BB-4025-9FF4-151BA324ABB6}" type="datetime1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9519D-9968-4F1C-B59B-50C0BA06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0C8D4-6468-46D2-84F1-EB4CADF9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5CA-5C1A-40C0-AD10-C1DDA4A0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B2FE-BA54-4363-B14D-0D4C8D00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2928-2700-4992-8725-CE26628EE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C93E0-F3F7-4059-8D64-9329DA94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B809F-8B2F-4EC0-BCC2-861C2307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7620-94E7-4471-B06B-436BD2E62356}" type="datetime1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3B904-7E32-4DA6-A3C6-927962D1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7CDD0-BC73-498D-B9A0-6C2FB562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5CA-5C1A-40C0-AD10-C1DDA4A0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0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797B-375D-447D-9634-0EEA7C12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469F8-A8C8-4549-B53B-BEBFC2F71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526BC-52C3-4827-971A-2B9AB73C3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5F3A-6E69-4A30-843E-43AB4CFA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FDCE-4C1A-467A-B535-C59172979B13}" type="datetime1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07C07-EC9A-4151-8DA9-9A4B13AA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67656-797E-46CF-BD80-62EC1DE3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5CA-5C1A-40C0-AD10-C1DDA4A0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82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F636-3CF7-462D-84F4-9EC49EC2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A0580-625F-4F58-B6F5-5579BE61E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07501-5FA6-41C8-BFD2-EFB81E81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9DEB-D8A1-4A3C-A271-6500C2C1C1FD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1032-D756-49DD-9E0B-062C44F0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030DB-8B9F-45DE-A36D-2ACE316D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5CA-5C1A-40C0-AD10-C1DDA4A0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36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5AC6E-4928-4AED-A6E1-8799E4352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8F1BF-5952-4C87-8EB2-143F8D575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A31C-416A-4231-90B0-2268E3A0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C67D-F689-43BD-99EA-D5DCA1B2B429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DA7E-5D4A-4296-9735-9D089753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62F7-7641-4E3B-B82F-18033E9E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5CA-5C1A-40C0-AD10-C1DDA4A0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41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2157-49A3-4854-A81A-60C8146B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42" y="1300480"/>
            <a:ext cx="11828584" cy="4907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40018-805A-4768-9E6C-64A599DE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214" y="6356350"/>
            <a:ext cx="52245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611F5AB8-B0AF-4EEF-BCA8-41E34E68C13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049BA3C-B121-44FA-B291-E2D427084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984" y="543134"/>
            <a:ext cx="11828584" cy="6071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&lt;Title&gt;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93C91F1-6280-4A75-94C1-B23F50857F3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800" y="6358215"/>
            <a:ext cx="8088725" cy="3635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ECAA17F9-1FCB-4ECB-B6FC-305B7DBBADB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4480" y="105646"/>
            <a:ext cx="11714088" cy="26881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&lt;Section title&gt;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B0ABD480-5A6A-43BF-8E81-C01A41CCF2F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1685270" y="6357937"/>
            <a:ext cx="369570" cy="3635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/ NN</a:t>
            </a:r>
            <a:endParaRPr lang="en-GB" dirty="0"/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32372C6A-22FB-4145-B896-825FC0B347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032240" y="6356350"/>
            <a:ext cx="221624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2022.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88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2157-49A3-4854-A81A-60C8146BB9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41840" y="1300480"/>
            <a:ext cx="2369185" cy="49075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&lt;Description&gt;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B84E55-ED17-45A9-90FC-8E07933B9A4F}"/>
              </a:ext>
            </a:extLst>
          </p:cNvPr>
          <p:cNvSpPr txBox="1">
            <a:spLocks/>
          </p:cNvSpPr>
          <p:nvPr/>
        </p:nvSpPr>
        <p:spPr>
          <a:xfrm>
            <a:off x="5842000" y="6357281"/>
            <a:ext cx="4585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0053AF-1DBF-46E2-BAC5-D3C0FC6E9E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9984" y="1300480"/>
            <a:ext cx="9369425" cy="49075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DA891EBE-10F0-4C26-8E1E-9D1C7A9B20E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800" y="6358215"/>
            <a:ext cx="8088725" cy="3635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2EFC4DB-A3AD-4CFA-9294-C2B794AE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7568" y="6356350"/>
            <a:ext cx="381000" cy="34885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611F5AB8-B0AF-4EEF-BCA8-41E34E68C13C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6161616-FF9D-49D0-9FB8-7E0BC779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22080" y="6356350"/>
            <a:ext cx="24749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B49BA0-E9AD-43A3-BEF3-84334F9FD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984" y="543135"/>
            <a:ext cx="11828584" cy="607122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&lt;Title&gt;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AB7F5EA8-3C22-4EA2-A731-42F57620F26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4480" y="105646"/>
            <a:ext cx="11714088" cy="26881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&lt;Section title&gt;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003E8A-7F93-45E9-9393-DF8719F70849}"/>
              </a:ext>
            </a:extLst>
          </p:cNvPr>
          <p:cNvSpPr/>
          <p:nvPr/>
        </p:nvSpPr>
        <p:spPr>
          <a:xfrm>
            <a:off x="182442" y="105647"/>
            <a:ext cx="45719" cy="2688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396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+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2157-49A3-4854-A81A-60C8146BB9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41840" y="1300480"/>
            <a:ext cx="2369185" cy="49075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&lt;Description&gt;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0053AF-1DBF-46E2-BAC5-D3C0FC6E9E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9984" y="1300480"/>
            <a:ext cx="9369425" cy="49075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DA891EBE-10F0-4C26-8E1E-9D1C7A9B20E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800" y="6358215"/>
            <a:ext cx="8088725" cy="3635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2EFC4DB-A3AD-4CFA-9294-C2B794AE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7568" y="6356350"/>
            <a:ext cx="381000" cy="34885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611F5AB8-B0AF-4EEF-BCA8-41E34E68C13C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6161616-FF9D-49D0-9FB8-7E0BC779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22080" y="6356350"/>
            <a:ext cx="24749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B49BA0-E9AD-43A3-BEF3-84334F9FD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984" y="543135"/>
            <a:ext cx="11828584" cy="607122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&lt;Title&gt;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AB7F5EA8-3C22-4EA2-A731-42F57620F26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4480" y="105646"/>
            <a:ext cx="11714088" cy="26881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&lt;Section title&gt;</a:t>
            </a:r>
          </a:p>
        </p:txBody>
      </p:sp>
    </p:spTree>
    <p:extLst>
      <p:ext uri="{BB962C8B-B14F-4D97-AF65-F5344CB8AC3E}">
        <p14:creationId xmlns:p14="http://schemas.microsoft.com/office/powerpoint/2010/main" val="13709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B37EE4-FC8E-46CF-9031-DA0AA5EBFB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8344" y="5842865"/>
            <a:ext cx="11802681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Caption</a:t>
            </a:r>
            <a:endParaRPr lang="en-US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7ACC4A14-CE58-466C-A134-ACFD4194DFF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800" y="6358215"/>
            <a:ext cx="8088725" cy="3635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8E21D2-BB32-46BD-8201-328E123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7568" y="6356350"/>
            <a:ext cx="381000" cy="34885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611F5AB8-B0AF-4EEF-BCA8-41E34E68C1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A35C95-9A71-4012-A442-68E2247F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22080" y="6356350"/>
            <a:ext cx="24749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19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D57-05B3-4DFF-A545-301325C3BF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3920" y="1142366"/>
            <a:ext cx="104648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EB44F-7F06-455B-BF5B-7C708929A3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3920" y="3627120"/>
            <a:ext cx="10464800" cy="9804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4616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E2E8-9ECD-497A-946D-4C140437D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3537"/>
            <a:ext cx="10515600" cy="7740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90AE3-33F8-4E48-87E0-697AF3C30C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0430" y="1388112"/>
            <a:ext cx="10391140" cy="47682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BDD988-8DD3-4B96-81B9-0E0F79C56F99}"/>
              </a:ext>
            </a:extLst>
          </p:cNvPr>
          <p:cNvCxnSpPr>
            <a:cxnSpLocks/>
          </p:cNvCxnSpPr>
          <p:nvPr/>
        </p:nvCxnSpPr>
        <p:spPr>
          <a:xfrm>
            <a:off x="831850" y="1252856"/>
            <a:ext cx="105156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E2E8-9ECD-497A-946D-4C140437D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90AE3-33F8-4E48-87E0-697AF3C30C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0430" y="4656138"/>
            <a:ext cx="1039114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BDD988-8DD3-4B96-81B9-0E0F79C56F99}"/>
              </a:ext>
            </a:extLst>
          </p:cNvPr>
          <p:cNvCxnSpPr>
            <a:cxnSpLocks/>
          </p:cNvCxnSpPr>
          <p:nvPr/>
        </p:nvCxnSpPr>
        <p:spPr>
          <a:xfrm>
            <a:off x="831850" y="4565016"/>
            <a:ext cx="105156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3E70-F789-4B84-BF44-B8348173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5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D57-05B3-4DFF-A545-301325C3B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EB44F-7F06-455B-BF5B-7C708929A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2CC5-D8A9-4CD4-B92A-2247CDF8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6DAD-53A5-44EF-B45B-E711E36C9E9C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395C6-618C-4324-A39B-5329E773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CDAA-CE5D-4BE1-87E3-2A08E0D6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5CA-5C1A-40C0-AD10-C1DDA4A0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99C5-2F91-4071-94D8-19F0FF0B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2157-49A3-4854-A81A-60C8146B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D091-6C47-4D74-8B61-665C65FD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F14B-B3DC-4FAF-AD38-FEEFE452A072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926A-D824-456D-B976-2F74600B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40018-805A-4768-9E6C-64A599DE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F5CA-5C1A-40C0-AD10-C1DDA4A065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FC7DFCD-DD58-470E-ACF9-8975472CF2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26902"/>
            <a:ext cx="8621032" cy="375329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6428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131DA6D-E18F-46E2-BE56-1C22CB4BF8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5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7" y="6366605"/>
            <a:ext cx="487484" cy="33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3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40000"/>
              <a:lumOff val="60000"/>
            </a:schemeClr>
          </a:solidFill>
          <a:latin typeface="+mj-lt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40000"/>
              <a:lumOff val="60000"/>
            </a:schemeClr>
          </a:solidFill>
          <a:latin typeface="+mj-lt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3">
              <a:lumMod val="40000"/>
              <a:lumOff val="60000"/>
            </a:schemeClr>
          </a:solidFill>
          <a:latin typeface="+mj-lt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3">
              <a:lumMod val="40000"/>
              <a:lumOff val="60000"/>
            </a:schemeClr>
          </a:solidFill>
          <a:latin typeface="+mj-lt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3">
              <a:lumMod val="40000"/>
              <a:lumOff val="60000"/>
            </a:schemeClr>
          </a:solidFill>
          <a:latin typeface="+mj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DB7CE-0B93-489E-8B79-6AF1FDD8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1924"/>
            <a:ext cx="10515600" cy="6470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0F105-812A-44AB-9724-942602314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9572"/>
            <a:ext cx="10515600" cy="4707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1FC71-C7BC-42B2-998C-6D6C8E69D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DBBE9-A029-4897-88F2-2FF02B7170F6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E1C0-1DE8-41CD-A88E-6AC7515BD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6A4D6-2331-42E1-9FD5-CFC5E4FF6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F5CA-5C1A-40C0-AD10-C1DDA4A0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7C6D-52A9-3C4A-3D4E-790B402A0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Depression classification based on RADAR-CNS </a:t>
            </a:r>
            <a:r>
              <a:rPr lang="en-US" dirty="0" err="1"/>
              <a:t>FitBit</a:t>
            </a:r>
            <a:r>
              <a:rPr lang="en-US" dirty="0"/>
              <a:t> sleep stage data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4D994-584E-4394-0520-7CDFB9BEC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Harris Wong • 2022.07.28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9914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C6F39DE-678C-14B9-2008-184832A1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Methodology: What’s next?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77F8614-D581-EE9D-751E-D50CEC17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1AECFF-A232-07BF-FE37-89684E3601F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8667722-1557-7496-8A74-15B82557815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060818B-DC25-C027-96C0-92BC2175489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84FFAC-A2F5-D5DA-1AD0-D4813ED5ECC0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6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8BCEED-BC43-1D16-1213-0B7DB328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013DB-DEB6-A3B2-2DFA-572F4DC5869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AF035-4B43-0032-08ED-630E242A716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C79B41-708D-A48C-A8C8-A9F7CB07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C166D-BFF0-EB7E-9F9F-C87A82A5251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B1F47E-DA2F-47BF-BA50-74D195483A47}"/>
              </a:ext>
            </a:extLst>
          </p:cNvPr>
          <p:cNvSpPr txBox="1">
            <a:spLocks/>
          </p:cNvSpPr>
          <p:nvPr/>
        </p:nvSpPr>
        <p:spPr>
          <a:xfrm>
            <a:off x="259080" y="-60960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0002C8-7C20-4FE5-9970-658E5AEEF11B}"/>
              </a:ext>
            </a:extLst>
          </p:cNvPr>
          <p:cNvSpPr txBox="1">
            <a:spLocks/>
          </p:cNvSpPr>
          <p:nvPr/>
        </p:nvSpPr>
        <p:spPr>
          <a:xfrm>
            <a:off x="81280" y="22251"/>
            <a:ext cx="11272520" cy="705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EA017-B571-4FCE-90D6-450B35ACA681}"/>
              </a:ext>
            </a:extLst>
          </p:cNvPr>
          <p:cNvSpPr txBox="1">
            <a:spLocks/>
          </p:cNvSpPr>
          <p:nvPr/>
        </p:nvSpPr>
        <p:spPr>
          <a:xfrm>
            <a:off x="9209903" y="6359612"/>
            <a:ext cx="2814399" cy="38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MSc Project 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• 2022.03.02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updates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F525D-256D-4872-95B4-AF86F727C8F6}"/>
              </a:ext>
            </a:extLst>
          </p:cNvPr>
          <p:cNvSpPr txBox="1">
            <a:spLocks/>
          </p:cNvSpPr>
          <p:nvPr/>
        </p:nvSpPr>
        <p:spPr>
          <a:xfrm>
            <a:off x="1167016" y="979272"/>
            <a:ext cx="2284220" cy="72370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Sleep stage intervals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(n=1,855,957,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100" b="0" i="0" dirty="0">
                <a:effectLst/>
                <a:latin typeface="Cascadia Code PL" panose="020B0609020000020004" pitchFamily="49" charset="0"/>
              </a:rPr>
              <a:t>618,082 hours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DD4A0F-4685-4F59-9BC6-36B762818308}"/>
              </a:ext>
            </a:extLst>
          </p:cNvPr>
          <p:cNvSpPr txBox="1">
            <a:spLocks/>
          </p:cNvSpPr>
          <p:nvPr/>
        </p:nvSpPr>
        <p:spPr>
          <a:xfrm>
            <a:off x="1050916" y="4547291"/>
            <a:ext cx="2516420" cy="46999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Hourly-binned proportions</a:t>
            </a:r>
            <a:b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(n=</a:t>
            </a:r>
            <a:r>
              <a:rPr lang="en-GB" sz="1400" b="0" i="0" dirty="0">
                <a:effectLst/>
                <a:latin typeface="Cascadia Code PL" panose="020B0609020000020004" pitchFamily="49" charset="0"/>
              </a:rPr>
              <a:t>735555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19D963-69EA-410F-B5B7-DA4B82A14E85}"/>
              </a:ext>
            </a:extLst>
          </p:cNvPr>
          <p:cNvSpPr txBox="1">
            <a:spLocks/>
          </p:cNvSpPr>
          <p:nvPr/>
        </p:nvSpPr>
        <p:spPr>
          <a:xfrm>
            <a:off x="5496356" y="979272"/>
            <a:ext cx="2284220" cy="45107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PHQ test records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(n=5082)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6A77DD-C34D-4C07-B3E9-873B886A9744}"/>
              </a:ext>
            </a:extLst>
          </p:cNvPr>
          <p:cNvSpPr txBox="1">
            <a:spLocks/>
          </p:cNvSpPr>
          <p:nvPr/>
        </p:nvSpPr>
        <p:spPr>
          <a:xfrm>
            <a:off x="2343205" y="3672568"/>
            <a:ext cx="3753012" cy="47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Deduplication </a:t>
            </a:r>
            <a:b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(n=</a:t>
            </a:r>
            <a:r>
              <a:rPr lang="en-GB" sz="800" b="0" i="0" dirty="0">
                <a:effectLst/>
                <a:latin typeface="Cascadia Code PL" panose="020B0609020000020004" pitchFamily="49" charset="0"/>
              </a:rPr>
              <a:t>258,575, 0.38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%)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E236245-375C-43E6-9AA2-800E51554D5A}"/>
              </a:ext>
            </a:extLst>
          </p:cNvPr>
          <p:cNvSpPr txBox="1">
            <a:spLocks/>
          </p:cNvSpPr>
          <p:nvPr/>
        </p:nvSpPr>
        <p:spPr>
          <a:xfrm>
            <a:off x="2308602" y="1772303"/>
            <a:ext cx="3753012" cy="59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Remove records from subjects </a:t>
            </a:r>
            <a:b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unmatched in PHQ/metadata </a:t>
            </a:r>
            <a:b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(n=57728, 3.11%)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7F34BB3-631D-4C0C-8D67-66436FDA3435}"/>
              </a:ext>
            </a:extLst>
          </p:cNvPr>
          <p:cNvSpPr txBox="1">
            <a:spLocks/>
          </p:cNvSpPr>
          <p:nvPr/>
        </p:nvSpPr>
        <p:spPr>
          <a:xfrm>
            <a:off x="6746300" y="1697960"/>
            <a:ext cx="3753012" cy="59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Remove records from subjects</a:t>
            </a:r>
            <a:b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unmatched in sleep data/metadata </a:t>
            </a:r>
            <a:b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(n=233, 4.58%)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FAE80F5-B214-4F60-9F63-604295EE39A1}"/>
              </a:ext>
            </a:extLst>
          </p:cNvPr>
          <p:cNvSpPr txBox="1">
            <a:spLocks/>
          </p:cNvSpPr>
          <p:nvPr/>
        </p:nvSpPr>
        <p:spPr>
          <a:xfrm>
            <a:off x="998403" y="2463437"/>
            <a:ext cx="2621446" cy="54326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Sleep stage 30s timestamps</a:t>
            </a:r>
            <a:b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(n=70,190,672)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77D9E3-2836-42F0-96B3-677D4E72AADD}"/>
              </a:ext>
            </a:extLst>
          </p:cNvPr>
          <p:cNvSpPr txBox="1">
            <a:spLocks/>
          </p:cNvSpPr>
          <p:nvPr/>
        </p:nvSpPr>
        <p:spPr>
          <a:xfrm>
            <a:off x="2357035" y="3152407"/>
            <a:ext cx="3753012" cy="47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Remove timestamps outside 8pm-10am </a:t>
            </a:r>
            <a:b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(n</a:t>
            </a:r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GB" sz="800" b="0" i="0" dirty="0">
                <a:effectLst/>
                <a:latin typeface="Cascadia Code PL" panose="020B0609020000020004" pitchFamily="49" charset="0"/>
              </a:rPr>
              <a:t>2,932,777, 4.18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%)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A194166-C51A-4CD6-B022-61D755EA8818}"/>
              </a:ext>
            </a:extLst>
          </p:cNvPr>
          <p:cNvSpPr txBox="1">
            <a:spLocks/>
          </p:cNvSpPr>
          <p:nvPr/>
        </p:nvSpPr>
        <p:spPr>
          <a:xfrm>
            <a:off x="2357035" y="4222703"/>
            <a:ext cx="3753012" cy="47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Binning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892488-F30C-4935-9AD1-1CA24151210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2309126" y="1702977"/>
            <a:ext cx="0" cy="76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1029EA-7B95-4DBD-8BD5-9F6A8DFEB237}"/>
              </a:ext>
            </a:extLst>
          </p:cNvPr>
          <p:cNvCxnSpPr>
            <a:cxnSpLocks/>
            <a:stCxn id="13" idx="2"/>
            <a:endCxn id="42" idx="0"/>
          </p:cNvCxnSpPr>
          <p:nvPr/>
        </p:nvCxnSpPr>
        <p:spPr>
          <a:xfrm>
            <a:off x="2309126" y="5017285"/>
            <a:ext cx="2136733" cy="71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58BC45-5EAA-49D8-BECB-7B13C618856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638466" y="1430351"/>
            <a:ext cx="0" cy="122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D6FB3B-8C41-446C-AF97-D5082FB5D062}"/>
              </a:ext>
            </a:extLst>
          </p:cNvPr>
          <p:cNvCxnSpPr>
            <a:cxnSpLocks/>
            <a:stCxn id="25" idx="2"/>
            <a:endCxn id="13" idx="0"/>
          </p:cNvCxnSpPr>
          <p:nvPr/>
        </p:nvCxnSpPr>
        <p:spPr>
          <a:xfrm>
            <a:off x="2309126" y="3006705"/>
            <a:ext cx="0" cy="154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EB6D68C-7193-4DFD-82AD-4A72C781B945}"/>
              </a:ext>
            </a:extLst>
          </p:cNvPr>
          <p:cNvSpPr txBox="1">
            <a:spLocks/>
          </p:cNvSpPr>
          <p:nvPr/>
        </p:nvSpPr>
        <p:spPr>
          <a:xfrm>
            <a:off x="998402" y="6034401"/>
            <a:ext cx="2568933" cy="59627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X (hourly proportions)</a:t>
            </a:r>
            <a:b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Depressed:	</a:t>
            </a:r>
            <a:r>
              <a:rPr lang="en-GB" sz="1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414000 (56.28%)</a:t>
            </a:r>
            <a:br>
              <a:rPr lang="en-GB" sz="1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Non-depressed: 321555 (43.72%)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4628221-B037-4854-ADCB-BCB9720C175C}"/>
              </a:ext>
            </a:extLst>
          </p:cNvPr>
          <p:cNvSpPr txBox="1">
            <a:spLocks/>
          </p:cNvSpPr>
          <p:nvPr/>
        </p:nvSpPr>
        <p:spPr>
          <a:xfrm>
            <a:off x="5178980" y="6019191"/>
            <a:ext cx="2714334" cy="571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Target (PHQ test result covering 14-days)</a:t>
            </a:r>
            <a:b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Depressed: 	</a:t>
            </a:r>
            <a:r>
              <a:rPr lang="en-GB" sz="1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1725 (55.24%)</a:t>
            </a:r>
            <a:b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Non-depressed: </a:t>
            </a:r>
            <a:r>
              <a:rPr lang="en-GB" sz="1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2129 (44.76%)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233D82D2-BBA0-4E1F-9DC0-7CBFAC2D3047}"/>
              </a:ext>
            </a:extLst>
          </p:cNvPr>
          <p:cNvSpPr txBox="1">
            <a:spLocks/>
          </p:cNvSpPr>
          <p:nvPr/>
        </p:nvSpPr>
        <p:spPr>
          <a:xfrm>
            <a:off x="998403" y="5728749"/>
            <a:ext cx="6894911" cy="23632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Merged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F4137FF-9AC3-449F-8E3F-5C0592918321}"/>
              </a:ext>
            </a:extLst>
          </p:cNvPr>
          <p:cNvSpPr txBox="1">
            <a:spLocks/>
          </p:cNvSpPr>
          <p:nvPr/>
        </p:nvSpPr>
        <p:spPr>
          <a:xfrm>
            <a:off x="5494920" y="2676571"/>
            <a:ext cx="2284220" cy="45107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PHQ test records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(n=4849)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2055C6-D79D-4EFA-86A6-CBD0A16C2ABE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 flipH="1">
            <a:off x="4445859" y="3127650"/>
            <a:ext cx="2191171" cy="260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2160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Arial_Dark">
  <a:themeElements>
    <a:clrScheme name="Custom 1">
      <a:dk1>
        <a:srgbClr val="F2F2F2"/>
      </a:dk1>
      <a:lt1>
        <a:sysClr val="window" lastClr="FFFFFF"/>
      </a:lt1>
      <a:dk2>
        <a:srgbClr val="FFFFF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Arial_Dark" id="{ACEE22A8-4C01-4879-9883-C0612B8D9639}" vid="{E504CDBE-B145-46C4-A71F-4FF55EB3BA4A}"/>
    </a:ext>
  </a:extLst>
</a:theme>
</file>

<file path=ppt/theme/theme2.xml><?xml version="1.0" encoding="utf-8"?>
<a:theme xmlns:a="http://schemas.openxmlformats.org/drawingml/2006/main" name="Presentation_A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Arial" id="{B500EDB7-EABD-4C07-A857-CB934018CD23}" vid="{39958AAF-A10B-4E43-A74E-19CD60B534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Presentation_Arial_Dark</Template>
  <TotalTime>1006</TotalTime>
  <Words>179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Cascadia Code PL</vt:lpstr>
      <vt:lpstr>Segoe UI</vt:lpstr>
      <vt:lpstr>Presentation_Arial_Dark</vt:lpstr>
      <vt:lpstr>Presentation_Arial</vt:lpstr>
      <vt:lpstr>Depression classification based on RADAR-CNS FitBit sleep stage data</vt:lpstr>
      <vt:lpstr>Outline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Depression classification based on RADAR-CNS FitBit sleep stage data</dc:title>
  <dc:creator>WONG, Yui Hang</dc:creator>
  <cp:lastModifiedBy>WONG, Yui Hang</cp:lastModifiedBy>
  <cp:revision>3</cp:revision>
  <dcterms:created xsi:type="dcterms:W3CDTF">2022-07-18T23:35:31Z</dcterms:created>
  <dcterms:modified xsi:type="dcterms:W3CDTF">2022-07-19T16:22:11Z</dcterms:modified>
</cp:coreProperties>
</file>