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</p:sldMasterIdLst>
  <p:notesMasterIdLst>
    <p:notesMasterId r:id="rId12"/>
  </p:notesMasterIdLst>
  <p:handoutMasterIdLst>
    <p:handoutMasterId r:id="rId13"/>
  </p:handoutMasterIdLst>
  <p:sldIdLst>
    <p:sldId id="309" r:id="rId3"/>
    <p:sldId id="311" r:id="rId4"/>
    <p:sldId id="313" r:id="rId5"/>
    <p:sldId id="314" r:id="rId6"/>
    <p:sldId id="310" r:id="rId7"/>
    <p:sldId id="301" r:id="rId8"/>
    <p:sldId id="298" r:id="rId9"/>
    <p:sldId id="300" r:id="rId10"/>
    <p:sldId id="316" r:id="rId11"/>
  </p:sldIdLst>
  <p:sldSz cx="9144000" cy="5143500" type="screen16x9"/>
  <p:notesSz cx="6858000" cy="9144000"/>
  <p:custDataLst>
    <p:tags r:id="rId14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5A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24"/>
    </p:cViewPr>
  </p:sorterViewPr>
  <p:notesViewPr>
    <p:cSldViewPr showGuides="1">
      <p:cViewPr varScale="1">
        <p:scale>
          <a:sx n="83" d="100"/>
          <a:sy n="83" d="100"/>
        </p:scale>
        <p:origin x="47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FC051B8-11DC-459A-A28E-F7D258C7D5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659CC9-39DD-4306-BEDB-17D60F687E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86991-E156-4BE0-9C0D-02AFA4CF96F9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0DBAB0-3D44-4A83-AE92-6B356504C9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AF76F5-ADA4-4AAB-ABA0-41F8A5EFB11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083C48-3F79-4EB3-B071-098702D31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1099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C678F-A092-4927-9D0E-70EDA1BB4371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9DB89-3BAB-45EE-AE93-E64A3834A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51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838356" y="0"/>
            <a:ext cx="330564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305644" y="0"/>
            <a:ext cx="253271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446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5"/>
          <p:cNvSpPr/>
          <p:nvPr userDrawn="1"/>
        </p:nvSpPr>
        <p:spPr>
          <a:xfrm>
            <a:off x="1225325" y="1276113"/>
            <a:ext cx="3816000" cy="3312000"/>
          </a:xfrm>
          <a:prstGeom prst="frame">
            <a:avLst>
              <a:gd name="adj1" fmla="val 1918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27001" y="555526"/>
            <a:ext cx="3816424" cy="3312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3902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43152" y="555241"/>
            <a:ext cx="8002200" cy="4183732"/>
          </a:xfrm>
          <a:custGeom>
            <a:avLst/>
            <a:gdLst>
              <a:gd name="connsiteX0" fmla="*/ 0 w 3049200"/>
              <a:gd name="connsiteY0" fmla="*/ 0 h 2088232"/>
              <a:gd name="connsiteX1" fmla="*/ 3049200 w 3049200"/>
              <a:gd name="connsiteY1" fmla="*/ 0 h 2088232"/>
              <a:gd name="connsiteX2" fmla="*/ 3049200 w 3049200"/>
              <a:gd name="connsiteY2" fmla="*/ 2088232 h 2088232"/>
              <a:gd name="connsiteX3" fmla="*/ 0 w 3049200"/>
              <a:gd name="connsiteY3" fmla="*/ 2088232 h 2088232"/>
              <a:gd name="connsiteX4" fmla="*/ 0 w 3049200"/>
              <a:gd name="connsiteY4" fmla="*/ 0 h 2088232"/>
              <a:gd name="connsiteX0" fmla="*/ 19050 w 3068250"/>
              <a:gd name="connsiteY0" fmla="*/ 0 h 4183732"/>
              <a:gd name="connsiteX1" fmla="*/ 3068250 w 3068250"/>
              <a:gd name="connsiteY1" fmla="*/ 0 h 4183732"/>
              <a:gd name="connsiteX2" fmla="*/ 3068250 w 3068250"/>
              <a:gd name="connsiteY2" fmla="*/ 2088232 h 4183732"/>
              <a:gd name="connsiteX3" fmla="*/ 0 w 3068250"/>
              <a:gd name="connsiteY3" fmla="*/ 4183732 h 4183732"/>
              <a:gd name="connsiteX4" fmla="*/ 19050 w 3068250"/>
              <a:gd name="connsiteY4" fmla="*/ 0 h 4183732"/>
              <a:gd name="connsiteX0" fmla="*/ 19050 w 8002200"/>
              <a:gd name="connsiteY0" fmla="*/ 0 h 4183732"/>
              <a:gd name="connsiteX1" fmla="*/ 3068250 w 8002200"/>
              <a:gd name="connsiteY1" fmla="*/ 0 h 4183732"/>
              <a:gd name="connsiteX2" fmla="*/ 8002200 w 8002200"/>
              <a:gd name="connsiteY2" fmla="*/ 4174207 h 4183732"/>
              <a:gd name="connsiteX3" fmla="*/ 0 w 8002200"/>
              <a:gd name="connsiteY3" fmla="*/ 4183732 h 4183732"/>
              <a:gd name="connsiteX4" fmla="*/ 19050 w 8002200"/>
              <a:gd name="connsiteY4" fmla="*/ 0 h 4183732"/>
              <a:gd name="connsiteX0" fmla="*/ 19050 w 8002200"/>
              <a:gd name="connsiteY0" fmla="*/ 0 h 4183732"/>
              <a:gd name="connsiteX1" fmla="*/ 8002200 w 8002200"/>
              <a:gd name="connsiteY1" fmla="*/ 4174207 h 4183732"/>
              <a:gd name="connsiteX2" fmla="*/ 0 w 8002200"/>
              <a:gd name="connsiteY2" fmla="*/ 4183732 h 4183732"/>
              <a:gd name="connsiteX3" fmla="*/ 19050 w 8002200"/>
              <a:gd name="connsiteY3" fmla="*/ 0 h 4183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2200" h="4183732">
                <a:moveTo>
                  <a:pt x="19050" y="0"/>
                </a:moveTo>
                <a:lnTo>
                  <a:pt x="8002200" y="4174207"/>
                </a:lnTo>
                <a:lnTo>
                  <a:pt x="0" y="4183732"/>
                </a:lnTo>
                <a:lnTo>
                  <a:pt x="1905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bIns="720000" anchor="b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7425" y="418288"/>
            <a:ext cx="7969461" cy="4163237"/>
          </a:xfrm>
          <a:custGeom>
            <a:avLst/>
            <a:gdLst>
              <a:gd name="connsiteX0" fmla="*/ 0 w 7969461"/>
              <a:gd name="connsiteY0" fmla="*/ 0 h 4163237"/>
              <a:gd name="connsiteX1" fmla="*/ 7969461 w 7969461"/>
              <a:gd name="connsiteY1" fmla="*/ 0 h 4163237"/>
              <a:gd name="connsiteX2" fmla="*/ 7969461 w 7969461"/>
              <a:gd name="connsiteY2" fmla="*/ 4163237 h 4163237"/>
              <a:gd name="connsiteX3" fmla="*/ 0 w 7969461"/>
              <a:gd name="connsiteY3" fmla="*/ 4163237 h 4163237"/>
              <a:gd name="connsiteX4" fmla="*/ 0 w 7969461"/>
              <a:gd name="connsiteY4" fmla="*/ 0 h 4163237"/>
              <a:gd name="connsiteX0" fmla="*/ 0 w 7969461"/>
              <a:gd name="connsiteY0" fmla="*/ 0 h 4163237"/>
              <a:gd name="connsiteX1" fmla="*/ 7969461 w 7969461"/>
              <a:gd name="connsiteY1" fmla="*/ 0 h 4163237"/>
              <a:gd name="connsiteX2" fmla="*/ 7969461 w 7969461"/>
              <a:gd name="connsiteY2" fmla="*/ 4163237 h 4163237"/>
              <a:gd name="connsiteX3" fmla="*/ 0 w 7969461"/>
              <a:gd name="connsiteY3" fmla="*/ 0 h 4163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69461" h="4163237">
                <a:moveTo>
                  <a:pt x="0" y="0"/>
                </a:moveTo>
                <a:lnTo>
                  <a:pt x="7969461" y="0"/>
                </a:lnTo>
                <a:lnTo>
                  <a:pt x="7969461" y="416323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tIns="720000" anchor="t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2353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851672"/>
            <a:ext cx="2232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08000" y="1851672"/>
            <a:ext cx="2232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912000" y="1851672"/>
            <a:ext cx="2232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2304000" y="1851672"/>
            <a:ext cx="2232000" cy="28800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4BF4C512-4DAE-4643-9257-7408E3DC3D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8EDD950-F5C9-45A4-8368-CFD06C2729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5430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860032" y="915566"/>
            <a:ext cx="3312368" cy="3312368"/>
            <a:chOff x="5112060" y="1203598"/>
            <a:chExt cx="3312368" cy="3312368"/>
          </a:xfrm>
        </p:grpSpPr>
        <p:sp>
          <p:nvSpPr>
            <p:cNvPr id="3" name="Oval 2"/>
            <p:cNvSpPr/>
            <p:nvPr userDrawn="1"/>
          </p:nvSpPr>
          <p:spPr>
            <a:xfrm>
              <a:off x="5184068" y="1275606"/>
              <a:ext cx="3168352" cy="316835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5112060" y="1203598"/>
              <a:ext cx="3312368" cy="3312368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Parallelogram 1"/>
          <p:cNvSpPr/>
          <p:nvPr userDrawn="1"/>
        </p:nvSpPr>
        <p:spPr>
          <a:xfrm>
            <a:off x="0" y="0"/>
            <a:ext cx="4968552" cy="5143500"/>
          </a:xfrm>
          <a:prstGeom prst="parallelogram">
            <a:avLst>
              <a:gd name="adj" fmla="val 5509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932040" y="1923678"/>
            <a:ext cx="3168352" cy="98944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932040" y="2890262"/>
            <a:ext cx="3168352" cy="47357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90000"/>
              </a:lnSpc>
              <a:buNone/>
              <a:defRPr sz="12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3074" name="Picture 2" descr="E:\002-KIMS BUSINESS\007-02-Fullslidesppt-Contents\20161219\04-edu\owl-item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15616" y="987574"/>
            <a:ext cx="2653432" cy="2767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76006"/>
            <a:ext cx="9144000" cy="267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 descr="E:\002-KIMS BUSINESS\007-02-Fullslidesppt-Contents\20161219\04-edu\owl-item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4224852"/>
            <a:ext cx="794544" cy="828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BB950223-00FB-4696-91A1-2942A42439C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53766E37-EEB2-4FF0-8A85-A793B8C241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2699792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D15A12"/>
              </a:solidFill>
            </a:endParaRP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3772" y="2715766"/>
            <a:ext cx="2232248" cy="144016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Columns Style</a:t>
            </a:r>
          </a:p>
        </p:txBody>
      </p:sp>
      <p:pic>
        <p:nvPicPr>
          <p:cNvPr id="7" name="Picture 2" descr="E:\002-KIMS BUSINESS\007-02-Fullslidesppt-Contents\20161219\04-edu\owl-item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650728"/>
            <a:ext cx="1174969" cy="1225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3702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971600" y="1779662"/>
            <a:ext cx="7272808" cy="2304256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065165" y="63368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065017" y="124784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Oval 1"/>
          <p:cNvSpPr/>
          <p:nvPr userDrawn="1"/>
        </p:nvSpPr>
        <p:spPr>
          <a:xfrm>
            <a:off x="1403648" y="997099"/>
            <a:ext cx="1584176" cy="158417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E:\002-KIMS BUSINESS\007-02-Fullslidesppt-Contents\20161219\04-edu\owl-item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011" y="1288921"/>
            <a:ext cx="959451" cy="100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010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76006"/>
            <a:ext cx="9144000" cy="267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 descr="E:\002-KIMS BUSINESS\007-02-Fullslidesppt-Contents\20161219\04-edu\owl-item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4224852"/>
            <a:ext cx="794544" cy="828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702197" y="1650529"/>
            <a:ext cx="1694284" cy="185732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1"/>
            </a:solidFill>
          </a:ln>
          <a:effectLst/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558602" y="1094745"/>
            <a:ext cx="5693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1"/>
                </a:solidFill>
                <a:latin typeface="+mn-lt"/>
                <a:cs typeface="Arial" pitchFamily="34" charset="0"/>
              </a:rPr>
              <a:t>“</a:t>
            </a:r>
            <a:endParaRPr lang="ko-KR" altLang="en-US" sz="6000" b="1" dirty="0">
              <a:solidFill>
                <a:schemeClr val="accent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 rot="10800000">
            <a:off x="1971109" y="3507855"/>
            <a:ext cx="5693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1"/>
                </a:solidFill>
                <a:latin typeface="+mn-lt"/>
                <a:cs typeface="Arial" pitchFamily="34" charset="0"/>
              </a:rPr>
              <a:t>“</a:t>
            </a:r>
            <a:endParaRPr lang="ko-KR" altLang="en-US" sz="6000" b="1" dirty="0">
              <a:solidFill>
                <a:schemeClr val="accent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2705142" y="1650529"/>
            <a:ext cx="1694284" cy="185732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  <a:effectLst/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2561547" y="1094745"/>
            <a:ext cx="5693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2"/>
                </a:solidFill>
                <a:latin typeface="+mn-lt"/>
                <a:cs typeface="Arial" pitchFamily="34" charset="0"/>
              </a:rPr>
              <a:t>“</a:t>
            </a:r>
            <a:endParaRPr lang="ko-KR" altLang="en-US" sz="6000" b="1" dirty="0">
              <a:solidFill>
                <a:schemeClr val="accent2"/>
              </a:solidFill>
              <a:latin typeface="+mn-lt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 rot="10800000">
            <a:off x="3974054" y="3507854"/>
            <a:ext cx="5693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2"/>
                </a:solidFill>
                <a:latin typeface="+mn-lt"/>
                <a:cs typeface="Arial" pitchFamily="34" charset="0"/>
              </a:rPr>
              <a:t>“</a:t>
            </a:r>
            <a:endParaRPr lang="ko-KR" altLang="en-US" sz="6000" b="1" dirty="0">
              <a:solidFill>
                <a:schemeClr val="accent2"/>
              </a:solidFill>
              <a:latin typeface="+mn-lt"/>
              <a:cs typeface="Arial" pitchFamily="34" charset="0"/>
            </a:endParaRPr>
          </a:p>
        </p:txBody>
      </p:sp>
      <p:sp>
        <p:nvSpPr>
          <p:cNvPr id="18" name="Picture Placeholder 2"/>
          <p:cNvSpPr>
            <a:spLocks noGrp="1"/>
          </p:cNvSpPr>
          <p:nvPr>
            <p:ph type="pic" idx="21" hasCustomPrompt="1"/>
          </p:nvPr>
        </p:nvSpPr>
        <p:spPr>
          <a:xfrm>
            <a:off x="4708087" y="1650529"/>
            <a:ext cx="1694284" cy="185732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3"/>
            </a:solidFill>
          </a:ln>
          <a:effectLst/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4564492" y="1094745"/>
            <a:ext cx="5693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3"/>
                </a:solidFill>
                <a:latin typeface="+mn-lt"/>
                <a:cs typeface="Arial" pitchFamily="34" charset="0"/>
              </a:rPr>
              <a:t>“</a:t>
            </a:r>
            <a:endParaRPr lang="ko-KR" altLang="en-US" sz="6000" b="1" dirty="0">
              <a:solidFill>
                <a:schemeClr val="accent3"/>
              </a:solidFill>
              <a:latin typeface="+mn-lt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 rot="10800000">
            <a:off x="5976999" y="3507854"/>
            <a:ext cx="5693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3"/>
                </a:solidFill>
                <a:latin typeface="+mn-lt"/>
                <a:cs typeface="Arial" pitchFamily="34" charset="0"/>
              </a:rPr>
              <a:t>“</a:t>
            </a:r>
            <a:endParaRPr lang="ko-KR" altLang="en-US" sz="6000" b="1" dirty="0">
              <a:solidFill>
                <a:schemeClr val="accent3"/>
              </a:solidFill>
              <a:latin typeface="+mn-lt"/>
              <a:cs typeface="Arial" pitchFamily="34" charset="0"/>
            </a:endParaRPr>
          </a:p>
        </p:txBody>
      </p:sp>
      <p:sp>
        <p:nvSpPr>
          <p:cNvPr id="24" name="Picture Placeholder 2"/>
          <p:cNvSpPr>
            <a:spLocks noGrp="1"/>
          </p:cNvSpPr>
          <p:nvPr>
            <p:ph type="pic" idx="22" hasCustomPrompt="1"/>
          </p:nvPr>
        </p:nvSpPr>
        <p:spPr>
          <a:xfrm>
            <a:off x="6711032" y="1650529"/>
            <a:ext cx="1694284" cy="185732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4"/>
            </a:solidFill>
          </a:ln>
          <a:effectLst/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6567437" y="1094745"/>
            <a:ext cx="5693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4"/>
                </a:solidFill>
                <a:latin typeface="+mn-lt"/>
                <a:cs typeface="Arial" pitchFamily="34" charset="0"/>
              </a:rPr>
              <a:t>“</a:t>
            </a:r>
            <a:endParaRPr lang="ko-KR" altLang="en-US" sz="6000" b="1" dirty="0">
              <a:solidFill>
                <a:schemeClr val="accent4"/>
              </a:solidFill>
              <a:latin typeface="+mn-lt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 rot="10800000">
            <a:off x="7979944" y="3507854"/>
            <a:ext cx="5693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4"/>
                </a:solidFill>
                <a:latin typeface="+mn-lt"/>
                <a:cs typeface="Arial" pitchFamily="34" charset="0"/>
              </a:rPr>
              <a:t>“</a:t>
            </a:r>
            <a:endParaRPr lang="ko-KR" altLang="en-US" sz="6000" b="1" dirty="0">
              <a:solidFill>
                <a:schemeClr val="accent4"/>
              </a:solidFill>
              <a:latin typeface="+mn-lt"/>
              <a:cs typeface="Arial" pitchFamily="34" charset="0"/>
            </a:endParaRP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D51F5F4D-AF26-4E42-A648-9F169B4F9C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5905915-7BC8-4C72-B443-E5B791BC98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672682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85328"/>
            <a:ext cx="3060911" cy="3706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49302" y="1523475"/>
            <a:ext cx="1765288" cy="27268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DC0AA38-FF1B-46A5-B781-E94C0DAF54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6C57DDDA-918B-4F4E-B705-53DBB230A5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925506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247" y="1275606"/>
            <a:ext cx="2526010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607" y="1275606"/>
            <a:ext cx="2526010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748616" y="1374406"/>
            <a:ext cx="2319328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986924" y="1374406"/>
            <a:ext cx="2319328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586A1ABE-161D-4DB1-B774-1153E4471A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67369799-0345-405E-A17B-2F89B880EF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515016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305644" y="0"/>
            <a:ext cx="2532712" cy="16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305644" y="1743750"/>
            <a:ext cx="2532712" cy="16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05644" y="3487500"/>
            <a:ext cx="2532712" cy="16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6481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24997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3785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8" r:id="rId4"/>
    <p:sldLayoutId id="2147483669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70" r:id="rId11"/>
    <p:sldLayoutId id="2147483666" r:id="rId12"/>
    <p:sldLayoutId id="2147483667" r:id="rId13"/>
    <p:sldLayoutId id="2147483656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0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nopto.com/blog/infographic-20-facts-about-elearning/" TargetMode="Externa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4788C16-077E-42F6-A7CE-47FA1F97DF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76056" y="1923678"/>
            <a:ext cx="2952328" cy="1440160"/>
          </a:xfrm>
        </p:spPr>
        <p:txBody>
          <a:bodyPr/>
          <a:lstStyle/>
          <a:p>
            <a:r>
              <a:rPr lang="en-US" sz="2000" dirty="0"/>
              <a:t>My Process for Creating a Learning Module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0155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73869DF-34E0-4E4E-B675-927E1981DAB9}"/>
              </a:ext>
            </a:extLst>
          </p:cNvPr>
          <p:cNvSpPr txBox="1"/>
          <p:nvPr/>
        </p:nvSpPr>
        <p:spPr>
          <a:xfrm>
            <a:off x="287524" y="1851670"/>
            <a:ext cx="831692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goal for this project was to update the course content from the in-person class to a user-friendly online course environment for the program.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approach to designing these modules was using a backward design </a:t>
            </a:r>
          </a:p>
          <a:p>
            <a:r>
              <a:rPr lang="en-US" dirty="0"/>
              <a:t>     approach.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6E323F-926B-423E-9A7A-9AE351C008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852" y="0"/>
            <a:ext cx="2067148" cy="13755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2B2EAD-23BB-472D-8D38-BD803964AF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36748"/>
            <a:ext cx="2514417" cy="133884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86825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484AB7-2E46-4FBB-93B1-F33E6ED63D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COURSE MAP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44DC3E6-071B-4443-8348-E578BF568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30533"/>
              </p:ext>
            </p:extLst>
          </p:nvPr>
        </p:nvGraphicFramePr>
        <p:xfrm>
          <a:off x="179512" y="699542"/>
          <a:ext cx="8424936" cy="3600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65958">
                  <a:extLst>
                    <a:ext uri="{9D8B030D-6E8A-4147-A177-3AD203B41FA5}">
                      <a16:colId xmlns:a16="http://schemas.microsoft.com/office/drawing/2014/main" val="192339459"/>
                    </a:ext>
                  </a:extLst>
                </a:gridCol>
                <a:gridCol w="2065958">
                  <a:extLst>
                    <a:ext uri="{9D8B030D-6E8A-4147-A177-3AD203B41FA5}">
                      <a16:colId xmlns:a16="http://schemas.microsoft.com/office/drawing/2014/main" val="3056484092"/>
                    </a:ext>
                  </a:extLst>
                </a:gridCol>
                <a:gridCol w="2204788">
                  <a:extLst>
                    <a:ext uri="{9D8B030D-6E8A-4147-A177-3AD203B41FA5}">
                      <a16:colId xmlns:a16="http://schemas.microsoft.com/office/drawing/2014/main" val="1034937169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4224161078"/>
                    </a:ext>
                  </a:extLst>
                </a:gridCol>
              </a:tblGrid>
              <a:tr h="51668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1400" kern="0">
                          <a:effectLst/>
                        </a:rPr>
                        <a:t>Learning Outcomes</a:t>
                      </a:r>
                      <a:endParaRPr lang="en-US" sz="1400" b="1" kern="0">
                        <a:solidFill>
                          <a:srgbClr val="7D110C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1400" kern="0" dirty="0">
                          <a:effectLst/>
                        </a:rPr>
                        <a:t>Assessment Methods</a:t>
                      </a:r>
                      <a:endParaRPr lang="en-US" sz="1400" b="1" kern="0" dirty="0">
                        <a:solidFill>
                          <a:srgbClr val="7D110C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1400" kern="0">
                          <a:effectLst/>
                        </a:rPr>
                        <a:t>Learning/Practice Activities </a:t>
                      </a:r>
                      <a:endParaRPr lang="en-US" sz="1400" b="1" kern="0">
                        <a:solidFill>
                          <a:srgbClr val="7D110C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1400" kern="0" dirty="0">
                          <a:effectLst/>
                        </a:rPr>
                        <a:t>Content Delivery/Exploration Methods</a:t>
                      </a:r>
                      <a:endParaRPr lang="en-US" sz="1400" b="1" kern="0" dirty="0">
                        <a:solidFill>
                          <a:srgbClr val="7D110C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4773437"/>
                  </a:ext>
                </a:extLst>
              </a:tr>
              <a:tr h="57675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Compare online learning to on-ground learning</a:t>
                      </a:r>
                      <a:endParaRPr lang="en-US" sz="1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Discussion Rubric</a:t>
                      </a:r>
                      <a:endParaRPr lang="en-US" sz="1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</a:rPr>
                        <a:t>Introductions/ Watching a video and responding to the topic and classmates</a:t>
                      </a:r>
                      <a:endParaRPr lang="en-US" sz="14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Discussion Forum</a:t>
                      </a:r>
                      <a:endParaRPr lang="en-US" sz="1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8788452"/>
                  </a:ext>
                </a:extLst>
              </a:tr>
              <a:tr h="9728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Identify the knowledge, skills, and behaviors of successful online learners and assess your own readiness for online learning.</a:t>
                      </a:r>
                      <a:endParaRPr lang="en-US" sz="1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Different types of assessment questionnaires</a:t>
                      </a:r>
                      <a:endParaRPr lang="en-US" sz="1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Complete the assessment to determine level of knowledge, style of learning, </a:t>
                      </a:r>
                      <a:endParaRPr lang="en-US" sz="1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2706987"/>
                  </a:ext>
                </a:extLst>
              </a:tr>
              <a:tr h="37963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Reflection</a:t>
                      </a:r>
                      <a:endParaRPr lang="en-US" sz="1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Journaling</a:t>
                      </a:r>
                      <a:endParaRPr lang="en-US" sz="1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Private journal entries between the student and instructor</a:t>
                      </a:r>
                      <a:endParaRPr lang="en-US" sz="1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143378"/>
                  </a:ext>
                </a:extLst>
              </a:tr>
              <a:tr h="77481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Q/A section for students</a:t>
                      </a:r>
                      <a:endParaRPr lang="en-US" sz="1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Created a virtual office. Allows for students to ask general questions to the instructor on the course and/or its content.</a:t>
                      </a:r>
                      <a:endParaRPr lang="en-US" sz="1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Discussion Forum</a:t>
                      </a:r>
                      <a:endParaRPr lang="en-US" sz="1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1938836"/>
                  </a:ext>
                </a:extLst>
              </a:tr>
              <a:tr h="37963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</a:rPr>
                        <a:t>Multimedia presentations</a:t>
                      </a:r>
                      <a:endParaRPr lang="en-US" sz="14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Short video presentations from the web</a:t>
                      </a:r>
                      <a:endParaRPr lang="en-US" sz="1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</a:rPr>
                        <a:t>Short You Tube videos</a:t>
                      </a:r>
                      <a:endParaRPr lang="en-US" sz="14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1062296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049589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7B9F26-FDF3-4EA3-A192-02A78EA521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COURSE CHECKLIST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DBC65-9E6F-4DB6-8CAA-39547CCFC8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C6B4A4-69DA-413E-8DBD-30BD2EF74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40" y="725658"/>
            <a:ext cx="9151439" cy="441784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07082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4788C16-077E-42F6-A7CE-47FA1F97DF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Design Choice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7874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1E27939-5775-420C-AA38-FA2A8B2195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BACKWARD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3ED01-D78C-40A5-B90E-07806596037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Introduction to Online Learning</a:t>
            </a:r>
          </a:p>
        </p:txBody>
      </p:sp>
      <p:pic>
        <p:nvPicPr>
          <p:cNvPr id="4098" name="Picture 2" descr="backwards design components listed in the order of 1) outcomes, 2) assessment, 3) activities, and 4) content">
            <a:extLst>
              <a:ext uri="{FF2B5EF4-FFF2-40B4-BE49-F238E27FC236}">
                <a16:creationId xmlns:a16="http://schemas.microsoft.com/office/drawing/2014/main" id="{BCF54130-585D-4BF9-AFD6-1FF735555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759544"/>
            <a:ext cx="2694440" cy="427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35211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063B71-9004-43E4-94C7-046BB5AB1E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BACKWARD DESIGN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6B8D8-6ACE-478C-B3CB-531B0E441816}"/>
              </a:ext>
            </a:extLst>
          </p:cNvPr>
          <p:cNvSpPr/>
          <p:nvPr/>
        </p:nvSpPr>
        <p:spPr>
          <a:xfrm>
            <a:off x="272905" y="987574"/>
            <a:ext cx="8598189" cy="2583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rgbClr val="2D3B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 desired results.</a:t>
            </a:r>
            <a:r>
              <a:rPr lang="en-US" sz="2300" dirty="0">
                <a:solidFill>
                  <a:srgbClr val="2D3B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What should students know and be</a:t>
            </a:r>
          </a:p>
          <a:p>
            <a:r>
              <a:rPr lang="en-US" sz="2300" dirty="0">
                <a:solidFill>
                  <a:srgbClr val="2D3B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able to do at the end of the course?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rgbClr val="2D3B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Determine acceptable evidence </a:t>
            </a:r>
            <a:r>
              <a:rPr lang="en-US" sz="2300" dirty="0">
                <a:solidFill>
                  <a:srgbClr val="2D3B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students have achieved    </a:t>
            </a:r>
          </a:p>
          <a:p>
            <a:r>
              <a:rPr lang="en-US" sz="2300" dirty="0">
                <a:solidFill>
                  <a:srgbClr val="2D3B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these learning outcomes.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rgbClr val="2D3B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learning experiences, instruction, and resources</a:t>
            </a:r>
            <a:r>
              <a:rPr lang="en-US" sz="2300" dirty="0">
                <a:solidFill>
                  <a:srgbClr val="2D3B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that will help students be able to provide evidence that they have met the learning outcomes.</a:t>
            </a:r>
            <a:endParaRPr lang="en-US" sz="2300" b="0" i="0" dirty="0">
              <a:solidFill>
                <a:srgbClr val="2D3B45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9091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581ECB-0390-46B3-B487-9AA1E19E60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BACKWARD DESIGN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6CA885-9F73-4A8F-8AFE-78B9EA4A005A}"/>
              </a:ext>
            </a:extLst>
          </p:cNvPr>
          <p:cNvSpPr/>
          <p:nvPr/>
        </p:nvSpPr>
        <p:spPr>
          <a:xfrm>
            <a:off x="413792" y="915566"/>
            <a:ext cx="833467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D3B45"/>
                </a:solidFill>
                <a:latin typeface="LatoWeb"/>
              </a:rPr>
              <a:t>This type process provides consistency for students and </a:t>
            </a:r>
          </a:p>
          <a:p>
            <a:r>
              <a:rPr lang="en-US" sz="2400" dirty="0">
                <a:solidFill>
                  <a:srgbClr val="2D3B45"/>
                </a:solidFill>
                <a:latin typeface="LatoWeb"/>
              </a:rPr>
              <a:t>supports more accurate construction of course concepts</a:t>
            </a:r>
          </a:p>
          <a:p>
            <a:endParaRPr lang="en-US" sz="2400" dirty="0">
              <a:solidFill>
                <a:srgbClr val="2D3B45"/>
              </a:solidFill>
              <a:latin typeface="LatoWeb"/>
            </a:endParaRPr>
          </a:p>
          <a:p>
            <a:endParaRPr lang="en-US" sz="2400" dirty="0">
              <a:solidFill>
                <a:srgbClr val="2D3B45"/>
              </a:solidFill>
              <a:latin typeface="LatoWeb"/>
            </a:endParaRPr>
          </a:p>
          <a:p>
            <a:r>
              <a:rPr lang="en-US" sz="2400" dirty="0">
                <a:solidFill>
                  <a:srgbClr val="2D3B45"/>
                </a:solidFill>
                <a:latin typeface="LatoWeb"/>
              </a:rPr>
              <a:t> It is about </a:t>
            </a:r>
            <a:r>
              <a:rPr lang="en-US" sz="2400" b="1" dirty="0">
                <a:solidFill>
                  <a:srgbClr val="2D3B45"/>
                </a:solidFill>
                <a:latin typeface="LatoWeb"/>
              </a:rPr>
              <a:t>beginning with the end in mind</a:t>
            </a:r>
            <a:r>
              <a:rPr lang="en-US" sz="2400" dirty="0">
                <a:solidFill>
                  <a:srgbClr val="2D3B45"/>
                </a:solidFill>
                <a:latin typeface="LatoWeb"/>
              </a:rPr>
              <a:t>. Starting </a:t>
            </a:r>
          </a:p>
          <a:p>
            <a:r>
              <a:rPr lang="en-US" sz="2400" dirty="0">
                <a:solidFill>
                  <a:srgbClr val="2D3B45"/>
                </a:solidFill>
                <a:latin typeface="LatoWeb"/>
              </a:rPr>
              <a:t>with desired learning outcomes, clearly stated in measurable terms, and working backwards through assessment activities, teaching and learning activities, and content delivery. 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2309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/>
          <p:cNvSpPr/>
          <p:nvPr/>
        </p:nvSpPr>
        <p:spPr>
          <a:xfrm>
            <a:off x="3059832" y="329977"/>
            <a:ext cx="5832648" cy="4536504"/>
          </a:xfrm>
          <a:prstGeom prst="frame">
            <a:avLst>
              <a:gd name="adj1" fmla="val 742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59832" y="1526403"/>
            <a:ext cx="583264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Barrett, S., Poe, C., &amp; Spagnola-Doyle, C. (n.d.). Power Up: A Practical Student's Guide to Online Learning (2nd ed.). New York: Pearson.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400" dirty="0">
                <a:cs typeface="Arial" pitchFamily="34" charset="0"/>
                <a:hlinkClick r:id="rId3"/>
              </a:rPr>
              <a:t>“eLearning Fun Facts” </a:t>
            </a:r>
            <a:r>
              <a:rPr lang="en-US" altLang="ko-KR" sz="1400" dirty="0">
                <a:cs typeface="Arial" pitchFamily="34" charset="0"/>
              </a:rPr>
              <a:t>https://www.panopto.com/blog/infographic-20-facts-about-elearning/</a:t>
            </a:r>
          </a:p>
          <a:p>
            <a:endParaRPr lang="en-US" altLang="ko-KR" sz="1400" dirty="0">
              <a:cs typeface="Arial" pitchFamily="34" charset="0"/>
            </a:endParaRPr>
          </a:p>
          <a:p>
            <a:r>
              <a:rPr lang="en-US" altLang="ko-KR" sz="1400" dirty="0">
                <a:cs typeface="Arial" pitchFamily="34" charset="0"/>
              </a:rPr>
              <a:t>Backward Design https://canvas.ucdavis.edu/courses/34528/pages/course-planning-with-backward-design?module_item_id=4965</a:t>
            </a:r>
          </a:p>
          <a:p>
            <a:endParaRPr lang="en-US" altLang="ko-KR" sz="1400" dirty="0">
              <a:cs typeface="Arial" pitchFamily="34" charset="0"/>
            </a:endParaRPr>
          </a:p>
          <a:p>
            <a:r>
              <a:rPr lang="en-US" altLang="ko-KR" sz="1400" dirty="0">
                <a:cs typeface="Arial" pitchFamily="34" charset="0"/>
              </a:rPr>
              <a:t>http://www.ion.uillinois.edu/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sz="1400" dirty="0"/>
              <a:t>Savvy Student's Guide to Online Learning</a:t>
            </a:r>
          </a:p>
        </p:txBody>
      </p:sp>
      <p:pic>
        <p:nvPicPr>
          <p:cNvPr id="8" name="Picture 2" descr="E:\002-KIMS BUSINESS\007-02-Fullslidesppt-Contents\20161219\04-edu\owl-item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407" y="480207"/>
            <a:ext cx="695497" cy="725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687660" y="1205483"/>
            <a:ext cx="4576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References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77825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BACKING_FORM_KEY" val="6752386-c:\users\felicia.yoga.000\downloads\id presentation.pptx"/>
  <p:tag name="ARTICULATE_PRESENTER_VERSION" val="8"/>
  <p:tag name="ARTICULATE_SLIDE_COUNT" val="9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Contents Slide Master">
  <a:themeElements>
    <a:clrScheme name="ALLPPT-COLOR-A1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D15A12"/>
      </a:accent1>
      <a:accent2>
        <a:srgbClr val="D15A12"/>
      </a:accent2>
      <a:accent3>
        <a:srgbClr val="D15A12"/>
      </a:accent3>
      <a:accent4>
        <a:srgbClr val="D15A12"/>
      </a:accent4>
      <a:accent5>
        <a:srgbClr val="D15A12"/>
      </a:accent5>
      <a:accent6>
        <a:srgbClr val="D15A12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15A1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D15A12"/>
      </a:accent1>
      <a:accent2>
        <a:srgbClr val="D15A12"/>
      </a:accent2>
      <a:accent3>
        <a:srgbClr val="D15A12"/>
      </a:accent3>
      <a:accent4>
        <a:srgbClr val="D15A12"/>
      </a:accent4>
      <a:accent5>
        <a:srgbClr val="D15A12"/>
      </a:accent5>
      <a:accent6>
        <a:srgbClr val="D15A12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3674</TotalTime>
  <Words>402</Words>
  <Application>Microsoft Office PowerPoint</Application>
  <PresentationFormat>On-screen Show (16:9)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맑은 고딕</vt:lpstr>
      <vt:lpstr>Arial</vt:lpstr>
      <vt:lpstr>Calibri</vt:lpstr>
      <vt:lpstr>LatoWeb</vt:lpstr>
      <vt:lpstr>Tahoma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Mical Cayton</cp:lastModifiedBy>
  <cp:revision>98</cp:revision>
  <dcterms:created xsi:type="dcterms:W3CDTF">2016-12-05T23:26:54Z</dcterms:created>
  <dcterms:modified xsi:type="dcterms:W3CDTF">2020-09-11T21:52:01Z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Path">
    <vt:lpwstr>ID Presentation</vt:lpwstr>
  </property>
  <property fmtid="{D5CDD505-2E9C-101B-9397-08002B2CF9AE}" pid="3" name="ArticulateUseProject">
    <vt:lpwstr>1</vt:lpwstr>
  </property>
  <property fmtid="{D5CDD505-2E9C-101B-9397-08002B2CF9AE}" pid="4" name="ArticulateProjectVersion">
    <vt:lpwstr>8</vt:lpwstr>
  </property>
  <property fmtid="{D5CDD505-2E9C-101B-9397-08002B2CF9AE}" pid="5" name="ArticulateGUID">
    <vt:lpwstr>547D3457-6635-49A6-87BE-8570D581258A</vt:lpwstr>
  </property>
  <property fmtid="{D5CDD505-2E9C-101B-9397-08002B2CF9AE}" pid="6" name="ArticulateProjectFull">
    <vt:lpwstr>C:\Users\Felicia.YOGA.000\Documents\F Harris Foster Consulting\ID Sample Screenshots\ID Presentation-Sample Pages.ppta</vt:lpwstr>
  </property>
</Properties>
</file>