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embeddedFontLst>
    <p:embeddedFont>
      <p:font typeface="Quicksand"/>
      <p:regular r:id="rId29"/>
      <p:bold r:id="rId30"/>
    </p:embeddedFont>
    <p:embeddedFont>
      <p:font typeface="Quicksand Light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AAAAA8-F619-43D9-9A4B-8DEE64F02497}">
  <a:tblStyle styleId="{4CAAAAA8-F619-43D9-9A4B-8DEE64F024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icksan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icksandLight-regular.fntdata"/><Relationship Id="rId30" Type="http://schemas.openxmlformats.org/officeDocument/2006/relationships/font" Target="fonts/Quicksan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Quicksand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Revathy  || Aarakshan - Hindi for Reservation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dd41e341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dd41e34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Sowmiya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dd41e341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4dd41e34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Giri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dd41e341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dd41e34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- Giri || Data - Harrish || Logic - Revathy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dd41e341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4dd41e34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Sowmiya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f391192_0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Sowmiya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4dd41e341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4dd41e34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Harrish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dd41e341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dd41e34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Harrish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dd41e341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4dd41e34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Giri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417f6952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4417f695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417f6952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4417f695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Revathy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761e63a6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761e63a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761e63a6f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761e63a6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761e63a6f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761e63a6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4dd41e341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4dd41e34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dd41e34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dd41e3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Revathy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d41e341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d41e34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Revathy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Revathy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ed75ccf_0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Giri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dd41e341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dd41e34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dd41e341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dd41e34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Harrish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dd41e341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dd41e34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Sowmiya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10" name="Google Shape;10;p2"/>
          <p:cNvCxnSpPr>
            <a:stCxn id="11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2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key color">
  <p:cSld name="BLANK_1">
    <p:bg>
      <p:bgPr>
        <a:solidFill>
          <a:srgbClr val="39C0BA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1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1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952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530175" y="3710550"/>
            <a:ext cx="69279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633225" y="2882400"/>
            <a:ext cx="6700500" cy="10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06400" lvl="0" marL="457200" rtl="0">
              <a:spcBef>
                <a:spcPts val="600"/>
              </a:spcBef>
              <a:spcAft>
                <a:spcPts val="0"/>
              </a:spcAft>
              <a:buClr>
                <a:srgbClr val="39C0BA"/>
              </a:buClr>
              <a:buSzPts val="2800"/>
              <a:buChar char="◦"/>
              <a:defRPr i="1" sz="2800">
                <a:solidFill>
                  <a:srgbClr val="39C0BA"/>
                </a:solidFill>
              </a:defRPr>
            </a:lvl1pPr>
            <a:lvl2pPr indent="-406400" lvl="1" marL="914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▫"/>
              <a:defRPr i="1" sz="2800">
                <a:solidFill>
                  <a:srgbClr val="39C0BA"/>
                </a:solidFill>
              </a:defRPr>
            </a:lvl2pPr>
            <a:lvl3pPr indent="-406400" lvl="2" marL="13716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i="1" sz="2800">
                <a:solidFill>
                  <a:srgbClr val="39C0BA"/>
                </a:solidFill>
              </a:defRPr>
            </a:lvl3pPr>
            <a:lvl4pPr indent="-406400" lvl="3" marL="18288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i="1" sz="2800">
                <a:solidFill>
                  <a:srgbClr val="39C0BA"/>
                </a:solidFill>
              </a:defRPr>
            </a:lvl4pPr>
            <a:lvl5pPr indent="-406400" lvl="4" marL="22860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i="1" sz="2800">
                <a:solidFill>
                  <a:srgbClr val="39C0BA"/>
                </a:solidFill>
              </a:defRPr>
            </a:lvl5pPr>
            <a:lvl6pPr indent="-406400" lvl="5" marL="27432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i="1" sz="2800">
                <a:solidFill>
                  <a:srgbClr val="39C0BA"/>
                </a:solidFill>
              </a:defRPr>
            </a:lvl6pPr>
            <a:lvl7pPr indent="-406400" lvl="6" marL="3200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i="1" sz="2800">
                <a:solidFill>
                  <a:srgbClr val="39C0BA"/>
                </a:solidFill>
              </a:defRPr>
            </a:lvl7pPr>
            <a:lvl8pPr indent="-406400" lvl="7" marL="36576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i="1" sz="2800">
                <a:solidFill>
                  <a:srgbClr val="39C0BA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i="1" sz="2800">
                <a:solidFill>
                  <a:srgbClr val="39C0BA"/>
                </a:solidFill>
              </a:defRPr>
            </a:lvl9pPr>
          </a:lstStyle>
          <a:p/>
        </p:txBody>
      </p:sp>
      <p:cxnSp>
        <p:nvCxnSpPr>
          <p:cNvPr id="19" name="Google Shape;19;p4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Google Shape;20;p4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208000" y="3096172"/>
            <a:ext cx="1306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b="1" sz="48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Google Shape;24;p5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1165475" y="1600200"/>
            <a:ext cx="33069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671570" y="1600200"/>
            <a:ext cx="33069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cxnSp>
        <p:nvCxnSpPr>
          <p:cNvPr id="32" name="Google Shape;32;p6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" name="Google Shape;33;p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1165475" y="1673975"/>
            <a:ext cx="2403600" cy="48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3692249" y="1673975"/>
            <a:ext cx="2403600" cy="48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9" name="Google Shape;39;p7"/>
          <p:cNvSpPr txBox="1"/>
          <p:nvPr>
            <p:ph idx="3" type="body"/>
          </p:nvPr>
        </p:nvSpPr>
        <p:spPr>
          <a:xfrm>
            <a:off x="6219023" y="1673975"/>
            <a:ext cx="2403600" cy="48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40" name="Google Shape;40;p7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Google Shape;41;p7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cxnSp>
        <p:nvCxnSpPr>
          <p:cNvPr id="45" name="Google Shape;45;p8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Google Shape;46;p8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idx="1" type="body"/>
          </p:nvPr>
        </p:nvSpPr>
        <p:spPr>
          <a:xfrm>
            <a:off x="1165475" y="5775090"/>
            <a:ext cx="75213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49" name="Google Shape;49;p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" name="Google Shape;50;p9"/>
          <p:cNvSpPr/>
          <p:nvPr/>
        </p:nvSpPr>
        <p:spPr>
          <a:xfrm>
            <a:off x="808650" y="5952850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0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10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2E303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ctrTitle"/>
          </p:nvPr>
        </p:nvSpPr>
        <p:spPr>
          <a:xfrm>
            <a:off x="1319175" y="2876425"/>
            <a:ext cx="66804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Aarakshan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Railway Reservation System</a:t>
            </a:r>
            <a:endParaRPr sz="2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lt2"/>
              </a:solidFill>
            </a:endParaRPr>
          </a:p>
        </p:txBody>
      </p:sp>
      <p:pic>
        <p:nvPicPr>
          <p:cNvPr descr="AWT-Train.png" id="62" name="Google Shape;6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0875" y="2876425"/>
            <a:ext cx="1832175" cy="2006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3" name="Google Shape;63;p12"/>
          <p:cNvGraphicFramePr/>
          <p:nvPr/>
        </p:nvGraphicFramePr>
        <p:xfrm>
          <a:off x="1319175" y="450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{4CAAAAA8-F619-43D9-9A4B-8DEE64F02497}</a:tableStyleId>
              </a:tblPr>
              <a:tblGrid>
                <a:gridCol w="1273925"/>
                <a:gridCol w="1273925"/>
                <a:gridCol w="1273925"/>
                <a:gridCol w="12739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Leader</a:t>
                      </a:r>
                      <a:endParaRPr sz="1200">
                        <a:solidFill>
                          <a:schemeClr val="accent4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Sowmiya N</a:t>
                      </a:r>
                      <a:endParaRPr sz="1200"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Designer </a:t>
                      </a:r>
                      <a:endParaRPr sz="1200">
                        <a:solidFill>
                          <a:schemeClr val="accent4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Giridhararajan</a:t>
                      </a:r>
                      <a:endParaRPr sz="1200"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Tester</a:t>
                      </a:r>
                      <a:endParaRPr sz="1200">
                        <a:solidFill>
                          <a:schemeClr val="accent4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Harrish M</a:t>
                      </a:r>
                      <a:endParaRPr sz="1200"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Documentation</a:t>
                      </a:r>
                      <a:endParaRPr sz="1200">
                        <a:solidFill>
                          <a:schemeClr val="accent4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Revathy N</a:t>
                      </a:r>
                      <a:endParaRPr sz="1200"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" name="Google Shape;64;p12"/>
          <p:cNvSpPr txBox="1"/>
          <p:nvPr/>
        </p:nvSpPr>
        <p:spPr>
          <a:xfrm>
            <a:off x="6984475" y="6240375"/>
            <a:ext cx="2035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Team Heisenberg</a:t>
            </a:r>
            <a:endParaRPr sz="1800">
              <a:solidFill>
                <a:srgbClr val="F3F3F3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idx="4294967295" type="ctrTitle"/>
          </p:nvPr>
        </p:nvSpPr>
        <p:spPr>
          <a:xfrm>
            <a:off x="1377875" y="2655750"/>
            <a:ext cx="47766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2E3037"/>
                </a:solidFill>
              </a:rPr>
              <a:t>PostgreSQL</a:t>
            </a:r>
            <a:endParaRPr b="1" sz="6000">
              <a:solidFill>
                <a:srgbClr val="2E3037"/>
              </a:solidFill>
            </a:endParaRPr>
          </a:p>
        </p:txBody>
      </p:sp>
      <p:sp>
        <p:nvSpPr>
          <p:cNvPr id="134" name="Google Shape;134;p21"/>
          <p:cNvSpPr txBox="1"/>
          <p:nvPr>
            <p:ph idx="4294967295" type="subTitle"/>
          </p:nvPr>
        </p:nvSpPr>
        <p:spPr>
          <a:xfrm>
            <a:off x="1377900" y="3786750"/>
            <a:ext cx="7045500" cy="13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Supported by a PaaS provider Hasura/Heroku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- APIs and deployment</a:t>
            </a:r>
            <a:endParaRPr sz="2400"/>
          </a:p>
        </p:txBody>
      </p:sp>
    </p:spTree>
  </p:cSld>
  <p:clrMapOvr>
    <a:masterClrMapping/>
  </p:clrMapOvr>
  <mc:AlternateContent>
    <mc:Choice Requires="p14">
      <p:transition>
        <p14:flip dir="l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MODULES</a:t>
            </a: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3518983" y="1784550"/>
            <a:ext cx="2506200" cy="2506200"/>
          </a:xfrm>
          <a:prstGeom prst="ellipse">
            <a:avLst/>
          </a:prstGeom>
          <a:noFill/>
          <a:ln cap="flat" cmpd="sng" w="9525">
            <a:solidFill>
              <a:srgbClr val="F35B6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5B6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2693050" y="3089075"/>
            <a:ext cx="2506200" cy="2506200"/>
          </a:xfrm>
          <a:prstGeom prst="ellipse">
            <a:avLst/>
          </a:prstGeom>
          <a:noFill/>
          <a:ln cap="flat" cmpd="sng" w="9525">
            <a:solidFill>
              <a:srgbClr val="39C0B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4361318" y="3089075"/>
            <a:ext cx="2506200" cy="2506200"/>
          </a:xfrm>
          <a:prstGeom prst="ellipse">
            <a:avLst/>
          </a:prstGeom>
          <a:noFill/>
          <a:ln cap="flat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D9EE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4561025" y="2498725"/>
            <a:ext cx="4221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35B69"/>
                </a:solidFill>
                <a:latin typeface="Quicksand"/>
                <a:ea typeface="Quicksand"/>
                <a:cs typeface="Quicksand"/>
                <a:sym typeface="Quicksand"/>
              </a:rPr>
              <a:t>UI</a:t>
            </a:r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3517900" y="4290750"/>
            <a:ext cx="8565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Data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5489325" y="4290750"/>
            <a:ext cx="8565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Logic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52" name="Google Shape;152;p23"/>
          <p:cNvCxnSpPr/>
          <p:nvPr/>
        </p:nvCxnSpPr>
        <p:spPr>
          <a:xfrm flipH="1" rot="10800000">
            <a:off x="5105625" y="1919375"/>
            <a:ext cx="1017600" cy="6975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3"/>
          <p:cNvCxnSpPr/>
          <p:nvPr/>
        </p:nvCxnSpPr>
        <p:spPr>
          <a:xfrm rot="10800000">
            <a:off x="3261300" y="1917725"/>
            <a:ext cx="953100" cy="7008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3"/>
          <p:cNvSpPr txBox="1"/>
          <p:nvPr/>
        </p:nvSpPr>
        <p:spPr>
          <a:xfrm>
            <a:off x="2497975" y="1552675"/>
            <a:ext cx="8565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5B69"/>
                </a:solidFill>
                <a:latin typeface="Quicksand"/>
                <a:ea typeface="Quicksand"/>
                <a:cs typeface="Quicksand"/>
                <a:sym typeface="Quicksand"/>
              </a:rPr>
              <a:t>Users</a:t>
            </a:r>
            <a:endParaRPr/>
          </a:p>
        </p:txBody>
      </p:sp>
      <p:sp>
        <p:nvSpPr>
          <p:cNvPr id="155" name="Google Shape;155;p23"/>
          <p:cNvSpPr txBox="1"/>
          <p:nvPr/>
        </p:nvSpPr>
        <p:spPr>
          <a:xfrm>
            <a:off x="6189675" y="1552675"/>
            <a:ext cx="9531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5B69"/>
                </a:solidFill>
                <a:latin typeface="Quicksand"/>
                <a:ea typeface="Quicksand"/>
                <a:cs typeface="Quicksand"/>
                <a:sym typeface="Quicksand"/>
              </a:rPr>
              <a:t>Admin</a:t>
            </a:r>
            <a:endParaRPr/>
          </a:p>
        </p:txBody>
      </p:sp>
      <p:cxnSp>
        <p:nvCxnSpPr>
          <p:cNvPr id="156" name="Google Shape;156;p23"/>
          <p:cNvCxnSpPr/>
          <p:nvPr/>
        </p:nvCxnSpPr>
        <p:spPr>
          <a:xfrm flipH="1">
            <a:off x="2516275" y="4750650"/>
            <a:ext cx="819900" cy="7110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3"/>
          <p:cNvSpPr txBox="1"/>
          <p:nvPr/>
        </p:nvSpPr>
        <p:spPr>
          <a:xfrm>
            <a:off x="1359775" y="5461650"/>
            <a:ext cx="19764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User and Admin Details</a:t>
            </a:r>
            <a:endParaRPr>
              <a:solidFill>
                <a:srgbClr val="39C0BA"/>
              </a:solidFill>
            </a:endParaRPr>
          </a:p>
        </p:txBody>
      </p:sp>
      <p:cxnSp>
        <p:nvCxnSpPr>
          <p:cNvPr id="158" name="Google Shape;158;p23"/>
          <p:cNvCxnSpPr/>
          <p:nvPr/>
        </p:nvCxnSpPr>
        <p:spPr>
          <a:xfrm>
            <a:off x="6345825" y="4816500"/>
            <a:ext cx="568200" cy="6624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3"/>
          <p:cNvSpPr txBox="1"/>
          <p:nvPr/>
        </p:nvSpPr>
        <p:spPr>
          <a:xfrm>
            <a:off x="6477300" y="5461650"/>
            <a:ext cx="25062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Retrieve necessary normal/derived data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60" name="Google Shape;160;p23"/>
          <p:cNvCxnSpPr/>
          <p:nvPr/>
        </p:nvCxnSpPr>
        <p:spPr>
          <a:xfrm rot="10800000">
            <a:off x="2460125" y="3708550"/>
            <a:ext cx="875700" cy="3168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3"/>
          <p:cNvSpPr txBox="1"/>
          <p:nvPr/>
        </p:nvSpPr>
        <p:spPr>
          <a:xfrm>
            <a:off x="915850" y="3026113"/>
            <a:ext cx="22524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Trains, Stations and Route Details</a:t>
            </a:r>
            <a:endParaRPr>
              <a:solidFill>
                <a:srgbClr val="39C0BA"/>
              </a:solidFill>
            </a:endParaRPr>
          </a:p>
        </p:txBody>
      </p:sp>
      <p:cxnSp>
        <p:nvCxnSpPr>
          <p:cNvPr id="162" name="Google Shape;162;p23"/>
          <p:cNvCxnSpPr>
            <a:endCxn id="163" idx="3"/>
          </p:cNvCxnSpPr>
          <p:nvPr/>
        </p:nvCxnSpPr>
        <p:spPr>
          <a:xfrm flipH="1">
            <a:off x="2460125" y="4503688"/>
            <a:ext cx="801300" cy="957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3"/>
          <p:cNvSpPr txBox="1"/>
          <p:nvPr/>
        </p:nvSpPr>
        <p:spPr>
          <a:xfrm>
            <a:off x="1009325" y="4243888"/>
            <a:ext cx="14508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Reservation Details</a:t>
            </a:r>
            <a:endParaRPr>
              <a:solidFill>
                <a:srgbClr val="39C0BA"/>
              </a:solidFill>
            </a:endParaRPr>
          </a:p>
        </p:txBody>
      </p:sp>
      <p:cxnSp>
        <p:nvCxnSpPr>
          <p:cNvPr id="164" name="Google Shape;164;p23"/>
          <p:cNvCxnSpPr>
            <a:stCxn id="151" idx="3"/>
          </p:cNvCxnSpPr>
          <p:nvPr/>
        </p:nvCxnSpPr>
        <p:spPr>
          <a:xfrm flipH="1" rot="10800000">
            <a:off x="6345825" y="4100700"/>
            <a:ext cx="718800" cy="4200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3"/>
          <p:cNvSpPr txBox="1"/>
          <p:nvPr/>
        </p:nvSpPr>
        <p:spPr>
          <a:xfrm>
            <a:off x="7142775" y="3655500"/>
            <a:ext cx="1733100" cy="1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Manage Functionality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sp>
        <p:nvSpPr>
          <p:cNvPr id="171" name="Google Shape;171;p24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 b="0" l="10778" r="10431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</a:t>
            </a:r>
            <a:r>
              <a:rPr lang="en"/>
              <a:t> Diagram</a:t>
            </a:r>
            <a:endParaRPr/>
          </a:p>
        </p:txBody>
      </p:sp>
      <p:sp>
        <p:nvSpPr>
          <p:cNvPr id="183" name="Google Shape;183;p26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7"/>
          <p:cNvPicPr preferRelativeResize="0"/>
          <p:nvPr/>
        </p:nvPicPr>
        <p:blipFill rotWithShape="1">
          <a:blip r:embed="rId3">
            <a:alphaModFix/>
          </a:blip>
          <a:srcRect b="0" l="11022" r="10638" t="0"/>
          <a:stretch/>
        </p:blipFill>
        <p:spPr>
          <a:xfrm>
            <a:off x="-120400" y="-83862"/>
            <a:ext cx="9429751" cy="70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ctrTitle"/>
          </p:nvPr>
        </p:nvSpPr>
        <p:spPr>
          <a:xfrm>
            <a:off x="1530175" y="617125"/>
            <a:ext cx="6767100" cy="7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 - 11 tables</a:t>
            </a:r>
            <a:endParaRPr/>
          </a:p>
        </p:txBody>
      </p:sp>
      <p:sp>
        <p:nvSpPr>
          <p:cNvPr id="194" name="Google Shape;194;p28"/>
          <p:cNvSpPr txBox="1"/>
          <p:nvPr>
            <p:ph idx="4294967295" type="body"/>
          </p:nvPr>
        </p:nvSpPr>
        <p:spPr>
          <a:xfrm>
            <a:off x="1101700" y="1665975"/>
            <a:ext cx="7938900" cy="4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Char char="◦"/>
            </a:pPr>
            <a:r>
              <a:rPr lang="en" sz="2100">
                <a:solidFill>
                  <a:srgbClr val="39C0BA"/>
                </a:solidFill>
              </a:rPr>
              <a:t>Security</a:t>
            </a:r>
            <a:r>
              <a:rPr lang="en" sz="2100">
                <a:solidFill>
                  <a:srgbClr val="F3F3F3"/>
                </a:solidFill>
              </a:rPr>
              <a:t>(ID, Password, Question, Answer); </a:t>
            </a:r>
            <a:endParaRPr sz="2100">
              <a:solidFill>
                <a:srgbClr val="F3F3F3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◦"/>
            </a:pPr>
            <a:r>
              <a:rPr lang="en" sz="2100">
                <a:solidFill>
                  <a:srgbClr val="39C0BA"/>
                </a:solidFill>
              </a:rPr>
              <a:t>Passenger</a:t>
            </a:r>
            <a:r>
              <a:rPr lang="en" sz="2100"/>
              <a:t>(AadharID,Name,Age,Gender);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◦"/>
            </a:pPr>
            <a:r>
              <a:rPr lang="en" sz="2100">
                <a:solidFill>
                  <a:srgbClr val="39C0BA"/>
                </a:solidFill>
              </a:rPr>
              <a:t>Status</a:t>
            </a:r>
            <a:r>
              <a:rPr lang="en" sz="2100"/>
              <a:t>(TrainID,Date,Waiting1,Waiting2,Waiting3,Booked1,Booked2,Booked3);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◦"/>
            </a:pPr>
            <a:r>
              <a:rPr lang="en" sz="2100">
                <a:solidFill>
                  <a:srgbClr val="39C0BA"/>
                </a:solidFill>
              </a:rPr>
              <a:t>Class</a:t>
            </a:r>
            <a:r>
              <a:rPr lang="en" sz="2100"/>
              <a:t>(Train ID,Class1,Class2,Class3,Fare1,Fare2,Fare3);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◦"/>
            </a:pPr>
            <a:r>
              <a:rPr lang="en" sz="2100">
                <a:solidFill>
                  <a:srgbClr val="39C0BA"/>
                </a:solidFill>
              </a:rPr>
              <a:t>User</a:t>
            </a:r>
            <a:r>
              <a:rPr lang="en" sz="2100"/>
              <a:t>(AadharID,Fullname,DOB,Age,SecurityID,ContactID);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◦"/>
            </a:pPr>
            <a:r>
              <a:rPr lang="en" sz="2100">
                <a:solidFill>
                  <a:srgbClr val="39C0BA"/>
                </a:solidFill>
              </a:rPr>
              <a:t>Reservation</a:t>
            </a:r>
            <a:r>
              <a:rPr lang="en" sz="2100"/>
              <a:t>(UserID,PassID,TravlDate,ResDate,Status);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◦"/>
            </a:pPr>
            <a:r>
              <a:rPr lang="en" sz="2100">
                <a:solidFill>
                  <a:srgbClr val="39C0BA"/>
                </a:solidFill>
              </a:rPr>
              <a:t>Station</a:t>
            </a:r>
            <a:r>
              <a:rPr lang="en" sz="2100"/>
              <a:t>(ID,Name);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◦"/>
            </a:pPr>
            <a:r>
              <a:rPr lang="en" sz="2100">
                <a:solidFill>
                  <a:srgbClr val="39C0BA"/>
                </a:solidFill>
              </a:rPr>
              <a:t>Train</a:t>
            </a:r>
            <a:r>
              <a:rPr lang="en" sz="2100"/>
              <a:t>(ID,Name,Stops);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◦"/>
            </a:pPr>
            <a:r>
              <a:rPr lang="en" sz="2100">
                <a:solidFill>
                  <a:srgbClr val="39C0BA"/>
                </a:solidFill>
              </a:rPr>
              <a:t>Contact</a:t>
            </a:r>
            <a:r>
              <a:rPr lang="en" sz="2100"/>
              <a:t>(ID,Email,Address);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◦"/>
            </a:pPr>
            <a:r>
              <a:rPr lang="en" sz="2100">
                <a:solidFill>
                  <a:srgbClr val="39C0BA"/>
                </a:solidFill>
              </a:rPr>
              <a:t>Phone</a:t>
            </a:r>
            <a:r>
              <a:rPr lang="en" sz="2100"/>
              <a:t>(ID,Phone,ContactID);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◦"/>
            </a:pPr>
            <a:r>
              <a:rPr lang="en" sz="2100">
                <a:solidFill>
                  <a:srgbClr val="39C0BA"/>
                </a:solidFill>
              </a:rPr>
              <a:t>Route</a:t>
            </a:r>
            <a:r>
              <a:rPr lang="en" sz="2100"/>
              <a:t>(StationID,ArrTime,DeptTime,TrainID,StopNum);</a:t>
            </a:r>
            <a:endParaRPr sz="21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permissions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 classes</a:t>
            </a:r>
            <a:endParaRPr/>
          </a:p>
        </p:txBody>
      </p:sp>
      <p:sp>
        <p:nvSpPr>
          <p:cNvPr id="205" name="Google Shape;205;p30"/>
          <p:cNvSpPr txBox="1"/>
          <p:nvPr>
            <p:ph idx="4294967295" type="body"/>
          </p:nvPr>
        </p:nvSpPr>
        <p:spPr>
          <a:xfrm>
            <a:off x="1068800" y="2230950"/>
            <a:ext cx="7938900" cy="23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Char char="◦"/>
            </a:pPr>
            <a:r>
              <a:rPr lang="en" sz="2100">
                <a:solidFill>
                  <a:srgbClr val="39C0BA"/>
                </a:solidFill>
              </a:rPr>
              <a:t>Master Admin</a:t>
            </a:r>
            <a:endParaRPr sz="2100">
              <a:solidFill>
                <a:srgbClr val="39C0BA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▫"/>
            </a:pPr>
            <a:r>
              <a:rPr lang="en" sz="2100">
                <a:solidFill>
                  <a:srgbClr val="FFFFFF"/>
                </a:solidFill>
              </a:rPr>
              <a:t>CRUD - Including user moderation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◦"/>
            </a:pPr>
            <a:r>
              <a:rPr lang="en" sz="2100">
                <a:solidFill>
                  <a:srgbClr val="39C0BA"/>
                </a:solidFill>
              </a:rPr>
              <a:t>Route Admin</a:t>
            </a:r>
            <a:endParaRPr sz="2100">
              <a:solidFill>
                <a:srgbClr val="39C0BA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▫"/>
            </a:pPr>
            <a:r>
              <a:rPr lang="en" sz="2100">
                <a:solidFill>
                  <a:srgbClr val="FFFFFF"/>
                </a:solidFill>
              </a:rPr>
              <a:t>RU - Train, Routes and Station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◦"/>
            </a:pPr>
            <a:r>
              <a:rPr lang="en" sz="2100">
                <a:solidFill>
                  <a:srgbClr val="39C0BA"/>
                </a:solidFill>
              </a:rPr>
              <a:t>Accounts Admin</a:t>
            </a:r>
            <a:endParaRPr sz="2100">
              <a:solidFill>
                <a:srgbClr val="39C0BA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▫"/>
            </a:pPr>
            <a:r>
              <a:rPr lang="en" sz="2100">
                <a:solidFill>
                  <a:srgbClr val="FFFFFF"/>
                </a:solidFill>
              </a:rPr>
              <a:t>RU - Reservation, Passenger, User, Class</a:t>
            </a:r>
            <a:endParaRPr sz="21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1530175" y="3710550"/>
            <a:ext cx="69279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the system aims to do?</a:t>
            </a:r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1143000" y="3199050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Updated Schema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.JPG"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Canonical Cover</a:t>
            </a:r>
            <a:endParaRPr/>
          </a:p>
        </p:txBody>
      </p:sp>
      <p:sp>
        <p:nvSpPr>
          <p:cNvPr id="221" name="Google Shape;221;p33"/>
          <p:cNvSpPr txBox="1"/>
          <p:nvPr>
            <p:ph idx="4294967295" type="body"/>
          </p:nvPr>
        </p:nvSpPr>
        <p:spPr>
          <a:xfrm>
            <a:off x="1165475" y="1777775"/>
            <a:ext cx="7938900" cy="3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SID                         →  (Password, Question, Answer)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AadharID               →  (FullName, DOB, Age, SID, CID)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CID                         →  (Email, Address)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AadharID               →  (Name, Age, Gender, Source, Dest, SeatNo, Class)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PassID, PNR          →  (UserID, TID, TravlDate, ResDate, Status)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PID                         →  (Phone, CID)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TID, Date               →  (Waiting1, Waiting2, Waiting3, Booked1, Booked2, Booked3)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StID                        →   Name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TID, StopNum        →  (StationID, ArrTime, DeptTime, TID, SourceDist)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TID                         →   (Class1, Class2, Class3, Fare1, Fare2, Fare3, Name, Stops)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INDIA  - 4th Largest Railway Network in the world</a:t>
            </a:r>
            <a:endParaRPr>
              <a:solidFill>
                <a:srgbClr val="39C0BA"/>
              </a:solidFill>
            </a:endParaRPr>
          </a:p>
        </p:txBody>
      </p:sp>
      <p:pic>
        <p:nvPicPr>
          <p:cNvPr descr="Trains-Steve-McCurry14.jpg"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575" y="1398900"/>
            <a:ext cx="7140650" cy="511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>
        <p14:flip dir="l"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9C0BA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idx="4294967295" type="ctrTitle"/>
          </p:nvPr>
        </p:nvSpPr>
        <p:spPr>
          <a:xfrm>
            <a:off x="1284950" y="940200"/>
            <a:ext cx="7097100" cy="11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2E3037"/>
                </a:solidFill>
              </a:rPr>
              <a:t>22 million passengers</a:t>
            </a:r>
            <a:endParaRPr b="1" sz="4800">
              <a:solidFill>
                <a:srgbClr val="2E3037"/>
              </a:solidFill>
            </a:endParaRPr>
          </a:p>
        </p:txBody>
      </p:sp>
      <p:sp>
        <p:nvSpPr>
          <p:cNvPr id="83" name="Google Shape;83;p15"/>
          <p:cNvSpPr txBox="1"/>
          <p:nvPr>
            <p:ph idx="4294967295" type="subTitle"/>
          </p:nvPr>
        </p:nvSpPr>
        <p:spPr>
          <a:xfrm>
            <a:off x="1284950" y="1957947"/>
            <a:ext cx="70971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Everyday!</a:t>
            </a:r>
            <a:endParaRPr sz="2400"/>
          </a:p>
        </p:txBody>
      </p:sp>
      <p:sp>
        <p:nvSpPr>
          <p:cNvPr id="84" name="Google Shape;84;p15"/>
          <p:cNvSpPr txBox="1"/>
          <p:nvPr>
            <p:ph idx="4294967295" type="ctrTitle"/>
          </p:nvPr>
        </p:nvSpPr>
        <p:spPr>
          <a:xfrm>
            <a:off x="1284950" y="4445404"/>
            <a:ext cx="7097100" cy="11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2E3037"/>
                </a:solidFill>
              </a:rPr>
              <a:t>1.331 million employees</a:t>
            </a:r>
            <a:endParaRPr b="1" sz="4800">
              <a:solidFill>
                <a:srgbClr val="2E3037"/>
              </a:solidFill>
            </a:endParaRPr>
          </a:p>
        </p:txBody>
      </p:sp>
      <p:sp>
        <p:nvSpPr>
          <p:cNvPr id="85" name="Google Shape;85;p15"/>
          <p:cNvSpPr txBox="1"/>
          <p:nvPr>
            <p:ph idx="4294967295" type="subTitle"/>
          </p:nvPr>
        </p:nvSpPr>
        <p:spPr>
          <a:xfrm>
            <a:off x="1284950" y="5463150"/>
            <a:ext cx="70971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World’s 8th largest employer</a:t>
            </a:r>
            <a:endParaRPr sz="2400"/>
          </a:p>
        </p:txBody>
      </p:sp>
      <p:sp>
        <p:nvSpPr>
          <p:cNvPr id="86" name="Google Shape;86;p15"/>
          <p:cNvSpPr txBox="1"/>
          <p:nvPr>
            <p:ph idx="4294967295" type="ctrTitle"/>
          </p:nvPr>
        </p:nvSpPr>
        <p:spPr>
          <a:xfrm>
            <a:off x="1284950" y="2692802"/>
            <a:ext cx="7097100" cy="11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2E3037"/>
                </a:solidFill>
              </a:rPr>
              <a:t>3,32,619 trains</a:t>
            </a:r>
            <a:endParaRPr b="1" sz="4800">
              <a:solidFill>
                <a:srgbClr val="2E3037"/>
              </a:solidFill>
            </a:endParaRPr>
          </a:p>
        </p:txBody>
      </p:sp>
      <p:sp>
        <p:nvSpPr>
          <p:cNvPr id="87" name="Google Shape;87;p15"/>
          <p:cNvSpPr txBox="1"/>
          <p:nvPr>
            <p:ph idx="4294967295" type="subTitle"/>
          </p:nvPr>
        </p:nvSpPr>
        <p:spPr>
          <a:xfrm>
            <a:off x="1284950" y="3710548"/>
            <a:ext cx="70971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70,241 passenger coaches</a:t>
            </a:r>
            <a:endParaRPr sz="2400"/>
          </a:p>
        </p:txBody>
      </p:sp>
      <p:sp>
        <p:nvSpPr>
          <p:cNvPr id="88" name="Google Shape;88;p15"/>
          <p:cNvSpPr/>
          <p:nvPr/>
        </p:nvSpPr>
        <p:spPr>
          <a:xfrm>
            <a:off x="808650" y="5091713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808650" y="1576088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600"/>
              </a:spcBef>
              <a:spcAft>
                <a:spcPts val="0"/>
              </a:spcAft>
              <a:buSzPts val="2500"/>
              <a:buChar char="◦"/>
            </a:pPr>
            <a:r>
              <a:rPr lang="en" sz="2500">
                <a:solidFill>
                  <a:srgbClr val="39C0BA"/>
                </a:solidFill>
              </a:rPr>
              <a:t>Computerization</a:t>
            </a:r>
            <a:r>
              <a:rPr lang="en" sz="2500"/>
              <a:t> reduces complexity of handling </a:t>
            </a:r>
            <a:r>
              <a:rPr lang="en" sz="2500">
                <a:solidFill>
                  <a:srgbClr val="39C0BA"/>
                </a:solidFill>
              </a:rPr>
              <a:t>huge data</a:t>
            </a:r>
            <a:endParaRPr sz="2500">
              <a:solidFill>
                <a:srgbClr val="39C0BA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◦"/>
            </a:pPr>
            <a:r>
              <a:rPr lang="en" sz="2500">
                <a:solidFill>
                  <a:srgbClr val="39C0BA"/>
                </a:solidFill>
              </a:rPr>
              <a:t>Users</a:t>
            </a:r>
            <a:r>
              <a:rPr lang="en" sz="2500"/>
              <a:t> - Passengers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▫"/>
            </a:pPr>
            <a:r>
              <a:rPr lang="en" sz="2500"/>
              <a:t>Enquire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▫"/>
            </a:pPr>
            <a:r>
              <a:rPr lang="en" sz="2500"/>
              <a:t>Reserve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▫"/>
            </a:pPr>
            <a:r>
              <a:rPr lang="en" sz="2500"/>
              <a:t>Tatkal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▫"/>
            </a:pPr>
            <a:r>
              <a:rPr lang="en" sz="2500"/>
              <a:t>Cancel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◦"/>
            </a:pPr>
            <a:r>
              <a:rPr lang="en" sz="2500">
                <a:solidFill>
                  <a:srgbClr val="39C0BA"/>
                </a:solidFill>
              </a:rPr>
              <a:t>Admin</a:t>
            </a:r>
            <a:r>
              <a:rPr lang="en" sz="2500"/>
              <a:t> - Railway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▫"/>
            </a:pPr>
            <a:r>
              <a:rPr lang="en" sz="2500"/>
              <a:t>Update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▫"/>
            </a:pPr>
            <a:r>
              <a:rPr lang="en" sz="2500"/>
              <a:t>Retrieve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▫"/>
            </a:pPr>
            <a:r>
              <a:rPr lang="en" sz="2500"/>
              <a:t>Moderate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-318125" y="2204575"/>
            <a:ext cx="2448900" cy="24489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idx="4294967295" type="ctrTitle"/>
          </p:nvPr>
        </p:nvSpPr>
        <p:spPr>
          <a:xfrm>
            <a:off x="2430050" y="2655750"/>
            <a:ext cx="60282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GOALS</a:t>
            </a:r>
            <a:endParaRPr sz="6000"/>
          </a:p>
        </p:txBody>
      </p:sp>
      <p:sp>
        <p:nvSpPr>
          <p:cNvPr id="102" name="Google Shape;102;p17"/>
          <p:cNvSpPr txBox="1"/>
          <p:nvPr>
            <p:ph idx="4294967295" type="subTitle"/>
          </p:nvPr>
        </p:nvSpPr>
        <p:spPr>
          <a:xfrm>
            <a:off x="2504600" y="3896275"/>
            <a:ext cx="5024400" cy="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For Development</a:t>
            </a:r>
            <a:endParaRPr sz="2400"/>
          </a:p>
        </p:txBody>
      </p:sp>
      <p:grpSp>
        <p:nvGrpSpPr>
          <p:cNvPr id="103" name="Google Shape;103;p17"/>
          <p:cNvGrpSpPr/>
          <p:nvPr/>
        </p:nvGrpSpPr>
        <p:grpSpPr>
          <a:xfrm>
            <a:off x="347933" y="2870643"/>
            <a:ext cx="1116779" cy="1116779"/>
            <a:chOff x="2594050" y="1631825"/>
            <a:chExt cx="439625" cy="439625"/>
          </a:xfrm>
        </p:grpSpPr>
        <p:sp>
          <p:nvSpPr>
            <p:cNvPr id="104" name="Google Shape;104;p1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idx="4294967295" type="body"/>
          </p:nvPr>
        </p:nvSpPr>
        <p:spPr>
          <a:xfrm>
            <a:off x="1319400" y="3139850"/>
            <a:ext cx="3231300" cy="13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9C0BA"/>
                </a:solidFill>
              </a:rPr>
              <a:t>MOBILE APP</a:t>
            </a:r>
            <a:endParaRPr b="1" sz="1800">
              <a:solidFill>
                <a:srgbClr val="39C0B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- Android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- Java + XML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3" name="Google Shape;113;p18"/>
          <p:cNvSpPr/>
          <p:nvPr/>
        </p:nvSpPr>
        <p:spPr>
          <a:xfrm>
            <a:off x="5504225" y="1118675"/>
            <a:ext cx="2529000" cy="44748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On the go!</a:t>
            </a:r>
            <a:endParaRPr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5381950" y="653113"/>
            <a:ext cx="2766776" cy="5551776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>
        <p14:prism dir="l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5375" y="853277"/>
            <a:ext cx="6211000" cy="515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1757000" y="3549750"/>
            <a:ext cx="1965300" cy="24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3F3F3"/>
              </a:solidFill>
            </a:endParaRPr>
          </a:p>
        </p:txBody>
      </p:sp>
      <p:sp>
        <p:nvSpPr>
          <p:cNvPr id="121" name="Google Shape;121;p19"/>
          <p:cNvSpPr txBox="1"/>
          <p:nvPr>
            <p:ph idx="4294967295" type="body"/>
          </p:nvPr>
        </p:nvSpPr>
        <p:spPr>
          <a:xfrm>
            <a:off x="1319400" y="3139850"/>
            <a:ext cx="3231300" cy="13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9C0BA"/>
                </a:solidFill>
              </a:rPr>
              <a:t>PC SOFTWARE</a:t>
            </a:r>
            <a:endParaRPr b="1" sz="1800">
              <a:solidFill>
                <a:srgbClr val="39C0B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- windows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- Front-end:Python GUI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- Back-end:DBMS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mc:AlternateContent>
    <mc:Choice Requires="p14">
      <p:transition>
        <p14:prism dir="l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/>
        </p:nvSpPr>
        <p:spPr>
          <a:xfrm>
            <a:off x="3889450" y="1642350"/>
            <a:ext cx="4717800" cy="30075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Just a URL away!</a:t>
            </a:r>
            <a:endParaRPr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7" name="Google Shape;127;p20"/>
          <p:cNvSpPr txBox="1"/>
          <p:nvPr>
            <p:ph idx="4294967295" type="body"/>
          </p:nvPr>
        </p:nvSpPr>
        <p:spPr>
          <a:xfrm>
            <a:off x="1319400" y="3139850"/>
            <a:ext cx="22215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9C0BA"/>
                </a:solidFill>
              </a:rPr>
              <a:t>WEB-APP</a:t>
            </a:r>
            <a:endParaRPr b="1" sz="1800">
              <a:solidFill>
                <a:srgbClr val="39C0B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- HTML/CSS/JS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- Node.js/Express</a:t>
            </a:r>
            <a:endParaRPr sz="1800"/>
          </a:p>
        </p:txBody>
      </p:sp>
      <p:sp>
        <p:nvSpPr>
          <p:cNvPr id="128" name="Google Shape;128;p20"/>
          <p:cNvSpPr/>
          <p:nvPr/>
        </p:nvSpPr>
        <p:spPr>
          <a:xfrm>
            <a:off x="3801725" y="1429825"/>
            <a:ext cx="5016963" cy="4001794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>
        <p14:prism dir="l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