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35" roundtripDataSignature="AMtx7mjjxRxzmzNvxRWNqG4VW3KzivAU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99773FD-2D49-43E1-BB60-BC0DB761FAD7}">
  <a:tblStyle styleId="{699773FD-2D49-43E1-BB60-BC0DB761FAD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07" Type="http://schemas.openxmlformats.org/officeDocument/2006/relationships/slide" Target="slides/slide100.xml"/><Relationship Id="rId106" Type="http://schemas.openxmlformats.org/officeDocument/2006/relationships/slide" Target="slides/slide99.xml"/><Relationship Id="rId105" Type="http://schemas.openxmlformats.org/officeDocument/2006/relationships/slide" Target="slides/slide98.xml"/><Relationship Id="rId104" Type="http://schemas.openxmlformats.org/officeDocument/2006/relationships/slide" Target="slides/slide97.xml"/><Relationship Id="rId109" Type="http://schemas.openxmlformats.org/officeDocument/2006/relationships/slide" Target="slides/slide102.xml"/><Relationship Id="rId108" Type="http://schemas.openxmlformats.org/officeDocument/2006/relationships/slide" Target="slides/slide101.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29" Type="http://schemas.openxmlformats.org/officeDocument/2006/relationships/slide" Target="slides/slide122.xml"/><Relationship Id="rId128" Type="http://schemas.openxmlformats.org/officeDocument/2006/relationships/slide" Target="slides/slide121.xml"/><Relationship Id="rId127" Type="http://schemas.openxmlformats.org/officeDocument/2006/relationships/slide" Target="slides/slide120.xml"/><Relationship Id="rId126" Type="http://schemas.openxmlformats.org/officeDocument/2006/relationships/slide" Target="slides/slide119.xml"/><Relationship Id="rId26" Type="http://schemas.openxmlformats.org/officeDocument/2006/relationships/slide" Target="slides/slide19.xml"/><Relationship Id="rId121" Type="http://schemas.openxmlformats.org/officeDocument/2006/relationships/slide" Target="slides/slide114.xml"/><Relationship Id="rId25" Type="http://schemas.openxmlformats.org/officeDocument/2006/relationships/slide" Target="slides/slide18.xml"/><Relationship Id="rId120" Type="http://schemas.openxmlformats.org/officeDocument/2006/relationships/slide" Target="slides/slide113.xml"/><Relationship Id="rId28" Type="http://schemas.openxmlformats.org/officeDocument/2006/relationships/slide" Target="slides/slide21.xml"/><Relationship Id="rId27" Type="http://schemas.openxmlformats.org/officeDocument/2006/relationships/slide" Target="slides/slide20.xml"/><Relationship Id="rId125" Type="http://schemas.openxmlformats.org/officeDocument/2006/relationships/slide" Target="slides/slide118.xml"/><Relationship Id="rId29" Type="http://schemas.openxmlformats.org/officeDocument/2006/relationships/slide" Target="slides/slide22.xml"/><Relationship Id="rId124" Type="http://schemas.openxmlformats.org/officeDocument/2006/relationships/slide" Target="slides/slide117.xml"/><Relationship Id="rId123" Type="http://schemas.openxmlformats.org/officeDocument/2006/relationships/slide" Target="slides/slide116.xml"/><Relationship Id="rId122" Type="http://schemas.openxmlformats.org/officeDocument/2006/relationships/slide" Target="slides/slide115.xml"/><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11" Type="http://schemas.openxmlformats.org/officeDocument/2006/relationships/slide" Target="slides/slide4.xml"/><Relationship Id="rId99" Type="http://schemas.openxmlformats.org/officeDocument/2006/relationships/slide" Target="slides/slide92.xml"/><Relationship Id="rId10" Type="http://schemas.openxmlformats.org/officeDocument/2006/relationships/slide" Target="slides/slide3.xml"/><Relationship Id="rId98" Type="http://schemas.openxmlformats.org/officeDocument/2006/relationships/slide" Target="slides/slide91.xml"/><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18" Type="http://schemas.openxmlformats.org/officeDocument/2006/relationships/slide" Target="slides/slide111.xml"/><Relationship Id="rId117" Type="http://schemas.openxmlformats.org/officeDocument/2006/relationships/slide" Target="slides/slide110.xml"/><Relationship Id="rId116" Type="http://schemas.openxmlformats.org/officeDocument/2006/relationships/slide" Target="slides/slide109.xml"/><Relationship Id="rId115" Type="http://schemas.openxmlformats.org/officeDocument/2006/relationships/slide" Target="slides/slide108.xml"/><Relationship Id="rId119" Type="http://schemas.openxmlformats.org/officeDocument/2006/relationships/slide" Target="slides/slide112.xml"/><Relationship Id="rId15" Type="http://schemas.openxmlformats.org/officeDocument/2006/relationships/slide" Target="slides/slide8.xml"/><Relationship Id="rId110" Type="http://schemas.openxmlformats.org/officeDocument/2006/relationships/slide" Target="slides/slide103.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14" Type="http://schemas.openxmlformats.org/officeDocument/2006/relationships/slide" Target="slides/slide107.xml"/><Relationship Id="rId18" Type="http://schemas.openxmlformats.org/officeDocument/2006/relationships/slide" Target="slides/slide11.xml"/><Relationship Id="rId113" Type="http://schemas.openxmlformats.org/officeDocument/2006/relationships/slide" Target="slides/slide106.xml"/><Relationship Id="rId112" Type="http://schemas.openxmlformats.org/officeDocument/2006/relationships/slide" Target="slides/slide105.xml"/><Relationship Id="rId111" Type="http://schemas.openxmlformats.org/officeDocument/2006/relationships/slide" Target="slides/slide104.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132" Type="http://schemas.openxmlformats.org/officeDocument/2006/relationships/slide" Target="slides/slide125.xml"/><Relationship Id="rId131" Type="http://schemas.openxmlformats.org/officeDocument/2006/relationships/slide" Target="slides/slide124.xml"/><Relationship Id="rId130" Type="http://schemas.openxmlformats.org/officeDocument/2006/relationships/slide" Target="slides/slide123.xml"/><Relationship Id="rId135" Type="http://customschemas.google.com/relationships/presentationmetadata" Target="metadata"/><Relationship Id="rId134" Type="http://schemas.openxmlformats.org/officeDocument/2006/relationships/slide" Target="slides/slide127.xml"/><Relationship Id="rId133" Type="http://schemas.openxmlformats.org/officeDocument/2006/relationships/slide" Target="slides/slide126.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p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0" name="Google Shape;790;p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p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9" name="Google Shape;799;p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p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4" name="Google Shape;804;p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p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1" name="Google Shape;811;p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p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8" name="Google Shape;818;p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p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6" name="Google Shape;826;p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p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3" name="Google Shape;833;p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p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8" name="Google Shape;838;p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p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4" name="Google Shape;844;p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p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0" name="Google Shape;850;p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p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7" name="Google Shape;857;p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p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3" name="Google Shape;863;p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p1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0" name="Google Shape;870;p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p1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6" name="Google Shape;876;p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p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2" name="Google Shape;882;p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p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8" name="Google Shape;888;p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p1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5" name="Google Shape;895;p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p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0" name="Google Shape;900;p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p1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6" name="Google Shape;906;p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p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1" name="Google Shape;911;p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p1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7" name="Google Shape;917;p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p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3" name="Google Shape;923;p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p1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9" name="Google Shape;929;p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p1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7" name="Google Shape;937;p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p1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4" name="Google Shape;944;p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p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1" name="Google Shape;951;p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p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8" name="Google Shape;958;p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p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5" name="Google Shape;965;p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p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p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p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1" name="Google Shape;23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p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9" name="Google Shape;249;p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p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6" name="Google Shape;266;p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8" name="Google Shape;278;p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8" name="Google Shape;288;p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0" name="Google Shape;300;p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9" name="Google Shape;309;p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0" name="Google Shape;320;p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6" name="Google Shape;326;p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6" name="Google Shape;336;p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6" name="Google Shape;346;p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9da6cb131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g9da6cb131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2" name="Google Shape;352;p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9" name="Google Shape;359;p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7" name="Google Shape;367;p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2" name="Google Shape;372;p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8" name="Google Shape;378;p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4" name="Google Shape;384;p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3" name="Google Shape;393;p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2" name="Google Shape;402;p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0" name="Google Shape;410;p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8" name="Google Shape;418;p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6" name="Google Shape;426;p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1" name="Google Shape;431;p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7" name="Google Shape;437;p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4" name="Google Shape;444;p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0" name="Google Shape;450;p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6" name="Google Shape;456;p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2" name="Google Shape;462;p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7" name="Google Shape;467;p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4" name="Google Shape;474;p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9" name="Google Shape;479;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5" name="Google Shape;485;p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1" name="Google Shape;491;p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6" name="Google Shape;496;p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2" name="Google Shape;502;p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8" name="Google Shape;508;p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7" name="Google Shape;517;p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5" name="Google Shape;525;p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2" name="Google Shape;532;p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0" name="Google Shape;540;p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6" name="Google Shape;546;p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2" name="Google Shape;552;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7" name="Google Shape;557;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3" name="Google Shape;563;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8" name="Google Shape;568;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4" name="Google Shape;574;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0" name="Google Shape;580;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6" name="Google Shape;586;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2" name="Google Shape;592;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8" name="Google Shape;598;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5" name="Google Shape;605;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1" name="Google Shape;611;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7" name="Google Shape;617;p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2" name="Google Shape;622;p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8" name="Google Shape;628;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4" name="Google Shape;634;p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0" name="Google Shape;640;p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6" name="Google Shape;646;p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2" name="Google Shape;652;p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8" name="Google Shape;658;p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4" name="Google Shape;664;p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0" name="Google Shape;670;p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5" name="Google Shape;675;p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1" name="Google Shape;681;p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7" name="Google Shape;687;p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3" name="Google Shape;693;p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9" name="Google Shape;699;p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p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4" name="Google Shape;704;p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0" name="Google Shape;710;p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6" name="Google Shape;716;p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p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2" name="Google Shape;722;p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7" name="Google Shape;727;p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p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3" name="Google Shape;733;p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0" name="Google Shape;740;p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p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6" name="Google Shape;746;p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p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2" name="Google Shape;752;p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p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7" name="Google Shape;757;p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p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3" name="Google Shape;763;p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p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1" name="Google Shape;771;p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p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6" name="Google Shape;776;p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p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3" name="Google Shape;783;p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 name="Shape 14"/>
        <p:cNvGrpSpPr/>
        <p:nvPr/>
      </p:nvGrpSpPr>
      <p:grpSpPr>
        <a:xfrm>
          <a:off x="0" y="0"/>
          <a:ext cx="0" cy="0"/>
          <a:chOff x="0" y="0"/>
          <a:chExt cx="0" cy="0"/>
        </a:xfrm>
      </p:grpSpPr>
      <p:sp>
        <p:nvSpPr>
          <p:cNvPr id="15" name="Google Shape;15;p12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 name="Google Shape;16;p12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 name="Google Shape;17;p12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 name="Google Shape;18;p12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40"/>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140"/>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71" name="Google Shape;71;p140"/>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72" name="Google Shape;72;p14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3" name="Google Shape;73;p14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4" name="Google Shape;74;p14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4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7" name="Google Shape;77;p141"/>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4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 name="Google Shape;79;p14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0" name="Google Shape;80;p14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142"/>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3" name="Google Shape;83;p142"/>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4" name="Google Shape;84;p14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5" name="Google Shape;85;p14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6" name="Google Shape;86;p14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Design">
  <p:cSld name="2_Design">
    <p:spTree>
      <p:nvGrpSpPr>
        <p:cNvPr id="91" name="Shape 91"/>
        <p:cNvGrpSpPr/>
        <p:nvPr/>
      </p:nvGrpSpPr>
      <p:grpSpPr>
        <a:xfrm>
          <a:off x="0" y="0"/>
          <a:ext cx="0" cy="0"/>
          <a:chOff x="0" y="0"/>
          <a:chExt cx="0" cy="0"/>
        </a:xfrm>
      </p:grpSpPr>
      <p:sp>
        <p:nvSpPr>
          <p:cNvPr id="92" name="Google Shape;92;p134"/>
          <p:cNvSpPr/>
          <p:nvPr/>
        </p:nvSpPr>
        <p:spPr>
          <a:xfrm>
            <a:off x="0" y="0"/>
            <a:ext cx="381000" cy="685800"/>
          </a:xfrm>
          <a:prstGeom prst="rect">
            <a:avLst/>
          </a:prstGeom>
          <a:solidFill>
            <a:srgbClr val="0F75B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3" name="Google Shape;93;p134"/>
          <p:cNvSpPr/>
          <p:nvPr/>
        </p:nvSpPr>
        <p:spPr>
          <a:xfrm>
            <a:off x="0" y="685800"/>
            <a:ext cx="381000" cy="685800"/>
          </a:xfrm>
          <a:prstGeom prst="rect">
            <a:avLst/>
          </a:prstGeom>
          <a:solidFill>
            <a:srgbClr val="25AAE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id="94" name="Google Shape;94;p134"/>
          <p:cNvPicPr preferRelativeResize="0"/>
          <p:nvPr/>
        </p:nvPicPr>
        <p:blipFill rotWithShape="1">
          <a:blip r:embed="rId2">
            <a:alphaModFix/>
          </a:blip>
          <a:srcRect b="0" l="0" r="0" t="0"/>
          <a:stretch/>
        </p:blipFill>
        <p:spPr>
          <a:xfrm>
            <a:off x="8118775" y="103900"/>
            <a:ext cx="914400" cy="9144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5" name="Shape 95"/>
        <p:cNvGrpSpPr/>
        <p:nvPr/>
      </p:nvGrpSpPr>
      <p:grpSpPr>
        <a:xfrm>
          <a:off x="0" y="0"/>
          <a:ext cx="0" cy="0"/>
          <a:chOff x="0" y="0"/>
          <a:chExt cx="0" cy="0"/>
        </a:xfrm>
      </p:grpSpPr>
      <p:sp>
        <p:nvSpPr>
          <p:cNvPr id="96" name="Google Shape;96;p14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97" name="Google Shape;97;p14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98" name="Google Shape;98;p1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9" name="Shape 99"/>
        <p:cNvGrpSpPr/>
        <p:nvPr/>
      </p:nvGrpSpPr>
      <p:grpSpPr>
        <a:xfrm>
          <a:off x="0" y="0"/>
          <a:ext cx="0" cy="0"/>
          <a:chOff x="0" y="0"/>
          <a:chExt cx="0" cy="0"/>
        </a:xfrm>
      </p:grpSpPr>
      <p:sp>
        <p:nvSpPr>
          <p:cNvPr id="100" name="Google Shape;100;p14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1" name="Google Shape;101;p1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2" name="Shape 102"/>
        <p:cNvGrpSpPr/>
        <p:nvPr/>
      </p:nvGrpSpPr>
      <p:grpSpPr>
        <a:xfrm>
          <a:off x="0" y="0"/>
          <a:ext cx="0" cy="0"/>
          <a:chOff x="0" y="0"/>
          <a:chExt cx="0" cy="0"/>
        </a:xfrm>
      </p:grpSpPr>
      <p:sp>
        <p:nvSpPr>
          <p:cNvPr id="103" name="Google Shape;103;p1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4" name="Google Shape;104;p1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05" name="Google Shape;105;p1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6" name="Shape 106"/>
        <p:cNvGrpSpPr/>
        <p:nvPr/>
      </p:nvGrpSpPr>
      <p:grpSpPr>
        <a:xfrm>
          <a:off x="0" y="0"/>
          <a:ext cx="0" cy="0"/>
          <a:chOff x="0" y="0"/>
          <a:chExt cx="0" cy="0"/>
        </a:xfrm>
      </p:grpSpPr>
      <p:sp>
        <p:nvSpPr>
          <p:cNvPr id="107" name="Google Shape;107;p1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8" name="Google Shape;108;p14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09" name="Google Shape;109;p14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10" name="Google Shape;110;p1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1" name="Shape 111"/>
        <p:cNvGrpSpPr/>
        <p:nvPr/>
      </p:nvGrpSpPr>
      <p:grpSpPr>
        <a:xfrm>
          <a:off x="0" y="0"/>
          <a:ext cx="0" cy="0"/>
          <a:chOff x="0" y="0"/>
          <a:chExt cx="0" cy="0"/>
        </a:xfrm>
      </p:grpSpPr>
      <p:sp>
        <p:nvSpPr>
          <p:cNvPr id="112" name="Google Shape;112;p1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3" name="Google Shape;113;p1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4" name="Shape 114"/>
        <p:cNvGrpSpPr/>
        <p:nvPr/>
      </p:nvGrpSpPr>
      <p:grpSpPr>
        <a:xfrm>
          <a:off x="0" y="0"/>
          <a:ext cx="0" cy="0"/>
          <a:chOff x="0" y="0"/>
          <a:chExt cx="0" cy="0"/>
        </a:xfrm>
      </p:grpSpPr>
      <p:sp>
        <p:nvSpPr>
          <p:cNvPr id="115" name="Google Shape;115;p14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6" name="Google Shape;116;p14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17" name="Google Shape;117;p1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130"/>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1" name="Google Shape;21;p130"/>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22" name="Google Shape;22;p13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3" name="Google Shape;23;p13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4" name="Google Shape;24;p13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8" name="Shape 118"/>
        <p:cNvGrpSpPr/>
        <p:nvPr/>
      </p:nvGrpSpPr>
      <p:grpSpPr>
        <a:xfrm>
          <a:off x="0" y="0"/>
          <a:ext cx="0" cy="0"/>
          <a:chOff x="0" y="0"/>
          <a:chExt cx="0" cy="0"/>
        </a:xfrm>
      </p:grpSpPr>
      <p:sp>
        <p:nvSpPr>
          <p:cNvPr id="119" name="Google Shape;119;p14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20" name="Google Shape;120;p1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1" name="Shape 121"/>
        <p:cNvGrpSpPr/>
        <p:nvPr/>
      </p:nvGrpSpPr>
      <p:grpSpPr>
        <a:xfrm>
          <a:off x="0" y="0"/>
          <a:ext cx="0" cy="0"/>
          <a:chOff x="0" y="0"/>
          <a:chExt cx="0" cy="0"/>
        </a:xfrm>
      </p:grpSpPr>
      <p:sp>
        <p:nvSpPr>
          <p:cNvPr id="122" name="Google Shape;122;p15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5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24" name="Google Shape;124;p15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25" name="Google Shape;125;p15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26" name="Google Shape;126;p1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7" name="Shape 127"/>
        <p:cNvGrpSpPr/>
        <p:nvPr/>
      </p:nvGrpSpPr>
      <p:grpSpPr>
        <a:xfrm>
          <a:off x="0" y="0"/>
          <a:ext cx="0" cy="0"/>
          <a:chOff x="0" y="0"/>
          <a:chExt cx="0" cy="0"/>
        </a:xfrm>
      </p:grpSpPr>
      <p:sp>
        <p:nvSpPr>
          <p:cNvPr id="128" name="Google Shape;128;p15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29" name="Google Shape;129;p1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0" name="Shape 130"/>
        <p:cNvGrpSpPr/>
        <p:nvPr/>
      </p:nvGrpSpPr>
      <p:grpSpPr>
        <a:xfrm>
          <a:off x="0" y="0"/>
          <a:ext cx="0" cy="0"/>
          <a:chOff x="0" y="0"/>
          <a:chExt cx="0" cy="0"/>
        </a:xfrm>
      </p:grpSpPr>
      <p:sp>
        <p:nvSpPr>
          <p:cNvPr id="131" name="Google Shape;131;p15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32" name="Google Shape;132;p15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33" name="Google Shape;133;p1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4" name="Shape 134"/>
        <p:cNvGrpSpPr/>
        <p:nvPr/>
      </p:nvGrpSpPr>
      <p:grpSpPr>
        <a:xfrm>
          <a:off x="0" y="0"/>
          <a:ext cx="0" cy="0"/>
          <a:chOff x="0" y="0"/>
          <a:chExt cx="0" cy="0"/>
        </a:xfrm>
      </p:grpSpPr>
      <p:sp>
        <p:nvSpPr>
          <p:cNvPr id="135" name="Google Shape;135;p1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3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7" name="Google Shape;27;p13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8" name="Google Shape;28;p13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9" name="Google Shape;29;p13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0" name="Google Shape;30;p13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Design">
  <p:cSld name="2_Design">
    <p:spTree>
      <p:nvGrpSpPr>
        <p:cNvPr id="31" name="Shape 31"/>
        <p:cNvGrpSpPr/>
        <p:nvPr/>
      </p:nvGrpSpPr>
      <p:grpSpPr>
        <a:xfrm>
          <a:off x="0" y="0"/>
          <a:ext cx="0" cy="0"/>
          <a:chOff x="0" y="0"/>
          <a:chExt cx="0" cy="0"/>
        </a:xfrm>
      </p:grpSpPr>
      <p:sp>
        <p:nvSpPr>
          <p:cNvPr id="32" name="Google Shape;32;p132"/>
          <p:cNvSpPr/>
          <p:nvPr/>
        </p:nvSpPr>
        <p:spPr>
          <a:xfrm>
            <a:off x="0" y="0"/>
            <a:ext cx="381000" cy="685800"/>
          </a:xfrm>
          <a:prstGeom prst="rect">
            <a:avLst/>
          </a:prstGeom>
          <a:solidFill>
            <a:srgbClr val="0F75B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3" name="Google Shape;33;p132"/>
          <p:cNvSpPr/>
          <p:nvPr/>
        </p:nvSpPr>
        <p:spPr>
          <a:xfrm>
            <a:off x="0" y="685800"/>
            <a:ext cx="381000" cy="685800"/>
          </a:xfrm>
          <a:prstGeom prst="rect">
            <a:avLst/>
          </a:prstGeom>
          <a:solidFill>
            <a:srgbClr val="25AAE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id="34" name="Google Shape;34;p132"/>
          <p:cNvPicPr preferRelativeResize="0"/>
          <p:nvPr/>
        </p:nvPicPr>
        <p:blipFill rotWithShape="1">
          <a:blip r:embed="rId2">
            <a:alphaModFix/>
          </a:blip>
          <a:srcRect b="0" l="0" r="0" t="0"/>
          <a:stretch/>
        </p:blipFill>
        <p:spPr>
          <a:xfrm>
            <a:off x="8118775" y="103900"/>
            <a:ext cx="914400" cy="9144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13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7" name="Google Shape;37;p135"/>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8" name="Google Shape;38;p135"/>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9" name="Google Shape;39;p13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0" name="Google Shape;40;p13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1" name="Google Shape;41;p13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 name="Shape 42"/>
        <p:cNvGrpSpPr/>
        <p:nvPr/>
      </p:nvGrpSpPr>
      <p:grpSpPr>
        <a:xfrm>
          <a:off x="0" y="0"/>
          <a:ext cx="0" cy="0"/>
          <a:chOff x="0" y="0"/>
          <a:chExt cx="0" cy="0"/>
        </a:xfrm>
      </p:grpSpPr>
      <p:sp>
        <p:nvSpPr>
          <p:cNvPr id="43" name="Google Shape;43;p136"/>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4" name="Google Shape;44;p136"/>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45" name="Google Shape;45;p13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6" name="Google Shape;46;p13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7" name="Google Shape;47;p13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137"/>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0" name="Google Shape;50;p137"/>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51" name="Google Shape;51;p137"/>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2" name="Google Shape;52;p137"/>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53" name="Google Shape;53;p137"/>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4" name="Google Shape;54;p13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5" name="Google Shape;55;p13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6" name="Google Shape;56;p13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3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9" name="Google Shape;59;p13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0" name="Google Shape;60;p13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139"/>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3" name="Google Shape;63;p139"/>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64" name="Google Shape;64;p139"/>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65" name="Google Shape;65;p13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 name="Google Shape;66;p13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 name="Google Shape;67;p13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1.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12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p12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9" name="Google Shape;9;p12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0" name="Google Shape;10;p12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
        <p:nvSpPr>
          <p:cNvPr id="11" name="Google Shape;11;p128"/>
          <p:cNvSpPr/>
          <p:nvPr/>
        </p:nvSpPr>
        <p:spPr>
          <a:xfrm>
            <a:off x="0" y="0"/>
            <a:ext cx="387300" cy="684600"/>
          </a:xfrm>
          <a:prstGeom prst="rect">
            <a:avLst/>
          </a:prstGeom>
          <a:solidFill>
            <a:srgbClr val="0F75BD"/>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12" name="Google Shape;12;p128"/>
          <p:cNvSpPr/>
          <p:nvPr/>
        </p:nvSpPr>
        <p:spPr>
          <a:xfrm>
            <a:off x="0" y="684564"/>
            <a:ext cx="387300" cy="684600"/>
          </a:xfrm>
          <a:prstGeom prst="rect">
            <a:avLst/>
          </a:prstGeom>
          <a:solidFill>
            <a:srgbClr val="25AAE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pic>
        <p:nvPicPr>
          <p:cNvPr id="13" name="Google Shape;13;p128"/>
          <p:cNvPicPr preferRelativeResize="0"/>
          <p:nvPr/>
        </p:nvPicPr>
        <p:blipFill rotWithShape="1">
          <a:blip r:embed="rId1">
            <a:alphaModFix/>
          </a:blip>
          <a:srcRect b="0" l="0" r="0" t="0"/>
          <a:stretch/>
        </p:blipFill>
        <p:spPr>
          <a:xfrm>
            <a:off x="8118600" y="123375"/>
            <a:ext cx="903506" cy="90350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7" name="Shape 87"/>
        <p:cNvGrpSpPr/>
        <p:nvPr/>
      </p:nvGrpSpPr>
      <p:grpSpPr>
        <a:xfrm>
          <a:off x="0" y="0"/>
          <a:ext cx="0" cy="0"/>
          <a:chOff x="0" y="0"/>
          <a:chExt cx="0" cy="0"/>
        </a:xfrm>
      </p:grpSpPr>
      <p:sp>
        <p:nvSpPr>
          <p:cNvPr id="88" name="Google Shape;88;p1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89" name="Google Shape;89;p1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90" name="Google Shape;90;p1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4.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0.xml"/><Relationship Id="rId3" Type="http://schemas.openxmlformats.org/officeDocument/2006/relationships/image" Target="../media/image3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4.xml"/><Relationship Id="rId3" Type="http://schemas.openxmlformats.org/officeDocument/2006/relationships/image" Target="../media/image33.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9.xml"/><Relationship Id="rId3" Type="http://schemas.openxmlformats.org/officeDocument/2006/relationships/image" Target="../media/image3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23.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1.xml"/><Relationship Id="rId3" Type="http://schemas.openxmlformats.org/officeDocument/2006/relationships/image" Target="../media/image35.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5.xml"/><Relationship Id="rId3" Type="http://schemas.openxmlformats.org/officeDocument/2006/relationships/image" Target="../media/image35.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2.xml"/><Relationship Id="rId3" Type="http://schemas.openxmlformats.org/officeDocument/2006/relationships/image" Target="../media/image34.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3.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6.png"/><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3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3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2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3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2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1.xml"/><Relationship Id="rId3" Type="http://schemas.openxmlformats.org/officeDocument/2006/relationships/image" Target="../media/image25.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6.xml"/><Relationship Id="rId3" Type="http://schemas.openxmlformats.org/officeDocument/2006/relationships/image" Target="../media/image25.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
          <p:cNvSpPr txBox="1"/>
          <p:nvPr/>
        </p:nvSpPr>
        <p:spPr>
          <a:xfrm>
            <a:off x="403744" y="2328863"/>
            <a:ext cx="5448300" cy="483600"/>
          </a:xfrm>
          <a:prstGeom prst="rect">
            <a:avLst/>
          </a:prstGeom>
          <a:noFill/>
          <a:ln>
            <a:noFill/>
          </a:ln>
        </p:spPr>
        <p:txBody>
          <a:bodyPr anchorCtr="0" anchor="t" bIns="12875" lIns="25725" spcFirstLastPara="1" rIns="25725" wrap="square" tIns="12875">
            <a:noAutofit/>
          </a:bodyPr>
          <a:lstStyle/>
          <a:p>
            <a:pPr indent="0" lvl="0" marL="0" marR="0" rtl="0" algn="l">
              <a:lnSpc>
                <a:spcPct val="90000"/>
              </a:lnSpc>
              <a:spcBef>
                <a:spcPts val="0"/>
              </a:spcBef>
              <a:spcAft>
                <a:spcPts val="0"/>
              </a:spcAft>
              <a:buClr>
                <a:srgbClr val="000000"/>
              </a:buClr>
              <a:buSzPts val="2500"/>
              <a:buFont typeface="Calibri"/>
              <a:buNone/>
            </a:pPr>
            <a:r>
              <a:rPr b="0" i="0" lang="en-GB" sz="3800" u="none" cap="none" strike="noStrike">
                <a:solidFill>
                  <a:srgbClr val="434343"/>
                </a:solidFill>
                <a:latin typeface="Avenir"/>
                <a:ea typeface="Avenir"/>
                <a:cs typeface="Avenir"/>
                <a:sym typeface="Avenir"/>
              </a:rPr>
              <a:t>Transaction Processing</a:t>
            </a:r>
            <a:endParaRPr b="0" i="0" sz="3800" u="none" cap="none" strike="noStrike">
              <a:solidFill>
                <a:srgbClr val="434343"/>
              </a:solidFill>
              <a:latin typeface="Avenir"/>
              <a:ea typeface="Avenir"/>
              <a:cs typeface="Avenir"/>
              <a:sym typeface="Avenir"/>
            </a:endParaRPr>
          </a:p>
          <a:p>
            <a:pPr indent="0" lvl="0" marL="0" marR="0" rtl="0" algn="l">
              <a:lnSpc>
                <a:spcPct val="90000"/>
              </a:lnSpc>
              <a:spcBef>
                <a:spcPts val="0"/>
              </a:spcBef>
              <a:spcAft>
                <a:spcPts val="0"/>
              </a:spcAft>
              <a:buClr>
                <a:srgbClr val="000000"/>
              </a:buClr>
              <a:buSzPts val="2500"/>
              <a:buFont typeface="Calibri"/>
              <a:buNone/>
            </a:pPr>
            <a:r>
              <a:t/>
            </a:r>
            <a:endParaRPr b="0" i="0" sz="3000" u="none" cap="none" strike="noStrike">
              <a:solidFill>
                <a:srgbClr val="434343"/>
              </a:solidFill>
              <a:latin typeface="Avenir"/>
              <a:ea typeface="Avenir"/>
              <a:cs typeface="Avenir"/>
              <a:sym typeface="Avenir"/>
            </a:endParaRPr>
          </a:p>
          <a:p>
            <a:pPr indent="0" lvl="0" marL="0" marR="0" rtl="0" algn="l">
              <a:lnSpc>
                <a:spcPct val="90000"/>
              </a:lnSpc>
              <a:spcBef>
                <a:spcPts val="0"/>
              </a:spcBef>
              <a:spcAft>
                <a:spcPts val="0"/>
              </a:spcAft>
              <a:buClr>
                <a:srgbClr val="000000"/>
              </a:buClr>
              <a:buSzPts val="2500"/>
              <a:buFont typeface="Calibri"/>
              <a:buNone/>
            </a:pPr>
            <a:r>
              <a:t/>
            </a:r>
            <a:endParaRPr b="0" i="0" sz="3000" u="none" cap="none" strike="noStrike">
              <a:solidFill>
                <a:srgbClr val="434343"/>
              </a:solidFill>
              <a:latin typeface="Avenir"/>
              <a:ea typeface="Avenir"/>
              <a:cs typeface="Avenir"/>
              <a:sym typeface="Avenir"/>
            </a:endParaRPr>
          </a:p>
          <a:p>
            <a:pPr indent="0" lvl="0" marL="0" marR="0" rtl="0" algn="l">
              <a:lnSpc>
                <a:spcPct val="90000"/>
              </a:lnSpc>
              <a:spcBef>
                <a:spcPts val="0"/>
              </a:spcBef>
              <a:spcAft>
                <a:spcPts val="0"/>
              </a:spcAft>
              <a:buClr>
                <a:srgbClr val="000000"/>
              </a:buClr>
              <a:buSzPts val="2500"/>
              <a:buFont typeface="Calibri"/>
              <a:buNone/>
            </a:pPr>
            <a:r>
              <a:t/>
            </a:r>
            <a:endParaRPr b="0" i="0" sz="3000" u="none" cap="none" strike="noStrike">
              <a:solidFill>
                <a:srgbClr val="434343"/>
              </a:solidFill>
              <a:latin typeface="Avenir"/>
              <a:ea typeface="Avenir"/>
              <a:cs typeface="Avenir"/>
              <a:sym typeface="Avenir"/>
            </a:endParaRPr>
          </a:p>
          <a:p>
            <a:pPr indent="0" lvl="0" marL="0" marR="0" rtl="0" algn="l">
              <a:lnSpc>
                <a:spcPct val="115000"/>
              </a:lnSpc>
              <a:spcBef>
                <a:spcPts val="0"/>
              </a:spcBef>
              <a:spcAft>
                <a:spcPts val="0"/>
              </a:spcAft>
              <a:buClr>
                <a:srgbClr val="000000"/>
              </a:buClr>
              <a:buSzPts val="900"/>
              <a:buFont typeface="Arial"/>
              <a:buNone/>
            </a:pPr>
            <a:r>
              <a:t/>
            </a:r>
            <a:endParaRPr b="0" i="0" sz="3000" u="none" cap="none" strike="noStrike">
              <a:solidFill>
                <a:srgbClr val="434343"/>
              </a:solidFill>
              <a:latin typeface="Avenir"/>
              <a:ea typeface="Avenir"/>
              <a:cs typeface="Avenir"/>
              <a:sym typeface="Aveni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0"/>
          <p:cNvSpPr txBox="1"/>
          <p:nvPr>
            <p:ph type="title"/>
          </p:nvPr>
        </p:nvSpPr>
        <p:spPr>
          <a:xfrm>
            <a:off x="437375" y="1103925"/>
            <a:ext cx="8627100" cy="42186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400"/>
              <a:buFont typeface="Calibri"/>
              <a:buNone/>
            </a:pPr>
            <a:r>
              <a:rPr b="1" lang="en-GB" sz="1400">
                <a:latin typeface="Courier New"/>
                <a:ea typeface="Courier New"/>
                <a:cs typeface="Courier New"/>
                <a:sym typeface="Courier New"/>
              </a:rPr>
              <a:t>START TRANSACTION; </a:t>
            </a:r>
            <a:endParaRPr b="1"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800"/>
              <a:buFont typeface="Calibri"/>
              <a:buNone/>
            </a:pPr>
            <a:r>
              <a:t/>
            </a:r>
            <a:endParaRPr b="1" sz="1400"/>
          </a:p>
          <a:p>
            <a:pPr indent="0" lvl="0" marL="0" rtl="0" algn="l">
              <a:lnSpc>
                <a:spcPct val="90000"/>
              </a:lnSpc>
              <a:spcBef>
                <a:spcPts val="0"/>
              </a:spcBef>
              <a:spcAft>
                <a:spcPts val="0"/>
              </a:spcAft>
              <a:buSzPts val="1400"/>
              <a:buNone/>
            </a:pPr>
            <a:r>
              <a:rPr i="1" lang="en-GB" sz="1400"/>
              <a:t>/* 	Check bank balance   */</a:t>
            </a:r>
            <a:endParaRPr i="1" sz="1400"/>
          </a:p>
          <a:p>
            <a:pPr indent="0" lvl="0" marL="0" rtl="0" algn="l">
              <a:lnSpc>
                <a:spcPct val="90000"/>
              </a:lnSpc>
              <a:spcBef>
                <a:spcPts val="0"/>
              </a:spcBef>
              <a:spcAft>
                <a:spcPts val="0"/>
              </a:spcAft>
              <a:buClr>
                <a:schemeClr val="dk1"/>
              </a:buClr>
              <a:buSzPts val="1800"/>
              <a:buFont typeface="Calibri"/>
              <a:buNone/>
            </a:pPr>
            <a:r>
              <a:rPr lang="en-GB" sz="1400">
                <a:latin typeface="Courier New"/>
                <a:ea typeface="Courier New"/>
                <a:cs typeface="Courier New"/>
                <a:sym typeface="Courier New"/>
              </a:rPr>
              <a:t>Select Balance from ACCOUNT where Acct_Num = '4000-1956-2001'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800"/>
              <a:buFont typeface="Calibri"/>
              <a:buNone/>
            </a:pPr>
            <a:r>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800"/>
              <a:buFont typeface="Calibri"/>
              <a:buNone/>
            </a:pPr>
            <a:r>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800"/>
              <a:buFont typeface="Calibri"/>
              <a:buNone/>
            </a:pPr>
            <a:r>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800"/>
              <a:buFont typeface="Calibri"/>
              <a:buNone/>
            </a:pPr>
            <a:r>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800"/>
              <a:buFont typeface="Calibri"/>
              <a:buNone/>
            </a:pPr>
            <a:r>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800"/>
              <a:buFont typeface="Calibri"/>
              <a:buNone/>
            </a:pPr>
            <a:r>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800"/>
              <a:buFont typeface="Arial"/>
              <a:buNone/>
            </a:pPr>
            <a:r>
              <a:rPr i="1" lang="en-GB" sz="1400"/>
              <a:t>/* 	Withdraw money from ATM */</a:t>
            </a:r>
            <a:endParaRPr i="1" sz="1400"/>
          </a:p>
          <a:p>
            <a:pPr indent="0" lvl="0" marL="0" rtl="0" algn="l">
              <a:lnSpc>
                <a:spcPct val="90000"/>
              </a:lnSpc>
              <a:spcBef>
                <a:spcPts val="0"/>
              </a:spcBef>
              <a:spcAft>
                <a:spcPts val="0"/>
              </a:spcAft>
              <a:buClr>
                <a:schemeClr val="dk1"/>
              </a:buClr>
              <a:buSzPts val="1400"/>
              <a:buFont typeface="Arial"/>
              <a:buNone/>
            </a:pPr>
            <a:r>
              <a:rPr lang="en-GB" sz="1400">
                <a:highlight>
                  <a:schemeClr val="lt1"/>
                </a:highlight>
                <a:latin typeface="Courier New"/>
                <a:ea typeface="Courier New"/>
                <a:cs typeface="Courier New"/>
                <a:sym typeface="Courier New"/>
              </a:rPr>
              <a:t>Insert Transaction values ('4000-1956-2001' ,  -2300.00,  'ATM Withdrawal' , 'CA' , now() ) ;</a:t>
            </a:r>
            <a:endParaRPr sz="1400">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800"/>
              <a:buFont typeface="Arial"/>
              <a:buNone/>
            </a:pPr>
            <a:r>
              <a:t/>
            </a:r>
            <a:endParaRPr i="1" sz="1400"/>
          </a:p>
          <a:p>
            <a:pPr indent="0" lvl="0" marL="0" rtl="0" algn="l">
              <a:lnSpc>
                <a:spcPct val="90000"/>
              </a:lnSpc>
              <a:spcBef>
                <a:spcPts val="0"/>
              </a:spcBef>
              <a:spcAft>
                <a:spcPts val="0"/>
              </a:spcAft>
              <a:buClr>
                <a:schemeClr val="dk1"/>
              </a:buClr>
              <a:buSzPts val="800"/>
              <a:buFont typeface="Arial"/>
              <a:buNone/>
            </a:pPr>
            <a:r>
              <a:t/>
            </a:r>
            <a:endParaRPr b="1" sz="1400"/>
          </a:p>
          <a:p>
            <a:pPr indent="0" lvl="0" marL="0" rtl="0" algn="l">
              <a:lnSpc>
                <a:spcPct val="90000"/>
              </a:lnSpc>
              <a:spcBef>
                <a:spcPts val="0"/>
              </a:spcBef>
              <a:spcAft>
                <a:spcPts val="0"/>
              </a:spcAft>
              <a:buClr>
                <a:schemeClr val="dk1"/>
              </a:buClr>
              <a:buSzPts val="800"/>
              <a:buFont typeface="Arial"/>
              <a:buNone/>
            </a:pPr>
            <a:r>
              <a:t/>
            </a:r>
            <a:endParaRPr b="1" sz="1400"/>
          </a:p>
          <a:p>
            <a:pPr indent="0" lvl="0" marL="0" rtl="0" algn="l">
              <a:lnSpc>
                <a:spcPct val="90000"/>
              </a:lnSpc>
              <a:spcBef>
                <a:spcPts val="0"/>
              </a:spcBef>
              <a:spcAft>
                <a:spcPts val="0"/>
              </a:spcAft>
              <a:buClr>
                <a:schemeClr val="dk1"/>
              </a:buClr>
              <a:buSzPts val="800"/>
              <a:buFont typeface="Arial"/>
              <a:buNone/>
            </a:pPr>
            <a:r>
              <a:t/>
            </a:r>
            <a:endParaRPr b="1" sz="1400"/>
          </a:p>
          <a:p>
            <a:pPr indent="0" lvl="0" marL="0" rtl="0" algn="l">
              <a:lnSpc>
                <a:spcPct val="90000"/>
              </a:lnSpc>
              <a:spcBef>
                <a:spcPts val="0"/>
              </a:spcBef>
              <a:spcAft>
                <a:spcPts val="0"/>
              </a:spcAft>
              <a:buClr>
                <a:schemeClr val="dk1"/>
              </a:buClr>
              <a:buSzPts val="800"/>
              <a:buFont typeface="Arial"/>
              <a:buNone/>
            </a:pPr>
            <a:r>
              <a:t/>
            </a:r>
            <a:endParaRPr b="1" sz="1400"/>
          </a:p>
          <a:p>
            <a:pPr indent="0" lvl="0" marL="0" rtl="0" algn="l">
              <a:lnSpc>
                <a:spcPct val="90000"/>
              </a:lnSpc>
              <a:spcBef>
                <a:spcPts val="0"/>
              </a:spcBef>
              <a:spcAft>
                <a:spcPts val="0"/>
              </a:spcAft>
              <a:buClr>
                <a:schemeClr val="dk1"/>
              </a:buClr>
              <a:buSzPts val="800"/>
              <a:buFont typeface="Arial"/>
              <a:buNone/>
            </a:pPr>
            <a:r>
              <a:t/>
            </a:r>
            <a:endParaRPr b="1" sz="1400"/>
          </a:p>
          <a:p>
            <a:pPr indent="0" lvl="0" marL="0" rtl="0" algn="l">
              <a:lnSpc>
                <a:spcPct val="90000"/>
              </a:lnSpc>
              <a:spcBef>
                <a:spcPts val="0"/>
              </a:spcBef>
              <a:spcAft>
                <a:spcPts val="0"/>
              </a:spcAft>
              <a:buClr>
                <a:schemeClr val="dk1"/>
              </a:buClr>
              <a:buSzPts val="800"/>
              <a:buFont typeface="Arial"/>
              <a:buNone/>
            </a:pPr>
            <a:r>
              <a:t/>
            </a:r>
            <a:endParaRPr b="1" sz="1400"/>
          </a:p>
          <a:p>
            <a:pPr indent="0" lvl="0" marL="0" rtl="0" algn="l">
              <a:lnSpc>
                <a:spcPct val="90000"/>
              </a:lnSpc>
              <a:spcBef>
                <a:spcPts val="0"/>
              </a:spcBef>
              <a:spcAft>
                <a:spcPts val="0"/>
              </a:spcAft>
              <a:buClr>
                <a:schemeClr val="dk1"/>
              </a:buClr>
              <a:buSzPts val="800"/>
              <a:buFont typeface="Arial"/>
              <a:buNone/>
            </a:pPr>
            <a:r>
              <a:t/>
            </a:r>
            <a:endParaRPr b="1" sz="1400"/>
          </a:p>
          <a:p>
            <a:pPr indent="0" lvl="0" marL="0" rtl="0" algn="l">
              <a:lnSpc>
                <a:spcPct val="90000"/>
              </a:lnSpc>
              <a:spcBef>
                <a:spcPts val="0"/>
              </a:spcBef>
              <a:spcAft>
                <a:spcPts val="0"/>
              </a:spcAft>
              <a:buClr>
                <a:schemeClr val="dk1"/>
              </a:buClr>
              <a:buSzPts val="800"/>
              <a:buFont typeface="Arial"/>
              <a:buNone/>
            </a:pPr>
            <a:r>
              <a:t/>
            </a:r>
            <a:endParaRPr b="1" sz="1400"/>
          </a:p>
          <a:p>
            <a:pPr indent="0" lvl="0" marL="0" rtl="0" algn="l">
              <a:lnSpc>
                <a:spcPct val="90000"/>
              </a:lnSpc>
              <a:spcBef>
                <a:spcPts val="0"/>
              </a:spcBef>
              <a:spcAft>
                <a:spcPts val="0"/>
              </a:spcAft>
              <a:buClr>
                <a:schemeClr val="dk1"/>
              </a:buClr>
              <a:buSzPts val="800"/>
              <a:buFont typeface="Arial"/>
              <a:buNone/>
            </a:pPr>
            <a:r>
              <a:t/>
            </a:r>
            <a:endParaRPr b="1" sz="1400"/>
          </a:p>
          <a:p>
            <a:pPr indent="0" lvl="0" marL="0" rtl="0" algn="l">
              <a:lnSpc>
                <a:spcPct val="90000"/>
              </a:lnSpc>
              <a:spcBef>
                <a:spcPts val="0"/>
              </a:spcBef>
              <a:spcAft>
                <a:spcPts val="0"/>
              </a:spcAft>
              <a:buClr>
                <a:schemeClr val="dk1"/>
              </a:buClr>
              <a:buSzPts val="800"/>
              <a:buFont typeface="Arial"/>
              <a:buNone/>
            </a:pPr>
            <a:r>
              <a:t/>
            </a:r>
            <a:endParaRPr b="1" sz="1400"/>
          </a:p>
          <a:p>
            <a:pPr indent="0" lvl="0" marL="0" rtl="0" algn="l">
              <a:lnSpc>
                <a:spcPct val="90000"/>
              </a:lnSpc>
              <a:spcBef>
                <a:spcPts val="0"/>
              </a:spcBef>
              <a:spcAft>
                <a:spcPts val="0"/>
              </a:spcAft>
              <a:buClr>
                <a:schemeClr val="dk1"/>
              </a:buClr>
              <a:buSzPts val="800"/>
              <a:buFont typeface="Arial"/>
              <a:buNone/>
            </a:pPr>
            <a:r>
              <a:t/>
            </a:r>
            <a:endParaRPr b="1" sz="1400"/>
          </a:p>
        </p:txBody>
      </p:sp>
      <p:sp>
        <p:nvSpPr>
          <p:cNvPr id="192" name="Google Shape;192;p10"/>
          <p:cNvSpPr txBox="1"/>
          <p:nvPr/>
        </p:nvSpPr>
        <p:spPr>
          <a:xfrm>
            <a:off x="437381" y="168244"/>
            <a:ext cx="5782500" cy="5820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800"/>
              <a:buFont typeface="Arial"/>
              <a:buNone/>
            </a:pPr>
            <a:r>
              <a:rPr b="1" i="0" lang="en-GB" sz="2300" u="none" cap="none" strike="noStrike">
                <a:solidFill>
                  <a:srgbClr val="434343"/>
                </a:solidFill>
                <a:latin typeface="Avenir"/>
                <a:ea typeface="Avenir"/>
                <a:cs typeface="Avenir"/>
                <a:sym typeface="Avenir"/>
              </a:rPr>
              <a:t>Transaction</a:t>
            </a:r>
            <a:endParaRPr b="0" i="0" sz="2300" u="none" cap="none" strike="noStrike">
              <a:solidFill>
                <a:srgbClr val="434343"/>
              </a:solidFill>
              <a:latin typeface="Avenir"/>
              <a:ea typeface="Avenir"/>
              <a:cs typeface="Avenir"/>
              <a:sym typeface="Avenir"/>
            </a:endParaRPr>
          </a:p>
        </p:txBody>
      </p:sp>
      <p:pic>
        <p:nvPicPr>
          <p:cNvPr id="193" name="Google Shape;193;p10"/>
          <p:cNvPicPr preferRelativeResize="0"/>
          <p:nvPr/>
        </p:nvPicPr>
        <p:blipFill rotWithShape="1">
          <a:blip r:embed="rId3">
            <a:alphaModFix/>
          </a:blip>
          <a:srcRect b="0" l="0" r="0" t="0"/>
          <a:stretch/>
        </p:blipFill>
        <p:spPr>
          <a:xfrm>
            <a:off x="640675" y="1755547"/>
            <a:ext cx="6033701" cy="720650"/>
          </a:xfrm>
          <a:prstGeom prst="rect">
            <a:avLst/>
          </a:prstGeom>
          <a:noFill/>
          <a:ln>
            <a:noFill/>
          </a:ln>
        </p:spPr>
      </p:pic>
      <p:pic>
        <p:nvPicPr>
          <p:cNvPr id="194" name="Google Shape;194;p10"/>
          <p:cNvPicPr preferRelativeResize="0"/>
          <p:nvPr/>
        </p:nvPicPr>
        <p:blipFill rotWithShape="1">
          <a:blip r:embed="rId4">
            <a:alphaModFix/>
          </a:blip>
          <a:srcRect b="0" l="0" r="0" t="0"/>
          <a:stretch/>
        </p:blipFill>
        <p:spPr>
          <a:xfrm>
            <a:off x="534925" y="3481500"/>
            <a:ext cx="7227323" cy="1436300"/>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100"/>
          <p:cNvSpPr txBox="1"/>
          <p:nvPr/>
        </p:nvSpPr>
        <p:spPr>
          <a:xfrm>
            <a:off x="423525" y="140875"/>
            <a:ext cx="77100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Group View</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800" u="none" cap="none" strike="noStrike">
              <a:solidFill>
                <a:srgbClr val="666666"/>
              </a:solidFill>
              <a:latin typeface="Avenir"/>
              <a:ea typeface="Avenir"/>
              <a:cs typeface="Avenir"/>
              <a:sym typeface="Avenir"/>
            </a:endParaRPr>
          </a:p>
        </p:txBody>
      </p:sp>
      <p:sp>
        <p:nvSpPr>
          <p:cNvPr id="793" name="Google Shape;793;p100"/>
          <p:cNvSpPr txBox="1"/>
          <p:nvPr/>
        </p:nvSpPr>
        <p:spPr>
          <a:xfrm>
            <a:off x="466925" y="1517700"/>
            <a:ext cx="4661700" cy="329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66666"/>
              </a:solidFill>
              <a:latin typeface="Courier New"/>
              <a:ea typeface="Courier New"/>
              <a:cs typeface="Courier New"/>
              <a:sym typeface="Courier New"/>
            </a:endParaRPr>
          </a:p>
        </p:txBody>
      </p:sp>
      <p:sp>
        <p:nvSpPr>
          <p:cNvPr id="794" name="Google Shape;794;p100"/>
          <p:cNvSpPr txBox="1"/>
          <p:nvPr/>
        </p:nvSpPr>
        <p:spPr>
          <a:xfrm>
            <a:off x="6896150" y="4202926"/>
            <a:ext cx="4306500" cy="2240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0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795" name="Google Shape;795;p100"/>
          <p:cNvPicPr preferRelativeResize="0"/>
          <p:nvPr/>
        </p:nvPicPr>
        <p:blipFill rotWithShape="1">
          <a:blip r:embed="rId3">
            <a:alphaModFix/>
          </a:blip>
          <a:srcRect b="0" l="0" r="0" t="0"/>
          <a:stretch/>
        </p:blipFill>
        <p:spPr>
          <a:xfrm>
            <a:off x="886525" y="1517700"/>
            <a:ext cx="3582975" cy="3065325"/>
          </a:xfrm>
          <a:prstGeom prst="rect">
            <a:avLst/>
          </a:prstGeom>
          <a:noFill/>
          <a:ln>
            <a:noFill/>
          </a:ln>
        </p:spPr>
      </p:pic>
      <p:sp>
        <p:nvSpPr>
          <p:cNvPr id="796" name="Google Shape;796;p100"/>
          <p:cNvSpPr txBox="1"/>
          <p:nvPr/>
        </p:nvSpPr>
        <p:spPr>
          <a:xfrm>
            <a:off x="5023875" y="1712950"/>
            <a:ext cx="3872700" cy="110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800"/>
              <a:buFont typeface="Arial"/>
              <a:buNone/>
            </a:pPr>
            <a:r>
              <a:rPr b="0" i="0" lang="en-GB" sz="1800" u="none" cap="none" strike="noStrike">
                <a:solidFill>
                  <a:srgbClr val="666666"/>
                </a:solidFill>
                <a:latin typeface="Avenir"/>
                <a:ea typeface="Avenir"/>
                <a:cs typeface="Avenir"/>
                <a:sym typeface="Avenir"/>
              </a:rPr>
              <a:t>In this example, only the aggregate transaction amount is displayed</a:t>
            </a:r>
            <a:endParaRPr b="0" i="0" sz="1800" u="none" cap="none" strike="noStrike">
              <a:solidFill>
                <a:srgbClr val="666666"/>
              </a:solidFill>
              <a:latin typeface="Avenir"/>
              <a:ea typeface="Avenir"/>
              <a:cs typeface="Avenir"/>
              <a:sym typeface="Aveni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101"/>
          <p:cNvSpPr txBox="1"/>
          <p:nvPr/>
        </p:nvSpPr>
        <p:spPr>
          <a:xfrm>
            <a:off x="309725" y="2257950"/>
            <a:ext cx="7264500" cy="627600"/>
          </a:xfrm>
          <a:prstGeom prst="rect">
            <a:avLst/>
          </a:prstGeom>
          <a:noFill/>
          <a:ln>
            <a:noFill/>
          </a:ln>
        </p:spPr>
        <p:txBody>
          <a:bodyPr anchorCtr="0" anchor="t" bIns="17150" lIns="34300" spcFirstLastPara="1" rIns="34300" wrap="square" tIns="17150">
            <a:noAutofit/>
          </a:bodyPr>
          <a:lstStyle/>
          <a:p>
            <a:pPr indent="0" lvl="0" marL="0" marR="0" rtl="0" algn="l">
              <a:lnSpc>
                <a:spcPct val="90000"/>
              </a:lnSpc>
              <a:spcBef>
                <a:spcPts val="0"/>
              </a:spcBef>
              <a:spcAft>
                <a:spcPts val="0"/>
              </a:spcAft>
              <a:buClr>
                <a:schemeClr val="dk1"/>
              </a:buClr>
              <a:buSzPts val="4400"/>
              <a:buFont typeface="Courier New"/>
              <a:buNone/>
            </a:pPr>
            <a:r>
              <a:rPr b="0" i="0" lang="en-GB" sz="4000" u="none" cap="none" strike="noStrike">
                <a:solidFill>
                  <a:srgbClr val="666666"/>
                </a:solidFill>
                <a:latin typeface="Avenir"/>
                <a:ea typeface="Avenir"/>
                <a:cs typeface="Avenir"/>
                <a:sym typeface="Avenir"/>
              </a:rPr>
              <a:t>Joined Views</a:t>
            </a:r>
            <a:endParaRPr b="0" i="0" sz="40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4400"/>
              <a:buFont typeface="Calibri"/>
              <a:buNone/>
            </a:pPr>
            <a:r>
              <a:t/>
            </a:r>
            <a:endParaRPr b="0" i="0" sz="40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chemeClr val="dk1"/>
              </a:buClr>
              <a:buSzPts val="4400"/>
              <a:buFont typeface="Calibri"/>
              <a:buNone/>
            </a:pPr>
            <a:r>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4400"/>
              <a:buFont typeface="Courier New"/>
              <a:buNone/>
            </a:pPr>
            <a:r>
              <a:t/>
            </a:r>
            <a:endParaRPr b="0" i="0" sz="4000" u="none" cap="none" strike="noStrike">
              <a:solidFill>
                <a:srgbClr val="666666"/>
              </a:solidFill>
              <a:latin typeface="Avenir"/>
              <a:ea typeface="Avenir"/>
              <a:cs typeface="Avenir"/>
              <a:sym typeface="Avenir"/>
            </a:endParaRPr>
          </a:p>
          <a:p>
            <a:pPr indent="0" lvl="0" marL="0" marR="0" rtl="0" algn="ctr">
              <a:lnSpc>
                <a:spcPct val="90000"/>
              </a:lnSpc>
              <a:spcBef>
                <a:spcPts val="0"/>
              </a:spcBef>
              <a:spcAft>
                <a:spcPts val="0"/>
              </a:spcAft>
              <a:buClr>
                <a:schemeClr val="dk1"/>
              </a:buClr>
              <a:buSzPts val="3600"/>
              <a:buFont typeface="Calibri"/>
              <a:buNone/>
            </a:pPr>
            <a:r>
              <a:t/>
            </a:r>
            <a:endParaRPr b="0" i="0" sz="4000" u="none" cap="none" strike="noStrike">
              <a:solidFill>
                <a:srgbClr val="666666"/>
              </a:solidFill>
              <a:latin typeface="Avenir"/>
              <a:ea typeface="Avenir"/>
              <a:cs typeface="Avenir"/>
              <a:sym typeface="Avenir"/>
            </a:endParaRPr>
          </a:p>
          <a:p>
            <a:pPr indent="0" lvl="0" marL="0" marR="0" rtl="0" algn="l">
              <a:lnSpc>
                <a:spcPct val="115000"/>
              </a:lnSpc>
              <a:spcBef>
                <a:spcPts val="0"/>
              </a:spcBef>
              <a:spcAft>
                <a:spcPts val="0"/>
              </a:spcAft>
              <a:buClr>
                <a:schemeClr val="dk1"/>
              </a:buClr>
              <a:buSzPts val="1200"/>
              <a:buFont typeface="Arial"/>
              <a:buNone/>
            </a:pPr>
            <a:r>
              <a:t/>
            </a:r>
            <a:endParaRPr b="0" i="0" sz="4000" u="none" cap="none" strike="noStrike">
              <a:solidFill>
                <a:srgbClr val="000000"/>
              </a:solidFill>
              <a:latin typeface="Avenir"/>
              <a:ea typeface="Avenir"/>
              <a:cs typeface="Avenir"/>
              <a:sym typeface="Aveni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102"/>
          <p:cNvSpPr txBox="1"/>
          <p:nvPr/>
        </p:nvSpPr>
        <p:spPr>
          <a:xfrm>
            <a:off x="423525" y="140875"/>
            <a:ext cx="77100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Joined View</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800" u="none" cap="none" strike="noStrike">
              <a:solidFill>
                <a:srgbClr val="666666"/>
              </a:solidFill>
              <a:latin typeface="Avenir"/>
              <a:ea typeface="Avenir"/>
              <a:cs typeface="Avenir"/>
              <a:sym typeface="Avenir"/>
            </a:endParaRPr>
          </a:p>
        </p:txBody>
      </p:sp>
      <p:sp>
        <p:nvSpPr>
          <p:cNvPr id="807" name="Google Shape;807;p102"/>
          <p:cNvSpPr txBox="1"/>
          <p:nvPr/>
        </p:nvSpPr>
        <p:spPr>
          <a:xfrm>
            <a:off x="466925" y="1517700"/>
            <a:ext cx="7980900" cy="3295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These views represent the data from more than one base tables joined using key columns</a:t>
            </a:r>
            <a:endParaRPr b="0" i="0" sz="1800" u="none" cap="none" strike="noStrike">
              <a:solidFill>
                <a:srgbClr val="666666"/>
              </a:solidFill>
              <a:latin typeface="Avenir"/>
              <a:ea typeface="Avenir"/>
              <a:cs typeface="Avenir"/>
              <a:sym typeface="Avenir"/>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a:p>
            <a:pPr indent="-342900" lvl="0" marL="457200" marR="0" rtl="0" algn="l">
              <a:lnSpc>
                <a:spcPct val="10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The underlying query can have JOINS or subqueries on base tables</a:t>
            </a:r>
            <a:endParaRPr b="0" i="0" sz="1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rgbClr val="000000"/>
              </a:buClr>
              <a:buSzPts val="2000"/>
              <a:buFont typeface="Arial"/>
              <a:buNone/>
            </a:pPr>
            <a:br>
              <a:rPr b="0" i="0" lang="en-GB" sz="2000" u="none" cap="none" strike="noStrike">
                <a:solidFill>
                  <a:schemeClr val="dk1"/>
                </a:solidFill>
                <a:latin typeface="Arial"/>
                <a:ea typeface="Arial"/>
                <a:cs typeface="Arial"/>
                <a:sym typeface="Arial"/>
              </a:rPr>
            </a:br>
            <a:endParaRPr b="0" i="0" sz="1800" u="none" cap="none" strike="noStrike">
              <a:solidFill>
                <a:srgbClr val="666666"/>
              </a:solidFill>
              <a:latin typeface="Courier New"/>
              <a:ea typeface="Courier New"/>
              <a:cs typeface="Courier New"/>
              <a:sym typeface="Courier New"/>
            </a:endParaRPr>
          </a:p>
        </p:txBody>
      </p:sp>
      <p:sp>
        <p:nvSpPr>
          <p:cNvPr id="808" name="Google Shape;808;p102"/>
          <p:cNvSpPr txBox="1"/>
          <p:nvPr/>
        </p:nvSpPr>
        <p:spPr>
          <a:xfrm>
            <a:off x="6896150" y="4202926"/>
            <a:ext cx="4306500" cy="2240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0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103"/>
          <p:cNvSpPr txBox="1"/>
          <p:nvPr/>
        </p:nvSpPr>
        <p:spPr>
          <a:xfrm>
            <a:off x="423525" y="140875"/>
            <a:ext cx="77100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Joined View</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800" u="none" cap="none" strike="noStrike">
              <a:solidFill>
                <a:srgbClr val="666666"/>
              </a:solidFill>
              <a:latin typeface="Avenir"/>
              <a:ea typeface="Avenir"/>
              <a:cs typeface="Avenir"/>
              <a:sym typeface="Avenir"/>
            </a:endParaRPr>
          </a:p>
        </p:txBody>
      </p:sp>
      <p:sp>
        <p:nvSpPr>
          <p:cNvPr id="814" name="Google Shape;814;p103"/>
          <p:cNvSpPr txBox="1"/>
          <p:nvPr/>
        </p:nvSpPr>
        <p:spPr>
          <a:xfrm>
            <a:off x="466925" y="1517700"/>
            <a:ext cx="7218300" cy="3295200"/>
          </a:xfrm>
          <a:prstGeom prst="rect">
            <a:avLst/>
          </a:prstGeom>
          <a:noFill/>
          <a:ln>
            <a:noFill/>
          </a:ln>
        </p:spPr>
        <p:txBody>
          <a:bodyPr anchorCtr="0" anchor="t" bIns="91425" lIns="91425" spcFirstLastPara="1" rIns="91425" wrap="square" tIns="91425">
            <a:noAutofit/>
          </a:bodyPr>
          <a:lstStyle/>
          <a:p>
            <a:pPr indent="457200" lvl="0" marL="0" marR="0" rtl="0" algn="l">
              <a:lnSpc>
                <a:spcPct val="100000"/>
              </a:lnSpc>
              <a:spcBef>
                <a:spcPts val="0"/>
              </a:spcBef>
              <a:spcAft>
                <a:spcPts val="0"/>
              </a:spcAft>
              <a:buClr>
                <a:schemeClr val="dk1"/>
              </a:buClr>
              <a:buSzPts val="1100"/>
              <a:buFont typeface="Arial"/>
              <a:buNone/>
            </a:pPr>
            <a:r>
              <a:rPr b="0" i="0" lang="en-GB" sz="1800" u="none" cap="none" strike="noStrike">
                <a:solidFill>
                  <a:srgbClr val="666666"/>
                </a:solidFill>
                <a:latin typeface="Courier New"/>
                <a:ea typeface="Courier New"/>
                <a:cs typeface="Courier New"/>
                <a:sym typeface="Courier New"/>
              </a:rPr>
              <a:t>Create View </a:t>
            </a:r>
            <a:r>
              <a:rPr b="1" i="1" lang="en-GB" sz="1800" u="none" cap="none" strike="noStrike">
                <a:solidFill>
                  <a:srgbClr val="666666"/>
                </a:solidFill>
                <a:latin typeface="Courier New"/>
                <a:ea typeface="Courier New"/>
                <a:cs typeface="Courier New"/>
                <a:sym typeface="Courier New"/>
              </a:rPr>
              <a:t>Joined_view</a:t>
            </a:r>
            <a:endParaRPr b="1" i="1" sz="1800" u="none" cap="none" strike="noStrike">
              <a:solidFill>
                <a:srgbClr val="666666"/>
              </a:solidFill>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b="0" i="0" lang="en-GB" sz="1800" u="none" cap="none" strike="noStrike">
                <a:solidFill>
                  <a:srgbClr val="666666"/>
                </a:solidFill>
                <a:latin typeface="Courier New"/>
                <a:ea typeface="Courier New"/>
                <a:cs typeface="Courier New"/>
                <a:sym typeface="Courier New"/>
              </a:rPr>
              <a:t>As</a:t>
            </a:r>
            <a:endParaRPr b="0" i="0" sz="1800" u="none" cap="none" strike="noStrike">
              <a:solidFill>
                <a:srgbClr val="666666"/>
              </a:solidFill>
              <a:latin typeface="Courier New"/>
              <a:ea typeface="Courier New"/>
              <a:cs typeface="Courier New"/>
              <a:sym typeface="Courier New"/>
            </a:endParaRPr>
          </a:p>
          <a:p>
            <a:pPr indent="0" lvl="0" marL="457200" marR="0" rtl="0" algn="l">
              <a:lnSpc>
                <a:spcPct val="100000"/>
              </a:lnSpc>
              <a:spcBef>
                <a:spcPts val="0"/>
              </a:spcBef>
              <a:spcAft>
                <a:spcPts val="0"/>
              </a:spcAft>
              <a:buClr>
                <a:srgbClr val="000000"/>
              </a:buClr>
              <a:buSzPts val="1800"/>
              <a:buFont typeface="Arial"/>
              <a:buNone/>
            </a:pPr>
            <a:r>
              <a:rPr b="0" i="0" lang="en-GB" sz="1800" u="none" cap="none" strike="noStrike">
                <a:solidFill>
                  <a:srgbClr val="666666"/>
                </a:solidFill>
                <a:latin typeface="Courier New"/>
                <a:ea typeface="Courier New"/>
                <a:cs typeface="Courier New"/>
                <a:sym typeface="Courier New"/>
              </a:rPr>
              <a:t>Select c.Cust_Id, </a:t>
            </a:r>
            <a:endParaRPr b="0" i="0" sz="1800" u="none" cap="none" strike="noStrike">
              <a:solidFill>
                <a:srgbClr val="666666"/>
              </a:solidFill>
              <a:latin typeface="Courier New"/>
              <a:ea typeface="Courier New"/>
              <a:cs typeface="Courier New"/>
              <a:sym typeface="Courier New"/>
            </a:endParaRPr>
          </a:p>
          <a:p>
            <a:pPr indent="0" lvl="0" marL="457200" marR="0" rtl="0" algn="l">
              <a:lnSpc>
                <a:spcPct val="100000"/>
              </a:lnSpc>
              <a:spcBef>
                <a:spcPts val="0"/>
              </a:spcBef>
              <a:spcAft>
                <a:spcPts val="0"/>
              </a:spcAft>
              <a:buClr>
                <a:srgbClr val="000000"/>
              </a:buClr>
              <a:buSzPts val="1800"/>
              <a:buFont typeface="Arial"/>
              <a:buNone/>
            </a:pPr>
            <a:r>
              <a:rPr b="0" i="0" lang="en-GB" sz="1800" u="none" cap="none" strike="noStrike">
                <a:solidFill>
                  <a:srgbClr val="666666"/>
                </a:solidFill>
                <a:latin typeface="Courier New"/>
                <a:ea typeface="Courier New"/>
                <a:cs typeface="Courier New"/>
                <a:sym typeface="Courier New"/>
              </a:rPr>
              <a:t>       c.Name,  </a:t>
            </a:r>
            <a:endParaRPr b="0" i="0" sz="1800" u="none" cap="none" strike="noStrike">
              <a:solidFill>
                <a:srgbClr val="666666"/>
              </a:solidFill>
              <a:latin typeface="Courier New"/>
              <a:ea typeface="Courier New"/>
              <a:cs typeface="Courier New"/>
              <a:sym typeface="Courier New"/>
            </a:endParaRPr>
          </a:p>
          <a:p>
            <a:pPr indent="0" lvl="0" marL="457200" marR="0" rtl="0" algn="l">
              <a:lnSpc>
                <a:spcPct val="100000"/>
              </a:lnSpc>
              <a:spcBef>
                <a:spcPts val="0"/>
              </a:spcBef>
              <a:spcAft>
                <a:spcPts val="0"/>
              </a:spcAft>
              <a:buClr>
                <a:srgbClr val="000000"/>
              </a:buClr>
              <a:buSzPts val="1800"/>
              <a:buFont typeface="Arial"/>
              <a:buNone/>
            </a:pPr>
            <a:r>
              <a:rPr b="0" i="0" lang="en-GB" sz="1800" u="none" cap="none" strike="noStrike">
                <a:solidFill>
                  <a:srgbClr val="666666"/>
                </a:solidFill>
                <a:latin typeface="Courier New"/>
                <a:ea typeface="Courier New"/>
                <a:cs typeface="Courier New"/>
                <a:sym typeface="Courier New"/>
              </a:rPr>
              <a:t>       a.Acct_Num,</a:t>
            </a:r>
            <a:endParaRPr b="0" i="0" sz="1800" u="none" cap="none" strike="noStrike">
              <a:solidFill>
                <a:srgbClr val="666666"/>
              </a:solidFill>
              <a:latin typeface="Courier New"/>
              <a:ea typeface="Courier New"/>
              <a:cs typeface="Courier New"/>
              <a:sym typeface="Courier New"/>
            </a:endParaRPr>
          </a:p>
          <a:p>
            <a:pPr indent="0" lvl="0" marL="457200" marR="0" rtl="0" algn="l">
              <a:lnSpc>
                <a:spcPct val="100000"/>
              </a:lnSpc>
              <a:spcBef>
                <a:spcPts val="0"/>
              </a:spcBef>
              <a:spcAft>
                <a:spcPts val="0"/>
              </a:spcAft>
              <a:buClr>
                <a:srgbClr val="000000"/>
              </a:buClr>
              <a:buSzPts val="1800"/>
              <a:buFont typeface="Arial"/>
              <a:buNone/>
            </a:pPr>
            <a:r>
              <a:rPr b="0" i="0" lang="en-GB" sz="1800" u="none" cap="none" strike="noStrike">
                <a:solidFill>
                  <a:srgbClr val="666666"/>
                </a:solidFill>
                <a:latin typeface="Courier New"/>
                <a:ea typeface="Courier New"/>
                <a:cs typeface="Courier New"/>
                <a:sym typeface="Courier New"/>
              </a:rPr>
              <a:t>       a.Acct_Type, </a:t>
            </a:r>
            <a:endParaRPr b="0" i="0" sz="1800" u="none" cap="none" strike="noStrike">
              <a:solidFill>
                <a:srgbClr val="666666"/>
              </a:solidFill>
              <a:latin typeface="Courier New"/>
              <a:ea typeface="Courier New"/>
              <a:cs typeface="Courier New"/>
              <a:sym typeface="Courier New"/>
            </a:endParaRPr>
          </a:p>
          <a:p>
            <a:pPr indent="0" lvl="0" marL="457200" marR="0" rtl="0" algn="l">
              <a:lnSpc>
                <a:spcPct val="100000"/>
              </a:lnSpc>
              <a:spcBef>
                <a:spcPts val="0"/>
              </a:spcBef>
              <a:spcAft>
                <a:spcPts val="0"/>
              </a:spcAft>
              <a:buClr>
                <a:srgbClr val="000000"/>
              </a:buClr>
              <a:buSzPts val="1800"/>
              <a:buFont typeface="Arial"/>
              <a:buNone/>
            </a:pPr>
            <a:r>
              <a:rPr b="0" i="0" lang="en-GB" sz="1800" u="none" cap="none" strike="noStrike">
                <a:solidFill>
                  <a:srgbClr val="666666"/>
                </a:solidFill>
                <a:latin typeface="Courier New"/>
                <a:ea typeface="Courier New"/>
                <a:cs typeface="Courier New"/>
                <a:sym typeface="Courier New"/>
              </a:rPr>
              <a:t>       a.Balance, </a:t>
            </a:r>
            <a:endParaRPr b="0" i="0" sz="1800" u="none" cap="none" strike="noStrike">
              <a:solidFill>
                <a:srgbClr val="666666"/>
              </a:solidFill>
              <a:latin typeface="Courier New"/>
              <a:ea typeface="Courier New"/>
              <a:cs typeface="Courier New"/>
              <a:sym typeface="Courier New"/>
            </a:endParaRPr>
          </a:p>
          <a:p>
            <a:pPr indent="0" lvl="0" marL="457200" marR="0" rtl="0" algn="l">
              <a:lnSpc>
                <a:spcPct val="100000"/>
              </a:lnSpc>
              <a:spcBef>
                <a:spcPts val="0"/>
              </a:spcBef>
              <a:spcAft>
                <a:spcPts val="0"/>
              </a:spcAft>
              <a:buClr>
                <a:srgbClr val="000000"/>
              </a:buClr>
              <a:buSzPts val="1800"/>
              <a:buFont typeface="Arial"/>
              <a:buNone/>
            </a:pPr>
            <a:r>
              <a:rPr b="0" i="0" lang="en-GB" sz="1800" u="none" cap="none" strike="noStrike">
                <a:solidFill>
                  <a:srgbClr val="666666"/>
                </a:solidFill>
                <a:latin typeface="Courier New"/>
                <a:ea typeface="Courier New"/>
                <a:cs typeface="Courier New"/>
                <a:sym typeface="Courier New"/>
              </a:rPr>
              <a:t>       c.telephone</a:t>
            </a:r>
            <a:endParaRPr b="0" i="0" sz="1800" u="none" cap="none" strike="noStrike">
              <a:solidFill>
                <a:srgbClr val="666666"/>
              </a:solidFill>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b="0" i="0" lang="en-GB" sz="1800" u="none" cap="none" strike="noStrike">
                <a:solidFill>
                  <a:srgbClr val="666666"/>
                </a:solidFill>
                <a:latin typeface="Courier New"/>
                <a:ea typeface="Courier New"/>
                <a:cs typeface="Courier New"/>
                <a:sym typeface="Courier New"/>
              </a:rPr>
              <a:t>FROM ACCOUNT  a</a:t>
            </a:r>
            <a:endParaRPr b="0" i="0" sz="1800" u="none" cap="none" strike="noStrike">
              <a:solidFill>
                <a:srgbClr val="666666"/>
              </a:solidFill>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b="0" i="0" lang="en-GB" sz="1800" u="none" cap="none" strike="noStrike">
                <a:solidFill>
                  <a:srgbClr val="666666"/>
                </a:solidFill>
                <a:latin typeface="Courier New"/>
                <a:ea typeface="Courier New"/>
                <a:cs typeface="Courier New"/>
                <a:sym typeface="Courier New"/>
              </a:rPr>
              <a:t>JOIN CUSTOMER c</a:t>
            </a:r>
            <a:endParaRPr b="0" i="0" sz="1800" u="none" cap="none" strike="noStrike">
              <a:solidFill>
                <a:srgbClr val="666666"/>
              </a:solidFill>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b="0" i="0" lang="en-GB" sz="1800" u="none" cap="none" strike="noStrike">
                <a:solidFill>
                  <a:srgbClr val="666666"/>
                </a:solidFill>
                <a:latin typeface="Courier New"/>
                <a:ea typeface="Courier New"/>
                <a:cs typeface="Courier New"/>
                <a:sym typeface="Courier New"/>
              </a:rPr>
              <a:t>ON a.Cust_Id = c.Cust_Id ;</a:t>
            </a:r>
            <a:endParaRPr b="0" i="0" sz="1800" u="none" cap="none" strike="noStrike">
              <a:solidFill>
                <a:srgbClr val="66666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66666"/>
              </a:solidFill>
              <a:latin typeface="Courier New"/>
              <a:ea typeface="Courier New"/>
              <a:cs typeface="Courier New"/>
              <a:sym typeface="Courier New"/>
            </a:endParaRPr>
          </a:p>
        </p:txBody>
      </p:sp>
      <p:sp>
        <p:nvSpPr>
          <p:cNvPr id="815" name="Google Shape;815;p103"/>
          <p:cNvSpPr txBox="1"/>
          <p:nvPr/>
        </p:nvSpPr>
        <p:spPr>
          <a:xfrm>
            <a:off x="6896150" y="4202926"/>
            <a:ext cx="4306500" cy="2240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0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104"/>
          <p:cNvSpPr txBox="1"/>
          <p:nvPr/>
        </p:nvSpPr>
        <p:spPr>
          <a:xfrm>
            <a:off x="423525" y="140875"/>
            <a:ext cx="77100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Joined View</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800" u="none" cap="none" strike="noStrike">
              <a:solidFill>
                <a:srgbClr val="666666"/>
              </a:solidFill>
              <a:latin typeface="Avenir"/>
              <a:ea typeface="Avenir"/>
              <a:cs typeface="Avenir"/>
              <a:sym typeface="Avenir"/>
            </a:endParaRPr>
          </a:p>
        </p:txBody>
      </p:sp>
      <p:sp>
        <p:nvSpPr>
          <p:cNvPr id="821" name="Google Shape;821;p104"/>
          <p:cNvSpPr txBox="1"/>
          <p:nvPr/>
        </p:nvSpPr>
        <p:spPr>
          <a:xfrm>
            <a:off x="466925" y="1517700"/>
            <a:ext cx="7218300" cy="329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66666"/>
              </a:solidFill>
              <a:latin typeface="Courier New"/>
              <a:ea typeface="Courier New"/>
              <a:cs typeface="Courier New"/>
              <a:sym typeface="Courier New"/>
            </a:endParaRPr>
          </a:p>
        </p:txBody>
      </p:sp>
      <p:sp>
        <p:nvSpPr>
          <p:cNvPr id="822" name="Google Shape;822;p104"/>
          <p:cNvSpPr txBox="1"/>
          <p:nvPr/>
        </p:nvSpPr>
        <p:spPr>
          <a:xfrm>
            <a:off x="6896150" y="4202926"/>
            <a:ext cx="4306500" cy="2240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0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823" name="Google Shape;823;p104"/>
          <p:cNvPicPr preferRelativeResize="0"/>
          <p:nvPr/>
        </p:nvPicPr>
        <p:blipFill rotWithShape="1">
          <a:blip r:embed="rId3">
            <a:alphaModFix/>
          </a:blip>
          <a:srcRect b="0" l="0" r="0" t="0"/>
          <a:stretch/>
        </p:blipFill>
        <p:spPr>
          <a:xfrm>
            <a:off x="665475" y="1944675"/>
            <a:ext cx="7210920" cy="1727192"/>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105"/>
          <p:cNvSpPr txBox="1"/>
          <p:nvPr/>
        </p:nvSpPr>
        <p:spPr>
          <a:xfrm>
            <a:off x="423525" y="140875"/>
            <a:ext cx="77100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Joined View</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800" u="none" cap="none" strike="noStrike">
              <a:solidFill>
                <a:srgbClr val="666666"/>
              </a:solidFill>
              <a:latin typeface="Avenir"/>
              <a:ea typeface="Avenir"/>
              <a:cs typeface="Avenir"/>
              <a:sym typeface="Avenir"/>
            </a:endParaRPr>
          </a:p>
        </p:txBody>
      </p:sp>
      <p:sp>
        <p:nvSpPr>
          <p:cNvPr id="829" name="Google Shape;829;p105"/>
          <p:cNvSpPr txBox="1"/>
          <p:nvPr/>
        </p:nvSpPr>
        <p:spPr>
          <a:xfrm>
            <a:off x="466925" y="1517700"/>
            <a:ext cx="7891200" cy="3295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In this example, the underlying query is joined with two tables and selected their respective columns</a:t>
            </a:r>
            <a:endParaRPr b="0" i="0" sz="1800" u="none" cap="none" strike="noStrike">
              <a:solidFill>
                <a:srgbClr val="666666"/>
              </a:solidFill>
              <a:latin typeface="Avenir"/>
              <a:ea typeface="Avenir"/>
              <a:cs typeface="Avenir"/>
              <a:sym typeface="Avenir"/>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a:p>
            <a:pPr indent="-342900" lvl="0" marL="457200" marR="0" rtl="0" algn="l">
              <a:lnSpc>
                <a:spcPct val="10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From the view point, the representation of columns are viewed as single entity without any complexity</a:t>
            </a:r>
            <a:endParaRPr b="0" i="0" sz="1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p:txBody>
      </p:sp>
      <p:sp>
        <p:nvSpPr>
          <p:cNvPr id="830" name="Google Shape;830;p105"/>
          <p:cNvSpPr txBox="1"/>
          <p:nvPr/>
        </p:nvSpPr>
        <p:spPr>
          <a:xfrm>
            <a:off x="6896150" y="4202926"/>
            <a:ext cx="4306500" cy="2240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0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106"/>
          <p:cNvSpPr txBox="1"/>
          <p:nvPr/>
        </p:nvSpPr>
        <p:spPr>
          <a:xfrm>
            <a:off x="309725" y="2257950"/>
            <a:ext cx="7943700" cy="11445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chemeClr val="dk1"/>
              </a:buClr>
              <a:buSzPts val="4400"/>
              <a:buFont typeface="Courier New"/>
              <a:buNone/>
            </a:pPr>
            <a:r>
              <a:rPr b="0" i="0" lang="en-GB" sz="4000" u="none" cap="none" strike="noStrike">
                <a:solidFill>
                  <a:srgbClr val="666666"/>
                </a:solidFill>
                <a:latin typeface="Avenir"/>
                <a:ea typeface="Avenir"/>
                <a:cs typeface="Avenir"/>
                <a:sym typeface="Avenir"/>
              </a:rPr>
              <a:t>CHECK OPTION</a:t>
            </a:r>
            <a:endParaRPr b="0" i="0" sz="40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chemeClr val="dk1"/>
              </a:buClr>
              <a:buSzPts val="4400"/>
              <a:buFont typeface="Courier New"/>
              <a:buNone/>
            </a:pPr>
            <a:r>
              <a:t/>
            </a:r>
            <a:endParaRPr b="0" i="0" sz="3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4400"/>
              <a:buFont typeface="Courier New"/>
              <a:buNone/>
            </a:pPr>
            <a:r>
              <a:t/>
            </a:r>
            <a:endParaRPr b="0" i="0" sz="40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4400"/>
              <a:buFont typeface="Calibri"/>
              <a:buNone/>
            </a:pPr>
            <a:r>
              <a:t/>
            </a:r>
            <a:endParaRPr b="0" i="0" sz="40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chemeClr val="dk1"/>
              </a:buClr>
              <a:buSzPts val="4400"/>
              <a:buFont typeface="Calibri"/>
              <a:buNone/>
            </a:pPr>
            <a:r>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4400"/>
              <a:buFont typeface="Courier New"/>
              <a:buNone/>
            </a:pPr>
            <a:r>
              <a:t/>
            </a:r>
            <a:endParaRPr b="0" i="0" sz="4000" u="none" cap="none" strike="noStrike">
              <a:solidFill>
                <a:srgbClr val="666666"/>
              </a:solidFill>
              <a:latin typeface="Avenir"/>
              <a:ea typeface="Avenir"/>
              <a:cs typeface="Avenir"/>
              <a:sym typeface="Avenir"/>
            </a:endParaRPr>
          </a:p>
          <a:p>
            <a:pPr indent="0" lvl="0" marL="0" marR="0" rtl="0" algn="ctr">
              <a:lnSpc>
                <a:spcPct val="90000"/>
              </a:lnSpc>
              <a:spcBef>
                <a:spcPts val="0"/>
              </a:spcBef>
              <a:spcAft>
                <a:spcPts val="0"/>
              </a:spcAft>
              <a:buClr>
                <a:schemeClr val="dk1"/>
              </a:buClr>
              <a:buSzPts val="3600"/>
              <a:buFont typeface="Calibri"/>
              <a:buNone/>
            </a:pPr>
            <a:r>
              <a:t/>
            </a:r>
            <a:endParaRPr b="0" i="0" sz="4000" u="none" cap="none" strike="noStrike">
              <a:solidFill>
                <a:srgbClr val="666666"/>
              </a:solidFill>
              <a:latin typeface="Avenir"/>
              <a:ea typeface="Avenir"/>
              <a:cs typeface="Avenir"/>
              <a:sym typeface="Avenir"/>
            </a:endParaRPr>
          </a:p>
          <a:p>
            <a:pPr indent="0" lvl="0" marL="0" marR="0" rtl="0" algn="l">
              <a:lnSpc>
                <a:spcPct val="115000"/>
              </a:lnSpc>
              <a:spcBef>
                <a:spcPts val="0"/>
              </a:spcBef>
              <a:spcAft>
                <a:spcPts val="0"/>
              </a:spcAft>
              <a:buClr>
                <a:schemeClr val="dk1"/>
              </a:buClr>
              <a:buSzPts val="1200"/>
              <a:buFont typeface="Arial"/>
              <a:buNone/>
            </a:pPr>
            <a:r>
              <a:t/>
            </a:r>
            <a:endParaRPr b="0" i="0" sz="4000" u="none" cap="none" strike="noStrike">
              <a:solidFill>
                <a:srgbClr val="000000"/>
              </a:solidFill>
              <a:latin typeface="Avenir"/>
              <a:ea typeface="Avenir"/>
              <a:cs typeface="Avenir"/>
              <a:sym typeface="Aveni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107"/>
          <p:cNvSpPr txBox="1"/>
          <p:nvPr/>
        </p:nvSpPr>
        <p:spPr>
          <a:xfrm>
            <a:off x="423525" y="140875"/>
            <a:ext cx="7710000" cy="5283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WITH CHECK OPTION </a:t>
            </a:r>
            <a:endParaRPr b="0" i="0" sz="2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1100"/>
              <a:buFont typeface="Arial"/>
              <a:buNone/>
            </a:pPr>
            <a:r>
              <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800" u="none" cap="none" strike="noStrike">
              <a:solidFill>
                <a:srgbClr val="666666"/>
              </a:solidFill>
              <a:latin typeface="Avenir"/>
              <a:ea typeface="Avenir"/>
              <a:cs typeface="Avenir"/>
              <a:sym typeface="Avenir"/>
            </a:endParaRPr>
          </a:p>
        </p:txBody>
      </p:sp>
      <p:sp>
        <p:nvSpPr>
          <p:cNvPr id="841" name="Google Shape;841;p107"/>
          <p:cNvSpPr txBox="1"/>
          <p:nvPr/>
        </p:nvSpPr>
        <p:spPr>
          <a:xfrm>
            <a:off x="466925" y="1517700"/>
            <a:ext cx="7891200" cy="3260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Simple views can be queried and allow DML operations</a:t>
            </a:r>
            <a:br>
              <a:rPr b="1" i="0" lang="en-GB" sz="1800" u="none" cap="none" strike="noStrike">
                <a:solidFill>
                  <a:srgbClr val="666666"/>
                </a:solidFill>
                <a:latin typeface="Avenir"/>
                <a:ea typeface="Avenir"/>
                <a:cs typeface="Avenir"/>
                <a:sym typeface="Avenir"/>
              </a:rPr>
            </a:br>
            <a:endParaRPr b="0" i="0" sz="1800" u="none" cap="none" strike="noStrike">
              <a:solidFill>
                <a:srgbClr val="666666"/>
              </a:solidFill>
              <a:latin typeface="Avenir"/>
              <a:ea typeface="Avenir"/>
              <a:cs typeface="Avenir"/>
              <a:sym typeface="Avenir"/>
            </a:endParaRPr>
          </a:p>
          <a:p>
            <a:pPr indent="-342900" lvl="0" marL="457200" marR="0" rtl="0" algn="l">
              <a:lnSpc>
                <a:spcPct val="9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In order to restrict users to perform DML operations on sensitive columns, WITH CHECK OPTION” is optionally used as a constraint</a:t>
            </a:r>
            <a:endParaRPr b="0" i="0" sz="1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108"/>
          <p:cNvSpPr txBox="1"/>
          <p:nvPr/>
        </p:nvSpPr>
        <p:spPr>
          <a:xfrm>
            <a:off x="423525" y="140875"/>
            <a:ext cx="7710000" cy="5283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Example</a:t>
            </a:r>
            <a:endParaRPr b="0" i="0" sz="2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1100"/>
              <a:buFont typeface="Arial"/>
              <a:buNone/>
            </a:pPr>
            <a:r>
              <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800" u="none" cap="none" strike="noStrike">
              <a:solidFill>
                <a:srgbClr val="666666"/>
              </a:solidFill>
              <a:latin typeface="Avenir"/>
              <a:ea typeface="Avenir"/>
              <a:cs typeface="Avenir"/>
              <a:sym typeface="Avenir"/>
            </a:endParaRPr>
          </a:p>
        </p:txBody>
      </p:sp>
      <p:sp>
        <p:nvSpPr>
          <p:cNvPr id="847" name="Google Shape;847;p108"/>
          <p:cNvSpPr txBox="1"/>
          <p:nvPr/>
        </p:nvSpPr>
        <p:spPr>
          <a:xfrm>
            <a:off x="466925" y="1517700"/>
            <a:ext cx="7891200" cy="32604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2000"/>
              <a:buFont typeface="Arial"/>
              <a:buNone/>
            </a:pPr>
            <a:r>
              <a:t/>
            </a:r>
            <a:endParaRPr b="0" i="1" sz="20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666666"/>
                </a:solidFill>
                <a:latin typeface="Courier New"/>
                <a:ea typeface="Courier New"/>
                <a:cs typeface="Courier New"/>
                <a:sym typeface="Courier New"/>
              </a:rPr>
              <a:t>Create view View_with_Check</a:t>
            </a:r>
            <a:endParaRPr b="0" i="0" sz="1800" u="none" cap="none" strike="noStrike">
              <a:solidFill>
                <a:srgbClr val="666666"/>
              </a:solidFill>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666666"/>
                </a:solidFill>
                <a:latin typeface="Courier New"/>
                <a:ea typeface="Courier New"/>
                <a:cs typeface="Courier New"/>
                <a:sym typeface="Courier New"/>
              </a:rPr>
              <a:t>As Select * From ACCOUNT</a:t>
            </a:r>
            <a:endParaRPr b="0" i="0" sz="1800" u="none" cap="none" strike="noStrike">
              <a:solidFill>
                <a:srgbClr val="666666"/>
              </a:solidFill>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666666"/>
                </a:solidFill>
                <a:latin typeface="Courier New"/>
                <a:ea typeface="Courier New"/>
                <a:cs typeface="Courier New"/>
                <a:sym typeface="Courier New"/>
              </a:rPr>
              <a:t>Where Balance &gt; 5000</a:t>
            </a:r>
            <a:endParaRPr b="0" i="0" sz="1800" u="none" cap="none" strike="noStrike">
              <a:solidFill>
                <a:srgbClr val="666666"/>
              </a:solidFill>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666666"/>
                </a:solidFill>
                <a:latin typeface="Courier New"/>
                <a:ea typeface="Courier New"/>
                <a:cs typeface="Courier New"/>
                <a:sym typeface="Courier New"/>
              </a:rPr>
              <a:t>WITH CHECK OPTION ;</a:t>
            </a:r>
            <a:endParaRPr b="0" i="0" sz="1800" u="none" cap="none" strike="noStrike">
              <a:solidFill>
                <a:srgbClr val="666666"/>
              </a:solidFill>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66666"/>
              </a:solidFill>
              <a:latin typeface="Courier New"/>
              <a:ea typeface="Courier New"/>
              <a:cs typeface="Courier New"/>
              <a:sym typeface="Courier New"/>
            </a:endParaRPr>
          </a:p>
          <a:p>
            <a:pPr indent="457200" lvl="0" marL="0" marR="0" rtl="0" algn="l">
              <a:lnSpc>
                <a:spcPct val="90000"/>
              </a:lnSpc>
              <a:spcBef>
                <a:spcPts val="0"/>
              </a:spcBef>
              <a:spcAft>
                <a:spcPts val="0"/>
              </a:spcAft>
              <a:buClr>
                <a:schemeClr val="dk1"/>
              </a:buClr>
              <a:buSzPts val="1100"/>
              <a:buFont typeface="Arial"/>
              <a:buNone/>
            </a:pPr>
            <a:r>
              <a:rPr b="0" i="0" lang="en-GB" sz="1800" u="none" cap="none" strike="noStrike">
                <a:solidFill>
                  <a:srgbClr val="666666"/>
                </a:solidFill>
                <a:latin typeface="Courier New"/>
                <a:ea typeface="Courier New"/>
                <a:cs typeface="Courier New"/>
                <a:sym typeface="Courier New"/>
              </a:rPr>
              <a:t>Insert into View_with_Check values</a:t>
            </a:r>
            <a:endParaRPr b="0" i="0" sz="1800" u="none" cap="none" strike="noStrike">
              <a:solidFill>
                <a:srgbClr val="666666"/>
              </a:solidFill>
              <a:latin typeface="Courier New"/>
              <a:ea typeface="Courier New"/>
              <a:cs typeface="Courier New"/>
              <a:sym typeface="Courier New"/>
            </a:endParaRPr>
          </a:p>
          <a:p>
            <a:pPr indent="0" lvl="0" marL="457200" marR="0" rtl="0" algn="l">
              <a:lnSpc>
                <a:spcPct val="90000"/>
              </a:lnSpc>
              <a:spcBef>
                <a:spcPts val="0"/>
              </a:spcBef>
              <a:spcAft>
                <a:spcPts val="0"/>
              </a:spcAft>
              <a:buClr>
                <a:schemeClr val="dk1"/>
              </a:buClr>
              <a:buSzPts val="1100"/>
              <a:buFont typeface="Arial"/>
              <a:buNone/>
            </a:pPr>
            <a:r>
              <a:rPr b="0" i="0" lang="en-GB" sz="1800" u="none" cap="none" strike="noStrike">
                <a:solidFill>
                  <a:srgbClr val="666666"/>
                </a:solidFill>
                <a:latin typeface="Courier New"/>
                <a:ea typeface="Courier New"/>
                <a:cs typeface="Courier New"/>
                <a:sym typeface="Courier New"/>
              </a:rPr>
              <a:t>( 123001, '4000-7843-3002', 'SAVINGS',4000,'ACTIVE', 'P') </a:t>
            </a:r>
            <a:endParaRPr b="0" i="0" sz="1800" u="none" cap="none" strike="noStrike">
              <a:solidFill>
                <a:srgbClr val="666666"/>
              </a:solidFill>
              <a:latin typeface="Courier New"/>
              <a:ea typeface="Courier New"/>
              <a:cs typeface="Courier New"/>
              <a:sym typeface="Courier New"/>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109"/>
          <p:cNvSpPr txBox="1"/>
          <p:nvPr/>
        </p:nvSpPr>
        <p:spPr>
          <a:xfrm>
            <a:off x="423525" y="140875"/>
            <a:ext cx="7710000" cy="5283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Example</a:t>
            </a:r>
            <a:endParaRPr b="0" i="0" sz="2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1100"/>
              <a:buFont typeface="Arial"/>
              <a:buNone/>
            </a:pPr>
            <a:r>
              <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800" u="none" cap="none" strike="noStrike">
              <a:solidFill>
                <a:srgbClr val="666666"/>
              </a:solidFill>
              <a:latin typeface="Avenir"/>
              <a:ea typeface="Avenir"/>
              <a:cs typeface="Avenir"/>
              <a:sym typeface="Avenir"/>
            </a:endParaRPr>
          </a:p>
        </p:txBody>
      </p:sp>
      <p:sp>
        <p:nvSpPr>
          <p:cNvPr id="853" name="Google Shape;853;p109"/>
          <p:cNvSpPr txBox="1"/>
          <p:nvPr/>
        </p:nvSpPr>
        <p:spPr>
          <a:xfrm>
            <a:off x="466925" y="1517700"/>
            <a:ext cx="7891200" cy="32604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1800"/>
              <a:buFont typeface="Arial"/>
              <a:buNone/>
            </a:pPr>
            <a:r>
              <a:t/>
            </a:r>
            <a:endParaRPr b="0" i="0" sz="1800" u="none" cap="none" strike="noStrike">
              <a:solidFill>
                <a:srgbClr val="666666"/>
              </a:solidFill>
              <a:latin typeface="Courier New"/>
              <a:ea typeface="Courier New"/>
              <a:cs typeface="Courier New"/>
              <a:sym typeface="Courier New"/>
            </a:endParaRPr>
          </a:p>
          <a:p>
            <a:pPr indent="0" lvl="0" marL="0" marR="0" rtl="0" algn="l">
              <a:lnSpc>
                <a:spcPct val="90000"/>
              </a:lnSpc>
              <a:spcBef>
                <a:spcPts val="0"/>
              </a:spcBef>
              <a:spcAft>
                <a:spcPts val="0"/>
              </a:spcAft>
              <a:buClr>
                <a:srgbClr val="000000"/>
              </a:buClr>
              <a:buSzPts val="1800"/>
              <a:buFont typeface="Arial"/>
              <a:buNone/>
            </a:pPr>
            <a:r>
              <a:t/>
            </a:r>
            <a:endParaRPr b="0" i="0" sz="1800" u="none" cap="none" strike="noStrike">
              <a:solidFill>
                <a:srgbClr val="666666"/>
              </a:solidFill>
              <a:latin typeface="Courier New"/>
              <a:ea typeface="Courier New"/>
              <a:cs typeface="Courier New"/>
              <a:sym typeface="Courier New"/>
            </a:endParaRPr>
          </a:p>
          <a:p>
            <a:pPr indent="0" lvl="0" marL="0" marR="0" rtl="0" algn="l">
              <a:lnSpc>
                <a:spcPct val="90000"/>
              </a:lnSpc>
              <a:spcBef>
                <a:spcPts val="0"/>
              </a:spcBef>
              <a:spcAft>
                <a:spcPts val="0"/>
              </a:spcAft>
              <a:buClr>
                <a:srgbClr val="000000"/>
              </a:buClr>
              <a:buSzPts val="1800"/>
              <a:buFont typeface="Arial"/>
              <a:buNone/>
            </a:pPr>
            <a:r>
              <a:t/>
            </a:r>
            <a:endParaRPr b="0" i="0" sz="1800" u="none" cap="none" strike="noStrike">
              <a:solidFill>
                <a:srgbClr val="666666"/>
              </a:solidFill>
              <a:latin typeface="Courier New"/>
              <a:ea typeface="Courier New"/>
              <a:cs typeface="Courier New"/>
              <a:sym typeface="Courier New"/>
            </a:endParaRPr>
          </a:p>
          <a:p>
            <a:pPr indent="0" lvl="0" marL="0" marR="0" rtl="0" algn="l">
              <a:lnSpc>
                <a:spcPct val="90000"/>
              </a:lnSpc>
              <a:spcBef>
                <a:spcPts val="0"/>
              </a:spcBef>
              <a:spcAft>
                <a:spcPts val="0"/>
              </a:spcAft>
              <a:buClr>
                <a:srgbClr val="000000"/>
              </a:buClr>
              <a:buSzPts val="1800"/>
              <a:buFont typeface="Arial"/>
              <a:buNone/>
            </a:pPr>
            <a:r>
              <a:t/>
            </a:r>
            <a:endParaRPr b="0" i="0" sz="1800" u="none" cap="none" strike="noStrike">
              <a:solidFill>
                <a:srgbClr val="666666"/>
              </a:solidFill>
              <a:latin typeface="Courier New"/>
              <a:ea typeface="Courier New"/>
              <a:cs typeface="Courier New"/>
              <a:sym typeface="Courier New"/>
            </a:endParaRPr>
          </a:p>
          <a:p>
            <a:pPr indent="0" lvl="0" marL="0" marR="0" rtl="0" algn="l">
              <a:lnSpc>
                <a:spcPct val="90000"/>
              </a:lnSpc>
              <a:spcBef>
                <a:spcPts val="0"/>
              </a:spcBef>
              <a:spcAft>
                <a:spcPts val="0"/>
              </a:spcAft>
              <a:buClr>
                <a:srgbClr val="000000"/>
              </a:buClr>
              <a:buSzPts val="1800"/>
              <a:buFont typeface="Arial"/>
              <a:buNone/>
            </a:pPr>
            <a:r>
              <a:t/>
            </a:r>
            <a:endParaRPr b="0" i="0" sz="1800" u="none" cap="none" strike="noStrike">
              <a:solidFill>
                <a:srgbClr val="666666"/>
              </a:solidFill>
              <a:latin typeface="Courier New"/>
              <a:ea typeface="Courier New"/>
              <a:cs typeface="Courier New"/>
              <a:sym typeface="Courier New"/>
            </a:endParaRPr>
          </a:p>
          <a:p>
            <a:pPr indent="0" lvl="0" marL="0" marR="0" rtl="0" algn="l">
              <a:lnSpc>
                <a:spcPct val="90000"/>
              </a:lnSpc>
              <a:spcBef>
                <a:spcPts val="0"/>
              </a:spcBef>
              <a:spcAft>
                <a:spcPts val="0"/>
              </a:spcAft>
              <a:buClr>
                <a:srgbClr val="000000"/>
              </a:buClr>
              <a:buSzPts val="1800"/>
              <a:buFont typeface="Arial"/>
              <a:buNone/>
            </a:pPr>
            <a:r>
              <a:t/>
            </a:r>
            <a:endParaRPr b="0" i="0" sz="1800" u="none" cap="none" strike="noStrike">
              <a:solidFill>
                <a:srgbClr val="666666"/>
              </a:solidFill>
              <a:latin typeface="Courier New"/>
              <a:ea typeface="Courier New"/>
              <a:cs typeface="Courier New"/>
              <a:sym typeface="Courier New"/>
            </a:endParaRPr>
          </a:p>
          <a:p>
            <a:pPr indent="-317500" lvl="0" marL="457200" marR="0" rtl="0" algn="l">
              <a:lnSpc>
                <a:spcPct val="90000"/>
              </a:lnSpc>
              <a:spcBef>
                <a:spcPts val="0"/>
              </a:spcBef>
              <a:spcAft>
                <a:spcPts val="0"/>
              </a:spcAft>
              <a:buClr>
                <a:srgbClr val="000000"/>
              </a:buClr>
              <a:buSzPts val="1400"/>
              <a:buFont typeface="Arial"/>
              <a:buChar char="●"/>
            </a:pPr>
            <a:r>
              <a:rPr b="0" i="0" lang="en-GB" sz="1800" u="none" cap="none" strike="noStrike">
                <a:solidFill>
                  <a:srgbClr val="666666"/>
                </a:solidFill>
                <a:latin typeface="Avenir"/>
                <a:ea typeface="Avenir"/>
                <a:cs typeface="Avenir"/>
                <a:sym typeface="Avenir"/>
              </a:rPr>
              <a:t>In this example, you can insert any balance amount without</a:t>
            </a:r>
            <a:r>
              <a:rPr b="1" i="1" lang="en-GB" sz="1800" u="none" cap="none" strike="noStrike">
                <a:solidFill>
                  <a:srgbClr val="666666"/>
                </a:solidFill>
                <a:latin typeface="Avenir"/>
                <a:ea typeface="Avenir"/>
                <a:cs typeface="Avenir"/>
                <a:sym typeface="Avenir"/>
              </a:rPr>
              <a:t> </a:t>
            </a:r>
            <a:r>
              <a:rPr b="0" i="0" lang="en-GB" sz="1800" u="none" cap="none" strike="noStrike">
                <a:solidFill>
                  <a:srgbClr val="666666"/>
                </a:solidFill>
                <a:latin typeface="Avenir"/>
                <a:ea typeface="Avenir"/>
                <a:cs typeface="Avenir"/>
                <a:sym typeface="Avenir"/>
              </a:rPr>
              <a:t>the CHECK OPTION constraint irrespective of the condition in the view</a:t>
            </a:r>
            <a:endParaRPr b="0" i="0" sz="20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800"/>
              <a:buFont typeface="Arial"/>
              <a:buNone/>
            </a:pPr>
            <a:r>
              <a:t/>
            </a:r>
            <a:endParaRPr b="0" i="0" sz="1800" u="none" cap="none" strike="noStrike">
              <a:solidFill>
                <a:srgbClr val="666666"/>
              </a:solidFill>
              <a:latin typeface="Courier New"/>
              <a:ea typeface="Courier New"/>
              <a:cs typeface="Courier New"/>
              <a:sym typeface="Courier New"/>
            </a:endParaRPr>
          </a:p>
        </p:txBody>
      </p:sp>
      <p:pic>
        <p:nvPicPr>
          <p:cNvPr id="854" name="Google Shape;854;p109"/>
          <p:cNvPicPr preferRelativeResize="0"/>
          <p:nvPr/>
        </p:nvPicPr>
        <p:blipFill rotWithShape="1">
          <a:blip r:embed="rId3">
            <a:alphaModFix/>
          </a:blip>
          <a:srcRect b="0" l="0" r="0" t="0"/>
          <a:stretch/>
        </p:blipFill>
        <p:spPr>
          <a:xfrm>
            <a:off x="623150" y="1799300"/>
            <a:ext cx="7183275" cy="845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1"/>
          <p:cNvSpPr txBox="1"/>
          <p:nvPr/>
        </p:nvSpPr>
        <p:spPr>
          <a:xfrm>
            <a:off x="437381" y="168244"/>
            <a:ext cx="5782500" cy="5820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800"/>
              <a:buFont typeface="Arial"/>
              <a:buNone/>
            </a:pPr>
            <a:r>
              <a:rPr b="1" i="0" lang="en-GB" sz="2300" u="none" cap="none" strike="noStrike">
                <a:solidFill>
                  <a:srgbClr val="434343"/>
                </a:solidFill>
                <a:latin typeface="Avenir"/>
                <a:ea typeface="Avenir"/>
                <a:cs typeface="Avenir"/>
                <a:sym typeface="Avenir"/>
              </a:rPr>
              <a:t>Transaction</a:t>
            </a:r>
            <a:endParaRPr b="0" i="0" sz="2300" u="none" cap="none" strike="noStrike">
              <a:solidFill>
                <a:srgbClr val="434343"/>
              </a:solidFill>
              <a:latin typeface="Avenir"/>
              <a:ea typeface="Avenir"/>
              <a:cs typeface="Avenir"/>
              <a:sym typeface="Avenir"/>
            </a:endParaRPr>
          </a:p>
        </p:txBody>
      </p:sp>
      <p:sp>
        <p:nvSpPr>
          <p:cNvPr id="200" name="Google Shape;200;p11"/>
          <p:cNvSpPr txBox="1"/>
          <p:nvPr>
            <p:ph type="title"/>
          </p:nvPr>
        </p:nvSpPr>
        <p:spPr>
          <a:xfrm>
            <a:off x="388300" y="1179775"/>
            <a:ext cx="8693100" cy="3707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800"/>
              <a:buFont typeface="Arial"/>
              <a:buNone/>
            </a:pPr>
            <a:r>
              <a:t/>
            </a:r>
            <a:endParaRPr sz="1400"/>
          </a:p>
          <a:p>
            <a:pPr indent="0" lvl="0" marL="0" rtl="0" algn="l">
              <a:lnSpc>
                <a:spcPct val="90000"/>
              </a:lnSpc>
              <a:spcBef>
                <a:spcPts val="0"/>
              </a:spcBef>
              <a:spcAft>
                <a:spcPts val="0"/>
              </a:spcAft>
              <a:buClr>
                <a:schemeClr val="dk1"/>
              </a:buClr>
              <a:buSzPts val="800"/>
              <a:buFont typeface="Arial"/>
              <a:buNone/>
            </a:pPr>
            <a:r>
              <a:t/>
            </a:r>
            <a:endParaRPr sz="1400"/>
          </a:p>
          <a:p>
            <a:pPr indent="0" lvl="0" marL="0" rtl="0" algn="l">
              <a:lnSpc>
                <a:spcPct val="90000"/>
              </a:lnSpc>
              <a:spcBef>
                <a:spcPts val="0"/>
              </a:spcBef>
              <a:spcAft>
                <a:spcPts val="0"/>
              </a:spcAft>
              <a:buClr>
                <a:schemeClr val="dk1"/>
              </a:buClr>
              <a:buSzPts val="800"/>
              <a:buFont typeface="Arial"/>
              <a:buNone/>
            </a:pPr>
            <a:r>
              <a:rPr b="1" i="1" lang="en-GB" sz="1400"/>
              <a:t>Before </a:t>
            </a:r>
            <a:r>
              <a:rPr lang="en-GB" sz="1400"/>
              <a:t>Update of ACCOUNT balance.</a:t>
            </a:r>
            <a:endParaRPr sz="1400"/>
          </a:p>
          <a:p>
            <a:pPr indent="0" lvl="0" marL="0" rtl="0" algn="l">
              <a:lnSpc>
                <a:spcPct val="90000"/>
              </a:lnSpc>
              <a:spcBef>
                <a:spcPts val="0"/>
              </a:spcBef>
              <a:spcAft>
                <a:spcPts val="0"/>
              </a:spcAft>
              <a:buClr>
                <a:schemeClr val="dk1"/>
              </a:buClr>
              <a:buSzPts val="800"/>
              <a:buFont typeface="Arial"/>
              <a:buNone/>
            </a:pPr>
            <a:r>
              <a:t/>
            </a:r>
            <a:endParaRPr sz="1400"/>
          </a:p>
          <a:p>
            <a:pPr indent="0" lvl="0" marL="0" rtl="0" algn="l">
              <a:lnSpc>
                <a:spcPct val="90000"/>
              </a:lnSpc>
              <a:spcBef>
                <a:spcPts val="0"/>
              </a:spcBef>
              <a:spcAft>
                <a:spcPts val="0"/>
              </a:spcAft>
              <a:buClr>
                <a:schemeClr val="dk1"/>
              </a:buClr>
              <a:buSzPts val="800"/>
              <a:buFont typeface="Arial"/>
              <a:buNone/>
            </a:pPr>
            <a:r>
              <a:t/>
            </a:r>
            <a:endParaRPr sz="1400"/>
          </a:p>
          <a:p>
            <a:pPr indent="0" lvl="0" marL="0" rtl="0" algn="l">
              <a:lnSpc>
                <a:spcPct val="90000"/>
              </a:lnSpc>
              <a:spcBef>
                <a:spcPts val="0"/>
              </a:spcBef>
              <a:spcAft>
                <a:spcPts val="0"/>
              </a:spcAft>
              <a:buClr>
                <a:schemeClr val="dk1"/>
              </a:buClr>
              <a:buSzPts val="800"/>
              <a:buFont typeface="Arial"/>
              <a:buNone/>
            </a:pPr>
            <a:r>
              <a:t/>
            </a:r>
            <a:endParaRPr sz="1400"/>
          </a:p>
          <a:p>
            <a:pPr indent="0" lvl="0" marL="0" rtl="0" algn="l">
              <a:lnSpc>
                <a:spcPct val="90000"/>
              </a:lnSpc>
              <a:spcBef>
                <a:spcPts val="0"/>
              </a:spcBef>
              <a:spcAft>
                <a:spcPts val="0"/>
              </a:spcAft>
              <a:buClr>
                <a:schemeClr val="dk1"/>
              </a:buClr>
              <a:buSzPts val="800"/>
              <a:buFont typeface="Arial"/>
              <a:buNone/>
            </a:pPr>
            <a:r>
              <a:t/>
            </a:r>
            <a:endParaRPr sz="1400"/>
          </a:p>
          <a:p>
            <a:pPr indent="0" lvl="0" marL="0" rtl="0" algn="l">
              <a:lnSpc>
                <a:spcPct val="90000"/>
              </a:lnSpc>
              <a:spcBef>
                <a:spcPts val="0"/>
              </a:spcBef>
              <a:spcAft>
                <a:spcPts val="0"/>
              </a:spcAft>
              <a:buClr>
                <a:schemeClr val="dk1"/>
              </a:buClr>
              <a:buSzPts val="800"/>
              <a:buFont typeface="Arial"/>
              <a:buNone/>
            </a:pPr>
            <a:r>
              <a:t/>
            </a:r>
            <a:endParaRPr sz="1400"/>
          </a:p>
          <a:p>
            <a:pPr indent="0" lvl="0" marL="0" rtl="0" algn="l">
              <a:lnSpc>
                <a:spcPct val="90000"/>
              </a:lnSpc>
              <a:spcBef>
                <a:spcPts val="0"/>
              </a:spcBef>
              <a:spcAft>
                <a:spcPts val="0"/>
              </a:spcAft>
              <a:buClr>
                <a:schemeClr val="dk1"/>
              </a:buClr>
              <a:buSzPts val="800"/>
              <a:buFont typeface="Arial"/>
              <a:buNone/>
            </a:pPr>
            <a:r>
              <a:t/>
            </a:r>
            <a:endParaRPr sz="1400"/>
          </a:p>
          <a:p>
            <a:pPr indent="0" lvl="0" marL="0" rtl="0" algn="l">
              <a:lnSpc>
                <a:spcPct val="90000"/>
              </a:lnSpc>
              <a:spcBef>
                <a:spcPts val="0"/>
              </a:spcBef>
              <a:spcAft>
                <a:spcPts val="0"/>
              </a:spcAft>
              <a:buClr>
                <a:schemeClr val="dk1"/>
              </a:buClr>
              <a:buSzPts val="800"/>
              <a:buFont typeface="Arial"/>
              <a:buNone/>
            </a:pPr>
            <a:r>
              <a:t/>
            </a:r>
            <a:endParaRPr b="1" i="1" sz="1400"/>
          </a:p>
          <a:p>
            <a:pPr indent="0" lvl="0" marL="0" rtl="0" algn="l">
              <a:lnSpc>
                <a:spcPct val="90000"/>
              </a:lnSpc>
              <a:spcBef>
                <a:spcPts val="0"/>
              </a:spcBef>
              <a:spcAft>
                <a:spcPts val="0"/>
              </a:spcAft>
              <a:buClr>
                <a:schemeClr val="dk1"/>
              </a:buClr>
              <a:buSzPts val="800"/>
              <a:buFont typeface="Arial"/>
              <a:buNone/>
            </a:pPr>
            <a:r>
              <a:rPr b="1" i="1" lang="en-GB" sz="1400"/>
              <a:t>Update </a:t>
            </a:r>
            <a:r>
              <a:rPr i="1" lang="en-GB" sz="1400"/>
              <a:t>the old balance with new balance:</a:t>
            </a:r>
            <a:endParaRPr i="1" sz="1400"/>
          </a:p>
          <a:p>
            <a:pPr indent="0" lvl="0" marL="0" rtl="0" algn="l">
              <a:lnSpc>
                <a:spcPct val="90000"/>
              </a:lnSpc>
              <a:spcBef>
                <a:spcPts val="0"/>
              </a:spcBef>
              <a:spcAft>
                <a:spcPts val="0"/>
              </a:spcAft>
              <a:buClr>
                <a:schemeClr val="dk1"/>
              </a:buClr>
              <a:buSzPts val="800"/>
              <a:buFont typeface="Arial"/>
              <a:buNone/>
            </a:pPr>
            <a:r>
              <a:t/>
            </a:r>
            <a:endParaRPr i="1" sz="1400"/>
          </a:p>
          <a:p>
            <a:pPr indent="0" lvl="0" marL="0" rtl="0" algn="l">
              <a:lnSpc>
                <a:spcPct val="90000"/>
              </a:lnSpc>
              <a:spcBef>
                <a:spcPts val="0"/>
              </a:spcBef>
              <a:spcAft>
                <a:spcPts val="0"/>
              </a:spcAft>
              <a:buClr>
                <a:schemeClr val="dk1"/>
              </a:buClr>
              <a:buSzPts val="1800"/>
              <a:buFont typeface="Calibri"/>
              <a:buNone/>
            </a:pPr>
            <a:r>
              <a:rPr b="1" lang="en-GB" sz="1500">
                <a:latin typeface="Courier New"/>
                <a:ea typeface="Courier New"/>
                <a:cs typeface="Courier New"/>
                <a:sym typeface="Courier New"/>
              </a:rPr>
              <a:t>UPDATE Account </a:t>
            </a:r>
            <a:endParaRPr b="1" sz="15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800"/>
              <a:buFont typeface="Calibri"/>
              <a:buNone/>
            </a:pPr>
            <a:r>
              <a:rPr b="1" lang="en-GB" sz="1500">
                <a:latin typeface="Courier New"/>
                <a:ea typeface="Courier New"/>
                <a:cs typeface="Courier New"/>
                <a:sym typeface="Courier New"/>
              </a:rPr>
              <a:t>SET    </a:t>
            </a:r>
            <a:r>
              <a:rPr b="1" i="1" lang="en-GB" sz="1500">
                <a:latin typeface="Courier New"/>
                <a:ea typeface="Courier New"/>
                <a:cs typeface="Courier New"/>
                <a:sym typeface="Courier New"/>
              </a:rPr>
              <a:t>balance  = balance - 2300 </a:t>
            </a:r>
            <a:r>
              <a:rPr b="1" lang="en-GB" sz="1500">
                <a:latin typeface="Courier New"/>
                <a:ea typeface="Courier New"/>
                <a:cs typeface="Courier New"/>
                <a:sym typeface="Courier New"/>
              </a:rPr>
              <a:t> </a:t>
            </a:r>
            <a:endParaRPr b="1" sz="15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800"/>
              <a:buFont typeface="Calibri"/>
              <a:buNone/>
            </a:pPr>
            <a:r>
              <a:rPr b="1" lang="en-GB" sz="1500">
                <a:latin typeface="Courier New"/>
                <a:ea typeface="Courier New"/>
                <a:cs typeface="Courier New"/>
                <a:sym typeface="Courier New"/>
              </a:rPr>
              <a:t>WHERE  Acct_Num = '4000-1956-2001' ;</a:t>
            </a:r>
            <a:endParaRPr b="1" sz="15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800"/>
              <a:buFont typeface="Calibri"/>
              <a:buNone/>
            </a:pPr>
            <a:r>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800"/>
              <a:buFont typeface="Calibri"/>
              <a:buNone/>
            </a:pPr>
            <a:r>
              <a:t/>
            </a:r>
            <a:endParaRPr b="1" sz="1400"/>
          </a:p>
          <a:p>
            <a:pPr indent="0" lvl="0" marL="0" rtl="0" algn="l">
              <a:lnSpc>
                <a:spcPct val="90000"/>
              </a:lnSpc>
              <a:spcBef>
                <a:spcPts val="0"/>
              </a:spcBef>
              <a:spcAft>
                <a:spcPts val="0"/>
              </a:spcAft>
              <a:buClr>
                <a:schemeClr val="dk1"/>
              </a:buClr>
              <a:buSzPts val="1800"/>
              <a:buFont typeface="Calibri"/>
              <a:buNone/>
            </a:pPr>
            <a:r>
              <a:t/>
            </a:r>
            <a:endParaRPr b="1" sz="1400"/>
          </a:p>
          <a:p>
            <a:pPr indent="0" lvl="0" marL="0" rtl="0" algn="l">
              <a:lnSpc>
                <a:spcPct val="90000"/>
              </a:lnSpc>
              <a:spcBef>
                <a:spcPts val="0"/>
              </a:spcBef>
              <a:spcAft>
                <a:spcPts val="0"/>
              </a:spcAft>
              <a:buClr>
                <a:schemeClr val="dk1"/>
              </a:buClr>
              <a:buSzPts val="1800"/>
              <a:buFont typeface="Calibri"/>
              <a:buNone/>
            </a:pPr>
            <a:r>
              <a:t/>
            </a:r>
            <a:endParaRPr b="1" sz="1400"/>
          </a:p>
          <a:p>
            <a:pPr indent="0" lvl="0" marL="0" rtl="0" algn="l">
              <a:lnSpc>
                <a:spcPct val="90000"/>
              </a:lnSpc>
              <a:spcBef>
                <a:spcPts val="0"/>
              </a:spcBef>
              <a:spcAft>
                <a:spcPts val="0"/>
              </a:spcAft>
              <a:buClr>
                <a:schemeClr val="dk1"/>
              </a:buClr>
              <a:buSzPts val="1800"/>
              <a:buFont typeface="Calibri"/>
              <a:buNone/>
            </a:pPr>
            <a:r>
              <a:t/>
            </a:r>
            <a:endParaRPr b="1" sz="1400"/>
          </a:p>
          <a:p>
            <a:pPr indent="0" lvl="0" marL="0" rtl="0" algn="l">
              <a:lnSpc>
                <a:spcPct val="90000"/>
              </a:lnSpc>
              <a:spcBef>
                <a:spcPts val="0"/>
              </a:spcBef>
              <a:spcAft>
                <a:spcPts val="0"/>
              </a:spcAft>
              <a:buClr>
                <a:schemeClr val="dk1"/>
              </a:buClr>
              <a:buSzPts val="1800"/>
              <a:buFont typeface="Calibri"/>
              <a:buNone/>
            </a:pPr>
            <a:r>
              <a:t/>
            </a:r>
            <a:endParaRPr b="1" sz="1400"/>
          </a:p>
          <a:p>
            <a:pPr indent="0" lvl="0" marL="0" rtl="0" algn="l">
              <a:lnSpc>
                <a:spcPct val="90000"/>
              </a:lnSpc>
              <a:spcBef>
                <a:spcPts val="0"/>
              </a:spcBef>
              <a:spcAft>
                <a:spcPts val="0"/>
              </a:spcAft>
              <a:buClr>
                <a:schemeClr val="dk1"/>
              </a:buClr>
              <a:buSzPts val="1800"/>
              <a:buFont typeface="Calibri"/>
              <a:buNone/>
            </a:pPr>
            <a:r>
              <a:t/>
            </a:r>
            <a:endParaRPr b="1" sz="1400"/>
          </a:p>
          <a:p>
            <a:pPr indent="0" lvl="0" marL="0" rtl="0" algn="l">
              <a:lnSpc>
                <a:spcPct val="90000"/>
              </a:lnSpc>
              <a:spcBef>
                <a:spcPts val="0"/>
              </a:spcBef>
              <a:spcAft>
                <a:spcPts val="0"/>
              </a:spcAft>
              <a:buClr>
                <a:schemeClr val="dk1"/>
              </a:buClr>
              <a:buSzPts val="1800"/>
              <a:buFont typeface="Calibri"/>
              <a:buNone/>
            </a:pPr>
            <a:r>
              <a:t/>
            </a:r>
            <a:endParaRPr b="1" sz="1400"/>
          </a:p>
        </p:txBody>
      </p:sp>
      <p:pic>
        <p:nvPicPr>
          <p:cNvPr id="201" name="Google Shape;201;p11"/>
          <p:cNvPicPr preferRelativeResize="0"/>
          <p:nvPr/>
        </p:nvPicPr>
        <p:blipFill rotWithShape="1">
          <a:blip r:embed="rId3">
            <a:alphaModFix/>
          </a:blip>
          <a:srcRect b="0" l="0" r="0" t="0"/>
          <a:stretch/>
        </p:blipFill>
        <p:spPr>
          <a:xfrm>
            <a:off x="437375" y="1667100"/>
            <a:ext cx="5851400" cy="904650"/>
          </a:xfrm>
          <a:prstGeom prst="rect">
            <a:avLst/>
          </a:prstGeom>
          <a:noFill/>
          <a:ln>
            <a:noFill/>
          </a:ln>
        </p:spPr>
      </p:pic>
      <p:pic>
        <p:nvPicPr>
          <p:cNvPr id="202" name="Google Shape;202;p11"/>
          <p:cNvPicPr preferRelativeResize="0"/>
          <p:nvPr/>
        </p:nvPicPr>
        <p:blipFill rotWithShape="1">
          <a:blip r:embed="rId4">
            <a:alphaModFix/>
          </a:blip>
          <a:srcRect b="0" l="0" r="0" t="0"/>
          <a:stretch/>
        </p:blipFill>
        <p:spPr>
          <a:xfrm>
            <a:off x="437375" y="3884025"/>
            <a:ext cx="6985125" cy="1018675"/>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110"/>
          <p:cNvSpPr txBox="1"/>
          <p:nvPr/>
        </p:nvSpPr>
        <p:spPr>
          <a:xfrm>
            <a:off x="423525" y="140875"/>
            <a:ext cx="7710000" cy="5283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WITH CHECK OPTION ( LOCAL) </a:t>
            </a:r>
            <a:endParaRPr b="0" i="0" sz="2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1100"/>
              <a:buFont typeface="Arial"/>
              <a:buNone/>
            </a:pPr>
            <a:r>
              <a:t/>
            </a:r>
            <a:endParaRPr b="0" i="0" sz="2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1100"/>
              <a:buFont typeface="Arial"/>
              <a:buNone/>
            </a:pPr>
            <a:r>
              <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800" u="none" cap="none" strike="noStrike">
              <a:solidFill>
                <a:srgbClr val="666666"/>
              </a:solidFill>
              <a:latin typeface="Avenir"/>
              <a:ea typeface="Avenir"/>
              <a:cs typeface="Avenir"/>
              <a:sym typeface="Avenir"/>
            </a:endParaRPr>
          </a:p>
        </p:txBody>
      </p:sp>
      <p:sp>
        <p:nvSpPr>
          <p:cNvPr id="860" name="Google Shape;860;p110"/>
          <p:cNvSpPr txBox="1"/>
          <p:nvPr/>
        </p:nvSpPr>
        <p:spPr>
          <a:xfrm>
            <a:off x="466925" y="1517700"/>
            <a:ext cx="7891200" cy="3260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LOCAL CHECK option pertains to only local conditions of the view and ignores the conditions of dependent views</a:t>
            </a:r>
            <a:endParaRPr b="0" i="0" sz="1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rgbClr val="000000"/>
              </a:buClr>
              <a:buSzPts val="1800"/>
              <a:buFont typeface="Arial"/>
              <a:buNone/>
            </a:pPr>
            <a:r>
              <a:t/>
            </a:r>
            <a:endParaRPr b="0" i="0" sz="1800" u="none" cap="none" strike="noStrike">
              <a:solidFill>
                <a:srgbClr val="666666"/>
              </a:solidFill>
              <a:latin typeface="Courier New"/>
              <a:ea typeface="Courier New"/>
              <a:cs typeface="Courier New"/>
              <a:sym typeface="Courier New"/>
            </a:endParaRPr>
          </a:p>
          <a:p>
            <a:pPr indent="457200" lvl="0" marL="0" marR="0" rtl="0" algn="l">
              <a:lnSpc>
                <a:spcPct val="90000"/>
              </a:lnSpc>
              <a:spcBef>
                <a:spcPts val="0"/>
              </a:spcBef>
              <a:spcAft>
                <a:spcPts val="0"/>
              </a:spcAft>
              <a:buClr>
                <a:srgbClr val="000000"/>
              </a:buClr>
              <a:buSzPts val="1800"/>
              <a:buFont typeface="Arial"/>
              <a:buNone/>
            </a:pPr>
            <a:r>
              <a:rPr b="0" i="0" lang="en-GB" sz="1800" u="none" cap="none" strike="noStrike">
                <a:solidFill>
                  <a:srgbClr val="666666"/>
                </a:solidFill>
                <a:latin typeface="Courier New"/>
                <a:ea typeface="Courier New"/>
                <a:cs typeface="Courier New"/>
                <a:sym typeface="Courier New"/>
              </a:rPr>
              <a:t>Create view </a:t>
            </a:r>
            <a:r>
              <a:rPr b="1" i="0" lang="en-GB" sz="1800" u="none" cap="none" strike="noStrike">
                <a:solidFill>
                  <a:srgbClr val="666666"/>
                </a:solidFill>
                <a:latin typeface="Courier New"/>
                <a:ea typeface="Courier New"/>
                <a:cs typeface="Courier New"/>
                <a:sym typeface="Courier New"/>
              </a:rPr>
              <a:t>normal_view </a:t>
            </a:r>
            <a:r>
              <a:rPr b="0" i="0" lang="en-GB" sz="1800" u="none" cap="none" strike="noStrike">
                <a:solidFill>
                  <a:srgbClr val="666666"/>
                </a:solidFill>
                <a:latin typeface="Courier New"/>
                <a:ea typeface="Courier New"/>
                <a:cs typeface="Courier New"/>
                <a:sym typeface="Courier New"/>
              </a:rPr>
              <a:t>as</a:t>
            </a:r>
            <a:endParaRPr b="0" i="0" sz="1800" u="none" cap="none" strike="noStrike">
              <a:solidFill>
                <a:srgbClr val="666666"/>
              </a:solidFill>
              <a:latin typeface="Courier New"/>
              <a:ea typeface="Courier New"/>
              <a:cs typeface="Courier New"/>
              <a:sym typeface="Courier New"/>
            </a:endParaRPr>
          </a:p>
          <a:p>
            <a:pPr indent="457200" lvl="0" marL="0" marR="0" rtl="0" algn="l">
              <a:lnSpc>
                <a:spcPct val="90000"/>
              </a:lnSpc>
              <a:spcBef>
                <a:spcPts val="0"/>
              </a:spcBef>
              <a:spcAft>
                <a:spcPts val="0"/>
              </a:spcAft>
              <a:buClr>
                <a:srgbClr val="000000"/>
              </a:buClr>
              <a:buSzPts val="1800"/>
              <a:buFont typeface="Arial"/>
              <a:buNone/>
            </a:pPr>
            <a:r>
              <a:rPr b="0" i="0" lang="en-GB" sz="1800" u="none" cap="none" strike="noStrike">
                <a:solidFill>
                  <a:srgbClr val="666666"/>
                </a:solidFill>
                <a:latin typeface="Courier New"/>
                <a:ea typeface="Courier New"/>
                <a:cs typeface="Courier New"/>
                <a:sym typeface="Courier New"/>
              </a:rPr>
              <a:t>Select * from ACCOUNT</a:t>
            </a:r>
            <a:endParaRPr b="0" i="0" sz="1800" u="none" cap="none" strike="noStrike">
              <a:solidFill>
                <a:srgbClr val="666666"/>
              </a:solidFill>
              <a:latin typeface="Courier New"/>
              <a:ea typeface="Courier New"/>
              <a:cs typeface="Courier New"/>
              <a:sym typeface="Courier New"/>
            </a:endParaRPr>
          </a:p>
          <a:p>
            <a:pPr indent="457200" lvl="0" marL="0" marR="0" rtl="0" algn="l">
              <a:lnSpc>
                <a:spcPct val="90000"/>
              </a:lnSpc>
              <a:spcBef>
                <a:spcPts val="0"/>
              </a:spcBef>
              <a:spcAft>
                <a:spcPts val="0"/>
              </a:spcAft>
              <a:buClr>
                <a:srgbClr val="000000"/>
              </a:buClr>
              <a:buSzPts val="1800"/>
              <a:buFont typeface="Arial"/>
              <a:buNone/>
            </a:pPr>
            <a:r>
              <a:rPr b="0" i="0" lang="en-GB" sz="1800" u="none" cap="none" strike="noStrike">
                <a:solidFill>
                  <a:srgbClr val="666666"/>
                </a:solidFill>
                <a:latin typeface="Courier New"/>
                <a:ea typeface="Courier New"/>
                <a:cs typeface="Courier New"/>
                <a:sym typeface="Courier New"/>
              </a:rPr>
              <a:t>where Balance &gt;= 80000;</a:t>
            </a:r>
            <a:endParaRPr b="0" i="0" sz="1800" u="none" cap="none" strike="noStrike">
              <a:solidFill>
                <a:srgbClr val="666666"/>
              </a:solidFill>
              <a:latin typeface="Courier New"/>
              <a:ea typeface="Courier New"/>
              <a:cs typeface="Courier New"/>
              <a:sym typeface="Courier New"/>
            </a:endParaRPr>
          </a:p>
          <a:p>
            <a:pPr indent="457200" lvl="0" marL="0" marR="0" rtl="0" algn="l">
              <a:lnSpc>
                <a:spcPct val="90000"/>
              </a:lnSpc>
              <a:spcBef>
                <a:spcPts val="0"/>
              </a:spcBef>
              <a:spcAft>
                <a:spcPts val="0"/>
              </a:spcAft>
              <a:buClr>
                <a:srgbClr val="000000"/>
              </a:buClr>
              <a:buSzPts val="1800"/>
              <a:buFont typeface="Arial"/>
              <a:buNone/>
            </a:pPr>
            <a:r>
              <a:t/>
            </a:r>
            <a:endParaRPr b="0" i="0" sz="1800" u="none" cap="none" strike="noStrike">
              <a:solidFill>
                <a:srgbClr val="666666"/>
              </a:solidFill>
              <a:latin typeface="Courier New"/>
              <a:ea typeface="Courier New"/>
              <a:cs typeface="Courier New"/>
              <a:sym typeface="Courier New"/>
            </a:endParaRPr>
          </a:p>
          <a:p>
            <a:pPr indent="457200" lvl="0" marL="0" marR="0" rtl="0" algn="l">
              <a:lnSpc>
                <a:spcPct val="90000"/>
              </a:lnSpc>
              <a:spcBef>
                <a:spcPts val="0"/>
              </a:spcBef>
              <a:spcAft>
                <a:spcPts val="0"/>
              </a:spcAft>
              <a:buClr>
                <a:srgbClr val="000000"/>
              </a:buClr>
              <a:buSzPts val="1800"/>
              <a:buFont typeface="Arial"/>
              <a:buNone/>
            </a:pPr>
            <a:r>
              <a:rPr b="0" i="0" lang="en-GB" sz="1800" u="none" cap="none" strike="noStrike">
                <a:solidFill>
                  <a:srgbClr val="666666"/>
                </a:solidFill>
                <a:latin typeface="Courier New"/>
                <a:ea typeface="Courier New"/>
                <a:cs typeface="Courier New"/>
                <a:sym typeface="Courier New"/>
              </a:rPr>
              <a:t>create view local_view as</a:t>
            </a:r>
            <a:endParaRPr b="0" i="0" sz="1800" u="none" cap="none" strike="noStrike">
              <a:solidFill>
                <a:srgbClr val="666666"/>
              </a:solidFill>
              <a:latin typeface="Courier New"/>
              <a:ea typeface="Courier New"/>
              <a:cs typeface="Courier New"/>
              <a:sym typeface="Courier New"/>
            </a:endParaRPr>
          </a:p>
          <a:p>
            <a:pPr indent="457200" lvl="0" marL="0" marR="0" rtl="0" algn="l">
              <a:lnSpc>
                <a:spcPct val="90000"/>
              </a:lnSpc>
              <a:spcBef>
                <a:spcPts val="0"/>
              </a:spcBef>
              <a:spcAft>
                <a:spcPts val="0"/>
              </a:spcAft>
              <a:buClr>
                <a:srgbClr val="000000"/>
              </a:buClr>
              <a:buSzPts val="1800"/>
              <a:buFont typeface="Arial"/>
              <a:buNone/>
            </a:pPr>
            <a:r>
              <a:rPr b="0" i="0" lang="en-GB" sz="1800" u="none" cap="none" strike="noStrike">
                <a:solidFill>
                  <a:srgbClr val="666666"/>
                </a:solidFill>
                <a:latin typeface="Courier New"/>
                <a:ea typeface="Courier New"/>
                <a:cs typeface="Courier New"/>
                <a:sym typeface="Courier New"/>
              </a:rPr>
              <a:t>select * from </a:t>
            </a:r>
            <a:r>
              <a:rPr b="1" i="0" lang="en-GB" sz="1800" u="none" cap="none" strike="noStrike">
                <a:solidFill>
                  <a:srgbClr val="666666"/>
                </a:solidFill>
                <a:latin typeface="Courier New"/>
                <a:ea typeface="Courier New"/>
                <a:cs typeface="Courier New"/>
                <a:sym typeface="Courier New"/>
              </a:rPr>
              <a:t>normal_view</a:t>
            </a:r>
            <a:endParaRPr b="1" i="0" sz="1800" u="none" cap="none" strike="noStrike">
              <a:solidFill>
                <a:srgbClr val="666666"/>
              </a:solidFill>
              <a:latin typeface="Courier New"/>
              <a:ea typeface="Courier New"/>
              <a:cs typeface="Courier New"/>
              <a:sym typeface="Courier New"/>
            </a:endParaRPr>
          </a:p>
          <a:p>
            <a:pPr indent="457200" lvl="0" marL="0" marR="0" rtl="0" algn="l">
              <a:lnSpc>
                <a:spcPct val="90000"/>
              </a:lnSpc>
              <a:spcBef>
                <a:spcPts val="0"/>
              </a:spcBef>
              <a:spcAft>
                <a:spcPts val="0"/>
              </a:spcAft>
              <a:buClr>
                <a:srgbClr val="000000"/>
              </a:buClr>
              <a:buSzPts val="1800"/>
              <a:buFont typeface="Arial"/>
              <a:buNone/>
            </a:pPr>
            <a:r>
              <a:rPr b="0" i="0" lang="en-GB" sz="1800" u="none" cap="none" strike="noStrike">
                <a:solidFill>
                  <a:srgbClr val="666666"/>
                </a:solidFill>
                <a:latin typeface="Courier New"/>
                <a:ea typeface="Courier New"/>
                <a:cs typeface="Courier New"/>
                <a:sym typeface="Courier New"/>
              </a:rPr>
              <a:t>where Balance  &lt;= 90000</a:t>
            </a:r>
            <a:endParaRPr b="0" i="0" sz="1800" u="none" cap="none" strike="noStrike">
              <a:solidFill>
                <a:srgbClr val="666666"/>
              </a:solidFill>
              <a:latin typeface="Courier New"/>
              <a:ea typeface="Courier New"/>
              <a:cs typeface="Courier New"/>
              <a:sym typeface="Courier New"/>
            </a:endParaRPr>
          </a:p>
          <a:p>
            <a:pPr indent="0" lvl="0" marL="457200" marR="0" rtl="0" algn="l">
              <a:lnSpc>
                <a:spcPct val="100000"/>
              </a:lnSpc>
              <a:spcBef>
                <a:spcPts val="0"/>
              </a:spcBef>
              <a:spcAft>
                <a:spcPts val="0"/>
              </a:spcAft>
              <a:buClr>
                <a:srgbClr val="000000"/>
              </a:buClr>
              <a:buSzPts val="1800"/>
              <a:buFont typeface="Arial"/>
              <a:buNone/>
            </a:pPr>
            <a:r>
              <a:rPr b="0" i="0" lang="en-GB" sz="1800" u="none" cap="none" strike="noStrike">
                <a:solidFill>
                  <a:srgbClr val="666666"/>
                </a:solidFill>
                <a:latin typeface="Courier New"/>
                <a:ea typeface="Courier New"/>
                <a:cs typeface="Courier New"/>
                <a:sym typeface="Courier New"/>
              </a:rPr>
              <a:t>with local check option;</a:t>
            </a:r>
            <a:br>
              <a:rPr b="1" i="0" lang="en-GB" sz="1800" u="none" cap="none" strike="noStrike">
                <a:solidFill>
                  <a:srgbClr val="666666"/>
                </a:solidFill>
                <a:latin typeface="Courier New"/>
                <a:ea typeface="Courier New"/>
                <a:cs typeface="Courier New"/>
                <a:sym typeface="Courier New"/>
              </a:rPr>
            </a:br>
            <a:endParaRPr b="0" i="1" sz="1800" u="none" cap="none" strike="noStrike">
              <a:solidFill>
                <a:srgbClr val="66666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111"/>
          <p:cNvSpPr txBox="1"/>
          <p:nvPr/>
        </p:nvSpPr>
        <p:spPr>
          <a:xfrm>
            <a:off x="423525" y="140875"/>
            <a:ext cx="7710000" cy="5283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WITH CHECK OPTION ( LOCAL) </a:t>
            </a:r>
            <a:endParaRPr b="0" i="0" sz="2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1100"/>
              <a:buFont typeface="Arial"/>
              <a:buNone/>
            </a:pPr>
            <a:r>
              <a:t/>
            </a:r>
            <a:endParaRPr b="0" i="0" sz="2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1100"/>
              <a:buFont typeface="Arial"/>
              <a:buNone/>
            </a:pPr>
            <a:r>
              <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800" u="none" cap="none" strike="noStrike">
              <a:solidFill>
                <a:srgbClr val="666666"/>
              </a:solidFill>
              <a:latin typeface="Avenir"/>
              <a:ea typeface="Avenir"/>
              <a:cs typeface="Avenir"/>
              <a:sym typeface="Avenir"/>
            </a:endParaRPr>
          </a:p>
        </p:txBody>
      </p:sp>
      <p:sp>
        <p:nvSpPr>
          <p:cNvPr id="866" name="Google Shape;866;p111"/>
          <p:cNvSpPr txBox="1"/>
          <p:nvPr/>
        </p:nvSpPr>
        <p:spPr>
          <a:xfrm>
            <a:off x="466925" y="1517700"/>
            <a:ext cx="7891200" cy="3260400"/>
          </a:xfrm>
          <a:prstGeom prst="rect">
            <a:avLst/>
          </a:prstGeom>
          <a:noFill/>
          <a:ln>
            <a:noFill/>
          </a:ln>
        </p:spPr>
        <p:txBody>
          <a:bodyPr anchorCtr="0" anchor="t" bIns="91425" lIns="91425" spcFirstLastPara="1" rIns="91425" wrap="square" tIns="91425">
            <a:noAutofit/>
          </a:bodyPr>
          <a:lstStyle/>
          <a:p>
            <a:pPr indent="457200" lvl="0" marL="0" marR="0" rtl="0" algn="l">
              <a:lnSpc>
                <a:spcPct val="90000"/>
              </a:lnSpc>
              <a:spcBef>
                <a:spcPts val="0"/>
              </a:spcBef>
              <a:spcAft>
                <a:spcPts val="0"/>
              </a:spcAft>
              <a:buClr>
                <a:srgbClr val="000000"/>
              </a:buClr>
              <a:buSzPts val="1800"/>
              <a:buFont typeface="Arial"/>
              <a:buNone/>
            </a:pPr>
            <a:r>
              <a:rPr b="0" i="0" lang="en-GB" sz="1800" u="none" cap="none" strike="noStrike">
                <a:solidFill>
                  <a:srgbClr val="666666"/>
                </a:solidFill>
                <a:latin typeface="Courier New"/>
                <a:ea typeface="Courier New"/>
                <a:cs typeface="Courier New"/>
                <a:sym typeface="Courier New"/>
              </a:rPr>
              <a:t>Insert into </a:t>
            </a:r>
            <a:r>
              <a:rPr b="1" i="0" lang="en-GB" sz="1800" u="none" cap="none" strike="noStrike">
                <a:solidFill>
                  <a:srgbClr val="666666"/>
                </a:solidFill>
                <a:latin typeface="Courier New"/>
                <a:ea typeface="Courier New"/>
                <a:cs typeface="Courier New"/>
                <a:sym typeface="Courier New"/>
              </a:rPr>
              <a:t>cascaded_view </a:t>
            </a:r>
            <a:r>
              <a:rPr b="0" i="0" lang="en-GB" sz="1800" u="none" cap="none" strike="noStrike">
                <a:solidFill>
                  <a:srgbClr val="666666"/>
                </a:solidFill>
                <a:latin typeface="Courier New"/>
                <a:ea typeface="Courier New"/>
                <a:cs typeface="Courier New"/>
                <a:sym typeface="Courier New"/>
              </a:rPr>
              <a:t>values</a:t>
            </a:r>
            <a:endParaRPr b="0" i="0" sz="1800" u="none" cap="none" strike="noStrike">
              <a:solidFill>
                <a:srgbClr val="666666"/>
              </a:solidFill>
              <a:latin typeface="Courier New"/>
              <a:ea typeface="Courier New"/>
              <a:cs typeface="Courier New"/>
              <a:sym typeface="Courier New"/>
            </a:endParaRPr>
          </a:p>
          <a:p>
            <a:pPr indent="0" lvl="0" marL="457200" marR="0" rtl="0" algn="l">
              <a:lnSpc>
                <a:spcPct val="90000"/>
              </a:lnSpc>
              <a:spcBef>
                <a:spcPts val="0"/>
              </a:spcBef>
              <a:spcAft>
                <a:spcPts val="0"/>
              </a:spcAft>
              <a:buClr>
                <a:srgbClr val="000000"/>
              </a:buClr>
              <a:buSzPts val="1800"/>
              <a:buFont typeface="Arial"/>
              <a:buNone/>
            </a:pPr>
            <a:r>
              <a:rPr b="0" i="0" lang="en-GB" sz="1800" u="none" cap="none" strike="noStrike">
                <a:solidFill>
                  <a:srgbClr val="666666"/>
                </a:solidFill>
                <a:latin typeface="Courier New"/>
                <a:ea typeface="Courier New"/>
                <a:cs typeface="Courier New"/>
                <a:sym typeface="Courier New"/>
              </a:rPr>
              <a:t>( 123001, '6500-3823-4032', 'SAVINGS',65000,</a:t>
            </a:r>
            <a:endParaRPr b="0" i="0" sz="1800" u="none" cap="none" strike="noStrike">
              <a:solidFill>
                <a:srgbClr val="666666"/>
              </a:solidFill>
              <a:latin typeface="Courier New"/>
              <a:ea typeface="Courier New"/>
              <a:cs typeface="Courier New"/>
              <a:sym typeface="Courier New"/>
            </a:endParaRPr>
          </a:p>
          <a:p>
            <a:pPr indent="0" lvl="0" marL="457200" marR="0" rtl="0" algn="l">
              <a:lnSpc>
                <a:spcPct val="90000"/>
              </a:lnSpc>
              <a:spcBef>
                <a:spcPts val="0"/>
              </a:spcBef>
              <a:spcAft>
                <a:spcPts val="0"/>
              </a:spcAft>
              <a:buClr>
                <a:srgbClr val="000000"/>
              </a:buClr>
              <a:buSzPts val="1800"/>
              <a:buFont typeface="Arial"/>
              <a:buNone/>
            </a:pPr>
            <a:r>
              <a:rPr b="0" i="0" lang="en-GB" sz="1800" u="none" cap="none" strike="noStrike">
                <a:solidFill>
                  <a:srgbClr val="666666"/>
                </a:solidFill>
                <a:latin typeface="Courier New"/>
                <a:ea typeface="Courier New"/>
                <a:cs typeface="Courier New"/>
                <a:sym typeface="Courier New"/>
              </a:rPr>
              <a:t>'ACTIVE','P') </a:t>
            </a:r>
            <a:endParaRPr b="0" i="0" sz="1800" u="none" cap="none" strike="noStrike">
              <a:solidFill>
                <a:srgbClr val="666666"/>
              </a:solidFill>
              <a:latin typeface="Courier New"/>
              <a:ea typeface="Courier New"/>
              <a:cs typeface="Courier New"/>
              <a:sym typeface="Courier New"/>
            </a:endParaRPr>
          </a:p>
          <a:p>
            <a:pPr indent="0" lvl="0" marL="457200" marR="0" rtl="0" algn="l">
              <a:lnSpc>
                <a:spcPct val="90000"/>
              </a:lnSpc>
              <a:spcBef>
                <a:spcPts val="0"/>
              </a:spcBef>
              <a:spcAft>
                <a:spcPts val="0"/>
              </a:spcAft>
              <a:buClr>
                <a:srgbClr val="000000"/>
              </a:buClr>
              <a:buSzPts val="1800"/>
              <a:buFont typeface="Arial"/>
              <a:buNone/>
            </a:pPr>
            <a:r>
              <a:t/>
            </a:r>
            <a:endParaRPr b="0" i="0" sz="1800" u="none" cap="none" strike="noStrike">
              <a:solidFill>
                <a:srgbClr val="666666"/>
              </a:solidFill>
              <a:latin typeface="Courier New"/>
              <a:ea typeface="Courier New"/>
              <a:cs typeface="Courier New"/>
              <a:sym typeface="Courier New"/>
            </a:endParaRPr>
          </a:p>
          <a:p>
            <a:pPr indent="0" lvl="0" marL="457200" marR="0" rtl="0" algn="l">
              <a:lnSpc>
                <a:spcPct val="90000"/>
              </a:lnSpc>
              <a:spcBef>
                <a:spcPts val="0"/>
              </a:spcBef>
              <a:spcAft>
                <a:spcPts val="0"/>
              </a:spcAft>
              <a:buClr>
                <a:srgbClr val="000000"/>
              </a:buClr>
              <a:buSzPts val="1800"/>
              <a:buFont typeface="Arial"/>
              <a:buNone/>
            </a:pPr>
            <a:r>
              <a:t/>
            </a:r>
            <a:endParaRPr b="0" i="0" sz="1800" u="none" cap="none" strike="noStrike">
              <a:solidFill>
                <a:srgbClr val="666666"/>
              </a:solidFill>
              <a:latin typeface="Courier New"/>
              <a:ea typeface="Courier New"/>
              <a:cs typeface="Courier New"/>
              <a:sym typeface="Courier New"/>
            </a:endParaRPr>
          </a:p>
        </p:txBody>
      </p:sp>
      <p:pic>
        <p:nvPicPr>
          <p:cNvPr id="867" name="Google Shape;867;p111"/>
          <p:cNvPicPr preferRelativeResize="0"/>
          <p:nvPr/>
        </p:nvPicPr>
        <p:blipFill rotWithShape="1">
          <a:blip r:embed="rId3">
            <a:alphaModFix/>
          </a:blip>
          <a:srcRect b="0" l="0" r="0" t="0"/>
          <a:stretch/>
        </p:blipFill>
        <p:spPr>
          <a:xfrm>
            <a:off x="900850" y="2953575"/>
            <a:ext cx="7901602" cy="682357"/>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112"/>
          <p:cNvSpPr txBox="1"/>
          <p:nvPr/>
        </p:nvSpPr>
        <p:spPr>
          <a:xfrm>
            <a:off x="423525" y="140875"/>
            <a:ext cx="7710000" cy="5283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WITH CHECK OPTION ( LOCAL) </a:t>
            </a:r>
            <a:endParaRPr b="0" i="0" sz="2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1100"/>
              <a:buFont typeface="Arial"/>
              <a:buNone/>
            </a:pPr>
            <a:r>
              <a:t/>
            </a:r>
            <a:endParaRPr b="0" i="0" sz="2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1100"/>
              <a:buFont typeface="Arial"/>
              <a:buNone/>
            </a:pPr>
            <a:r>
              <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800" u="none" cap="none" strike="noStrike">
              <a:solidFill>
                <a:srgbClr val="666666"/>
              </a:solidFill>
              <a:latin typeface="Avenir"/>
              <a:ea typeface="Avenir"/>
              <a:cs typeface="Avenir"/>
              <a:sym typeface="Avenir"/>
            </a:endParaRPr>
          </a:p>
        </p:txBody>
      </p:sp>
      <p:sp>
        <p:nvSpPr>
          <p:cNvPr id="873" name="Google Shape;873;p112"/>
          <p:cNvSpPr txBox="1"/>
          <p:nvPr/>
        </p:nvSpPr>
        <p:spPr>
          <a:xfrm>
            <a:off x="466925" y="1517700"/>
            <a:ext cx="7891200" cy="3260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9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In this first example, you can bypass the condition and insert balance amount of 85000 in normal_view</a:t>
            </a:r>
            <a:endParaRPr b="0" i="0" sz="1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a:p>
            <a:pPr indent="-342900" lvl="0" marL="457200" marR="0" rtl="0" algn="l">
              <a:lnSpc>
                <a:spcPct val="9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Local_view is created on normal_view will be local will validate its own conditions</a:t>
            </a:r>
            <a:endParaRPr b="0" i="0" sz="1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a:p>
            <a:pPr indent="-342900" lvl="0" marL="457200" marR="0" rtl="0" algn="l">
              <a:lnSpc>
                <a:spcPct val="9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Hence the records with any balance less than 90k are accepted, and ignores the  dependent view condition</a:t>
            </a:r>
            <a:endParaRPr b="0" i="0" sz="1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113"/>
          <p:cNvSpPr txBox="1"/>
          <p:nvPr/>
        </p:nvSpPr>
        <p:spPr>
          <a:xfrm>
            <a:off x="423525" y="140875"/>
            <a:ext cx="7710000" cy="5283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WITH CHECK OPTION ( CASCADED) </a:t>
            </a:r>
            <a:endParaRPr b="0" i="0" sz="2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1100"/>
              <a:buFont typeface="Arial"/>
              <a:buNone/>
            </a:pPr>
            <a:r>
              <a:t/>
            </a:r>
            <a:endParaRPr b="0" i="0" sz="2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1100"/>
              <a:buFont typeface="Arial"/>
              <a:buNone/>
            </a:pPr>
            <a:r>
              <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800" u="none" cap="none" strike="noStrike">
              <a:solidFill>
                <a:srgbClr val="666666"/>
              </a:solidFill>
              <a:latin typeface="Avenir"/>
              <a:ea typeface="Avenir"/>
              <a:cs typeface="Avenir"/>
              <a:sym typeface="Avenir"/>
            </a:endParaRPr>
          </a:p>
        </p:txBody>
      </p:sp>
      <p:sp>
        <p:nvSpPr>
          <p:cNvPr id="879" name="Google Shape;879;p113"/>
          <p:cNvSpPr txBox="1"/>
          <p:nvPr/>
        </p:nvSpPr>
        <p:spPr>
          <a:xfrm>
            <a:off x="466925" y="1517700"/>
            <a:ext cx="7891200" cy="3260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A normal view conditions are bypassed when performing DML statements</a:t>
            </a:r>
            <a:endParaRPr b="0" i="0" sz="1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chemeClr val="dk1"/>
              </a:buClr>
              <a:buSzPts val="2000"/>
              <a:buFont typeface="Courier New"/>
              <a:buNone/>
            </a:pPr>
            <a:r>
              <a:t/>
            </a:r>
            <a:endParaRPr b="0" i="0" sz="1800" u="none" cap="none" strike="noStrike">
              <a:solidFill>
                <a:srgbClr val="666666"/>
              </a:solidFill>
              <a:latin typeface="Avenir"/>
              <a:ea typeface="Avenir"/>
              <a:cs typeface="Avenir"/>
              <a:sym typeface="Avenir"/>
            </a:endParaRPr>
          </a:p>
          <a:p>
            <a:pPr indent="-342900" lvl="0" marL="457200" marR="0" rtl="0" algn="l">
              <a:lnSpc>
                <a:spcPct val="10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CASCADED CHECK option ensures to satisfy all of the conditions of dependent views</a:t>
            </a:r>
            <a:endParaRPr b="0" i="0" sz="1800" u="none" cap="none" strike="noStrike">
              <a:solidFill>
                <a:srgbClr val="666666"/>
              </a:solidFill>
              <a:latin typeface="Avenir"/>
              <a:ea typeface="Avenir"/>
              <a:cs typeface="Avenir"/>
              <a:sym typeface="Aveni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114"/>
          <p:cNvSpPr txBox="1"/>
          <p:nvPr/>
        </p:nvSpPr>
        <p:spPr>
          <a:xfrm>
            <a:off x="423525" y="140875"/>
            <a:ext cx="7710000" cy="5283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WITH CHECK OPTION ( CASCADED) </a:t>
            </a:r>
            <a:endParaRPr b="0" i="0" sz="2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1100"/>
              <a:buFont typeface="Arial"/>
              <a:buNone/>
            </a:pPr>
            <a:r>
              <a:t/>
            </a:r>
            <a:endParaRPr b="0" i="0" sz="2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1100"/>
              <a:buFont typeface="Arial"/>
              <a:buNone/>
            </a:pPr>
            <a:r>
              <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800" u="none" cap="none" strike="noStrike">
              <a:solidFill>
                <a:srgbClr val="666666"/>
              </a:solidFill>
              <a:latin typeface="Avenir"/>
              <a:ea typeface="Avenir"/>
              <a:cs typeface="Avenir"/>
              <a:sym typeface="Avenir"/>
            </a:endParaRPr>
          </a:p>
        </p:txBody>
      </p:sp>
      <p:sp>
        <p:nvSpPr>
          <p:cNvPr id="885" name="Google Shape;885;p114"/>
          <p:cNvSpPr txBox="1"/>
          <p:nvPr/>
        </p:nvSpPr>
        <p:spPr>
          <a:xfrm>
            <a:off x="466925" y="1517700"/>
            <a:ext cx="7891200" cy="3260400"/>
          </a:xfrm>
          <a:prstGeom prst="rect">
            <a:avLst/>
          </a:prstGeom>
          <a:noFill/>
          <a:ln>
            <a:noFill/>
          </a:ln>
        </p:spPr>
        <p:txBody>
          <a:bodyPr anchorCtr="0" anchor="t" bIns="91425" lIns="91425" spcFirstLastPara="1" rIns="91425" wrap="square" tIns="91425">
            <a:noAutofit/>
          </a:bodyPr>
          <a:lstStyle/>
          <a:p>
            <a:pPr indent="457200" lvl="0" marL="0" marR="0" rtl="0" algn="l">
              <a:lnSpc>
                <a:spcPct val="90000"/>
              </a:lnSpc>
              <a:spcBef>
                <a:spcPts val="0"/>
              </a:spcBef>
              <a:spcAft>
                <a:spcPts val="0"/>
              </a:spcAft>
              <a:buClr>
                <a:schemeClr val="dk1"/>
              </a:buClr>
              <a:buSzPts val="1100"/>
              <a:buFont typeface="Arial"/>
              <a:buNone/>
            </a:pPr>
            <a:r>
              <a:rPr b="0" i="0" lang="en-GB" sz="1800" u="none" cap="none" strike="noStrike">
                <a:solidFill>
                  <a:srgbClr val="666666"/>
                </a:solidFill>
                <a:latin typeface="Courier New"/>
                <a:ea typeface="Courier New"/>
                <a:cs typeface="Courier New"/>
                <a:sym typeface="Courier New"/>
              </a:rPr>
              <a:t>Create view </a:t>
            </a:r>
            <a:r>
              <a:rPr b="1" i="0" lang="en-GB" sz="1800" u="none" cap="none" strike="noStrike">
                <a:solidFill>
                  <a:srgbClr val="666666"/>
                </a:solidFill>
                <a:latin typeface="Courier New"/>
                <a:ea typeface="Courier New"/>
                <a:cs typeface="Courier New"/>
                <a:sym typeface="Courier New"/>
              </a:rPr>
              <a:t>normal_view </a:t>
            </a:r>
            <a:r>
              <a:rPr b="0" i="0" lang="en-GB" sz="1800" u="none" cap="none" strike="noStrike">
                <a:solidFill>
                  <a:srgbClr val="666666"/>
                </a:solidFill>
                <a:latin typeface="Courier New"/>
                <a:ea typeface="Courier New"/>
                <a:cs typeface="Courier New"/>
                <a:sym typeface="Courier New"/>
              </a:rPr>
              <a:t>as</a:t>
            </a:r>
            <a:endParaRPr b="0" i="0" sz="1800" u="none" cap="none" strike="noStrike">
              <a:solidFill>
                <a:srgbClr val="666666"/>
              </a:solidFill>
              <a:latin typeface="Courier New"/>
              <a:ea typeface="Courier New"/>
              <a:cs typeface="Courier New"/>
              <a:sym typeface="Courier New"/>
            </a:endParaRPr>
          </a:p>
          <a:p>
            <a:pPr indent="457200" lvl="0" marL="0" marR="0" rtl="0" algn="l">
              <a:lnSpc>
                <a:spcPct val="90000"/>
              </a:lnSpc>
              <a:spcBef>
                <a:spcPts val="0"/>
              </a:spcBef>
              <a:spcAft>
                <a:spcPts val="0"/>
              </a:spcAft>
              <a:buClr>
                <a:schemeClr val="dk1"/>
              </a:buClr>
              <a:buSzPts val="1100"/>
              <a:buFont typeface="Arial"/>
              <a:buNone/>
            </a:pPr>
            <a:r>
              <a:rPr b="0" i="0" lang="en-GB" sz="1800" u="none" cap="none" strike="noStrike">
                <a:solidFill>
                  <a:srgbClr val="666666"/>
                </a:solidFill>
                <a:latin typeface="Courier New"/>
                <a:ea typeface="Courier New"/>
                <a:cs typeface="Courier New"/>
                <a:sym typeface="Courier New"/>
              </a:rPr>
              <a:t>Select * from ACCOUNT</a:t>
            </a:r>
            <a:endParaRPr b="0" i="0" sz="1800" u="none" cap="none" strike="noStrike">
              <a:solidFill>
                <a:srgbClr val="666666"/>
              </a:solidFill>
              <a:latin typeface="Courier New"/>
              <a:ea typeface="Courier New"/>
              <a:cs typeface="Courier New"/>
              <a:sym typeface="Courier New"/>
            </a:endParaRPr>
          </a:p>
          <a:p>
            <a:pPr indent="457200" lvl="0" marL="0" marR="0" rtl="0" algn="l">
              <a:lnSpc>
                <a:spcPct val="90000"/>
              </a:lnSpc>
              <a:spcBef>
                <a:spcPts val="0"/>
              </a:spcBef>
              <a:spcAft>
                <a:spcPts val="0"/>
              </a:spcAft>
              <a:buClr>
                <a:schemeClr val="dk1"/>
              </a:buClr>
              <a:buSzPts val="1100"/>
              <a:buFont typeface="Arial"/>
              <a:buNone/>
            </a:pPr>
            <a:r>
              <a:rPr b="0" i="0" lang="en-GB" sz="1800" u="none" cap="none" strike="noStrike">
                <a:solidFill>
                  <a:srgbClr val="666666"/>
                </a:solidFill>
                <a:latin typeface="Courier New"/>
                <a:ea typeface="Courier New"/>
                <a:cs typeface="Courier New"/>
                <a:sym typeface="Courier New"/>
              </a:rPr>
              <a:t>where Balance &gt;= 80000;</a:t>
            </a:r>
            <a:endParaRPr b="0" i="0" sz="1800" u="none" cap="none" strike="noStrike">
              <a:solidFill>
                <a:srgbClr val="666666"/>
              </a:solidFill>
              <a:latin typeface="Courier New"/>
              <a:ea typeface="Courier New"/>
              <a:cs typeface="Courier New"/>
              <a:sym typeface="Courier New"/>
            </a:endParaRPr>
          </a:p>
          <a:p>
            <a:pPr indent="0" lvl="0" marL="0" marR="0" rtl="0" algn="l">
              <a:lnSpc>
                <a:spcPct val="90000"/>
              </a:lnSpc>
              <a:spcBef>
                <a:spcPts val="0"/>
              </a:spcBef>
              <a:spcAft>
                <a:spcPts val="0"/>
              </a:spcAft>
              <a:buClr>
                <a:schemeClr val="dk1"/>
              </a:buClr>
              <a:buSzPts val="1100"/>
              <a:buFont typeface="Arial"/>
              <a:buNone/>
            </a:pPr>
            <a:r>
              <a:t/>
            </a:r>
            <a:endParaRPr b="0" i="0" sz="1800" u="none" cap="none" strike="noStrike">
              <a:solidFill>
                <a:srgbClr val="666666"/>
              </a:solidFill>
              <a:latin typeface="Courier New"/>
              <a:ea typeface="Courier New"/>
              <a:cs typeface="Courier New"/>
              <a:sym typeface="Courier New"/>
            </a:endParaRPr>
          </a:p>
          <a:p>
            <a:pPr indent="457200" lvl="0" marL="0" marR="0" rtl="0" algn="l">
              <a:lnSpc>
                <a:spcPct val="90000"/>
              </a:lnSpc>
              <a:spcBef>
                <a:spcPts val="0"/>
              </a:spcBef>
              <a:spcAft>
                <a:spcPts val="0"/>
              </a:spcAft>
              <a:buClr>
                <a:schemeClr val="dk1"/>
              </a:buClr>
              <a:buSzPts val="1100"/>
              <a:buFont typeface="Arial"/>
              <a:buNone/>
            </a:pPr>
            <a:r>
              <a:rPr b="0" i="0" lang="en-GB" sz="1800" u="none" cap="none" strike="noStrike">
                <a:solidFill>
                  <a:srgbClr val="666666"/>
                </a:solidFill>
                <a:latin typeface="Courier New"/>
                <a:ea typeface="Courier New"/>
                <a:cs typeface="Courier New"/>
                <a:sym typeface="Courier New"/>
              </a:rPr>
              <a:t>create view cascaded_view as</a:t>
            </a:r>
            <a:endParaRPr b="0" i="0" sz="1800" u="none" cap="none" strike="noStrike">
              <a:solidFill>
                <a:srgbClr val="666666"/>
              </a:solidFill>
              <a:latin typeface="Courier New"/>
              <a:ea typeface="Courier New"/>
              <a:cs typeface="Courier New"/>
              <a:sym typeface="Courier New"/>
            </a:endParaRPr>
          </a:p>
          <a:p>
            <a:pPr indent="457200" lvl="0" marL="0" marR="0" rtl="0" algn="l">
              <a:lnSpc>
                <a:spcPct val="90000"/>
              </a:lnSpc>
              <a:spcBef>
                <a:spcPts val="0"/>
              </a:spcBef>
              <a:spcAft>
                <a:spcPts val="0"/>
              </a:spcAft>
              <a:buClr>
                <a:schemeClr val="dk1"/>
              </a:buClr>
              <a:buSzPts val="1100"/>
              <a:buFont typeface="Arial"/>
              <a:buNone/>
            </a:pPr>
            <a:r>
              <a:rPr b="0" i="0" lang="en-GB" sz="1800" u="none" cap="none" strike="noStrike">
                <a:solidFill>
                  <a:srgbClr val="666666"/>
                </a:solidFill>
                <a:latin typeface="Courier New"/>
                <a:ea typeface="Courier New"/>
                <a:cs typeface="Courier New"/>
                <a:sym typeface="Courier New"/>
              </a:rPr>
              <a:t>select * from </a:t>
            </a:r>
            <a:r>
              <a:rPr b="1" i="0" lang="en-GB" sz="1800" u="none" cap="none" strike="noStrike">
                <a:solidFill>
                  <a:srgbClr val="666666"/>
                </a:solidFill>
                <a:latin typeface="Courier New"/>
                <a:ea typeface="Courier New"/>
                <a:cs typeface="Courier New"/>
                <a:sym typeface="Courier New"/>
              </a:rPr>
              <a:t>normal_view</a:t>
            </a:r>
            <a:endParaRPr b="1" i="0" sz="1800" u="none" cap="none" strike="noStrike">
              <a:solidFill>
                <a:srgbClr val="666666"/>
              </a:solidFill>
              <a:latin typeface="Courier New"/>
              <a:ea typeface="Courier New"/>
              <a:cs typeface="Courier New"/>
              <a:sym typeface="Courier New"/>
            </a:endParaRPr>
          </a:p>
          <a:p>
            <a:pPr indent="457200" lvl="0" marL="0" marR="0" rtl="0" algn="l">
              <a:lnSpc>
                <a:spcPct val="90000"/>
              </a:lnSpc>
              <a:spcBef>
                <a:spcPts val="0"/>
              </a:spcBef>
              <a:spcAft>
                <a:spcPts val="0"/>
              </a:spcAft>
              <a:buClr>
                <a:schemeClr val="dk1"/>
              </a:buClr>
              <a:buSzPts val="1100"/>
              <a:buFont typeface="Arial"/>
              <a:buNone/>
            </a:pPr>
            <a:r>
              <a:rPr b="0" i="0" lang="en-GB" sz="1800" u="none" cap="none" strike="noStrike">
                <a:solidFill>
                  <a:srgbClr val="666666"/>
                </a:solidFill>
                <a:latin typeface="Courier New"/>
                <a:ea typeface="Courier New"/>
                <a:cs typeface="Courier New"/>
                <a:sym typeface="Courier New"/>
              </a:rPr>
              <a:t>where Balance  =&lt; 90000</a:t>
            </a:r>
            <a:endParaRPr b="0" i="0" sz="1800" u="none" cap="none" strike="noStrike">
              <a:solidFill>
                <a:srgbClr val="666666"/>
              </a:solidFill>
              <a:latin typeface="Courier New"/>
              <a:ea typeface="Courier New"/>
              <a:cs typeface="Courier New"/>
              <a:sym typeface="Courier New"/>
            </a:endParaRPr>
          </a:p>
          <a:p>
            <a:pPr indent="457200" lvl="0" marL="0" marR="0" rtl="0" algn="l">
              <a:lnSpc>
                <a:spcPct val="90000"/>
              </a:lnSpc>
              <a:spcBef>
                <a:spcPts val="0"/>
              </a:spcBef>
              <a:spcAft>
                <a:spcPts val="0"/>
              </a:spcAft>
              <a:buClr>
                <a:schemeClr val="dk1"/>
              </a:buClr>
              <a:buSzPts val="1100"/>
              <a:buFont typeface="Arial"/>
              <a:buNone/>
            </a:pPr>
            <a:r>
              <a:rPr b="0" i="0" lang="en-GB" sz="1800" u="none" cap="none" strike="noStrike">
                <a:solidFill>
                  <a:srgbClr val="666666"/>
                </a:solidFill>
                <a:latin typeface="Courier New"/>
                <a:ea typeface="Courier New"/>
                <a:cs typeface="Courier New"/>
                <a:sym typeface="Courier New"/>
              </a:rPr>
              <a:t>with cascaded check option;</a:t>
            </a:r>
            <a:endParaRPr b="0" i="1" sz="1800" u="none" cap="none" strike="noStrike">
              <a:solidFill>
                <a:srgbClr val="66666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66666"/>
              </a:solidFill>
              <a:latin typeface="Courier New"/>
              <a:ea typeface="Courier New"/>
              <a:cs typeface="Courier New"/>
              <a:sym typeface="Courier New"/>
            </a:endParaRPr>
          </a:p>
          <a:p>
            <a:pPr indent="457200" lvl="0" marL="0" marR="0" rtl="0" algn="l">
              <a:lnSpc>
                <a:spcPct val="90000"/>
              </a:lnSpc>
              <a:spcBef>
                <a:spcPts val="0"/>
              </a:spcBef>
              <a:spcAft>
                <a:spcPts val="0"/>
              </a:spcAft>
              <a:buClr>
                <a:schemeClr val="dk1"/>
              </a:buClr>
              <a:buSzPts val="1100"/>
              <a:buFont typeface="Arial"/>
              <a:buNone/>
            </a:pPr>
            <a:r>
              <a:rPr b="0" i="0" lang="en-GB" sz="1800" u="none" cap="none" strike="noStrike">
                <a:solidFill>
                  <a:srgbClr val="666666"/>
                </a:solidFill>
                <a:latin typeface="Courier New"/>
                <a:ea typeface="Courier New"/>
                <a:cs typeface="Courier New"/>
                <a:sym typeface="Courier New"/>
              </a:rPr>
              <a:t>Insert into cascaded_view values</a:t>
            </a:r>
            <a:endParaRPr b="0" i="0" sz="1800" u="none" cap="none" strike="noStrike">
              <a:solidFill>
                <a:srgbClr val="666666"/>
              </a:solidFill>
              <a:latin typeface="Courier New"/>
              <a:ea typeface="Courier New"/>
              <a:cs typeface="Courier New"/>
              <a:sym typeface="Courier New"/>
            </a:endParaRPr>
          </a:p>
          <a:p>
            <a:pPr indent="0" lvl="0" marL="457200" marR="0" rtl="0" algn="l">
              <a:lnSpc>
                <a:spcPct val="90000"/>
              </a:lnSpc>
              <a:spcBef>
                <a:spcPts val="0"/>
              </a:spcBef>
              <a:spcAft>
                <a:spcPts val="0"/>
              </a:spcAft>
              <a:buClr>
                <a:schemeClr val="dk1"/>
              </a:buClr>
              <a:buSzPts val="1100"/>
              <a:buFont typeface="Arial"/>
              <a:buNone/>
            </a:pPr>
            <a:r>
              <a:rPr b="0" i="0" lang="en-GB" sz="1800" u="none" cap="none" strike="noStrike">
                <a:solidFill>
                  <a:srgbClr val="666666"/>
                </a:solidFill>
                <a:latin typeface="Courier New"/>
                <a:ea typeface="Courier New"/>
                <a:cs typeface="Courier New"/>
                <a:sym typeface="Courier New"/>
              </a:rPr>
              <a:t>(123001, '5000-1253-4312', 'SAVINGS' , 70000, 'ACTIVE','P' </a:t>
            </a:r>
            <a:endParaRPr b="0" i="0" sz="1800" u="none" cap="none" strike="noStrike">
              <a:solidFill>
                <a:srgbClr val="666666"/>
              </a:solidFill>
              <a:latin typeface="Courier New"/>
              <a:ea typeface="Courier New"/>
              <a:cs typeface="Courier New"/>
              <a:sym typeface="Courier New"/>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115"/>
          <p:cNvSpPr txBox="1"/>
          <p:nvPr/>
        </p:nvSpPr>
        <p:spPr>
          <a:xfrm>
            <a:off x="423525" y="140875"/>
            <a:ext cx="7710000" cy="5283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WITH CHECK OPTION ( CASCADED) </a:t>
            </a:r>
            <a:endParaRPr b="0" i="0" sz="2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1100"/>
              <a:buFont typeface="Arial"/>
              <a:buNone/>
            </a:pPr>
            <a:r>
              <a:t/>
            </a:r>
            <a:endParaRPr b="0" i="0" sz="2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1100"/>
              <a:buFont typeface="Arial"/>
              <a:buNone/>
            </a:pPr>
            <a:r>
              <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800" u="none" cap="none" strike="noStrike">
              <a:solidFill>
                <a:srgbClr val="666666"/>
              </a:solidFill>
              <a:latin typeface="Avenir"/>
              <a:ea typeface="Avenir"/>
              <a:cs typeface="Avenir"/>
              <a:sym typeface="Avenir"/>
            </a:endParaRPr>
          </a:p>
        </p:txBody>
      </p:sp>
      <p:sp>
        <p:nvSpPr>
          <p:cNvPr id="891" name="Google Shape;891;p115"/>
          <p:cNvSpPr txBox="1"/>
          <p:nvPr/>
        </p:nvSpPr>
        <p:spPr>
          <a:xfrm>
            <a:off x="466925" y="1517700"/>
            <a:ext cx="7891200" cy="326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a:p>
            <a:pPr indent="-342900" lvl="0" marL="457200" marR="0" rtl="0" algn="l">
              <a:lnSpc>
                <a:spcPct val="10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In this first example, you can bypass the condition and insert balance amount of 85000 in </a:t>
            </a:r>
            <a:r>
              <a:rPr b="1" i="0" lang="en-GB" sz="1800" u="none" cap="none" strike="noStrike">
                <a:solidFill>
                  <a:srgbClr val="666666"/>
                </a:solidFill>
                <a:latin typeface="Avenir"/>
                <a:ea typeface="Avenir"/>
                <a:cs typeface="Avenir"/>
                <a:sym typeface="Avenir"/>
              </a:rPr>
              <a:t>normal_view</a:t>
            </a:r>
            <a:endParaRPr b="1" i="0" sz="1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a:p>
            <a:pPr indent="-342900" lvl="0" marL="457200" marR="0" rtl="0" algn="l">
              <a:lnSpc>
                <a:spcPct val="10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Such cases, </a:t>
            </a:r>
            <a:r>
              <a:rPr b="1" i="0" lang="en-GB" sz="1800" u="none" cap="none" strike="noStrike">
                <a:solidFill>
                  <a:srgbClr val="666666"/>
                </a:solidFill>
                <a:latin typeface="Avenir"/>
                <a:ea typeface="Avenir"/>
                <a:cs typeface="Avenir"/>
                <a:sym typeface="Avenir"/>
              </a:rPr>
              <a:t>cascaded_view </a:t>
            </a:r>
            <a:r>
              <a:rPr b="0" i="0" lang="en-GB" sz="1800" u="none" cap="none" strike="noStrike">
                <a:solidFill>
                  <a:srgbClr val="666666"/>
                </a:solidFill>
                <a:latin typeface="Avenir"/>
                <a:ea typeface="Avenir"/>
                <a:cs typeface="Avenir"/>
                <a:sym typeface="Avenir"/>
              </a:rPr>
              <a:t>is created on </a:t>
            </a:r>
            <a:r>
              <a:rPr b="1" i="0" lang="en-GB" sz="1800" u="none" cap="none" strike="noStrike">
                <a:solidFill>
                  <a:srgbClr val="666666"/>
                </a:solidFill>
                <a:latin typeface="Avenir"/>
                <a:ea typeface="Avenir"/>
                <a:cs typeface="Avenir"/>
                <a:sym typeface="Avenir"/>
              </a:rPr>
              <a:t>normal_view </a:t>
            </a:r>
            <a:r>
              <a:rPr b="0" i="0" lang="en-GB" sz="1800" u="none" cap="none" strike="noStrike">
                <a:solidFill>
                  <a:srgbClr val="666666"/>
                </a:solidFill>
                <a:latin typeface="Avenir"/>
                <a:ea typeface="Avenir"/>
                <a:cs typeface="Avenir"/>
                <a:sym typeface="Avenir"/>
              </a:rPr>
              <a:t>to ensure that the  conditions of both views are satisfied</a:t>
            </a:r>
            <a:endParaRPr b="0" i="0" sz="1800" u="none" cap="none" strike="noStrike">
              <a:solidFill>
                <a:srgbClr val="666666"/>
              </a:solidFill>
              <a:latin typeface="Avenir"/>
              <a:ea typeface="Avenir"/>
              <a:cs typeface="Avenir"/>
              <a:sym typeface="Avenir"/>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a:p>
            <a:pPr indent="-342900" lvl="0" marL="457200" marR="0" rtl="0" algn="l">
              <a:lnSpc>
                <a:spcPct val="10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Hence the records with balance between 80k and 90k are only accepted</a:t>
            </a:r>
            <a:endParaRPr b="0" i="0" sz="1800" u="none" cap="none" strike="noStrike">
              <a:solidFill>
                <a:srgbClr val="666666"/>
              </a:solidFill>
              <a:latin typeface="Avenir"/>
              <a:ea typeface="Avenir"/>
              <a:cs typeface="Avenir"/>
              <a:sym typeface="Avenir"/>
            </a:endParaRPr>
          </a:p>
        </p:txBody>
      </p:sp>
      <p:pic>
        <p:nvPicPr>
          <p:cNvPr id="892" name="Google Shape;892;p115"/>
          <p:cNvPicPr preferRelativeResize="0"/>
          <p:nvPr/>
        </p:nvPicPr>
        <p:blipFill rotWithShape="1">
          <a:blip r:embed="rId3">
            <a:alphaModFix/>
          </a:blip>
          <a:srcRect b="0" l="0" r="0" t="0"/>
          <a:stretch/>
        </p:blipFill>
        <p:spPr>
          <a:xfrm>
            <a:off x="596050" y="1658175"/>
            <a:ext cx="7183275" cy="620325"/>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116"/>
          <p:cNvSpPr txBox="1"/>
          <p:nvPr/>
        </p:nvSpPr>
        <p:spPr>
          <a:xfrm>
            <a:off x="309725" y="2257950"/>
            <a:ext cx="7943700" cy="11445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chemeClr val="dk1"/>
              </a:buClr>
              <a:buSzPts val="4400"/>
              <a:buFont typeface="Courier New"/>
              <a:buNone/>
            </a:pPr>
            <a:r>
              <a:rPr b="0" i="0" lang="en-GB" sz="4000" u="none" cap="none" strike="noStrike">
                <a:solidFill>
                  <a:srgbClr val="666666"/>
                </a:solidFill>
                <a:latin typeface="Avenir"/>
                <a:ea typeface="Avenir"/>
                <a:cs typeface="Avenir"/>
                <a:sym typeface="Avenir"/>
              </a:rPr>
              <a:t>Drop view</a:t>
            </a:r>
            <a:endParaRPr b="0" i="0" sz="40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chemeClr val="dk1"/>
              </a:buClr>
              <a:buSzPts val="4400"/>
              <a:buFont typeface="Courier New"/>
              <a:buNone/>
            </a:pPr>
            <a:r>
              <a:t/>
            </a:r>
            <a:endParaRPr b="0" i="0" sz="3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4400"/>
              <a:buFont typeface="Courier New"/>
              <a:buNone/>
            </a:pPr>
            <a:r>
              <a:t/>
            </a:r>
            <a:endParaRPr b="0" i="0" sz="40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4400"/>
              <a:buFont typeface="Calibri"/>
              <a:buNone/>
            </a:pPr>
            <a:r>
              <a:t/>
            </a:r>
            <a:endParaRPr b="0" i="0" sz="40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chemeClr val="dk1"/>
              </a:buClr>
              <a:buSzPts val="4400"/>
              <a:buFont typeface="Calibri"/>
              <a:buNone/>
            </a:pPr>
            <a:r>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4400"/>
              <a:buFont typeface="Courier New"/>
              <a:buNone/>
            </a:pPr>
            <a:r>
              <a:t/>
            </a:r>
            <a:endParaRPr b="0" i="0" sz="4000" u="none" cap="none" strike="noStrike">
              <a:solidFill>
                <a:srgbClr val="666666"/>
              </a:solidFill>
              <a:latin typeface="Avenir"/>
              <a:ea typeface="Avenir"/>
              <a:cs typeface="Avenir"/>
              <a:sym typeface="Avenir"/>
            </a:endParaRPr>
          </a:p>
          <a:p>
            <a:pPr indent="0" lvl="0" marL="0" marR="0" rtl="0" algn="ctr">
              <a:lnSpc>
                <a:spcPct val="90000"/>
              </a:lnSpc>
              <a:spcBef>
                <a:spcPts val="0"/>
              </a:spcBef>
              <a:spcAft>
                <a:spcPts val="0"/>
              </a:spcAft>
              <a:buClr>
                <a:schemeClr val="dk1"/>
              </a:buClr>
              <a:buSzPts val="3600"/>
              <a:buFont typeface="Calibri"/>
              <a:buNone/>
            </a:pPr>
            <a:r>
              <a:t/>
            </a:r>
            <a:endParaRPr b="0" i="0" sz="4000" u="none" cap="none" strike="noStrike">
              <a:solidFill>
                <a:srgbClr val="666666"/>
              </a:solidFill>
              <a:latin typeface="Avenir"/>
              <a:ea typeface="Avenir"/>
              <a:cs typeface="Avenir"/>
              <a:sym typeface="Avenir"/>
            </a:endParaRPr>
          </a:p>
          <a:p>
            <a:pPr indent="0" lvl="0" marL="0" marR="0" rtl="0" algn="l">
              <a:lnSpc>
                <a:spcPct val="115000"/>
              </a:lnSpc>
              <a:spcBef>
                <a:spcPts val="0"/>
              </a:spcBef>
              <a:spcAft>
                <a:spcPts val="0"/>
              </a:spcAft>
              <a:buClr>
                <a:schemeClr val="dk1"/>
              </a:buClr>
              <a:buSzPts val="1200"/>
              <a:buFont typeface="Arial"/>
              <a:buNone/>
            </a:pPr>
            <a:r>
              <a:t/>
            </a:r>
            <a:endParaRPr b="0" i="0" sz="4000" u="none" cap="none" strike="noStrike">
              <a:solidFill>
                <a:srgbClr val="000000"/>
              </a:solidFill>
              <a:latin typeface="Avenir"/>
              <a:ea typeface="Avenir"/>
              <a:cs typeface="Avenir"/>
              <a:sym typeface="Aveni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117"/>
          <p:cNvSpPr txBox="1"/>
          <p:nvPr/>
        </p:nvSpPr>
        <p:spPr>
          <a:xfrm>
            <a:off x="423525" y="140875"/>
            <a:ext cx="7710000" cy="5283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Drop View</a:t>
            </a:r>
            <a:endParaRPr b="0" i="0" sz="2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1100"/>
              <a:buFont typeface="Arial"/>
              <a:buNone/>
            </a:pPr>
            <a:r>
              <a:t/>
            </a:r>
            <a:endParaRPr b="0" i="0" sz="2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1100"/>
              <a:buFont typeface="Arial"/>
              <a:buNone/>
            </a:pPr>
            <a:r>
              <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800" u="none" cap="none" strike="noStrike">
              <a:solidFill>
                <a:srgbClr val="666666"/>
              </a:solidFill>
              <a:latin typeface="Avenir"/>
              <a:ea typeface="Avenir"/>
              <a:cs typeface="Avenir"/>
              <a:sym typeface="Avenir"/>
            </a:endParaRPr>
          </a:p>
        </p:txBody>
      </p:sp>
      <p:sp>
        <p:nvSpPr>
          <p:cNvPr id="903" name="Google Shape;903;p117"/>
          <p:cNvSpPr txBox="1"/>
          <p:nvPr/>
        </p:nvSpPr>
        <p:spPr>
          <a:xfrm>
            <a:off x="466925" y="1517700"/>
            <a:ext cx="7891200" cy="3260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9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Without affecting the base table data, any type of view can be dropped</a:t>
            </a:r>
            <a:br>
              <a:rPr b="0" i="0" lang="en-GB" sz="1800" u="none" cap="none" strike="noStrike">
                <a:solidFill>
                  <a:srgbClr val="666666"/>
                </a:solidFill>
                <a:latin typeface="Avenir"/>
                <a:ea typeface="Avenir"/>
                <a:cs typeface="Avenir"/>
                <a:sym typeface="Avenir"/>
              </a:rPr>
            </a:br>
            <a:endParaRPr b="0" i="0" sz="1800" u="none" cap="none" strike="noStrike">
              <a:solidFill>
                <a:srgbClr val="666666"/>
              </a:solidFill>
              <a:latin typeface="Avenir"/>
              <a:ea typeface="Avenir"/>
              <a:cs typeface="Avenir"/>
              <a:sym typeface="Avenir"/>
            </a:endParaRPr>
          </a:p>
          <a:p>
            <a:pPr indent="0" lvl="0" marL="457200" marR="0" rtl="0" algn="l">
              <a:lnSpc>
                <a:spcPct val="90000"/>
              </a:lnSpc>
              <a:spcBef>
                <a:spcPts val="0"/>
              </a:spcBef>
              <a:spcAft>
                <a:spcPts val="0"/>
              </a:spcAft>
              <a:buClr>
                <a:srgbClr val="000000"/>
              </a:buClr>
              <a:buSzPts val="1800"/>
              <a:buFont typeface="Arial"/>
              <a:buNone/>
            </a:pPr>
            <a:r>
              <a:rPr b="0" i="0" lang="en-GB" sz="1800" u="none" cap="none" strike="noStrike">
                <a:solidFill>
                  <a:srgbClr val="666666"/>
                </a:solidFill>
                <a:latin typeface="Avenir"/>
                <a:ea typeface="Avenir"/>
                <a:cs typeface="Avenir"/>
                <a:sym typeface="Avenir"/>
              </a:rPr>
              <a:t>E.g:</a:t>
            </a:r>
            <a:endParaRPr b="0" i="0" sz="1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2000"/>
              <a:buFont typeface="Courier New"/>
              <a:buNone/>
            </a:pPr>
            <a:r>
              <a:t/>
            </a:r>
            <a:endParaRPr b="0" i="0" sz="1800" u="none" cap="none" strike="noStrike">
              <a:solidFill>
                <a:srgbClr val="666666"/>
              </a:solidFill>
              <a:latin typeface="Avenir"/>
              <a:ea typeface="Avenir"/>
              <a:cs typeface="Avenir"/>
              <a:sym typeface="Avenir"/>
            </a:endParaRPr>
          </a:p>
          <a:p>
            <a:pPr indent="457200" lvl="0" marL="0" marR="0" rtl="0" algn="l">
              <a:lnSpc>
                <a:spcPct val="90000"/>
              </a:lnSpc>
              <a:spcBef>
                <a:spcPts val="0"/>
              </a:spcBef>
              <a:spcAft>
                <a:spcPts val="0"/>
              </a:spcAft>
              <a:buClr>
                <a:schemeClr val="dk1"/>
              </a:buClr>
              <a:buSzPts val="2000"/>
              <a:buFont typeface="Courier New"/>
              <a:buNone/>
            </a:pPr>
            <a:r>
              <a:rPr b="0" i="0" lang="en-GB" sz="1800" u="none" cap="none" strike="noStrike">
                <a:solidFill>
                  <a:srgbClr val="666666"/>
                </a:solidFill>
                <a:latin typeface="Avenir"/>
                <a:ea typeface="Avenir"/>
                <a:cs typeface="Avenir"/>
                <a:sym typeface="Avenir"/>
              </a:rPr>
              <a:t>Drop view view_name;</a:t>
            </a:r>
            <a:endParaRPr b="0" i="0" sz="1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118"/>
          <p:cNvSpPr txBox="1"/>
          <p:nvPr/>
        </p:nvSpPr>
        <p:spPr>
          <a:xfrm>
            <a:off x="309725" y="2257950"/>
            <a:ext cx="7943700" cy="11445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chemeClr val="dk1"/>
              </a:buClr>
              <a:buSzPts val="4400"/>
              <a:buFont typeface="Courier New"/>
              <a:buNone/>
            </a:pPr>
            <a:r>
              <a:rPr b="0" i="0" lang="en-GB" sz="4000" u="none" cap="none" strike="noStrike">
                <a:solidFill>
                  <a:srgbClr val="666666"/>
                </a:solidFill>
                <a:latin typeface="Avenir"/>
                <a:ea typeface="Avenir"/>
                <a:cs typeface="Avenir"/>
                <a:sym typeface="Avenir"/>
              </a:rPr>
              <a:t>Materialized view</a:t>
            </a:r>
            <a:endParaRPr b="0" i="0" sz="40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chemeClr val="dk1"/>
              </a:buClr>
              <a:buSzPts val="4400"/>
              <a:buFont typeface="Courier New"/>
              <a:buNone/>
            </a:pPr>
            <a:r>
              <a:t/>
            </a:r>
            <a:endParaRPr b="0" i="0" sz="3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4400"/>
              <a:buFont typeface="Courier New"/>
              <a:buNone/>
            </a:pPr>
            <a:r>
              <a:t/>
            </a:r>
            <a:endParaRPr b="0" i="0" sz="40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4400"/>
              <a:buFont typeface="Calibri"/>
              <a:buNone/>
            </a:pPr>
            <a:r>
              <a:t/>
            </a:r>
            <a:endParaRPr b="0" i="0" sz="40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chemeClr val="dk1"/>
              </a:buClr>
              <a:buSzPts val="4400"/>
              <a:buFont typeface="Calibri"/>
              <a:buNone/>
            </a:pPr>
            <a:r>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4400"/>
              <a:buFont typeface="Courier New"/>
              <a:buNone/>
            </a:pPr>
            <a:r>
              <a:t/>
            </a:r>
            <a:endParaRPr b="0" i="0" sz="4000" u="none" cap="none" strike="noStrike">
              <a:solidFill>
                <a:srgbClr val="666666"/>
              </a:solidFill>
              <a:latin typeface="Avenir"/>
              <a:ea typeface="Avenir"/>
              <a:cs typeface="Avenir"/>
              <a:sym typeface="Avenir"/>
            </a:endParaRPr>
          </a:p>
          <a:p>
            <a:pPr indent="0" lvl="0" marL="0" marR="0" rtl="0" algn="ctr">
              <a:lnSpc>
                <a:spcPct val="90000"/>
              </a:lnSpc>
              <a:spcBef>
                <a:spcPts val="0"/>
              </a:spcBef>
              <a:spcAft>
                <a:spcPts val="0"/>
              </a:spcAft>
              <a:buClr>
                <a:schemeClr val="dk1"/>
              </a:buClr>
              <a:buSzPts val="3600"/>
              <a:buFont typeface="Calibri"/>
              <a:buNone/>
            </a:pPr>
            <a:r>
              <a:t/>
            </a:r>
            <a:endParaRPr b="0" i="0" sz="4000" u="none" cap="none" strike="noStrike">
              <a:solidFill>
                <a:srgbClr val="666666"/>
              </a:solidFill>
              <a:latin typeface="Avenir"/>
              <a:ea typeface="Avenir"/>
              <a:cs typeface="Avenir"/>
              <a:sym typeface="Avenir"/>
            </a:endParaRPr>
          </a:p>
          <a:p>
            <a:pPr indent="0" lvl="0" marL="0" marR="0" rtl="0" algn="l">
              <a:lnSpc>
                <a:spcPct val="115000"/>
              </a:lnSpc>
              <a:spcBef>
                <a:spcPts val="0"/>
              </a:spcBef>
              <a:spcAft>
                <a:spcPts val="0"/>
              </a:spcAft>
              <a:buClr>
                <a:schemeClr val="dk1"/>
              </a:buClr>
              <a:buSzPts val="1200"/>
              <a:buFont typeface="Arial"/>
              <a:buNone/>
            </a:pPr>
            <a:r>
              <a:t/>
            </a:r>
            <a:endParaRPr b="0" i="0" sz="4000" u="none" cap="none" strike="noStrike">
              <a:solidFill>
                <a:srgbClr val="000000"/>
              </a:solidFill>
              <a:latin typeface="Avenir"/>
              <a:ea typeface="Avenir"/>
              <a:cs typeface="Avenir"/>
              <a:sym typeface="Aveni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119"/>
          <p:cNvSpPr txBox="1"/>
          <p:nvPr/>
        </p:nvSpPr>
        <p:spPr>
          <a:xfrm>
            <a:off x="423525" y="140875"/>
            <a:ext cx="7710000" cy="5283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Materialized views ( Oracle ) </a:t>
            </a:r>
            <a:endParaRPr b="0" i="0" sz="2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1100"/>
              <a:buFont typeface="Arial"/>
              <a:buNone/>
            </a:pPr>
            <a:r>
              <a:t/>
            </a:r>
            <a:endParaRPr b="0" i="0" sz="2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1100"/>
              <a:buFont typeface="Arial"/>
              <a:buNone/>
            </a:pPr>
            <a:r>
              <a:t/>
            </a:r>
            <a:endParaRPr b="0" i="0" sz="2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1100"/>
              <a:buFont typeface="Arial"/>
              <a:buNone/>
            </a:pPr>
            <a:r>
              <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800" u="none" cap="none" strike="noStrike">
              <a:solidFill>
                <a:srgbClr val="666666"/>
              </a:solidFill>
              <a:latin typeface="Avenir"/>
              <a:ea typeface="Avenir"/>
              <a:cs typeface="Avenir"/>
              <a:sym typeface="Avenir"/>
            </a:endParaRPr>
          </a:p>
        </p:txBody>
      </p:sp>
      <p:sp>
        <p:nvSpPr>
          <p:cNvPr id="914" name="Google Shape;914;p119"/>
          <p:cNvSpPr txBox="1"/>
          <p:nvPr/>
        </p:nvSpPr>
        <p:spPr>
          <a:xfrm>
            <a:off x="466925" y="1517700"/>
            <a:ext cx="7891200" cy="3260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666666"/>
              </a:buClr>
              <a:buSzPts val="1800"/>
              <a:buFont typeface="Arial"/>
              <a:buChar char="●"/>
            </a:pPr>
            <a:r>
              <a:rPr b="0" i="0" lang="en-GB" sz="1800" u="none" cap="none" strike="noStrike">
                <a:solidFill>
                  <a:srgbClr val="666666"/>
                </a:solidFill>
                <a:latin typeface="Avenir"/>
                <a:ea typeface="Avenir"/>
                <a:cs typeface="Avenir"/>
                <a:sym typeface="Avenir"/>
              </a:rPr>
              <a:t>M-views are logical created using physical tables but it stores the data when they are executed</a:t>
            </a:r>
            <a:br>
              <a:rPr b="1" i="0" lang="en-GB" sz="1800" u="none" cap="none" strike="noStrike">
                <a:solidFill>
                  <a:srgbClr val="666666"/>
                </a:solidFill>
                <a:latin typeface="Avenir"/>
                <a:ea typeface="Avenir"/>
                <a:cs typeface="Avenir"/>
                <a:sym typeface="Avenir"/>
              </a:rPr>
            </a:br>
            <a:endParaRPr b="0" i="0" sz="1800" u="none" cap="none" strike="noStrike">
              <a:solidFill>
                <a:srgbClr val="666666"/>
              </a:solidFill>
              <a:latin typeface="Avenir"/>
              <a:ea typeface="Avenir"/>
              <a:cs typeface="Avenir"/>
              <a:sym typeface="Avenir"/>
            </a:endParaRPr>
          </a:p>
          <a:p>
            <a:pPr indent="-342900" lvl="0" marL="457200" marR="0" rtl="0" algn="l">
              <a:lnSpc>
                <a:spcPct val="10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Materialized views are executed frequently to refreshed with new data of base tables</a:t>
            </a:r>
            <a:endParaRPr b="0" i="0" sz="1800" u="none" cap="none" strike="noStrike">
              <a:solidFill>
                <a:srgbClr val="666666"/>
              </a:solidFill>
              <a:latin typeface="Avenir"/>
              <a:ea typeface="Avenir"/>
              <a:cs typeface="Avenir"/>
              <a:sym typeface="Avenir"/>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a:p>
            <a:pPr indent="-317500" lvl="0" marL="457200" marR="0" rtl="0" algn="l">
              <a:lnSpc>
                <a:spcPct val="100000"/>
              </a:lnSpc>
              <a:spcBef>
                <a:spcPts val="0"/>
              </a:spcBef>
              <a:spcAft>
                <a:spcPts val="0"/>
              </a:spcAft>
              <a:buClr>
                <a:srgbClr val="666666"/>
              </a:buClr>
              <a:buSzPts val="1400"/>
              <a:buFont typeface="Arial"/>
              <a:buChar char="●"/>
            </a:pPr>
            <a:r>
              <a:rPr b="0" i="0" lang="en-GB" sz="1800" u="none" cap="none" strike="noStrike">
                <a:solidFill>
                  <a:srgbClr val="666666"/>
                </a:solidFill>
                <a:latin typeface="Avenir"/>
                <a:ea typeface="Avenir"/>
                <a:cs typeface="Avenir"/>
                <a:sym typeface="Avenir"/>
              </a:rPr>
              <a:t>M-views uses mainly two refresh methods : Fast and Complete</a:t>
            </a:r>
            <a:endParaRPr b="0" i="0" sz="1800" u="none" cap="none" strike="noStrike">
              <a:solidFill>
                <a:srgbClr val="666666"/>
              </a:solidFill>
              <a:latin typeface="Avenir"/>
              <a:ea typeface="Avenir"/>
              <a:cs typeface="Avenir"/>
              <a:sym typeface="Aveni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2"/>
          <p:cNvSpPr txBox="1"/>
          <p:nvPr>
            <p:ph type="title"/>
          </p:nvPr>
        </p:nvSpPr>
        <p:spPr>
          <a:xfrm>
            <a:off x="454238" y="1190160"/>
            <a:ext cx="8627100" cy="3707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800"/>
              <a:buFont typeface="Arial"/>
              <a:buNone/>
            </a:pPr>
            <a:r>
              <a:t/>
            </a:r>
            <a:endParaRPr sz="1400"/>
          </a:p>
          <a:p>
            <a:pPr indent="0" lvl="0" marL="0" rtl="0" algn="l">
              <a:lnSpc>
                <a:spcPct val="90000"/>
              </a:lnSpc>
              <a:spcBef>
                <a:spcPts val="0"/>
              </a:spcBef>
              <a:spcAft>
                <a:spcPts val="0"/>
              </a:spcAft>
              <a:buClr>
                <a:schemeClr val="dk1"/>
              </a:buClr>
              <a:buSzPts val="800"/>
              <a:buFont typeface="Arial"/>
              <a:buNone/>
            </a:pPr>
            <a:r>
              <a:rPr i="1" lang="en-GB" sz="1400"/>
              <a:t>/* Bank charges 0.2% on withdrawn money */</a:t>
            </a:r>
            <a:endParaRPr i="1" sz="1400"/>
          </a:p>
          <a:p>
            <a:pPr indent="0" lvl="0" marL="0" rtl="0" algn="l">
              <a:lnSpc>
                <a:spcPct val="90000"/>
              </a:lnSpc>
              <a:spcBef>
                <a:spcPts val="0"/>
              </a:spcBef>
              <a:spcAft>
                <a:spcPts val="0"/>
              </a:spcAft>
              <a:buClr>
                <a:schemeClr val="dk1"/>
              </a:buClr>
              <a:buSzPts val="800"/>
              <a:buFont typeface="Arial"/>
              <a:buNone/>
            </a:pPr>
            <a:r>
              <a:t/>
            </a:r>
            <a:endParaRPr i="1" sz="1400"/>
          </a:p>
          <a:p>
            <a:pPr indent="0" lvl="0" marL="0" rtl="0" algn="l">
              <a:lnSpc>
                <a:spcPct val="90000"/>
              </a:lnSpc>
              <a:spcBef>
                <a:spcPts val="0"/>
              </a:spcBef>
              <a:spcAft>
                <a:spcPts val="0"/>
              </a:spcAft>
              <a:buClr>
                <a:schemeClr val="dk1"/>
              </a:buClr>
              <a:buSzPts val="800"/>
              <a:buFont typeface="Arial"/>
              <a:buNone/>
            </a:pPr>
            <a:r>
              <a:rPr b="1" lang="en-GB" sz="1500">
                <a:latin typeface="Courier New"/>
                <a:ea typeface="Courier New"/>
                <a:cs typeface="Courier New"/>
                <a:sym typeface="Courier New"/>
              </a:rPr>
              <a:t>Insert Transaction values </a:t>
            </a:r>
            <a:endParaRPr b="1" sz="15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800"/>
              <a:buFont typeface="Arial"/>
              <a:buNone/>
            </a:pPr>
            <a:r>
              <a:rPr b="1" lang="en-GB" sz="1500">
                <a:latin typeface="Courier New"/>
                <a:ea typeface="Courier New"/>
                <a:cs typeface="Courier New"/>
                <a:sym typeface="Courier New"/>
              </a:rPr>
              <a:t>('4000-1956-2001', -2300.00 * 0.02,'ATM Withdrawal','CA' ,current_date());</a:t>
            </a:r>
            <a:endParaRPr b="1" sz="15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800"/>
              <a:buFont typeface="Arial"/>
              <a:buNone/>
            </a:pPr>
            <a:r>
              <a:t/>
            </a:r>
            <a:endParaRPr b="1" sz="15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800"/>
              <a:buFont typeface="Arial"/>
              <a:buNone/>
            </a:pPr>
            <a:r>
              <a:t/>
            </a:r>
            <a:endParaRPr b="1" sz="15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800"/>
              <a:buFont typeface="Arial"/>
              <a:buNone/>
            </a:pPr>
            <a:r>
              <a:t/>
            </a:r>
            <a:endParaRPr b="1" sz="15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800"/>
              <a:buFont typeface="Arial"/>
              <a:buNone/>
            </a:pPr>
            <a:r>
              <a:t/>
            </a:r>
            <a:endParaRPr sz="1400"/>
          </a:p>
          <a:p>
            <a:pPr indent="0" lvl="0" marL="0" rtl="0" algn="l">
              <a:lnSpc>
                <a:spcPct val="90000"/>
              </a:lnSpc>
              <a:spcBef>
                <a:spcPts val="0"/>
              </a:spcBef>
              <a:spcAft>
                <a:spcPts val="0"/>
              </a:spcAft>
              <a:buClr>
                <a:schemeClr val="dk1"/>
              </a:buClr>
              <a:buSzPts val="800"/>
              <a:buFont typeface="Arial"/>
              <a:buNone/>
            </a:pPr>
            <a:r>
              <a:t/>
            </a:r>
            <a:endParaRPr sz="1400"/>
          </a:p>
          <a:p>
            <a:pPr indent="0" lvl="0" marL="0" rtl="0" algn="l">
              <a:lnSpc>
                <a:spcPct val="90000"/>
              </a:lnSpc>
              <a:spcBef>
                <a:spcPts val="0"/>
              </a:spcBef>
              <a:spcAft>
                <a:spcPts val="0"/>
              </a:spcAft>
              <a:buClr>
                <a:schemeClr val="dk1"/>
              </a:buClr>
              <a:buSzPts val="800"/>
              <a:buFont typeface="Arial"/>
              <a:buNone/>
            </a:pPr>
            <a:r>
              <a:t/>
            </a:r>
            <a:endParaRPr sz="1400"/>
          </a:p>
          <a:p>
            <a:pPr indent="0" lvl="0" marL="0" rtl="0" algn="l">
              <a:lnSpc>
                <a:spcPct val="90000"/>
              </a:lnSpc>
              <a:spcBef>
                <a:spcPts val="0"/>
              </a:spcBef>
              <a:spcAft>
                <a:spcPts val="0"/>
              </a:spcAft>
              <a:buClr>
                <a:schemeClr val="dk1"/>
              </a:buClr>
              <a:buSzPts val="800"/>
              <a:buFont typeface="Arial"/>
              <a:buNone/>
            </a:pPr>
            <a:r>
              <a:t/>
            </a:r>
            <a:endParaRPr sz="1400"/>
          </a:p>
          <a:p>
            <a:pPr indent="0" lvl="0" marL="0" rtl="0" algn="l">
              <a:lnSpc>
                <a:spcPct val="90000"/>
              </a:lnSpc>
              <a:spcBef>
                <a:spcPts val="0"/>
              </a:spcBef>
              <a:spcAft>
                <a:spcPts val="0"/>
              </a:spcAft>
              <a:buClr>
                <a:schemeClr val="dk1"/>
              </a:buClr>
              <a:buSzPts val="800"/>
              <a:buFont typeface="Arial"/>
              <a:buNone/>
            </a:pPr>
            <a:r>
              <a:t/>
            </a:r>
            <a:endParaRPr sz="1400"/>
          </a:p>
          <a:p>
            <a:pPr indent="0" lvl="0" marL="0" rtl="0" algn="l">
              <a:lnSpc>
                <a:spcPct val="90000"/>
              </a:lnSpc>
              <a:spcBef>
                <a:spcPts val="0"/>
              </a:spcBef>
              <a:spcAft>
                <a:spcPts val="0"/>
              </a:spcAft>
              <a:buClr>
                <a:schemeClr val="dk1"/>
              </a:buClr>
              <a:buSzPts val="800"/>
              <a:buFont typeface="Arial"/>
              <a:buNone/>
            </a:pPr>
            <a:r>
              <a:t/>
            </a:r>
            <a:endParaRPr sz="1400"/>
          </a:p>
          <a:p>
            <a:pPr indent="0" lvl="0" marL="0" rtl="0" algn="l">
              <a:lnSpc>
                <a:spcPct val="90000"/>
              </a:lnSpc>
              <a:spcBef>
                <a:spcPts val="0"/>
              </a:spcBef>
              <a:spcAft>
                <a:spcPts val="0"/>
              </a:spcAft>
              <a:buClr>
                <a:schemeClr val="dk1"/>
              </a:buClr>
              <a:buSzPts val="800"/>
              <a:buFont typeface="Arial"/>
              <a:buNone/>
            </a:pPr>
            <a:r>
              <a:t/>
            </a:r>
            <a:endParaRPr sz="1400"/>
          </a:p>
          <a:p>
            <a:pPr indent="0" lvl="0" marL="0" rtl="0" algn="l">
              <a:lnSpc>
                <a:spcPct val="90000"/>
              </a:lnSpc>
              <a:spcBef>
                <a:spcPts val="0"/>
              </a:spcBef>
              <a:spcAft>
                <a:spcPts val="0"/>
              </a:spcAft>
              <a:buClr>
                <a:schemeClr val="dk1"/>
              </a:buClr>
              <a:buSzPts val="800"/>
              <a:buFont typeface="Arial"/>
              <a:buNone/>
            </a:pPr>
            <a:r>
              <a:t/>
            </a:r>
            <a:endParaRPr sz="1400"/>
          </a:p>
          <a:p>
            <a:pPr indent="0" lvl="0" marL="0" rtl="0" algn="l">
              <a:lnSpc>
                <a:spcPct val="90000"/>
              </a:lnSpc>
              <a:spcBef>
                <a:spcPts val="0"/>
              </a:spcBef>
              <a:spcAft>
                <a:spcPts val="0"/>
              </a:spcAft>
              <a:buClr>
                <a:schemeClr val="dk1"/>
              </a:buClr>
              <a:buSzPts val="1800"/>
              <a:buFont typeface="Calibri"/>
              <a:buNone/>
            </a:pPr>
            <a:r>
              <a:t/>
            </a:r>
            <a:endParaRPr b="1" sz="1400"/>
          </a:p>
        </p:txBody>
      </p:sp>
      <p:sp>
        <p:nvSpPr>
          <p:cNvPr id="208" name="Google Shape;208;p12"/>
          <p:cNvSpPr txBox="1"/>
          <p:nvPr/>
        </p:nvSpPr>
        <p:spPr>
          <a:xfrm>
            <a:off x="454238" y="282544"/>
            <a:ext cx="5782500" cy="5820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800"/>
              <a:buFont typeface="Arial"/>
              <a:buNone/>
            </a:pPr>
            <a:r>
              <a:rPr b="1" i="0" lang="en-GB" sz="2300" u="none" cap="none" strike="noStrike">
                <a:solidFill>
                  <a:srgbClr val="434343"/>
                </a:solidFill>
                <a:latin typeface="Avenir"/>
                <a:ea typeface="Avenir"/>
                <a:cs typeface="Avenir"/>
                <a:sym typeface="Avenir"/>
              </a:rPr>
              <a:t>Transaction</a:t>
            </a:r>
            <a:endParaRPr b="1" i="0" sz="2300" u="none" cap="none" strike="noStrike">
              <a:solidFill>
                <a:srgbClr val="434343"/>
              </a:solidFill>
              <a:latin typeface="Avenir"/>
              <a:ea typeface="Avenir"/>
              <a:cs typeface="Avenir"/>
              <a:sym typeface="Avenir"/>
            </a:endParaRPr>
          </a:p>
        </p:txBody>
      </p:sp>
      <p:pic>
        <p:nvPicPr>
          <p:cNvPr id="209" name="Google Shape;209;p12"/>
          <p:cNvPicPr preferRelativeResize="0"/>
          <p:nvPr/>
        </p:nvPicPr>
        <p:blipFill rotWithShape="1">
          <a:blip r:embed="rId3">
            <a:alphaModFix/>
          </a:blip>
          <a:srcRect b="0" l="0" r="0" t="0"/>
          <a:stretch/>
        </p:blipFill>
        <p:spPr>
          <a:xfrm>
            <a:off x="601750" y="2571750"/>
            <a:ext cx="7755926" cy="2181400"/>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120"/>
          <p:cNvSpPr txBox="1"/>
          <p:nvPr/>
        </p:nvSpPr>
        <p:spPr>
          <a:xfrm>
            <a:off x="423525" y="140875"/>
            <a:ext cx="7710000" cy="5283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Materialized views ( Oracle ) </a:t>
            </a:r>
            <a:endParaRPr b="0" i="0" sz="2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1100"/>
              <a:buFont typeface="Arial"/>
              <a:buNone/>
            </a:pPr>
            <a:r>
              <a:t/>
            </a:r>
            <a:endParaRPr b="0" i="0" sz="2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1100"/>
              <a:buFont typeface="Arial"/>
              <a:buNone/>
            </a:pPr>
            <a:r>
              <a:t/>
            </a:r>
            <a:endParaRPr b="0" i="0" sz="2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1100"/>
              <a:buFont typeface="Arial"/>
              <a:buNone/>
            </a:pPr>
            <a:r>
              <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800" u="none" cap="none" strike="noStrike">
              <a:solidFill>
                <a:srgbClr val="666666"/>
              </a:solidFill>
              <a:latin typeface="Avenir"/>
              <a:ea typeface="Avenir"/>
              <a:cs typeface="Avenir"/>
              <a:sym typeface="Avenir"/>
            </a:endParaRPr>
          </a:p>
        </p:txBody>
      </p:sp>
      <p:sp>
        <p:nvSpPr>
          <p:cNvPr id="920" name="Google Shape;920;p120"/>
          <p:cNvSpPr txBox="1"/>
          <p:nvPr/>
        </p:nvSpPr>
        <p:spPr>
          <a:xfrm>
            <a:off x="466925" y="1517700"/>
            <a:ext cx="7891200" cy="3260400"/>
          </a:xfrm>
          <a:prstGeom prst="rect">
            <a:avLst/>
          </a:prstGeom>
          <a:noFill/>
          <a:ln>
            <a:noFill/>
          </a:ln>
        </p:spPr>
        <p:txBody>
          <a:bodyPr anchorCtr="0" anchor="t" bIns="91425" lIns="91425" spcFirstLastPara="1" rIns="91425" wrap="square" tIns="91425">
            <a:noAutofit/>
          </a:bodyPr>
          <a:lstStyle/>
          <a:p>
            <a:pPr indent="457200" lvl="0" marL="0" marR="0" rtl="0" algn="l">
              <a:lnSpc>
                <a:spcPct val="90000"/>
              </a:lnSpc>
              <a:spcBef>
                <a:spcPts val="0"/>
              </a:spcBef>
              <a:spcAft>
                <a:spcPts val="0"/>
              </a:spcAft>
              <a:buClr>
                <a:schemeClr val="dk1"/>
              </a:buClr>
              <a:buSzPts val="1100"/>
              <a:buFont typeface="Arial"/>
              <a:buNone/>
            </a:pPr>
            <a:r>
              <a:rPr b="0" i="0" lang="en-GB" sz="1800" u="none" cap="none" strike="noStrike">
                <a:solidFill>
                  <a:srgbClr val="666666"/>
                </a:solidFill>
                <a:latin typeface="Courier New"/>
                <a:ea typeface="Courier New"/>
                <a:cs typeface="Courier New"/>
                <a:sym typeface="Courier New"/>
              </a:rPr>
              <a:t>Create </a:t>
            </a:r>
            <a:r>
              <a:rPr b="1" i="0" lang="en-GB" sz="1800" u="none" cap="none" strike="noStrike">
                <a:solidFill>
                  <a:srgbClr val="666666"/>
                </a:solidFill>
                <a:latin typeface="Courier New"/>
                <a:ea typeface="Courier New"/>
                <a:cs typeface="Courier New"/>
                <a:sym typeface="Courier New"/>
              </a:rPr>
              <a:t>materialized view </a:t>
            </a:r>
            <a:r>
              <a:rPr b="0" i="0" lang="en-GB" sz="1800" u="none" cap="none" strike="noStrike">
                <a:solidFill>
                  <a:srgbClr val="666666"/>
                </a:solidFill>
                <a:latin typeface="Courier New"/>
                <a:ea typeface="Courier New"/>
                <a:cs typeface="Courier New"/>
                <a:sym typeface="Courier New"/>
              </a:rPr>
              <a:t>mview_account</a:t>
            </a:r>
            <a:endParaRPr b="0" i="0" sz="1800" u="none" cap="none" strike="noStrike">
              <a:solidFill>
                <a:srgbClr val="666666"/>
              </a:solidFill>
              <a:latin typeface="Courier New"/>
              <a:ea typeface="Courier New"/>
              <a:cs typeface="Courier New"/>
              <a:sym typeface="Courier New"/>
            </a:endParaRPr>
          </a:p>
          <a:p>
            <a:pPr indent="457200" lvl="0" marL="0" marR="0" rtl="0" algn="l">
              <a:lnSpc>
                <a:spcPct val="90000"/>
              </a:lnSpc>
              <a:spcBef>
                <a:spcPts val="0"/>
              </a:spcBef>
              <a:spcAft>
                <a:spcPts val="0"/>
              </a:spcAft>
              <a:buClr>
                <a:schemeClr val="dk1"/>
              </a:buClr>
              <a:buSzPts val="1100"/>
              <a:buFont typeface="Arial"/>
              <a:buNone/>
            </a:pPr>
            <a:r>
              <a:rPr b="0" i="0" lang="en-GB" sz="1800" u="none" cap="none" strike="noStrike">
                <a:solidFill>
                  <a:srgbClr val="666666"/>
                </a:solidFill>
                <a:latin typeface="Courier New"/>
                <a:ea typeface="Courier New"/>
                <a:cs typeface="Courier New"/>
                <a:sym typeface="Courier New"/>
              </a:rPr>
              <a:t>As Select * From ACCOUNT</a:t>
            </a:r>
            <a:endParaRPr b="0" i="0" sz="1800" u="none" cap="none" strike="noStrike">
              <a:solidFill>
                <a:srgbClr val="666666"/>
              </a:solidFill>
              <a:latin typeface="Courier New"/>
              <a:ea typeface="Courier New"/>
              <a:cs typeface="Courier New"/>
              <a:sym typeface="Courier New"/>
            </a:endParaRPr>
          </a:p>
          <a:p>
            <a:pPr indent="457200" lvl="0" marL="0" marR="0" rtl="0" algn="l">
              <a:lnSpc>
                <a:spcPct val="90000"/>
              </a:lnSpc>
              <a:spcBef>
                <a:spcPts val="0"/>
              </a:spcBef>
              <a:spcAft>
                <a:spcPts val="0"/>
              </a:spcAft>
              <a:buClr>
                <a:srgbClr val="000000"/>
              </a:buClr>
              <a:buSzPts val="1800"/>
              <a:buFont typeface="Arial"/>
              <a:buNone/>
            </a:pPr>
            <a:r>
              <a:rPr b="0" i="0" lang="en-GB" sz="1800" u="none" cap="none" strike="noStrike">
                <a:solidFill>
                  <a:srgbClr val="666666"/>
                </a:solidFill>
                <a:latin typeface="Courier New"/>
                <a:ea typeface="Courier New"/>
                <a:cs typeface="Courier New"/>
                <a:sym typeface="Courier New"/>
              </a:rPr>
              <a:t>Where Balance &gt; 500000 ;</a:t>
            </a:r>
            <a:endParaRPr b="0" i="0" sz="1800" u="none" cap="none" strike="noStrike">
              <a:solidFill>
                <a:srgbClr val="666666"/>
              </a:solidFill>
              <a:latin typeface="Courier New"/>
              <a:ea typeface="Courier New"/>
              <a:cs typeface="Courier New"/>
              <a:sym typeface="Courier New"/>
            </a:endParaRPr>
          </a:p>
          <a:p>
            <a:pPr indent="0" lvl="0" marL="0" marR="0" rtl="0" algn="l">
              <a:lnSpc>
                <a:spcPct val="90000"/>
              </a:lnSpc>
              <a:spcBef>
                <a:spcPts val="0"/>
              </a:spcBef>
              <a:spcAft>
                <a:spcPts val="0"/>
              </a:spcAft>
              <a:buClr>
                <a:srgbClr val="000000"/>
              </a:buClr>
              <a:buSzPts val="1800"/>
              <a:buFont typeface="Arial"/>
              <a:buNone/>
            </a:pPr>
            <a:r>
              <a:t/>
            </a:r>
            <a:endParaRPr b="0" i="0" sz="1800" u="none" cap="none" strike="noStrike">
              <a:solidFill>
                <a:srgbClr val="666666"/>
              </a:solidFill>
              <a:latin typeface="Courier New"/>
              <a:ea typeface="Courier New"/>
              <a:cs typeface="Courier New"/>
              <a:sym typeface="Courier New"/>
            </a:endParaRPr>
          </a:p>
          <a:p>
            <a:pPr indent="-342900" lvl="0" marL="457200" marR="0" rtl="0" algn="l">
              <a:lnSpc>
                <a:spcPct val="9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In this example, materialized view is created with a SQL query logic but does not hold any physical data</a:t>
            </a:r>
            <a:endParaRPr b="0" i="0" sz="1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a:p>
            <a:pPr indent="-342900" lvl="0" marL="457200" marR="0" rtl="0" algn="l">
              <a:lnSpc>
                <a:spcPct val="9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In order to feed the data to materialized views, materialized views must be refreshed</a:t>
            </a:r>
            <a:endParaRPr b="0" i="0" sz="1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rgbClr val="000000"/>
              </a:buClr>
              <a:buSzPts val="2000"/>
              <a:buFont typeface="Arial"/>
              <a:buNone/>
            </a:pPr>
            <a:r>
              <a:t/>
            </a:r>
            <a:endParaRPr b="0" i="0" sz="2000" u="none" cap="none" strike="noStrike">
              <a:solidFill>
                <a:srgbClr val="666666"/>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100"/>
              <a:buFont typeface="Arial"/>
              <a:buNone/>
            </a:pPr>
            <a:r>
              <a:t/>
            </a:r>
            <a:endParaRPr b="0" i="0" sz="1800" u="none" cap="none" strike="noStrike">
              <a:solidFill>
                <a:srgbClr val="666666"/>
              </a:solidFill>
              <a:latin typeface="Courier New"/>
              <a:ea typeface="Courier New"/>
              <a:cs typeface="Courier New"/>
              <a:sym typeface="Courier New"/>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121"/>
          <p:cNvSpPr txBox="1"/>
          <p:nvPr/>
        </p:nvSpPr>
        <p:spPr>
          <a:xfrm>
            <a:off x="423525" y="140875"/>
            <a:ext cx="7710000" cy="5283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Materialized views ( Oracle ) </a:t>
            </a:r>
            <a:endParaRPr b="0" i="0" sz="2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1100"/>
              <a:buFont typeface="Arial"/>
              <a:buNone/>
            </a:pPr>
            <a:r>
              <a:t/>
            </a:r>
            <a:endParaRPr b="0" i="0" sz="2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1100"/>
              <a:buFont typeface="Arial"/>
              <a:buNone/>
            </a:pPr>
            <a:r>
              <a:t/>
            </a:r>
            <a:endParaRPr b="0" i="0" sz="2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1100"/>
              <a:buFont typeface="Arial"/>
              <a:buNone/>
            </a:pPr>
            <a:r>
              <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800" u="none" cap="none" strike="noStrike">
              <a:solidFill>
                <a:srgbClr val="666666"/>
              </a:solidFill>
              <a:latin typeface="Avenir"/>
              <a:ea typeface="Avenir"/>
              <a:cs typeface="Avenir"/>
              <a:sym typeface="Avenir"/>
            </a:endParaRPr>
          </a:p>
        </p:txBody>
      </p:sp>
      <p:sp>
        <p:nvSpPr>
          <p:cNvPr id="926" name="Google Shape;926;p121"/>
          <p:cNvSpPr txBox="1"/>
          <p:nvPr/>
        </p:nvSpPr>
        <p:spPr>
          <a:xfrm>
            <a:off x="466925" y="1517700"/>
            <a:ext cx="7891200" cy="3260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9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Materialized views are refreshed with physical data. Let us look at how they are refreshed</a:t>
            </a:r>
            <a:endParaRPr b="0" i="0" sz="1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2000"/>
              <a:buFont typeface="Courier New"/>
              <a:buNone/>
            </a:pPr>
            <a:r>
              <a:t/>
            </a:r>
            <a:endParaRPr b="0" i="0" sz="1800" u="none" cap="none" strike="noStrike">
              <a:solidFill>
                <a:srgbClr val="666666"/>
              </a:solidFill>
              <a:latin typeface="Avenir"/>
              <a:ea typeface="Avenir"/>
              <a:cs typeface="Avenir"/>
              <a:sym typeface="Avenir"/>
            </a:endParaRPr>
          </a:p>
          <a:p>
            <a:pPr indent="457200" lvl="0" marL="0" marR="0" rtl="0" algn="l">
              <a:lnSpc>
                <a:spcPct val="90000"/>
              </a:lnSpc>
              <a:spcBef>
                <a:spcPts val="0"/>
              </a:spcBef>
              <a:spcAft>
                <a:spcPts val="0"/>
              </a:spcAft>
              <a:buClr>
                <a:schemeClr val="dk1"/>
              </a:buClr>
              <a:buSzPts val="2000"/>
              <a:buFont typeface="Courier New"/>
              <a:buNone/>
            </a:pPr>
            <a:r>
              <a:rPr b="0" i="0" lang="en-GB" sz="1800" u="none" cap="none" strike="noStrike">
                <a:solidFill>
                  <a:srgbClr val="666666"/>
                </a:solidFill>
                <a:latin typeface="Avenir"/>
                <a:ea typeface="Avenir"/>
                <a:cs typeface="Avenir"/>
                <a:sym typeface="Avenir"/>
              </a:rPr>
              <a:t>E.g:</a:t>
            </a:r>
            <a:endParaRPr b="0" i="0" sz="1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2000"/>
              <a:buFont typeface="Courier New"/>
              <a:buNone/>
            </a:pPr>
            <a:r>
              <a:t/>
            </a:r>
            <a:endParaRPr b="0" i="0" sz="1800" u="none" cap="none" strike="noStrike">
              <a:solidFill>
                <a:srgbClr val="666666"/>
              </a:solidFill>
              <a:latin typeface="Avenir"/>
              <a:ea typeface="Avenir"/>
              <a:cs typeface="Avenir"/>
              <a:sym typeface="Avenir"/>
            </a:endParaRPr>
          </a:p>
          <a:p>
            <a:pPr indent="457200" lvl="0" marL="0" marR="0" rtl="0" algn="l">
              <a:lnSpc>
                <a:spcPct val="90000"/>
              </a:lnSpc>
              <a:spcBef>
                <a:spcPts val="0"/>
              </a:spcBef>
              <a:spcAft>
                <a:spcPts val="0"/>
              </a:spcAft>
              <a:buClr>
                <a:srgbClr val="000000"/>
              </a:buClr>
              <a:buSzPts val="1800"/>
              <a:buFont typeface="Arial"/>
              <a:buNone/>
            </a:pPr>
            <a:r>
              <a:rPr b="0" i="0" lang="en-GB" sz="1800" u="none" cap="none" strike="noStrike">
                <a:solidFill>
                  <a:srgbClr val="666666"/>
                </a:solidFill>
                <a:latin typeface="Avenir"/>
                <a:ea typeface="Avenir"/>
                <a:cs typeface="Avenir"/>
                <a:sym typeface="Avenir"/>
              </a:rPr>
              <a:t>execute dbms_mview.refresh( ‘</a:t>
            </a:r>
            <a:r>
              <a:rPr b="0" i="1" lang="en-GB" sz="1800" u="none" cap="none" strike="noStrike">
                <a:solidFill>
                  <a:srgbClr val="666666"/>
                </a:solidFill>
                <a:latin typeface="Avenir"/>
                <a:ea typeface="Avenir"/>
                <a:cs typeface="Avenir"/>
                <a:sym typeface="Avenir"/>
              </a:rPr>
              <a:t>mview_account’) ; </a:t>
            </a:r>
            <a:endParaRPr b="0" i="1" sz="1800" u="none" cap="none" strike="noStrike">
              <a:solidFill>
                <a:srgbClr val="666666"/>
              </a:solidFill>
              <a:latin typeface="Avenir"/>
              <a:ea typeface="Avenir"/>
              <a:cs typeface="Avenir"/>
              <a:sym typeface="Avenir"/>
            </a:endParaRPr>
          </a:p>
          <a:p>
            <a:pPr indent="457200" lvl="0" marL="0" marR="0" rtl="0" algn="l">
              <a:lnSpc>
                <a:spcPct val="90000"/>
              </a:lnSpc>
              <a:spcBef>
                <a:spcPts val="0"/>
              </a:spcBef>
              <a:spcAft>
                <a:spcPts val="0"/>
              </a:spcAft>
              <a:buClr>
                <a:srgbClr val="000000"/>
              </a:buClr>
              <a:buSzPts val="1800"/>
              <a:buFont typeface="Arial"/>
              <a:buNone/>
            </a:pPr>
            <a:r>
              <a:t/>
            </a:r>
            <a:endParaRPr b="0" i="1" sz="1800" u="none" cap="none" strike="noStrike">
              <a:solidFill>
                <a:srgbClr val="666666"/>
              </a:solidFill>
              <a:latin typeface="Avenir"/>
              <a:ea typeface="Avenir"/>
              <a:cs typeface="Avenir"/>
              <a:sym typeface="Avenir"/>
            </a:endParaRPr>
          </a:p>
          <a:p>
            <a:pPr indent="45720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666666"/>
                </a:solidFill>
                <a:latin typeface="Courier New"/>
                <a:ea typeface="Courier New"/>
                <a:cs typeface="Courier New"/>
                <a:sym typeface="Courier New"/>
              </a:rPr>
              <a:t>Select  * from mview_account ;</a:t>
            </a:r>
            <a:endParaRPr b="0" i="0" sz="1800" u="none" cap="none" strike="noStrike">
              <a:solidFill>
                <a:srgbClr val="666666"/>
              </a:solidFill>
              <a:latin typeface="Courier New"/>
              <a:ea typeface="Courier New"/>
              <a:cs typeface="Courier New"/>
              <a:sym typeface="Courier New"/>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sp>
        <p:nvSpPr>
          <p:cNvPr id="931" name="Google Shape;931;p122"/>
          <p:cNvSpPr txBox="1"/>
          <p:nvPr/>
        </p:nvSpPr>
        <p:spPr>
          <a:xfrm>
            <a:off x="423525" y="140875"/>
            <a:ext cx="7710000" cy="5283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Materialized views ( Oracle ) </a:t>
            </a:r>
            <a:endParaRPr b="0" i="0" sz="2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1100"/>
              <a:buFont typeface="Arial"/>
              <a:buNone/>
            </a:pPr>
            <a:r>
              <a:t/>
            </a:r>
            <a:endParaRPr b="0" i="0" sz="2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1100"/>
              <a:buFont typeface="Arial"/>
              <a:buNone/>
            </a:pPr>
            <a:r>
              <a:t/>
            </a:r>
            <a:endParaRPr b="0" i="0" sz="2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1100"/>
              <a:buFont typeface="Arial"/>
              <a:buNone/>
            </a:pPr>
            <a:r>
              <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800" u="none" cap="none" strike="noStrike">
              <a:solidFill>
                <a:srgbClr val="666666"/>
              </a:solidFill>
              <a:latin typeface="Avenir"/>
              <a:ea typeface="Avenir"/>
              <a:cs typeface="Avenir"/>
              <a:sym typeface="Avenir"/>
            </a:endParaRPr>
          </a:p>
        </p:txBody>
      </p:sp>
      <p:sp>
        <p:nvSpPr>
          <p:cNvPr id="932" name="Google Shape;932;p122"/>
          <p:cNvSpPr txBox="1"/>
          <p:nvPr/>
        </p:nvSpPr>
        <p:spPr>
          <a:xfrm>
            <a:off x="466925" y="1517700"/>
            <a:ext cx="7891200" cy="32604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1800"/>
              <a:buFont typeface="Arial"/>
              <a:buNone/>
            </a:pPr>
            <a:r>
              <a:t/>
            </a:r>
            <a:endParaRPr b="0" i="1" sz="1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rgbClr val="000000"/>
              </a:buClr>
              <a:buSzPts val="1800"/>
              <a:buFont typeface="Arial"/>
              <a:buNone/>
            </a:pPr>
            <a:r>
              <a:t/>
            </a:r>
            <a:endParaRPr b="0" i="1" sz="1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rgbClr val="000000"/>
              </a:buClr>
              <a:buSzPts val="1800"/>
              <a:buFont typeface="Arial"/>
              <a:buNone/>
            </a:pPr>
            <a:r>
              <a:t/>
            </a:r>
            <a:endParaRPr b="0" i="1" sz="1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rgbClr val="000000"/>
              </a:buClr>
              <a:buSzPts val="1800"/>
              <a:buFont typeface="Arial"/>
              <a:buNone/>
            </a:pPr>
            <a:r>
              <a:t/>
            </a:r>
            <a:endParaRPr b="0" i="1" sz="1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rgbClr val="000000"/>
              </a:buClr>
              <a:buSzPts val="1800"/>
              <a:buFont typeface="Arial"/>
              <a:buNone/>
            </a:pPr>
            <a:r>
              <a:t/>
            </a:r>
            <a:endParaRPr b="0" i="1" sz="1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rgbClr val="000000"/>
              </a:buClr>
              <a:buSzPts val="1800"/>
              <a:buFont typeface="Arial"/>
              <a:buNone/>
            </a:pPr>
            <a:r>
              <a:t/>
            </a:r>
            <a:endParaRPr b="0" i="1" sz="1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rgbClr val="000000"/>
              </a:buClr>
              <a:buSzPts val="1800"/>
              <a:buFont typeface="Arial"/>
              <a:buNone/>
            </a:pPr>
            <a:r>
              <a:t/>
            </a:r>
            <a:endParaRPr b="0" i="1" sz="1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rgbClr val="000000"/>
              </a:buClr>
              <a:buSzPts val="1800"/>
              <a:buFont typeface="Arial"/>
              <a:buNone/>
            </a:pPr>
            <a:r>
              <a:t/>
            </a:r>
            <a:endParaRPr b="0" i="1" sz="1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rgbClr val="000000"/>
              </a:buClr>
              <a:buSzPts val="1800"/>
              <a:buFont typeface="Arial"/>
              <a:buNone/>
            </a:pPr>
            <a:r>
              <a:t/>
            </a:r>
            <a:endParaRPr b="0" i="1" sz="1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rgbClr val="000000"/>
              </a:buClr>
              <a:buSzPts val="1800"/>
              <a:buFont typeface="Arial"/>
              <a:buNone/>
            </a:pPr>
            <a:r>
              <a:t/>
            </a:r>
            <a:endParaRPr b="0" i="1" sz="1800" u="none" cap="none" strike="noStrike">
              <a:solidFill>
                <a:srgbClr val="666666"/>
              </a:solidFill>
              <a:latin typeface="Avenir"/>
              <a:ea typeface="Avenir"/>
              <a:cs typeface="Avenir"/>
              <a:sym typeface="Avenir"/>
            </a:endParaRPr>
          </a:p>
          <a:p>
            <a:pPr indent="-342900" lvl="0" marL="457200" marR="0" rtl="0" algn="l">
              <a:lnSpc>
                <a:spcPct val="90000"/>
              </a:lnSpc>
              <a:spcBef>
                <a:spcPts val="100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Mview_account is refreshed with data only after it is explicitly refreshed with system package</a:t>
            </a:r>
            <a:endParaRPr b="0" i="0" sz="1800" u="none" cap="none" strike="noStrike">
              <a:solidFill>
                <a:srgbClr val="666666"/>
              </a:solidFill>
              <a:latin typeface="Avenir"/>
              <a:ea typeface="Avenir"/>
              <a:cs typeface="Avenir"/>
              <a:sym typeface="Avenir"/>
            </a:endParaRPr>
          </a:p>
          <a:p>
            <a:pPr indent="0" lvl="0" marL="0" marR="0" rtl="0" algn="l">
              <a:lnSpc>
                <a:spcPct val="90000"/>
              </a:lnSpc>
              <a:spcBef>
                <a:spcPts val="100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800"/>
              <a:buFont typeface="Arial"/>
              <a:buNone/>
            </a:pPr>
            <a:r>
              <a:t/>
            </a:r>
            <a:endParaRPr b="0" i="1" sz="1800" u="none" cap="none" strike="noStrike">
              <a:solidFill>
                <a:srgbClr val="666666"/>
              </a:solidFill>
              <a:latin typeface="Avenir"/>
              <a:ea typeface="Avenir"/>
              <a:cs typeface="Avenir"/>
              <a:sym typeface="Avenir"/>
            </a:endParaRPr>
          </a:p>
        </p:txBody>
      </p:sp>
      <p:pic>
        <p:nvPicPr>
          <p:cNvPr id="933" name="Google Shape;933;p122"/>
          <p:cNvPicPr preferRelativeResize="0"/>
          <p:nvPr/>
        </p:nvPicPr>
        <p:blipFill rotWithShape="1">
          <a:blip r:embed="rId3">
            <a:alphaModFix/>
          </a:blip>
          <a:srcRect b="0" l="0" r="0" t="0"/>
          <a:stretch/>
        </p:blipFill>
        <p:spPr>
          <a:xfrm>
            <a:off x="558175" y="1606175"/>
            <a:ext cx="7685972" cy="2207673"/>
          </a:xfrm>
          <a:prstGeom prst="rect">
            <a:avLst/>
          </a:prstGeom>
          <a:noFill/>
          <a:ln>
            <a:noFill/>
          </a:ln>
        </p:spPr>
      </p:pic>
      <p:sp>
        <p:nvSpPr>
          <p:cNvPr id="934" name="Google Shape;934;p122"/>
          <p:cNvSpPr txBox="1"/>
          <p:nvPr/>
        </p:nvSpPr>
        <p:spPr>
          <a:xfrm>
            <a:off x="8155025" y="3293475"/>
            <a:ext cx="3781800" cy="1944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00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123"/>
          <p:cNvSpPr txBox="1"/>
          <p:nvPr/>
        </p:nvSpPr>
        <p:spPr>
          <a:xfrm>
            <a:off x="423525" y="140875"/>
            <a:ext cx="7710000" cy="5283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Complete Refresh: </a:t>
            </a:r>
            <a:endParaRPr b="0" i="0" sz="2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1100"/>
              <a:buFont typeface="Arial"/>
              <a:buNone/>
            </a:pPr>
            <a:r>
              <a:t/>
            </a:r>
            <a:endParaRPr b="0" i="0" sz="2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1100"/>
              <a:buFont typeface="Arial"/>
              <a:buNone/>
            </a:pPr>
            <a:r>
              <a:t/>
            </a:r>
            <a:endParaRPr b="0" i="0" sz="2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1100"/>
              <a:buFont typeface="Arial"/>
              <a:buNone/>
            </a:pPr>
            <a:r>
              <a:t/>
            </a:r>
            <a:endParaRPr b="0" i="0" sz="2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1100"/>
              <a:buFont typeface="Arial"/>
              <a:buNone/>
            </a:pPr>
            <a:r>
              <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800" u="none" cap="none" strike="noStrike">
              <a:solidFill>
                <a:srgbClr val="666666"/>
              </a:solidFill>
              <a:latin typeface="Avenir"/>
              <a:ea typeface="Avenir"/>
              <a:cs typeface="Avenir"/>
              <a:sym typeface="Avenir"/>
            </a:endParaRPr>
          </a:p>
        </p:txBody>
      </p:sp>
      <p:sp>
        <p:nvSpPr>
          <p:cNvPr id="940" name="Google Shape;940;p123"/>
          <p:cNvSpPr txBox="1"/>
          <p:nvPr/>
        </p:nvSpPr>
        <p:spPr>
          <a:xfrm>
            <a:off x="466925" y="1517700"/>
            <a:ext cx="7891200" cy="3260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9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Materialized view uses complete refresh method to truncate and refresh with new data from Query it is defined with</a:t>
            </a:r>
            <a:endParaRPr b="0" i="0" sz="1800" u="none" cap="none" strike="noStrike">
              <a:solidFill>
                <a:srgbClr val="666666"/>
              </a:solidFill>
              <a:latin typeface="Avenir"/>
              <a:ea typeface="Avenir"/>
              <a:cs typeface="Avenir"/>
              <a:sym typeface="Avenir"/>
            </a:endParaRPr>
          </a:p>
          <a:p>
            <a:pPr indent="0" lvl="0" marL="0" marR="0" rtl="0" algn="l">
              <a:lnSpc>
                <a:spcPct val="90000"/>
              </a:lnSpc>
              <a:spcBef>
                <a:spcPts val="1000"/>
              </a:spcBef>
              <a:spcAft>
                <a:spcPts val="0"/>
              </a:spcAft>
              <a:buClr>
                <a:srgbClr val="000000"/>
              </a:buClr>
              <a:buSzPts val="1800"/>
              <a:buFont typeface="Arial"/>
              <a:buNone/>
            </a:pPr>
            <a:r>
              <a:t/>
            </a:r>
            <a:endParaRPr b="0" i="0" sz="1800" u="none" cap="none" strike="noStrike">
              <a:solidFill>
                <a:srgbClr val="666666"/>
              </a:solidFill>
              <a:latin typeface="Courier New"/>
              <a:ea typeface="Courier New"/>
              <a:cs typeface="Courier New"/>
              <a:sym typeface="Courier New"/>
            </a:endParaRPr>
          </a:p>
          <a:p>
            <a:pPr indent="457200" lvl="0" marL="0" marR="0" rtl="0" algn="l">
              <a:lnSpc>
                <a:spcPct val="90000"/>
              </a:lnSpc>
              <a:spcBef>
                <a:spcPts val="0"/>
              </a:spcBef>
              <a:spcAft>
                <a:spcPts val="0"/>
              </a:spcAft>
              <a:buClr>
                <a:schemeClr val="dk1"/>
              </a:buClr>
              <a:buSzPts val="1100"/>
              <a:buFont typeface="Arial"/>
              <a:buNone/>
            </a:pPr>
            <a:r>
              <a:rPr b="0" i="0" lang="en-GB" sz="1800" u="none" cap="none" strike="noStrike">
                <a:solidFill>
                  <a:srgbClr val="666666"/>
                </a:solidFill>
                <a:latin typeface="Courier New"/>
                <a:ea typeface="Courier New"/>
                <a:cs typeface="Courier New"/>
                <a:sym typeface="Courier New"/>
              </a:rPr>
              <a:t>Create materialized view </a:t>
            </a:r>
            <a:endParaRPr b="0" i="0" sz="1800" u="none" cap="none" strike="noStrike">
              <a:solidFill>
                <a:srgbClr val="666666"/>
              </a:solidFill>
              <a:latin typeface="Courier New"/>
              <a:ea typeface="Courier New"/>
              <a:cs typeface="Courier New"/>
              <a:sym typeface="Courier New"/>
            </a:endParaRPr>
          </a:p>
          <a:p>
            <a:pPr indent="457200" lvl="0" marL="0" marR="0" rtl="0" algn="l">
              <a:lnSpc>
                <a:spcPct val="90000"/>
              </a:lnSpc>
              <a:spcBef>
                <a:spcPts val="0"/>
              </a:spcBef>
              <a:spcAft>
                <a:spcPts val="0"/>
              </a:spcAft>
              <a:buClr>
                <a:schemeClr val="dk1"/>
              </a:buClr>
              <a:buSzPts val="1100"/>
              <a:buFont typeface="Arial"/>
              <a:buNone/>
            </a:pPr>
            <a:r>
              <a:rPr b="1" i="0" lang="en-GB" sz="1800" u="none" cap="none" strike="noStrike">
                <a:solidFill>
                  <a:srgbClr val="666666"/>
                </a:solidFill>
                <a:latin typeface="Courier New"/>
                <a:ea typeface="Courier New"/>
                <a:cs typeface="Courier New"/>
                <a:sym typeface="Courier New"/>
              </a:rPr>
              <a:t>REFRESH COMPLETE</a:t>
            </a:r>
            <a:endParaRPr b="1" i="0" sz="1800" u="none" cap="none" strike="noStrike">
              <a:solidFill>
                <a:srgbClr val="666666"/>
              </a:solidFill>
              <a:latin typeface="Courier New"/>
              <a:ea typeface="Courier New"/>
              <a:cs typeface="Courier New"/>
              <a:sym typeface="Courier New"/>
            </a:endParaRPr>
          </a:p>
          <a:p>
            <a:pPr indent="457200" lvl="0" marL="0" marR="0" rtl="0" algn="l">
              <a:lnSpc>
                <a:spcPct val="90000"/>
              </a:lnSpc>
              <a:spcBef>
                <a:spcPts val="0"/>
              </a:spcBef>
              <a:spcAft>
                <a:spcPts val="0"/>
              </a:spcAft>
              <a:buClr>
                <a:schemeClr val="dk1"/>
              </a:buClr>
              <a:buSzPts val="1100"/>
              <a:buFont typeface="Arial"/>
              <a:buNone/>
            </a:pPr>
            <a:r>
              <a:rPr b="0" i="0" lang="en-GB" sz="1800" u="none" cap="none" strike="noStrike">
                <a:solidFill>
                  <a:srgbClr val="666666"/>
                </a:solidFill>
                <a:latin typeface="Courier New"/>
                <a:ea typeface="Courier New"/>
                <a:cs typeface="Courier New"/>
                <a:sym typeface="Courier New"/>
              </a:rPr>
              <a:t>mview_account_RC</a:t>
            </a:r>
            <a:endParaRPr b="0" i="0" sz="1800" u="none" cap="none" strike="noStrike">
              <a:solidFill>
                <a:srgbClr val="666666"/>
              </a:solidFill>
              <a:latin typeface="Courier New"/>
              <a:ea typeface="Courier New"/>
              <a:cs typeface="Courier New"/>
              <a:sym typeface="Courier New"/>
            </a:endParaRPr>
          </a:p>
          <a:p>
            <a:pPr indent="457200" lvl="0" marL="0" marR="0" rtl="0" algn="l">
              <a:lnSpc>
                <a:spcPct val="90000"/>
              </a:lnSpc>
              <a:spcBef>
                <a:spcPts val="0"/>
              </a:spcBef>
              <a:spcAft>
                <a:spcPts val="0"/>
              </a:spcAft>
              <a:buClr>
                <a:schemeClr val="dk1"/>
              </a:buClr>
              <a:buSzPts val="1100"/>
              <a:buFont typeface="Arial"/>
              <a:buNone/>
            </a:pPr>
            <a:r>
              <a:rPr b="0" i="0" lang="en-GB" sz="1800" u="none" cap="none" strike="noStrike">
                <a:solidFill>
                  <a:srgbClr val="666666"/>
                </a:solidFill>
                <a:latin typeface="Courier New"/>
                <a:ea typeface="Courier New"/>
                <a:cs typeface="Courier New"/>
                <a:sym typeface="Courier New"/>
              </a:rPr>
              <a:t>As Select * From ACCOUNT</a:t>
            </a:r>
            <a:endParaRPr b="0" i="0" sz="1800" u="none" cap="none" strike="noStrike">
              <a:solidFill>
                <a:srgbClr val="666666"/>
              </a:solidFill>
              <a:latin typeface="Courier New"/>
              <a:ea typeface="Courier New"/>
              <a:cs typeface="Courier New"/>
              <a:sym typeface="Courier New"/>
            </a:endParaRPr>
          </a:p>
          <a:p>
            <a:pPr indent="457200" lvl="0" marL="0" marR="0" rtl="0" algn="l">
              <a:lnSpc>
                <a:spcPct val="90000"/>
              </a:lnSpc>
              <a:spcBef>
                <a:spcPts val="0"/>
              </a:spcBef>
              <a:spcAft>
                <a:spcPts val="0"/>
              </a:spcAft>
              <a:buClr>
                <a:srgbClr val="000000"/>
              </a:buClr>
              <a:buSzPts val="1800"/>
              <a:buFont typeface="Arial"/>
              <a:buNone/>
            </a:pPr>
            <a:r>
              <a:rPr b="0" i="0" lang="en-GB" sz="1800" u="none" cap="none" strike="noStrike">
                <a:solidFill>
                  <a:srgbClr val="666666"/>
                </a:solidFill>
                <a:latin typeface="Courier New"/>
                <a:ea typeface="Courier New"/>
                <a:cs typeface="Courier New"/>
                <a:sym typeface="Courier New"/>
              </a:rPr>
              <a:t>Where Balance &gt; 500000 </a:t>
            </a:r>
            <a:endParaRPr b="0" i="0" sz="1800" u="none" cap="none" strike="noStrike">
              <a:solidFill>
                <a:srgbClr val="666666"/>
              </a:solidFill>
              <a:latin typeface="Courier New"/>
              <a:ea typeface="Courier New"/>
              <a:cs typeface="Courier New"/>
              <a:sym typeface="Courier New"/>
            </a:endParaRPr>
          </a:p>
          <a:p>
            <a:pPr indent="457200" lvl="0" marL="0" marR="0" rtl="0" algn="l">
              <a:lnSpc>
                <a:spcPct val="90000"/>
              </a:lnSpc>
              <a:spcBef>
                <a:spcPts val="0"/>
              </a:spcBef>
              <a:spcAft>
                <a:spcPts val="0"/>
              </a:spcAft>
              <a:buClr>
                <a:srgbClr val="000000"/>
              </a:buClr>
              <a:buSzPts val="1800"/>
              <a:buFont typeface="Arial"/>
              <a:buNone/>
            </a:pPr>
            <a:r>
              <a:t/>
            </a:r>
            <a:endParaRPr b="0" i="0" sz="1800" u="none" cap="none" strike="noStrike">
              <a:solidFill>
                <a:srgbClr val="666666"/>
              </a:solidFill>
              <a:latin typeface="Courier New"/>
              <a:ea typeface="Courier New"/>
              <a:cs typeface="Courier New"/>
              <a:sym typeface="Courier New"/>
            </a:endParaRPr>
          </a:p>
          <a:p>
            <a:pPr indent="0" lvl="0" marL="457200" marR="0" rtl="0" algn="l">
              <a:lnSpc>
                <a:spcPct val="90000"/>
              </a:lnSpc>
              <a:spcBef>
                <a:spcPts val="0"/>
              </a:spcBef>
              <a:spcAft>
                <a:spcPts val="0"/>
              </a:spcAft>
              <a:buClr>
                <a:srgbClr val="000000"/>
              </a:buClr>
              <a:buSzPts val="1800"/>
              <a:buFont typeface="Arial"/>
              <a:buNone/>
            </a:pPr>
            <a:r>
              <a:rPr b="0" i="0" lang="en-GB" sz="1800" u="none" cap="none" strike="noStrike">
                <a:solidFill>
                  <a:srgbClr val="666666"/>
                </a:solidFill>
                <a:latin typeface="Avenir"/>
                <a:ea typeface="Avenir"/>
                <a:cs typeface="Avenir"/>
                <a:sym typeface="Avenir"/>
              </a:rPr>
              <a:t>execute dbms_mview.refresh( list =&gt; ‘mview_account_RC’ ,  method =&gt; 'C’);</a:t>
            </a:r>
            <a:endParaRPr b="0" i="0" sz="1800" u="none" cap="none" strike="noStrike">
              <a:solidFill>
                <a:srgbClr val="666666"/>
              </a:solidFill>
              <a:latin typeface="Avenir"/>
              <a:ea typeface="Avenir"/>
              <a:cs typeface="Avenir"/>
              <a:sym typeface="Avenir"/>
            </a:endParaRPr>
          </a:p>
        </p:txBody>
      </p:sp>
      <p:sp>
        <p:nvSpPr>
          <p:cNvPr id="941" name="Google Shape;941;p123"/>
          <p:cNvSpPr txBox="1"/>
          <p:nvPr/>
        </p:nvSpPr>
        <p:spPr>
          <a:xfrm>
            <a:off x="8155025" y="3293475"/>
            <a:ext cx="3781800" cy="1944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00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p124"/>
          <p:cNvSpPr txBox="1"/>
          <p:nvPr/>
        </p:nvSpPr>
        <p:spPr>
          <a:xfrm>
            <a:off x="423525" y="140875"/>
            <a:ext cx="7710000" cy="5283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Complete Refresh: </a:t>
            </a:r>
            <a:endParaRPr b="0" i="0" sz="2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1100"/>
              <a:buFont typeface="Arial"/>
              <a:buNone/>
            </a:pPr>
            <a:r>
              <a:t/>
            </a:r>
            <a:endParaRPr b="0" i="0" sz="2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1100"/>
              <a:buFont typeface="Arial"/>
              <a:buNone/>
            </a:pPr>
            <a:r>
              <a:t/>
            </a:r>
            <a:endParaRPr b="0" i="0" sz="2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1100"/>
              <a:buFont typeface="Arial"/>
              <a:buNone/>
            </a:pPr>
            <a:r>
              <a:t/>
            </a:r>
            <a:endParaRPr b="0" i="0" sz="2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1100"/>
              <a:buFont typeface="Arial"/>
              <a:buNone/>
            </a:pPr>
            <a:r>
              <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800" u="none" cap="none" strike="noStrike">
              <a:solidFill>
                <a:srgbClr val="666666"/>
              </a:solidFill>
              <a:latin typeface="Avenir"/>
              <a:ea typeface="Avenir"/>
              <a:cs typeface="Avenir"/>
              <a:sym typeface="Avenir"/>
            </a:endParaRPr>
          </a:p>
        </p:txBody>
      </p:sp>
      <p:sp>
        <p:nvSpPr>
          <p:cNvPr id="947" name="Google Shape;947;p124"/>
          <p:cNvSpPr txBox="1"/>
          <p:nvPr/>
        </p:nvSpPr>
        <p:spPr>
          <a:xfrm>
            <a:off x="466925" y="1517700"/>
            <a:ext cx="7891200" cy="3260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9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In this example, materialized view always uses complete method to reload the data every time it is refreshed explicitly</a:t>
            </a:r>
            <a:endParaRPr b="0" i="0" sz="1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a:p>
            <a:pPr indent="-342900" lvl="0" marL="457200" marR="0" rtl="0" algn="l">
              <a:lnSpc>
                <a:spcPct val="9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Here the refresh time is equals to the time of query execution and loading of the data</a:t>
            </a:r>
            <a:endParaRPr b="0" i="0" sz="1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p:txBody>
      </p:sp>
      <p:sp>
        <p:nvSpPr>
          <p:cNvPr id="948" name="Google Shape;948;p124"/>
          <p:cNvSpPr txBox="1"/>
          <p:nvPr/>
        </p:nvSpPr>
        <p:spPr>
          <a:xfrm>
            <a:off x="8155025" y="3293475"/>
            <a:ext cx="3781800" cy="1944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00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sp>
        <p:nvSpPr>
          <p:cNvPr id="953" name="Google Shape;953;p125"/>
          <p:cNvSpPr txBox="1"/>
          <p:nvPr/>
        </p:nvSpPr>
        <p:spPr>
          <a:xfrm>
            <a:off x="423525" y="140875"/>
            <a:ext cx="7710000" cy="5283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FAST Refresh: </a:t>
            </a:r>
            <a:endParaRPr b="0" i="0" sz="2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1100"/>
              <a:buFont typeface="Arial"/>
              <a:buNone/>
            </a:pPr>
            <a:r>
              <a:t/>
            </a:r>
            <a:endParaRPr b="0" i="0" sz="2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1100"/>
              <a:buFont typeface="Arial"/>
              <a:buNone/>
            </a:pPr>
            <a:r>
              <a:t/>
            </a:r>
            <a:endParaRPr b="0" i="0" sz="2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1100"/>
              <a:buFont typeface="Arial"/>
              <a:buNone/>
            </a:pPr>
            <a:r>
              <a:t/>
            </a:r>
            <a:endParaRPr b="0" i="0" sz="2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1100"/>
              <a:buFont typeface="Arial"/>
              <a:buNone/>
            </a:pPr>
            <a:r>
              <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800" u="none" cap="none" strike="noStrike">
              <a:solidFill>
                <a:srgbClr val="666666"/>
              </a:solidFill>
              <a:latin typeface="Avenir"/>
              <a:ea typeface="Avenir"/>
              <a:cs typeface="Avenir"/>
              <a:sym typeface="Avenir"/>
            </a:endParaRPr>
          </a:p>
        </p:txBody>
      </p:sp>
      <p:sp>
        <p:nvSpPr>
          <p:cNvPr id="954" name="Google Shape;954;p125"/>
          <p:cNvSpPr txBox="1"/>
          <p:nvPr/>
        </p:nvSpPr>
        <p:spPr>
          <a:xfrm>
            <a:off x="466925" y="1517700"/>
            <a:ext cx="7891200" cy="3260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90000"/>
              </a:lnSpc>
              <a:spcBef>
                <a:spcPts val="0"/>
              </a:spcBef>
              <a:spcAft>
                <a:spcPts val="0"/>
              </a:spcAft>
              <a:buClr>
                <a:srgbClr val="666666"/>
              </a:buClr>
              <a:buSzPts val="1800"/>
              <a:buFont typeface="Arial"/>
              <a:buChar char="●"/>
            </a:pPr>
            <a:r>
              <a:rPr b="0" i="0" lang="en-GB" sz="1800" u="none" cap="none" strike="noStrike">
                <a:solidFill>
                  <a:srgbClr val="666666"/>
                </a:solidFill>
                <a:latin typeface="Avenir"/>
                <a:ea typeface="Avenir"/>
                <a:cs typeface="Avenir"/>
                <a:sym typeface="Avenir"/>
              </a:rPr>
              <a:t>Materialized view uses FAST refresh method with only </a:t>
            </a:r>
            <a:r>
              <a:rPr b="1" i="0" lang="en-GB" sz="1800" u="none" cap="none" strike="noStrike">
                <a:solidFill>
                  <a:srgbClr val="666666"/>
                </a:solidFill>
                <a:latin typeface="Avenir"/>
                <a:ea typeface="Avenir"/>
                <a:cs typeface="Avenir"/>
                <a:sym typeface="Avenir"/>
              </a:rPr>
              <a:t>changed data </a:t>
            </a:r>
            <a:r>
              <a:rPr b="0" i="0" lang="en-GB" sz="1800" u="none" cap="none" strike="noStrike">
                <a:solidFill>
                  <a:srgbClr val="666666"/>
                </a:solidFill>
                <a:latin typeface="Avenir"/>
                <a:ea typeface="Avenir"/>
                <a:cs typeface="Avenir"/>
                <a:sym typeface="Avenir"/>
              </a:rPr>
              <a:t>of the base query</a:t>
            </a:r>
            <a:endParaRPr b="0" i="0" sz="1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a:p>
            <a:pPr indent="0" lvl="0" marL="457200" marR="0" rtl="0" algn="l">
              <a:lnSpc>
                <a:spcPct val="90000"/>
              </a:lnSpc>
              <a:spcBef>
                <a:spcPts val="0"/>
              </a:spcBef>
              <a:spcAft>
                <a:spcPts val="0"/>
              </a:spcAft>
              <a:buClr>
                <a:schemeClr val="dk1"/>
              </a:buClr>
              <a:buSzPts val="1100"/>
              <a:buFont typeface="Arial"/>
              <a:buNone/>
            </a:pPr>
            <a:r>
              <a:rPr b="0" i="0" lang="en-GB" sz="1800" u="none" cap="none" strike="noStrike">
                <a:solidFill>
                  <a:srgbClr val="666666"/>
                </a:solidFill>
                <a:latin typeface="Courier New"/>
                <a:ea typeface="Courier New"/>
                <a:cs typeface="Courier New"/>
                <a:sym typeface="Courier New"/>
              </a:rPr>
              <a:t>Create materialized view fastrefresh_log on ACCOUNT  with sequence ;</a:t>
            </a:r>
            <a:endParaRPr b="0" i="0" sz="1800" u="none" cap="none" strike="noStrike">
              <a:solidFill>
                <a:srgbClr val="666666"/>
              </a:solidFill>
              <a:latin typeface="Courier New"/>
              <a:ea typeface="Courier New"/>
              <a:cs typeface="Courier New"/>
              <a:sym typeface="Courier New"/>
            </a:endParaRPr>
          </a:p>
          <a:p>
            <a:pPr indent="0" lvl="0" marL="0" marR="0" rtl="0" algn="l">
              <a:lnSpc>
                <a:spcPct val="90000"/>
              </a:lnSpc>
              <a:spcBef>
                <a:spcPts val="0"/>
              </a:spcBef>
              <a:spcAft>
                <a:spcPts val="0"/>
              </a:spcAft>
              <a:buClr>
                <a:schemeClr val="dk1"/>
              </a:buClr>
              <a:buSzPts val="2000"/>
              <a:buFont typeface="Courier New"/>
              <a:buNone/>
            </a:pPr>
            <a:r>
              <a:t/>
            </a:r>
            <a:endParaRPr b="0" i="0" sz="1800" u="none" cap="none" strike="noStrike">
              <a:solidFill>
                <a:srgbClr val="666666"/>
              </a:solidFill>
              <a:latin typeface="Courier New"/>
              <a:ea typeface="Courier New"/>
              <a:cs typeface="Courier New"/>
              <a:sym typeface="Courier New"/>
            </a:endParaRPr>
          </a:p>
          <a:p>
            <a:pPr indent="457200" lvl="0" marL="0" marR="0" rtl="0" algn="l">
              <a:lnSpc>
                <a:spcPct val="90000"/>
              </a:lnSpc>
              <a:spcBef>
                <a:spcPts val="0"/>
              </a:spcBef>
              <a:spcAft>
                <a:spcPts val="0"/>
              </a:spcAft>
              <a:buClr>
                <a:schemeClr val="dk1"/>
              </a:buClr>
              <a:buSzPts val="1100"/>
              <a:buFont typeface="Arial"/>
              <a:buNone/>
            </a:pPr>
            <a:r>
              <a:rPr b="0" i="0" lang="en-GB" sz="1800" u="none" cap="none" strike="noStrike">
                <a:solidFill>
                  <a:srgbClr val="666666"/>
                </a:solidFill>
                <a:latin typeface="Courier New"/>
                <a:ea typeface="Courier New"/>
                <a:cs typeface="Courier New"/>
                <a:sym typeface="Courier New"/>
              </a:rPr>
              <a:t>Create materialized view </a:t>
            </a:r>
            <a:endParaRPr b="0" i="0" sz="1800" u="none" cap="none" strike="noStrike">
              <a:solidFill>
                <a:srgbClr val="666666"/>
              </a:solidFill>
              <a:latin typeface="Courier New"/>
              <a:ea typeface="Courier New"/>
              <a:cs typeface="Courier New"/>
              <a:sym typeface="Courier New"/>
            </a:endParaRPr>
          </a:p>
          <a:p>
            <a:pPr indent="457200" lvl="0" marL="0" marR="0" rtl="0" algn="l">
              <a:lnSpc>
                <a:spcPct val="90000"/>
              </a:lnSpc>
              <a:spcBef>
                <a:spcPts val="0"/>
              </a:spcBef>
              <a:spcAft>
                <a:spcPts val="0"/>
              </a:spcAft>
              <a:buClr>
                <a:schemeClr val="dk1"/>
              </a:buClr>
              <a:buSzPts val="1100"/>
              <a:buFont typeface="Arial"/>
              <a:buNone/>
            </a:pPr>
            <a:r>
              <a:rPr b="1" i="0" lang="en-GB" sz="1800" u="none" cap="none" strike="noStrike">
                <a:solidFill>
                  <a:srgbClr val="666666"/>
                </a:solidFill>
                <a:latin typeface="Courier New"/>
                <a:ea typeface="Courier New"/>
                <a:cs typeface="Courier New"/>
                <a:sym typeface="Courier New"/>
              </a:rPr>
              <a:t>REFRESH FAST</a:t>
            </a:r>
            <a:endParaRPr b="1" i="0" sz="1800" u="none" cap="none" strike="noStrike">
              <a:solidFill>
                <a:srgbClr val="666666"/>
              </a:solidFill>
              <a:latin typeface="Courier New"/>
              <a:ea typeface="Courier New"/>
              <a:cs typeface="Courier New"/>
              <a:sym typeface="Courier New"/>
            </a:endParaRPr>
          </a:p>
          <a:p>
            <a:pPr indent="457200" lvl="0" marL="0" marR="0" rtl="0" algn="l">
              <a:lnSpc>
                <a:spcPct val="90000"/>
              </a:lnSpc>
              <a:spcBef>
                <a:spcPts val="0"/>
              </a:spcBef>
              <a:spcAft>
                <a:spcPts val="0"/>
              </a:spcAft>
              <a:buClr>
                <a:schemeClr val="dk1"/>
              </a:buClr>
              <a:buSzPts val="1100"/>
              <a:buFont typeface="Arial"/>
              <a:buNone/>
            </a:pPr>
            <a:r>
              <a:rPr b="0" i="0" lang="en-GB" sz="1800" u="none" cap="none" strike="noStrike">
                <a:solidFill>
                  <a:srgbClr val="666666"/>
                </a:solidFill>
                <a:latin typeface="Courier New"/>
                <a:ea typeface="Courier New"/>
                <a:cs typeface="Courier New"/>
                <a:sym typeface="Courier New"/>
              </a:rPr>
              <a:t>mview_account_RFast</a:t>
            </a:r>
            <a:endParaRPr b="0" i="0" sz="1800" u="none" cap="none" strike="noStrike">
              <a:solidFill>
                <a:srgbClr val="666666"/>
              </a:solidFill>
              <a:latin typeface="Courier New"/>
              <a:ea typeface="Courier New"/>
              <a:cs typeface="Courier New"/>
              <a:sym typeface="Courier New"/>
            </a:endParaRPr>
          </a:p>
          <a:p>
            <a:pPr indent="457200" lvl="0" marL="0" marR="0" rtl="0" algn="l">
              <a:lnSpc>
                <a:spcPct val="90000"/>
              </a:lnSpc>
              <a:spcBef>
                <a:spcPts val="0"/>
              </a:spcBef>
              <a:spcAft>
                <a:spcPts val="0"/>
              </a:spcAft>
              <a:buClr>
                <a:schemeClr val="dk1"/>
              </a:buClr>
              <a:buSzPts val="1100"/>
              <a:buFont typeface="Arial"/>
              <a:buNone/>
            </a:pPr>
            <a:r>
              <a:rPr b="0" i="0" lang="en-GB" sz="1800" u="none" cap="none" strike="noStrike">
                <a:solidFill>
                  <a:srgbClr val="666666"/>
                </a:solidFill>
                <a:latin typeface="Courier New"/>
                <a:ea typeface="Courier New"/>
                <a:cs typeface="Courier New"/>
                <a:sym typeface="Courier New"/>
              </a:rPr>
              <a:t>As Select * From ACCOUNT</a:t>
            </a:r>
            <a:endParaRPr b="0" i="0" sz="1800" u="none" cap="none" strike="noStrike">
              <a:solidFill>
                <a:srgbClr val="666666"/>
              </a:solidFill>
              <a:latin typeface="Courier New"/>
              <a:ea typeface="Courier New"/>
              <a:cs typeface="Courier New"/>
              <a:sym typeface="Courier New"/>
            </a:endParaRPr>
          </a:p>
          <a:p>
            <a:pPr indent="457200" lvl="0" marL="0" marR="0" rtl="0" algn="l">
              <a:lnSpc>
                <a:spcPct val="90000"/>
              </a:lnSpc>
              <a:spcBef>
                <a:spcPts val="0"/>
              </a:spcBef>
              <a:spcAft>
                <a:spcPts val="0"/>
              </a:spcAft>
              <a:buClr>
                <a:srgbClr val="000000"/>
              </a:buClr>
              <a:buSzPts val="1800"/>
              <a:buFont typeface="Arial"/>
              <a:buNone/>
            </a:pPr>
            <a:r>
              <a:rPr b="0" i="0" lang="en-GB" sz="1800" u="none" cap="none" strike="noStrike">
                <a:solidFill>
                  <a:srgbClr val="666666"/>
                </a:solidFill>
                <a:latin typeface="Courier New"/>
                <a:ea typeface="Courier New"/>
                <a:cs typeface="Courier New"/>
                <a:sym typeface="Courier New"/>
              </a:rPr>
              <a:t>Where Balance &gt; 500000 ;</a:t>
            </a:r>
            <a:endParaRPr b="0" i="0" sz="1800" u="none" cap="none" strike="noStrike">
              <a:solidFill>
                <a:srgbClr val="666666"/>
              </a:solidFill>
              <a:latin typeface="Courier New"/>
              <a:ea typeface="Courier New"/>
              <a:cs typeface="Courier New"/>
              <a:sym typeface="Courier New"/>
            </a:endParaRPr>
          </a:p>
        </p:txBody>
      </p:sp>
      <p:sp>
        <p:nvSpPr>
          <p:cNvPr id="955" name="Google Shape;955;p125"/>
          <p:cNvSpPr txBox="1"/>
          <p:nvPr/>
        </p:nvSpPr>
        <p:spPr>
          <a:xfrm>
            <a:off x="8155025" y="3293475"/>
            <a:ext cx="3781800" cy="1944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00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126"/>
          <p:cNvSpPr txBox="1"/>
          <p:nvPr/>
        </p:nvSpPr>
        <p:spPr>
          <a:xfrm>
            <a:off x="423525" y="140875"/>
            <a:ext cx="7710000" cy="5283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FAST Refresh: </a:t>
            </a:r>
            <a:endParaRPr b="0" i="0" sz="2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1100"/>
              <a:buFont typeface="Arial"/>
              <a:buNone/>
            </a:pPr>
            <a:r>
              <a:t/>
            </a:r>
            <a:endParaRPr b="0" i="0" sz="2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1100"/>
              <a:buFont typeface="Arial"/>
              <a:buNone/>
            </a:pPr>
            <a:r>
              <a:t/>
            </a:r>
            <a:endParaRPr b="0" i="0" sz="2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1100"/>
              <a:buFont typeface="Arial"/>
              <a:buNone/>
            </a:pPr>
            <a:r>
              <a:t/>
            </a:r>
            <a:endParaRPr b="0" i="0" sz="2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1100"/>
              <a:buFont typeface="Arial"/>
              <a:buNone/>
            </a:pPr>
            <a:r>
              <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800" u="none" cap="none" strike="noStrike">
              <a:solidFill>
                <a:srgbClr val="666666"/>
              </a:solidFill>
              <a:latin typeface="Avenir"/>
              <a:ea typeface="Avenir"/>
              <a:cs typeface="Avenir"/>
              <a:sym typeface="Avenir"/>
            </a:endParaRPr>
          </a:p>
        </p:txBody>
      </p:sp>
      <p:sp>
        <p:nvSpPr>
          <p:cNvPr id="961" name="Google Shape;961;p126"/>
          <p:cNvSpPr txBox="1"/>
          <p:nvPr/>
        </p:nvSpPr>
        <p:spPr>
          <a:xfrm>
            <a:off x="466925" y="1517700"/>
            <a:ext cx="7891200" cy="3260400"/>
          </a:xfrm>
          <a:prstGeom prst="rect">
            <a:avLst/>
          </a:prstGeom>
          <a:noFill/>
          <a:ln>
            <a:noFill/>
          </a:ln>
        </p:spPr>
        <p:txBody>
          <a:bodyPr anchorCtr="0" anchor="t" bIns="91425" lIns="91425" spcFirstLastPara="1" rIns="91425" wrap="square" tIns="91425">
            <a:noAutofit/>
          </a:bodyPr>
          <a:lstStyle/>
          <a:p>
            <a:pPr indent="0" lvl="0" marL="457200" marR="0" rtl="0" algn="l">
              <a:lnSpc>
                <a:spcPct val="90000"/>
              </a:lnSpc>
              <a:spcBef>
                <a:spcPts val="0"/>
              </a:spcBef>
              <a:spcAft>
                <a:spcPts val="0"/>
              </a:spcAft>
              <a:buClr>
                <a:srgbClr val="000000"/>
              </a:buClr>
              <a:buSzPts val="1800"/>
              <a:buFont typeface="Arial"/>
              <a:buNone/>
            </a:pPr>
            <a:r>
              <a:rPr b="0" i="0" lang="en-GB" sz="1800" u="none" cap="none" strike="noStrike">
                <a:solidFill>
                  <a:srgbClr val="666666"/>
                </a:solidFill>
                <a:latin typeface="Courier New"/>
                <a:ea typeface="Courier New"/>
                <a:cs typeface="Courier New"/>
                <a:sym typeface="Courier New"/>
              </a:rPr>
              <a:t>execute dbms_mview.refresh( list =&gt; ‘	mview_account_RFast’ ,  method =&gt; '</a:t>
            </a:r>
            <a:r>
              <a:rPr b="1" i="0" lang="en-GB" sz="1800" u="none" cap="none" strike="noStrike">
                <a:solidFill>
                  <a:srgbClr val="666666"/>
                </a:solidFill>
                <a:latin typeface="Courier New"/>
                <a:ea typeface="Courier New"/>
                <a:cs typeface="Courier New"/>
                <a:sym typeface="Courier New"/>
              </a:rPr>
              <a:t>F</a:t>
            </a:r>
            <a:r>
              <a:rPr b="0" i="0" lang="en-GB" sz="1800" u="none" cap="none" strike="noStrike">
                <a:solidFill>
                  <a:srgbClr val="666666"/>
                </a:solidFill>
                <a:latin typeface="Courier New"/>
                <a:ea typeface="Courier New"/>
                <a:cs typeface="Courier New"/>
                <a:sym typeface="Courier New"/>
              </a:rPr>
              <a:t>’);</a:t>
            </a:r>
            <a:endParaRPr b="0" i="0" sz="1800" u="none" cap="none" strike="noStrike">
              <a:solidFill>
                <a:srgbClr val="666666"/>
              </a:solidFill>
              <a:latin typeface="Courier New"/>
              <a:ea typeface="Courier New"/>
              <a:cs typeface="Courier New"/>
              <a:sym typeface="Courier New"/>
            </a:endParaRPr>
          </a:p>
          <a:p>
            <a:pPr indent="0" lvl="0" marL="457200" marR="0" rtl="0" algn="l">
              <a:lnSpc>
                <a:spcPct val="90000"/>
              </a:lnSpc>
              <a:spcBef>
                <a:spcPts val="0"/>
              </a:spcBef>
              <a:spcAft>
                <a:spcPts val="0"/>
              </a:spcAft>
              <a:buClr>
                <a:srgbClr val="000000"/>
              </a:buClr>
              <a:buSzPts val="1800"/>
              <a:buFont typeface="Arial"/>
              <a:buNone/>
            </a:pPr>
            <a:r>
              <a:t/>
            </a:r>
            <a:endParaRPr b="0" i="0" sz="1800" u="none" cap="none" strike="noStrike">
              <a:solidFill>
                <a:srgbClr val="666666"/>
              </a:solidFill>
              <a:latin typeface="Courier New"/>
              <a:ea typeface="Courier New"/>
              <a:cs typeface="Courier New"/>
              <a:sym typeface="Courier New"/>
            </a:endParaRPr>
          </a:p>
          <a:p>
            <a:pPr indent="-342900" lvl="0" marL="457200" marR="0" rtl="0" algn="l">
              <a:lnSpc>
                <a:spcPct val="9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In this example, materialized view always uses FAST method to capture only updated or inserted data every time it is refreshed explicitly</a:t>
            </a:r>
            <a:endParaRPr b="0" i="0" sz="1800" u="none" cap="none" strike="noStrike">
              <a:solidFill>
                <a:srgbClr val="666666"/>
              </a:solidFill>
              <a:latin typeface="Avenir"/>
              <a:ea typeface="Avenir"/>
              <a:cs typeface="Avenir"/>
              <a:sym typeface="Avenir"/>
            </a:endParaRPr>
          </a:p>
          <a:p>
            <a:pPr indent="0" lvl="0" marL="457200" marR="0" rtl="0" algn="l">
              <a:lnSpc>
                <a:spcPct val="9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a:p>
            <a:pPr indent="-342900" lvl="0" marL="457200" marR="0" rtl="0" algn="l">
              <a:lnSpc>
                <a:spcPct val="9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The changed data is always maintained in a log created on the base table which being used by fast refresh later</a:t>
            </a:r>
            <a:endParaRPr b="0" i="0" sz="1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rgbClr val="000000"/>
              </a:buClr>
              <a:buSzPts val="2000"/>
              <a:buFont typeface="Arial"/>
              <a:buNone/>
            </a:pPr>
            <a:r>
              <a:t/>
            </a:r>
            <a:endParaRPr b="0" i="0" sz="2000" u="none" cap="none" strike="noStrike">
              <a:solidFill>
                <a:srgbClr val="666666"/>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100"/>
              <a:buFont typeface="Arial"/>
              <a:buNone/>
            </a:pPr>
            <a:r>
              <a:t/>
            </a:r>
            <a:endParaRPr b="0" i="0" sz="1800" u="none" cap="none" strike="noStrike">
              <a:solidFill>
                <a:srgbClr val="666666"/>
              </a:solidFill>
              <a:latin typeface="Courier New"/>
              <a:ea typeface="Courier New"/>
              <a:cs typeface="Courier New"/>
              <a:sym typeface="Courier New"/>
            </a:endParaRPr>
          </a:p>
        </p:txBody>
      </p:sp>
      <p:sp>
        <p:nvSpPr>
          <p:cNvPr id="962" name="Google Shape;962;p126"/>
          <p:cNvSpPr txBox="1"/>
          <p:nvPr/>
        </p:nvSpPr>
        <p:spPr>
          <a:xfrm>
            <a:off x="8155025" y="3293475"/>
            <a:ext cx="3781800" cy="1944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00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6" name="Shape 966"/>
        <p:cNvGrpSpPr/>
        <p:nvPr/>
      </p:nvGrpSpPr>
      <p:grpSpPr>
        <a:xfrm>
          <a:off x="0" y="0"/>
          <a:ext cx="0" cy="0"/>
          <a:chOff x="0" y="0"/>
          <a:chExt cx="0" cy="0"/>
        </a:xfrm>
      </p:grpSpPr>
      <p:sp>
        <p:nvSpPr>
          <p:cNvPr id="967" name="Google Shape;967;p127"/>
          <p:cNvSpPr txBox="1"/>
          <p:nvPr/>
        </p:nvSpPr>
        <p:spPr>
          <a:xfrm>
            <a:off x="0" y="2324550"/>
            <a:ext cx="9144000" cy="494400"/>
          </a:xfrm>
          <a:prstGeom prst="rect">
            <a:avLst/>
          </a:prstGeom>
          <a:noFill/>
          <a:ln>
            <a:noFill/>
          </a:ln>
        </p:spPr>
        <p:txBody>
          <a:bodyPr anchorCtr="0" anchor="t"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3000"/>
              <a:buFont typeface="Arial"/>
              <a:buNone/>
            </a:pPr>
            <a:r>
              <a:rPr b="0" i="0" lang="en-GB" sz="3000" u="none" cap="none" strike="noStrike">
                <a:solidFill>
                  <a:srgbClr val="7F7F7F"/>
                </a:solidFill>
                <a:latin typeface="Avenir"/>
                <a:ea typeface="Avenir"/>
                <a:cs typeface="Avenir"/>
                <a:sym typeface="Avenir"/>
              </a:rPr>
              <a:t>Thank You</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3"/>
          <p:cNvSpPr txBox="1"/>
          <p:nvPr>
            <p:ph type="title"/>
          </p:nvPr>
        </p:nvSpPr>
        <p:spPr>
          <a:xfrm>
            <a:off x="378150" y="1179775"/>
            <a:ext cx="8703300" cy="3707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800"/>
              <a:buFont typeface="Arial"/>
              <a:buNone/>
            </a:pPr>
            <a:r>
              <a:rPr i="1" lang="en-GB" sz="1400"/>
              <a:t>/* 	Update the old balance with new balance. */</a:t>
            </a:r>
            <a:endParaRPr i="1" sz="1400"/>
          </a:p>
          <a:p>
            <a:pPr indent="0" lvl="0" marL="0" rtl="0" algn="l">
              <a:lnSpc>
                <a:spcPct val="90000"/>
              </a:lnSpc>
              <a:spcBef>
                <a:spcPts val="0"/>
              </a:spcBef>
              <a:spcAft>
                <a:spcPts val="0"/>
              </a:spcAft>
              <a:buClr>
                <a:schemeClr val="dk1"/>
              </a:buClr>
              <a:buSzPts val="800"/>
              <a:buFont typeface="Arial"/>
              <a:buNone/>
            </a:pPr>
            <a:r>
              <a:t/>
            </a:r>
            <a:endParaRPr i="1" sz="1400"/>
          </a:p>
          <a:p>
            <a:pPr indent="0" lvl="0" marL="0" rtl="0" algn="l">
              <a:lnSpc>
                <a:spcPct val="90000"/>
              </a:lnSpc>
              <a:spcBef>
                <a:spcPts val="0"/>
              </a:spcBef>
              <a:spcAft>
                <a:spcPts val="0"/>
              </a:spcAft>
              <a:buClr>
                <a:schemeClr val="dk1"/>
              </a:buClr>
              <a:buSzPts val="1800"/>
              <a:buFont typeface="Calibri"/>
              <a:buNone/>
            </a:pPr>
            <a:r>
              <a:rPr lang="en-GB" sz="1400">
                <a:latin typeface="Courier New"/>
                <a:ea typeface="Courier New"/>
                <a:cs typeface="Courier New"/>
                <a:sym typeface="Courier New"/>
              </a:rPr>
              <a:t>Update ACCOUNT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800"/>
              <a:buFont typeface="Calibri"/>
              <a:buNone/>
            </a:pPr>
            <a:r>
              <a:rPr lang="en-GB" sz="1400">
                <a:latin typeface="Courier New"/>
                <a:ea typeface="Courier New"/>
                <a:cs typeface="Courier New"/>
                <a:sym typeface="Courier New"/>
              </a:rPr>
              <a:t>Set    </a:t>
            </a:r>
            <a:r>
              <a:rPr i="1" lang="en-GB" sz="1400">
                <a:latin typeface="Courier New"/>
                <a:ea typeface="Courier New"/>
                <a:cs typeface="Courier New"/>
                <a:sym typeface="Courier New"/>
              </a:rPr>
              <a:t>balance = balance - 2300 * 0.02 </a:t>
            </a:r>
            <a:r>
              <a:rPr lang="en-GB" sz="1400">
                <a:latin typeface="Courier New"/>
                <a:ea typeface="Courier New"/>
                <a:cs typeface="Courier New"/>
                <a:sym typeface="Courier New"/>
              </a:rPr>
              <a:t>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800"/>
              <a:buFont typeface="Calibri"/>
              <a:buNone/>
            </a:pPr>
            <a:r>
              <a:rPr lang="en-GB" sz="1400">
                <a:latin typeface="Courier New"/>
                <a:ea typeface="Courier New"/>
                <a:cs typeface="Courier New"/>
                <a:sym typeface="Courier New"/>
              </a:rPr>
              <a:t>WHERE  Acct_Num = '4000-1956-2001'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800"/>
              <a:buFont typeface="Calibri"/>
              <a:buNone/>
            </a:pPr>
            <a:r>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800"/>
              <a:buFont typeface="Calibri"/>
              <a:buNone/>
            </a:pPr>
            <a:r>
              <a:rPr b="1" i="1" lang="en-GB" sz="1400">
                <a:latin typeface="Avenir"/>
                <a:ea typeface="Avenir"/>
                <a:cs typeface="Avenir"/>
                <a:sym typeface="Avenir"/>
              </a:rPr>
              <a:t>/* End of transaction */ </a:t>
            </a:r>
            <a:endParaRPr b="1" i="1" sz="1400">
              <a:latin typeface="Avenir"/>
              <a:ea typeface="Avenir"/>
              <a:cs typeface="Avenir"/>
              <a:sym typeface="Avenir"/>
            </a:endParaRPr>
          </a:p>
          <a:p>
            <a:pPr indent="0" lvl="0" marL="0" rtl="0" algn="l">
              <a:lnSpc>
                <a:spcPct val="90000"/>
              </a:lnSpc>
              <a:spcBef>
                <a:spcPts val="0"/>
              </a:spcBef>
              <a:spcAft>
                <a:spcPts val="0"/>
              </a:spcAft>
              <a:buClr>
                <a:schemeClr val="dk1"/>
              </a:buClr>
              <a:buSzPts val="1800"/>
              <a:buFont typeface="Calibri"/>
              <a:buNone/>
            </a:pPr>
            <a:r>
              <a:rPr b="1" lang="en-GB" sz="1400">
                <a:latin typeface="Courier New"/>
                <a:ea typeface="Courier New"/>
                <a:cs typeface="Courier New"/>
                <a:sym typeface="Courier New"/>
              </a:rPr>
              <a:t>COMMIT;</a:t>
            </a:r>
            <a:endParaRPr b="1"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800"/>
              <a:buFont typeface="Calibri"/>
              <a:buNone/>
            </a:pPr>
            <a:r>
              <a:t/>
            </a:r>
            <a:endParaRPr b="1" sz="1400"/>
          </a:p>
          <a:p>
            <a:pPr indent="0" lvl="0" marL="0" rtl="0" algn="l">
              <a:lnSpc>
                <a:spcPct val="90000"/>
              </a:lnSpc>
              <a:spcBef>
                <a:spcPts val="0"/>
              </a:spcBef>
              <a:spcAft>
                <a:spcPts val="0"/>
              </a:spcAft>
              <a:buClr>
                <a:schemeClr val="dk1"/>
              </a:buClr>
              <a:buSzPts val="1800"/>
              <a:buFont typeface="Calibri"/>
              <a:buNone/>
            </a:pPr>
            <a:r>
              <a:t/>
            </a:r>
            <a:endParaRPr b="1" sz="1400"/>
          </a:p>
          <a:p>
            <a:pPr indent="0" lvl="0" marL="0" rtl="0" algn="l">
              <a:lnSpc>
                <a:spcPct val="90000"/>
              </a:lnSpc>
              <a:spcBef>
                <a:spcPts val="0"/>
              </a:spcBef>
              <a:spcAft>
                <a:spcPts val="0"/>
              </a:spcAft>
              <a:buClr>
                <a:schemeClr val="dk1"/>
              </a:buClr>
              <a:buSzPts val="1800"/>
              <a:buFont typeface="Calibri"/>
              <a:buNone/>
            </a:pPr>
            <a:r>
              <a:t/>
            </a:r>
            <a:endParaRPr b="1" sz="1400"/>
          </a:p>
          <a:p>
            <a:pPr indent="0" lvl="0" marL="0" rtl="0" algn="l">
              <a:lnSpc>
                <a:spcPct val="90000"/>
              </a:lnSpc>
              <a:spcBef>
                <a:spcPts val="0"/>
              </a:spcBef>
              <a:spcAft>
                <a:spcPts val="0"/>
              </a:spcAft>
              <a:buClr>
                <a:schemeClr val="dk1"/>
              </a:buClr>
              <a:buSzPts val="1800"/>
              <a:buFont typeface="Calibri"/>
              <a:buNone/>
            </a:pPr>
            <a:r>
              <a:t/>
            </a:r>
            <a:endParaRPr b="1" sz="1400"/>
          </a:p>
          <a:p>
            <a:pPr indent="0" lvl="0" marL="0" rtl="0" algn="l">
              <a:lnSpc>
                <a:spcPct val="90000"/>
              </a:lnSpc>
              <a:spcBef>
                <a:spcPts val="0"/>
              </a:spcBef>
              <a:spcAft>
                <a:spcPts val="0"/>
              </a:spcAft>
              <a:buClr>
                <a:schemeClr val="dk1"/>
              </a:buClr>
              <a:buSzPts val="1800"/>
              <a:buFont typeface="Calibri"/>
              <a:buNone/>
            </a:pPr>
            <a:r>
              <a:t/>
            </a:r>
            <a:endParaRPr b="1" sz="1400"/>
          </a:p>
          <a:p>
            <a:pPr indent="0" lvl="0" marL="0" rtl="0" algn="l">
              <a:lnSpc>
                <a:spcPct val="90000"/>
              </a:lnSpc>
              <a:spcBef>
                <a:spcPts val="0"/>
              </a:spcBef>
              <a:spcAft>
                <a:spcPts val="0"/>
              </a:spcAft>
              <a:buClr>
                <a:schemeClr val="dk1"/>
              </a:buClr>
              <a:buSzPts val="1800"/>
              <a:buFont typeface="Calibri"/>
              <a:buNone/>
            </a:pPr>
            <a:r>
              <a:t/>
            </a:r>
            <a:endParaRPr b="1" sz="1400"/>
          </a:p>
          <a:p>
            <a:pPr indent="0" lvl="0" marL="0" rtl="0" algn="l">
              <a:lnSpc>
                <a:spcPct val="90000"/>
              </a:lnSpc>
              <a:spcBef>
                <a:spcPts val="0"/>
              </a:spcBef>
              <a:spcAft>
                <a:spcPts val="0"/>
              </a:spcAft>
              <a:buClr>
                <a:schemeClr val="dk1"/>
              </a:buClr>
              <a:buSzPts val="1800"/>
              <a:buFont typeface="Calibri"/>
              <a:buNone/>
            </a:pPr>
            <a:r>
              <a:t/>
            </a:r>
            <a:endParaRPr b="1" sz="1400"/>
          </a:p>
          <a:p>
            <a:pPr indent="0" lvl="0" marL="0" rtl="0" algn="l">
              <a:lnSpc>
                <a:spcPct val="90000"/>
              </a:lnSpc>
              <a:spcBef>
                <a:spcPts val="0"/>
              </a:spcBef>
              <a:spcAft>
                <a:spcPts val="0"/>
              </a:spcAft>
              <a:buClr>
                <a:schemeClr val="dk1"/>
              </a:buClr>
              <a:buSzPts val="1800"/>
              <a:buFont typeface="Calibri"/>
              <a:buNone/>
            </a:pPr>
            <a:r>
              <a:t/>
            </a:r>
            <a:endParaRPr b="1" sz="1400"/>
          </a:p>
          <a:p>
            <a:pPr indent="0" lvl="0" marL="0" rtl="0" algn="l">
              <a:lnSpc>
                <a:spcPct val="90000"/>
              </a:lnSpc>
              <a:spcBef>
                <a:spcPts val="0"/>
              </a:spcBef>
              <a:spcAft>
                <a:spcPts val="0"/>
              </a:spcAft>
              <a:buClr>
                <a:schemeClr val="dk1"/>
              </a:buClr>
              <a:buSzPts val="1800"/>
              <a:buFont typeface="Calibri"/>
              <a:buNone/>
            </a:pPr>
            <a:r>
              <a:t/>
            </a:r>
            <a:endParaRPr b="1" sz="1400"/>
          </a:p>
          <a:p>
            <a:pPr indent="0" lvl="0" marL="0" rtl="0" algn="l">
              <a:lnSpc>
                <a:spcPct val="90000"/>
              </a:lnSpc>
              <a:spcBef>
                <a:spcPts val="0"/>
              </a:spcBef>
              <a:spcAft>
                <a:spcPts val="0"/>
              </a:spcAft>
              <a:buClr>
                <a:schemeClr val="dk1"/>
              </a:buClr>
              <a:buSzPts val="1800"/>
              <a:buFont typeface="Calibri"/>
              <a:buNone/>
            </a:pPr>
            <a:r>
              <a:t/>
            </a:r>
            <a:endParaRPr b="1" sz="1400"/>
          </a:p>
          <a:p>
            <a:pPr indent="0" lvl="0" marL="0" rtl="0" algn="l">
              <a:lnSpc>
                <a:spcPct val="90000"/>
              </a:lnSpc>
              <a:spcBef>
                <a:spcPts val="0"/>
              </a:spcBef>
              <a:spcAft>
                <a:spcPts val="0"/>
              </a:spcAft>
              <a:buClr>
                <a:schemeClr val="dk1"/>
              </a:buClr>
              <a:buSzPts val="1800"/>
              <a:buFont typeface="Calibri"/>
              <a:buNone/>
            </a:pPr>
            <a:r>
              <a:t/>
            </a:r>
            <a:endParaRPr b="1" sz="1400"/>
          </a:p>
        </p:txBody>
      </p:sp>
      <p:sp>
        <p:nvSpPr>
          <p:cNvPr id="215" name="Google Shape;215;p13"/>
          <p:cNvSpPr txBox="1"/>
          <p:nvPr/>
        </p:nvSpPr>
        <p:spPr>
          <a:xfrm>
            <a:off x="437381" y="168244"/>
            <a:ext cx="5782500" cy="5820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800"/>
              <a:buFont typeface="Arial"/>
              <a:buNone/>
            </a:pPr>
            <a:r>
              <a:rPr b="1" i="0" lang="en-GB" sz="2300" u="none" cap="none" strike="noStrike">
                <a:solidFill>
                  <a:srgbClr val="434343"/>
                </a:solidFill>
                <a:latin typeface="Avenir"/>
                <a:ea typeface="Avenir"/>
                <a:cs typeface="Avenir"/>
                <a:sym typeface="Avenir"/>
              </a:rPr>
              <a:t>End of Transaction</a:t>
            </a:r>
            <a:endParaRPr b="0" i="0" sz="2300" u="none" cap="none" strike="noStrike">
              <a:solidFill>
                <a:srgbClr val="434343"/>
              </a:solidFill>
              <a:latin typeface="Avenir"/>
              <a:ea typeface="Avenir"/>
              <a:cs typeface="Avenir"/>
              <a:sym typeface="Avenir"/>
            </a:endParaRPr>
          </a:p>
        </p:txBody>
      </p:sp>
      <p:pic>
        <p:nvPicPr>
          <p:cNvPr id="216" name="Google Shape;216;p13"/>
          <p:cNvPicPr preferRelativeResize="0"/>
          <p:nvPr/>
        </p:nvPicPr>
        <p:blipFill rotWithShape="1">
          <a:blip r:embed="rId3">
            <a:alphaModFix/>
          </a:blip>
          <a:srcRect b="0" l="0" r="0" t="0"/>
          <a:stretch/>
        </p:blipFill>
        <p:spPr>
          <a:xfrm>
            <a:off x="416250" y="2943825"/>
            <a:ext cx="8627101" cy="1569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4"/>
          <p:cNvSpPr txBox="1"/>
          <p:nvPr>
            <p:ph type="title"/>
          </p:nvPr>
        </p:nvSpPr>
        <p:spPr>
          <a:xfrm>
            <a:off x="381750" y="1520675"/>
            <a:ext cx="8318100" cy="266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800"/>
              <a:buFont typeface="Calibri"/>
              <a:buNone/>
            </a:pPr>
            <a:r>
              <a:rPr lang="en-GB" sz="1400">
                <a:latin typeface="Avenir"/>
                <a:ea typeface="Avenir"/>
                <a:cs typeface="Avenir"/>
                <a:sym typeface="Avenir"/>
              </a:rPr>
              <a:t>In the above Start and End of transaction, </a:t>
            </a:r>
            <a:endParaRPr sz="1400">
              <a:latin typeface="Avenir"/>
              <a:ea typeface="Avenir"/>
              <a:cs typeface="Avenir"/>
              <a:sym typeface="Avenir"/>
            </a:endParaRPr>
          </a:p>
          <a:p>
            <a:pPr indent="0" lvl="0" marL="0" rtl="0" algn="l">
              <a:lnSpc>
                <a:spcPct val="90000"/>
              </a:lnSpc>
              <a:spcBef>
                <a:spcPts val="0"/>
              </a:spcBef>
              <a:spcAft>
                <a:spcPts val="0"/>
              </a:spcAft>
              <a:buClr>
                <a:schemeClr val="dk1"/>
              </a:buClr>
              <a:buSzPts val="1800"/>
              <a:buFont typeface="Calibri"/>
              <a:buNone/>
            </a:pPr>
            <a:r>
              <a:t/>
            </a:r>
            <a:endParaRPr sz="1400">
              <a:latin typeface="Avenir"/>
              <a:ea typeface="Avenir"/>
              <a:cs typeface="Avenir"/>
              <a:sym typeface="Avenir"/>
            </a:endParaRPr>
          </a:p>
          <a:p>
            <a:pPr indent="0" lvl="0" marL="0" rtl="0" algn="l">
              <a:lnSpc>
                <a:spcPct val="90000"/>
              </a:lnSpc>
              <a:spcBef>
                <a:spcPts val="0"/>
              </a:spcBef>
              <a:spcAft>
                <a:spcPts val="0"/>
              </a:spcAft>
              <a:buClr>
                <a:schemeClr val="dk1"/>
              </a:buClr>
              <a:buSzPts val="1800"/>
              <a:buFont typeface="Calibri"/>
              <a:buNone/>
            </a:pPr>
            <a:r>
              <a:rPr lang="en-GB" sz="1400">
                <a:latin typeface="Avenir"/>
                <a:ea typeface="Avenir"/>
                <a:cs typeface="Avenir"/>
                <a:sym typeface="Avenir"/>
              </a:rPr>
              <a:t>the transaction is atomic and completes the transaction of  ATM withdrawal of money with some charges</a:t>
            </a:r>
            <a:endParaRPr sz="1400">
              <a:latin typeface="Avenir"/>
              <a:ea typeface="Avenir"/>
              <a:cs typeface="Avenir"/>
              <a:sym typeface="Avenir"/>
            </a:endParaRPr>
          </a:p>
          <a:p>
            <a:pPr indent="0" lvl="0" marL="0" rtl="0" algn="l">
              <a:lnSpc>
                <a:spcPct val="90000"/>
              </a:lnSpc>
              <a:spcBef>
                <a:spcPts val="0"/>
              </a:spcBef>
              <a:spcAft>
                <a:spcPts val="0"/>
              </a:spcAft>
              <a:buClr>
                <a:schemeClr val="dk1"/>
              </a:buClr>
              <a:buSzPts val="1800"/>
              <a:buFont typeface="Calibri"/>
              <a:buNone/>
            </a:pPr>
            <a:r>
              <a:t/>
            </a:r>
            <a:endParaRPr sz="1400">
              <a:latin typeface="Avenir"/>
              <a:ea typeface="Avenir"/>
              <a:cs typeface="Avenir"/>
              <a:sym typeface="Avenir"/>
            </a:endParaRPr>
          </a:p>
          <a:p>
            <a:pPr indent="0" lvl="0" marL="0" rtl="0" algn="l">
              <a:lnSpc>
                <a:spcPct val="90000"/>
              </a:lnSpc>
              <a:spcBef>
                <a:spcPts val="0"/>
              </a:spcBef>
              <a:spcAft>
                <a:spcPts val="0"/>
              </a:spcAft>
              <a:buClr>
                <a:schemeClr val="dk1"/>
              </a:buClr>
              <a:buSzPts val="1800"/>
              <a:buFont typeface="Calibri"/>
              <a:buNone/>
            </a:pPr>
            <a:r>
              <a:rPr lang="en-GB" sz="1400">
                <a:latin typeface="Avenir"/>
                <a:ea typeface="Avenir"/>
                <a:cs typeface="Avenir"/>
                <a:sym typeface="Avenir"/>
              </a:rPr>
              <a:t>         - </a:t>
            </a:r>
            <a:r>
              <a:rPr i="1" lang="en-GB" sz="1400">
                <a:latin typeface="Avenir"/>
                <a:ea typeface="Avenir"/>
                <a:cs typeface="Avenir"/>
                <a:sym typeface="Avenir"/>
              </a:rPr>
              <a:t>COMMIT</a:t>
            </a:r>
            <a:r>
              <a:rPr lang="en-GB" sz="1400">
                <a:latin typeface="Avenir"/>
                <a:ea typeface="Avenir"/>
                <a:cs typeface="Avenir"/>
                <a:sym typeface="Avenir"/>
              </a:rPr>
              <a:t> ensures that transaction is fulfilled </a:t>
            </a:r>
            <a:endParaRPr sz="1400">
              <a:latin typeface="Avenir"/>
              <a:ea typeface="Avenir"/>
              <a:cs typeface="Avenir"/>
              <a:sym typeface="Avenir"/>
            </a:endParaRPr>
          </a:p>
          <a:p>
            <a:pPr indent="0" lvl="0" marL="0" rtl="0" algn="l">
              <a:lnSpc>
                <a:spcPct val="90000"/>
              </a:lnSpc>
              <a:spcBef>
                <a:spcPts val="0"/>
              </a:spcBef>
              <a:spcAft>
                <a:spcPts val="0"/>
              </a:spcAft>
              <a:buClr>
                <a:schemeClr val="dk1"/>
              </a:buClr>
              <a:buSzPts val="1800"/>
              <a:buFont typeface="Calibri"/>
              <a:buNone/>
            </a:pPr>
            <a:r>
              <a:t/>
            </a:r>
            <a:endParaRPr sz="1400">
              <a:latin typeface="Avenir"/>
              <a:ea typeface="Avenir"/>
              <a:cs typeface="Avenir"/>
              <a:sym typeface="Avenir"/>
            </a:endParaRPr>
          </a:p>
          <a:p>
            <a:pPr indent="0" lvl="0" marL="0" rtl="0" algn="l">
              <a:lnSpc>
                <a:spcPct val="90000"/>
              </a:lnSpc>
              <a:spcBef>
                <a:spcPts val="0"/>
              </a:spcBef>
              <a:spcAft>
                <a:spcPts val="0"/>
              </a:spcAft>
              <a:buClr>
                <a:schemeClr val="dk1"/>
              </a:buClr>
              <a:buSzPts val="1800"/>
              <a:buFont typeface="Calibri"/>
              <a:buNone/>
            </a:pPr>
            <a:r>
              <a:rPr lang="en-GB" sz="1400">
                <a:latin typeface="Avenir"/>
                <a:ea typeface="Avenir"/>
                <a:cs typeface="Avenir"/>
                <a:sym typeface="Avenir"/>
              </a:rPr>
              <a:t>         - </a:t>
            </a:r>
            <a:r>
              <a:rPr b="1" i="1" lang="en-GB" sz="1400">
                <a:latin typeface="Avenir"/>
                <a:ea typeface="Avenir"/>
                <a:cs typeface="Avenir"/>
                <a:sym typeface="Avenir"/>
              </a:rPr>
              <a:t>ROLLBACK</a:t>
            </a:r>
            <a:r>
              <a:rPr b="1" lang="en-GB" sz="1400">
                <a:latin typeface="Avenir"/>
                <a:ea typeface="Avenir"/>
                <a:cs typeface="Avenir"/>
                <a:sym typeface="Avenir"/>
              </a:rPr>
              <a:t> </a:t>
            </a:r>
            <a:r>
              <a:rPr lang="en-GB" sz="1400">
                <a:latin typeface="Avenir"/>
                <a:ea typeface="Avenir"/>
                <a:cs typeface="Avenir"/>
                <a:sym typeface="Avenir"/>
              </a:rPr>
              <a:t>the transaction, if customer ignores to withdraw the money from ATM, all of the above transactions are reversed from database . </a:t>
            </a:r>
            <a:endParaRPr sz="1400">
              <a:latin typeface="Avenir"/>
              <a:ea typeface="Avenir"/>
              <a:cs typeface="Avenir"/>
              <a:sym typeface="Avenir"/>
            </a:endParaRPr>
          </a:p>
          <a:p>
            <a:pPr indent="0" lvl="0" marL="0" rtl="0" algn="l">
              <a:lnSpc>
                <a:spcPct val="90000"/>
              </a:lnSpc>
              <a:spcBef>
                <a:spcPts val="0"/>
              </a:spcBef>
              <a:spcAft>
                <a:spcPts val="0"/>
              </a:spcAft>
              <a:buClr>
                <a:schemeClr val="dk1"/>
              </a:buClr>
              <a:buSzPts val="1800"/>
              <a:buFont typeface="Calibri"/>
              <a:buNone/>
            </a:pPr>
            <a:r>
              <a:t/>
            </a:r>
            <a:endParaRPr sz="1400">
              <a:latin typeface="Avenir"/>
              <a:ea typeface="Avenir"/>
              <a:cs typeface="Avenir"/>
              <a:sym typeface="Avenir"/>
            </a:endParaRPr>
          </a:p>
          <a:p>
            <a:pPr indent="0" lvl="0" marL="0" rtl="0" algn="l">
              <a:lnSpc>
                <a:spcPct val="90000"/>
              </a:lnSpc>
              <a:spcBef>
                <a:spcPts val="0"/>
              </a:spcBef>
              <a:spcAft>
                <a:spcPts val="0"/>
              </a:spcAft>
              <a:buClr>
                <a:schemeClr val="dk1"/>
              </a:buClr>
              <a:buSzPts val="1800"/>
              <a:buFont typeface="Calibri"/>
              <a:buNone/>
            </a:pPr>
            <a:r>
              <a:rPr lang="en-GB" sz="1400">
                <a:latin typeface="Avenir"/>
                <a:ea typeface="Avenir"/>
                <a:cs typeface="Avenir"/>
                <a:sym typeface="Avenir"/>
              </a:rPr>
              <a:t>           The database will retain your original balance in the account.</a:t>
            </a:r>
            <a:endParaRPr sz="1400">
              <a:latin typeface="Avenir"/>
              <a:ea typeface="Avenir"/>
              <a:cs typeface="Avenir"/>
              <a:sym typeface="Avenir"/>
            </a:endParaRPr>
          </a:p>
        </p:txBody>
      </p:sp>
      <p:sp>
        <p:nvSpPr>
          <p:cNvPr id="222" name="Google Shape;222;p14"/>
          <p:cNvSpPr txBox="1"/>
          <p:nvPr/>
        </p:nvSpPr>
        <p:spPr>
          <a:xfrm>
            <a:off x="437381" y="168244"/>
            <a:ext cx="5782500" cy="5820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800"/>
              <a:buFont typeface="Arial"/>
              <a:buNone/>
            </a:pPr>
            <a:r>
              <a:rPr b="1" i="0" lang="en-GB" sz="2300" u="none" cap="none" strike="noStrike">
                <a:solidFill>
                  <a:srgbClr val="434343"/>
                </a:solidFill>
                <a:latin typeface="Avenir"/>
                <a:ea typeface="Avenir"/>
                <a:cs typeface="Avenir"/>
                <a:sym typeface="Avenir"/>
              </a:rPr>
              <a:t>Transaction Summary</a:t>
            </a:r>
            <a:endParaRPr b="0" i="0" sz="2300" u="none" cap="none" strike="noStrike">
              <a:solidFill>
                <a:srgbClr val="434343"/>
              </a:solidFill>
              <a:latin typeface="Avenir"/>
              <a:ea typeface="Avenir"/>
              <a:cs typeface="Avenir"/>
              <a:sym typeface="Aveni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5"/>
          <p:cNvSpPr txBox="1"/>
          <p:nvPr>
            <p:ph type="title"/>
          </p:nvPr>
        </p:nvSpPr>
        <p:spPr>
          <a:xfrm>
            <a:off x="372094" y="940500"/>
            <a:ext cx="8166900" cy="38331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sz="1400">
              <a:latin typeface="Avenir"/>
              <a:ea typeface="Avenir"/>
              <a:cs typeface="Avenir"/>
              <a:sym typeface="Avenir"/>
            </a:endParaRPr>
          </a:p>
          <a:p>
            <a:pPr indent="457200" lvl="0" marL="0" rtl="0" algn="l">
              <a:lnSpc>
                <a:spcPct val="90000"/>
              </a:lnSpc>
              <a:spcBef>
                <a:spcPts val="0"/>
              </a:spcBef>
              <a:spcAft>
                <a:spcPts val="0"/>
              </a:spcAft>
              <a:buSzPts val="1400"/>
              <a:buNone/>
            </a:pPr>
            <a:r>
              <a:t/>
            </a:r>
            <a:endParaRPr sz="1400">
              <a:latin typeface="Avenir"/>
              <a:ea typeface="Avenir"/>
              <a:cs typeface="Avenir"/>
              <a:sym typeface="Avenir"/>
            </a:endParaRPr>
          </a:p>
          <a:p>
            <a:pPr indent="0" lvl="0" marL="0" rtl="0" algn="l">
              <a:lnSpc>
                <a:spcPct val="90000"/>
              </a:lnSpc>
              <a:spcBef>
                <a:spcPts val="0"/>
              </a:spcBef>
              <a:spcAft>
                <a:spcPts val="0"/>
              </a:spcAft>
              <a:buSzPts val="1400"/>
              <a:buNone/>
            </a:pPr>
            <a:r>
              <a:rPr lang="en-GB" sz="1400">
                <a:latin typeface="Avenir"/>
                <a:ea typeface="Avenir"/>
                <a:cs typeface="Avenir"/>
                <a:sym typeface="Avenir"/>
              </a:rPr>
              <a:t>SET transaction controls performs the below tasks</a:t>
            </a:r>
            <a:endParaRPr sz="1400">
              <a:latin typeface="Avenir"/>
              <a:ea typeface="Avenir"/>
              <a:cs typeface="Avenir"/>
              <a:sym typeface="Avenir"/>
            </a:endParaRPr>
          </a:p>
          <a:p>
            <a:pPr indent="457200" lvl="0" marL="0" rtl="0" algn="l">
              <a:lnSpc>
                <a:spcPct val="90000"/>
              </a:lnSpc>
              <a:spcBef>
                <a:spcPts val="0"/>
              </a:spcBef>
              <a:spcAft>
                <a:spcPts val="0"/>
              </a:spcAft>
              <a:buSzPts val="1400"/>
              <a:buNone/>
            </a:pPr>
            <a:r>
              <a:t/>
            </a:r>
            <a:endParaRPr sz="1400">
              <a:latin typeface="Avenir"/>
              <a:ea typeface="Avenir"/>
              <a:cs typeface="Avenir"/>
              <a:sym typeface="Avenir"/>
            </a:endParaRPr>
          </a:p>
          <a:p>
            <a:pPr indent="457200" lvl="0" marL="0" rtl="0" algn="l">
              <a:lnSpc>
                <a:spcPct val="90000"/>
              </a:lnSpc>
              <a:spcBef>
                <a:spcPts val="0"/>
              </a:spcBef>
              <a:spcAft>
                <a:spcPts val="0"/>
              </a:spcAft>
              <a:buSzPts val="1400"/>
              <a:buNone/>
            </a:pPr>
            <a:r>
              <a:rPr lang="en-GB" sz="1400">
                <a:latin typeface="Avenir"/>
                <a:ea typeface="Avenir"/>
                <a:cs typeface="Avenir"/>
                <a:sym typeface="Avenir"/>
              </a:rPr>
              <a:t>-	Encapsulate the DML statements </a:t>
            </a:r>
            <a:endParaRPr sz="1400">
              <a:latin typeface="Avenir"/>
              <a:ea typeface="Avenir"/>
              <a:cs typeface="Avenir"/>
              <a:sym typeface="Avenir"/>
            </a:endParaRPr>
          </a:p>
          <a:p>
            <a:pPr indent="457200" lvl="0" marL="0" rtl="0" algn="l">
              <a:lnSpc>
                <a:spcPct val="90000"/>
              </a:lnSpc>
              <a:spcBef>
                <a:spcPts val="0"/>
              </a:spcBef>
              <a:spcAft>
                <a:spcPts val="0"/>
              </a:spcAft>
              <a:buSzPts val="1400"/>
              <a:buNone/>
            </a:pPr>
            <a:r>
              <a:t/>
            </a:r>
            <a:endParaRPr sz="1400">
              <a:latin typeface="Avenir"/>
              <a:ea typeface="Avenir"/>
              <a:cs typeface="Avenir"/>
              <a:sym typeface="Avenir"/>
            </a:endParaRPr>
          </a:p>
          <a:p>
            <a:pPr indent="457200" lvl="0" marL="0" rtl="0" algn="l">
              <a:lnSpc>
                <a:spcPct val="90000"/>
              </a:lnSpc>
              <a:spcBef>
                <a:spcPts val="0"/>
              </a:spcBef>
              <a:spcAft>
                <a:spcPts val="0"/>
              </a:spcAft>
              <a:buSzPts val="1400"/>
              <a:buNone/>
            </a:pPr>
            <a:r>
              <a:rPr lang="en-GB" sz="1400">
                <a:latin typeface="Avenir"/>
                <a:ea typeface="Avenir"/>
                <a:cs typeface="Avenir"/>
                <a:sym typeface="Avenir"/>
              </a:rPr>
              <a:t>-	Separates the execution of DML statements from DML statements of other transactions.</a:t>
            </a:r>
            <a:endParaRPr sz="1400">
              <a:latin typeface="Avenir"/>
              <a:ea typeface="Avenir"/>
              <a:cs typeface="Avenir"/>
              <a:sym typeface="Avenir"/>
            </a:endParaRPr>
          </a:p>
          <a:p>
            <a:pPr indent="457200" lvl="0" marL="0" rtl="0" algn="l">
              <a:lnSpc>
                <a:spcPct val="90000"/>
              </a:lnSpc>
              <a:spcBef>
                <a:spcPts val="0"/>
              </a:spcBef>
              <a:spcAft>
                <a:spcPts val="0"/>
              </a:spcAft>
              <a:buSzPts val="1400"/>
              <a:buNone/>
            </a:pPr>
            <a:r>
              <a:t/>
            </a:r>
            <a:endParaRPr sz="1400">
              <a:latin typeface="Avenir"/>
              <a:ea typeface="Avenir"/>
              <a:cs typeface="Avenir"/>
              <a:sym typeface="Avenir"/>
            </a:endParaRPr>
          </a:p>
          <a:p>
            <a:pPr indent="457200" lvl="0" marL="0" rtl="0" algn="l">
              <a:lnSpc>
                <a:spcPct val="90000"/>
              </a:lnSpc>
              <a:spcBef>
                <a:spcPts val="0"/>
              </a:spcBef>
              <a:spcAft>
                <a:spcPts val="0"/>
              </a:spcAft>
              <a:buSzPts val="1400"/>
              <a:buNone/>
            </a:pPr>
            <a:r>
              <a:rPr lang="en-GB" sz="1400">
                <a:latin typeface="Avenir"/>
                <a:ea typeface="Avenir"/>
                <a:cs typeface="Avenir"/>
                <a:sym typeface="Avenir"/>
              </a:rPr>
              <a:t>-	Inter- lock the underlying affected records. </a:t>
            </a:r>
            <a:endParaRPr sz="1400">
              <a:latin typeface="Avenir"/>
              <a:ea typeface="Avenir"/>
              <a:cs typeface="Avenir"/>
              <a:sym typeface="Avenir"/>
            </a:endParaRPr>
          </a:p>
          <a:p>
            <a:pPr indent="0" lvl="0" marL="0" rtl="0" algn="l">
              <a:lnSpc>
                <a:spcPct val="90000"/>
              </a:lnSpc>
              <a:spcBef>
                <a:spcPts val="0"/>
              </a:spcBef>
              <a:spcAft>
                <a:spcPts val="0"/>
              </a:spcAft>
              <a:buSzPts val="1400"/>
              <a:buNone/>
            </a:pPr>
            <a:r>
              <a:t/>
            </a:r>
            <a:endParaRPr sz="1400">
              <a:latin typeface="Avenir"/>
              <a:ea typeface="Avenir"/>
              <a:cs typeface="Avenir"/>
              <a:sym typeface="Avenir"/>
            </a:endParaRPr>
          </a:p>
          <a:p>
            <a:pPr indent="0" lvl="0" marL="0" rtl="0" algn="l">
              <a:lnSpc>
                <a:spcPct val="90000"/>
              </a:lnSpc>
              <a:spcBef>
                <a:spcPts val="0"/>
              </a:spcBef>
              <a:spcAft>
                <a:spcPts val="0"/>
              </a:spcAft>
              <a:buSzPts val="1400"/>
              <a:buNone/>
            </a:pPr>
            <a:r>
              <a:rPr lang="en-GB" sz="1400">
                <a:latin typeface="Avenir"/>
                <a:ea typeface="Avenir"/>
                <a:cs typeface="Avenir"/>
                <a:sym typeface="Avenir"/>
              </a:rPr>
              <a:t>Note:   </a:t>
            </a:r>
            <a:endParaRPr sz="1400">
              <a:latin typeface="Avenir"/>
              <a:ea typeface="Avenir"/>
              <a:cs typeface="Avenir"/>
              <a:sym typeface="Avenir"/>
            </a:endParaRPr>
          </a:p>
          <a:p>
            <a:pPr indent="0" lvl="0" marL="0" rtl="0" algn="l">
              <a:lnSpc>
                <a:spcPct val="90000"/>
              </a:lnSpc>
              <a:spcBef>
                <a:spcPts val="0"/>
              </a:spcBef>
              <a:spcAft>
                <a:spcPts val="0"/>
              </a:spcAft>
              <a:buSzPts val="1400"/>
              <a:buNone/>
            </a:pPr>
            <a:r>
              <a:t/>
            </a:r>
            <a:endParaRPr sz="1400">
              <a:latin typeface="Avenir"/>
              <a:ea typeface="Avenir"/>
              <a:cs typeface="Avenir"/>
              <a:sym typeface="Avenir"/>
            </a:endParaRPr>
          </a:p>
          <a:p>
            <a:pPr indent="0" lvl="0" marL="0" rtl="0" algn="l">
              <a:lnSpc>
                <a:spcPct val="90000"/>
              </a:lnSpc>
              <a:spcBef>
                <a:spcPts val="0"/>
              </a:spcBef>
              <a:spcAft>
                <a:spcPts val="0"/>
              </a:spcAft>
              <a:buSzPts val="1400"/>
              <a:buNone/>
            </a:pPr>
            <a:r>
              <a:rPr lang="en-GB" sz="1400">
                <a:latin typeface="Avenir"/>
                <a:ea typeface="Avenir"/>
                <a:cs typeface="Avenir"/>
                <a:sym typeface="Avenir"/>
              </a:rPr>
              <a:t>To ensure data integrity, each transaction should be consistent . </a:t>
            </a:r>
            <a:endParaRPr sz="1400">
              <a:latin typeface="Avenir"/>
              <a:ea typeface="Avenir"/>
              <a:cs typeface="Avenir"/>
              <a:sym typeface="Avenir"/>
            </a:endParaRPr>
          </a:p>
          <a:p>
            <a:pPr indent="0" lvl="0" marL="0" rtl="0" algn="l">
              <a:lnSpc>
                <a:spcPct val="90000"/>
              </a:lnSpc>
              <a:spcBef>
                <a:spcPts val="0"/>
              </a:spcBef>
              <a:spcAft>
                <a:spcPts val="0"/>
              </a:spcAft>
              <a:buSzPts val="1400"/>
              <a:buNone/>
            </a:pPr>
            <a:r>
              <a:t/>
            </a:r>
            <a:endParaRPr sz="1400">
              <a:latin typeface="Avenir"/>
              <a:ea typeface="Avenir"/>
              <a:cs typeface="Avenir"/>
              <a:sym typeface="Avenir"/>
            </a:endParaRPr>
          </a:p>
          <a:p>
            <a:pPr indent="0" lvl="0" marL="0" rtl="0" algn="l">
              <a:lnSpc>
                <a:spcPct val="90000"/>
              </a:lnSpc>
              <a:spcBef>
                <a:spcPts val="0"/>
              </a:spcBef>
              <a:spcAft>
                <a:spcPts val="0"/>
              </a:spcAft>
              <a:buSzPts val="1400"/>
              <a:buNone/>
            </a:pPr>
            <a:r>
              <a:rPr lang="en-GB" sz="1400">
                <a:latin typeface="Avenir"/>
                <a:ea typeface="Avenir"/>
                <a:cs typeface="Avenir"/>
                <a:sym typeface="Avenir"/>
              </a:rPr>
              <a:t>It means each DML statement should know the latest value of the underlying record though the record is affected by multiple transactions at same time. </a:t>
            </a:r>
            <a:endParaRPr sz="1400">
              <a:latin typeface="Avenir"/>
              <a:ea typeface="Avenir"/>
              <a:cs typeface="Avenir"/>
              <a:sym typeface="Avenir"/>
            </a:endParaRPr>
          </a:p>
          <a:p>
            <a:pPr indent="0" lvl="0" marL="0" rtl="0" algn="l">
              <a:lnSpc>
                <a:spcPct val="90000"/>
              </a:lnSpc>
              <a:spcBef>
                <a:spcPts val="0"/>
              </a:spcBef>
              <a:spcAft>
                <a:spcPts val="0"/>
              </a:spcAft>
              <a:buSzPts val="1400"/>
              <a:buNone/>
            </a:pPr>
            <a:r>
              <a:t/>
            </a:r>
            <a:endParaRPr sz="1400">
              <a:latin typeface="Avenir"/>
              <a:ea typeface="Avenir"/>
              <a:cs typeface="Avenir"/>
              <a:sym typeface="Avenir"/>
            </a:endParaRPr>
          </a:p>
          <a:p>
            <a:pPr indent="0" lvl="0" marL="0" rtl="0" algn="l">
              <a:lnSpc>
                <a:spcPct val="90000"/>
              </a:lnSpc>
              <a:spcBef>
                <a:spcPts val="0"/>
              </a:spcBef>
              <a:spcAft>
                <a:spcPts val="0"/>
              </a:spcAft>
              <a:buSzPts val="1400"/>
              <a:buNone/>
            </a:pPr>
            <a:r>
              <a:rPr lang="en-GB" sz="1400">
                <a:latin typeface="Avenir"/>
                <a:ea typeface="Avenir"/>
                <a:cs typeface="Avenir"/>
                <a:sym typeface="Avenir"/>
              </a:rPr>
              <a:t>Finally, the data Integrity is achieved only by below: </a:t>
            </a:r>
            <a:endParaRPr sz="1400">
              <a:latin typeface="Avenir"/>
              <a:ea typeface="Avenir"/>
              <a:cs typeface="Avenir"/>
              <a:sym typeface="Avenir"/>
            </a:endParaRPr>
          </a:p>
          <a:p>
            <a:pPr indent="0" lvl="0" marL="0" rtl="0" algn="l">
              <a:lnSpc>
                <a:spcPct val="90000"/>
              </a:lnSpc>
              <a:spcBef>
                <a:spcPts val="0"/>
              </a:spcBef>
              <a:spcAft>
                <a:spcPts val="0"/>
              </a:spcAft>
              <a:buSzPts val="1400"/>
              <a:buNone/>
            </a:pPr>
            <a:r>
              <a:t/>
            </a:r>
            <a:endParaRPr sz="1400">
              <a:latin typeface="Avenir"/>
              <a:ea typeface="Avenir"/>
              <a:cs typeface="Avenir"/>
              <a:sym typeface="Avenir"/>
            </a:endParaRPr>
          </a:p>
          <a:p>
            <a:pPr indent="457200" lvl="0" marL="457200" rtl="0" algn="l">
              <a:lnSpc>
                <a:spcPct val="90000"/>
              </a:lnSpc>
              <a:spcBef>
                <a:spcPts val="0"/>
              </a:spcBef>
              <a:spcAft>
                <a:spcPts val="0"/>
              </a:spcAft>
              <a:buSzPts val="1400"/>
              <a:buNone/>
            </a:pPr>
            <a:r>
              <a:rPr lang="en-GB" sz="1400">
                <a:latin typeface="Avenir"/>
                <a:ea typeface="Avenir"/>
                <a:cs typeface="Avenir"/>
                <a:sym typeface="Avenir"/>
              </a:rPr>
              <a:t> -Restrict other transactions performing the tasks on same records. </a:t>
            </a:r>
            <a:endParaRPr sz="1400">
              <a:latin typeface="Avenir"/>
              <a:ea typeface="Avenir"/>
              <a:cs typeface="Avenir"/>
              <a:sym typeface="Avenir"/>
            </a:endParaRPr>
          </a:p>
          <a:p>
            <a:pPr indent="457200" lvl="0" marL="457200" rtl="0" algn="l">
              <a:lnSpc>
                <a:spcPct val="90000"/>
              </a:lnSpc>
              <a:spcBef>
                <a:spcPts val="0"/>
              </a:spcBef>
              <a:spcAft>
                <a:spcPts val="0"/>
              </a:spcAft>
              <a:buSzPts val="1400"/>
              <a:buNone/>
            </a:pPr>
            <a:r>
              <a:t/>
            </a:r>
            <a:endParaRPr sz="1400">
              <a:latin typeface="Avenir"/>
              <a:ea typeface="Avenir"/>
              <a:cs typeface="Avenir"/>
              <a:sym typeface="Avenir"/>
            </a:endParaRPr>
          </a:p>
          <a:p>
            <a:pPr indent="457200" lvl="0" marL="457200" rtl="0" algn="l">
              <a:lnSpc>
                <a:spcPct val="90000"/>
              </a:lnSpc>
              <a:spcBef>
                <a:spcPts val="0"/>
              </a:spcBef>
              <a:spcAft>
                <a:spcPts val="0"/>
              </a:spcAft>
              <a:buSzPts val="1400"/>
              <a:buNone/>
            </a:pPr>
            <a:r>
              <a:rPr lang="en-GB" sz="1400">
                <a:latin typeface="Avenir"/>
                <a:ea typeface="Avenir"/>
                <a:cs typeface="Avenir"/>
                <a:sym typeface="Avenir"/>
              </a:rPr>
              <a:t> -Maintain the isolation of transactions with other transactions. So that other transactions wait in Queue to perform . </a:t>
            </a:r>
            <a:endParaRPr sz="1400">
              <a:latin typeface="Avenir"/>
              <a:ea typeface="Avenir"/>
              <a:cs typeface="Avenir"/>
              <a:sym typeface="Avenir"/>
            </a:endParaRPr>
          </a:p>
          <a:p>
            <a:pPr indent="0" lvl="0" marL="0" rtl="0" algn="l">
              <a:lnSpc>
                <a:spcPct val="90000"/>
              </a:lnSpc>
              <a:spcBef>
                <a:spcPts val="0"/>
              </a:spcBef>
              <a:spcAft>
                <a:spcPts val="0"/>
              </a:spcAft>
              <a:buSzPts val="1400"/>
              <a:buNone/>
            </a:pPr>
            <a:r>
              <a:t/>
            </a:r>
            <a:endParaRPr sz="1400">
              <a:latin typeface="Avenir"/>
              <a:ea typeface="Avenir"/>
              <a:cs typeface="Avenir"/>
              <a:sym typeface="Avenir"/>
            </a:endParaRPr>
          </a:p>
        </p:txBody>
      </p:sp>
      <p:sp>
        <p:nvSpPr>
          <p:cNvPr id="228" name="Google Shape;228;p15"/>
          <p:cNvSpPr txBox="1"/>
          <p:nvPr/>
        </p:nvSpPr>
        <p:spPr>
          <a:xfrm>
            <a:off x="437381" y="168244"/>
            <a:ext cx="5782500" cy="5820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800"/>
              <a:buFont typeface="Arial"/>
              <a:buNone/>
            </a:pPr>
            <a:r>
              <a:rPr b="1" i="0" lang="en-GB" sz="2300" u="none" cap="none" strike="noStrike">
                <a:solidFill>
                  <a:srgbClr val="434343"/>
                </a:solidFill>
                <a:latin typeface="Avenir"/>
                <a:ea typeface="Avenir"/>
                <a:cs typeface="Avenir"/>
                <a:sym typeface="Avenir"/>
              </a:rPr>
              <a:t>Set Transaction</a:t>
            </a:r>
            <a:endParaRPr b="0" i="0" sz="2300" u="none" cap="none" strike="noStrike">
              <a:solidFill>
                <a:srgbClr val="434343"/>
              </a:solidFill>
              <a:latin typeface="Avenir"/>
              <a:ea typeface="Avenir"/>
              <a:cs typeface="Avenir"/>
              <a:sym typeface="Aveni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6"/>
          <p:cNvSpPr txBox="1"/>
          <p:nvPr/>
        </p:nvSpPr>
        <p:spPr>
          <a:xfrm>
            <a:off x="437381" y="168244"/>
            <a:ext cx="5782500" cy="5820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800"/>
              <a:buFont typeface="Arial"/>
              <a:buNone/>
            </a:pPr>
            <a:r>
              <a:rPr b="1" i="0" lang="en-GB" sz="2300" u="none" cap="none" strike="noStrike">
                <a:solidFill>
                  <a:srgbClr val="434343"/>
                </a:solidFill>
                <a:latin typeface="Avenir"/>
                <a:ea typeface="Avenir"/>
                <a:cs typeface="Avenir"/>
                <a:sym typeface="Avenir"/>
              </a:rPr>
              <a:t>Set Transaction - Example</a:t>
            </a:r>
            <a:endParaRPr b="0" i="0" sz="2300" u="none" cap="none" strike="noStrike">
              <a:solidFill>
                <a:srgbClr val="434343"/>
              </a:solidFill>
              <a:latin typeface="Avenir"/>
              <a:ea typeface="Avenir"/>
              <a:cs typeface="Avenir"/>
              <a:sym typeface="Avenir"/>
            </a:endParaRPr>
          </a:p>
        </p:txBody>
      </p:sp>
      <p:sp>
        <p:nvSpPr>
          <p:cNvPr id="234" name="Google Shape;234;p16"/>
          <p:cNvSpPr txBox="1"/>
          <p:nvPr>
            <p:ph type="title"/>
          </p:nvPr>
        </p:nvSpPr>
        <p:spPr>
          <a:xfrm>
            <a:off x="543550" y="1225900"/>
            <a:ext cx="7798200" cy="33786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sz="1400">
              <a:latin typeface="Avenir"/>
              <a:ea typeface="Avenir"/>
              <a:cs typeface="Avenir"/>
              <a:sym typeface="Avenir"/>
            </a:endParaRPr>
          </a:p>
          <a:p>
            <a:pPr indent="0" lvl="0" marL="0" rtl="0" algn="l">
              <a:lnSpc>
                <a:spcPct val="90000"/>
              </a:lnSpc>
              <a:spcBef>
                <a:spcPts val="0"/>
              </a:spcBef>
              <a:spcAft>
                <a:spcPts val="0"/>
              </a:spcAft>
              <a:buSzPts val="1400"/>
              <a:buNone/>
            </a:pPr>
            <a:r>
              <a:rPr i="1" lang="en-GB" sz="1400">
                <a:latin typeface="Avenir"/>
                <a:ea typeface="Avenir"/>
                <a:cs typeface="Avenir"/>
                <a:sym typeface="Avenir"/>
              </a:rPr>
              <a:t>Example:</a:t>
            </a:r>
            <a:endParaRPr i="1" sz="1400">
              <a:latin typeface="Avenir"/>
              <a:ea typeface="Avenir"/>
              <a:cs typeface="Avenir"/>
              <a:sym typeface="Avenir"/>
            </a:endParaRPr>
          </a:p>
          <a:p>
            <a:pPr indent="0" lvl="0" marL="342900" rtl="0" algn="l">
              <a:lnSpc>
                <a:spcPct val="90000"/>
              </a:lnSpc>
              <a:spcBef>
                <a:spcPts val="0"/>
              </a:spcBef>
              <a:spcAft>
                <a:spcPts val="0"/>
              </a:spcAft>
              <a:buSzPts val="1400"/>
              <a:buNone/>
            </a:pPr>
            <a:r>
              <a:rPr lang="en-GB" sz="1400">
                <a:latin typeface="Avenir"/>
                <a:ea typeface="Avenir"/>
                <a:cs typeface="Avenir"/>
                <a:sym typeface="Avenir"/>
              </a:rPr>
              <a:t> </a:t>
            </a:r>
            <a:endParaRPr sz="1400">
              <a:latin typeface="Avenir"/>
              <a:ea typeface="Avenir"/>
              <a:cs typeface="Avenir"/>
              <a:sym typeface="Avenir"/>
            </a:endParaRPr>
          </a:p>
          <a:p>
            <a:pPr indent="0" lvl="0" marL="342900" rtl="0" algn="l">
              <a:lnSpc>
                <a:spcPct val="90000"/>
              </a:lnSpc>
              <a:spcBef>
                <a:spcPts val="0"/>
              </a:spcBef>
              <a:spcAft>
                <a:spcPts val="0"/>
              </a:spcAft>
              <a:buSzPts val="1400"/>
              <a:buNone/>
            </a:pPr>
            <a:r>
              <a:t/>
            </a:r>
            <a:endParaRPr sz="1400">
              <a:latin typeface="Avenir"/>
              <a:ea typeface="Avenir"/>
              <a:cs typeface="Avenir"/>
              <a:sym typeface="Avenir"/>
            </a:endParaRPr>
          </a:p>
          <a:p>
            <a:pPr indent="0" lvl="0" marL="342900" rtl="0" algn="l">
              <a:lnSpc>
                <a:spcPct val="90000"/>
              </a:lnSpc>
              <a:spcBef>
                <a:spcPts val="0"/>
              </a:spcBef>
              <a:spcAft>
                <a:spcPts val="0"/>
              </a:spcAft>
              <a:buSzPts val="1400"/>
              <a:buNone/>
            </a:pPr>
            <a:r>
              <a:rPr lang="en-GB" sz="1400">
                <a:latin typeface="Avenir"/>
                <a:ea typeface="Avenir"/>
                <a:cs typeface="Avenir"/>
                <a:sym typeface="Avenir"/>
              </a:rPr>
              <a:t> At  9:00 AM ,  One transaction tries to update the balance of an Account - 123456</a:t>
            </a:r>
            <a:endParaRPr sz="1400">
              <a:latin typeface="Avenir"/>
              <a:ea typeface="Avenir"/>
              <a:cs typeface="Avenir"/>
              <a:sym typeface="Avenir"/>
            </a:endParaRPr>
          </a:p>
          <a:p>
            <a:pPr indent="0" lvl="0" marL="342900" rtl="0" algn="l">
              <a:lnSpc>
                <a:spcPct val="90000"/>
              </a:lnSpc>
              <a:spcBef>
                <a:spcPts val="0"/>
              </a:spcBef>
              <a:spcAft>
                <a:spcPts val="0"/>
              </a:spcAft>
              <a:buSzPts val="1400"/>
              <a:buNone/>
            </a:pPr>
            <a:r>
              <a:rPr lang="en-GB" sz="1400">
                <a:latin typeface="Avenir"/>
                <a:ea typeface="Avenir"/>
                <a:cs typeface="Avenir"/>
                <a:sym typeface="Avenir"/>
              </a:rPr>
              <a:t>                         and expected to complete by 9:05 AM.</a:t>
            </a:r>
            <a:endParaRPr sz="1400">
              <a:latin typeface="Avenir"/>
              <a:ea typeface="Avenir"/>
              <a:cs typeface="Avenir"/>
              <a:sym typeface="Avenir"/>
            </a:endParaRPr>
          </a:p>
          <a:p>
            <a:pPr indent="0" lvl="0" marL="0" rtl="0" algn="l">
              <a:lnSpc>
                <a:spcPct val="90000"/>
              </a:lnSpc>
              <a:spcBef>
                <a:spcPts val="0"/>
              </a:spcBef>
              <a:spcAft>
                <a:spcPts val="0"/>
              </a:spcAft>
              <a:buSzPts val="1400"/>
              <a:buNone/>
            </a:pPr>
            <a:r>
              <a:rPr lang="en-GB" sz="1400">
                <a:latin typeface="Avenir"/>
                <a:ea typeface="Avenir"/>
                <a:cs typeface="Avenir"/>
                <a:sym typeface="Avenir"/>
              </a:rPr>
              <a:t>       </a:t>
            </a:r>
            <a:endParaRPr sz="1400">
              <a:latin typeface="Avenir"/>
              <a:ea typeface="Avenir"/>
              <a:cs typeface="Avenir"/>
              <a:sym typeface="Avenir"/>
            </a:endParaRPr>
          </a:p>
          <a:p>
            <a:pPr indent="0" lvl="0" marL="0" rtl="0" algn="l">
              <a:lnSpc>
                <a:spcPct val="90000"/>
              </a:lnSpc>
              <a:spcBef>
                <a:spcPts val="0"/>
              </a:spcBef>
              <a:spcAft>
                <a:spcPts val="0"/>
              </a:spcAft>
              <a:buClr>
                <a:schemeClr val="dk1"/>
              </a:buClr>
              <a:buSzPts val="1400"/>
              <a:buNone/>
            </a:pPr>
            <a:r>
              <a:rPr lang="en-GB" sz="1400">
                <a:latin typeface="Avenir"/>
                <a:ea typeface="Avenir"/>
                <a:cs typeface="Avenir"/>
                <a:sym typeface="Avenir"/>
              </a:rPr>
              <a:t>       At  9:02 AM :  Meanwhile, another transaction  updates the balance of same Account - </a:t>
            </a:r>
            <a:endParaRPr sz="1400">
              <a:latin typeface="Avenir"/>
              <a:ea typeface="Avenir"/>
              <a:cs typeface="Avenir"/>
              <a:sym typeface="Avenir"/>
            </a:endParaRPr>
          </a:p>
          <a:p>
            <a:pPr indent="0" lvl="0" marL="0" rtl="0" algn="l">
              <a:lnSpc>
                <a:spcPct val="90000"/>
              </a:lnSpc>
              <a:spcBef>
                <a:spcPts val="0"/>
              </a:spcBef>
              <a:spcAft>
                <a:spcPts val="0"/>
              </a:spcAft>
              <a:buClr>
                <a:schemeClr val="dk1"/>
              </a:buClr>
              <a:buSzPts val="1400"/>
              <a:buNone/>
            </a:pPr>
            <a:r>
              <a:rPr lang="en-GB" sz="1400">
                <a:latin typeface="Avenir"/>
                <a:ea typeface="Avenir"/>
                <a:cs typeface="Avenir"/>
                <a:sym typeface="Avenir"/>
              </a:rPr>
              <a:t>                               123456</a:t>
            </a:r>
            <a:endParaRPr sz="1400">
              <a:latin typeface="Avenir"/>
              <a:ea typeface="Avenir"/>
              <a:cs typeface="Avenir"/>
              <a:sym typeface="Avenir"/>
            </a:endParaRPr>
          </a:p>
          <a:p>
            <a:pPr indent="0" lvl="0" marL="0" rtl="0" algn="l">
              <a:lnSpc>
                <a:spcPct val="90000"/>
              </a:lnSpc>
              <a:spcBef>
                <a:spcPts val="0"/>
              </a:spcBef>
              <a:spcAft>
                <a:spcPts val="0"/>
              </a:spcAft>
              <a:buClr>
                <a:schemeClr val="dk1"/>
              </a:buClr>
              <a:buSzPts val="1400"/>
              <a:buNone/>
            </a:pPr>
            <a:r>
              <a:t/>
            </a:r>
            <a:endParaRPr sz="1400">
              <a:latin typeface="Avenir"/>
              <a:ea typeface="Avenir"/>
              <a:cs typeface="Avenir"/>
              <a:sym typeface="Avenir"/>
            </a:endParaRPr>
          </a:p>
          <a:p>
            <a:pPr indent="0" lvl="0" marL="0" rtl="0" algn="l">
              <a:lnSpc>
                <a:spcPct val="90000"/>
              </a:lnSpc>
              <a:spcBef>
                <a:spcPts val="0"/>
              </a:spcBef>
              <a:spcAft>
                <a:spcPts val="0"/>
              </a:spcAft>
              <a:buClr>
                <a:schemeClr val="dk1"/>
              </a:buClr>
              <a:buSzPts val="1400"/>
              <a:buNone/>
            </a:pPr>
            <a:r>
              <a:rPr lang="en-GB" sz="1400">
                <a:latin typeface="Avenir"/>
                <a:ea typeface="Avenir"/>
                <a:cs typeface="Avenir"/>
                <a:sym typeface="Avenir"/>
              </a:rPr>
              <a:t>Here, the functionality of transactions is: </a:t>
            </a:r>
            <a:endParaRPr sz="1400">
              <a:latin typeface="Avenir"/>
              <a:ea typeface="Avenir"/>
              <a:cs typeface="Avenir"/>
              <a:sym typeface="Avenir"/>
            </a:endParaRPr>
          </a:p>
          <a:p>
            <a:pPr indent="0" lvl="0" marL="0" rtl="0" algn="l">
              <a:lnSpc>
                <a:spcPct val="90000"/>
              </a:lnSpc>
              <a:spcBef>
                <a:spcPts val="0"/>
              </a:spcBef>
              <a:spcAft>
                <a:spcPts val="0"/>
              </a:spcAft>
              <a:buClr>
                <a:schemeClr val="dk1"/>
              </a:buClr>
              <a:buSzPts val="1400"/>
              <a:buNone/>
            </a:pPr>
            <a:r>
              <a:t/>
            </a:r>
            <a:endParaRPr sz="1400">
              <a:latin typeface="Avenir"/>
              <a:ea typeface="Avenir"/>
              <a:cs typeface="Avenir"/>
              <a:sym typeface="Avenir"/>
            </a:endParaRPr>
          </a:p>
          <a:p>
            <a:pPr indent="0" lvl="0" marL="0" rtl="0" algn="l">
              <a:lnSpc>
                <a:spcPct val="90000"/>
              </a:lnSpc>
              <a:spcBef>
                <a:spcPts val="0"/>
              </a:spcBef>
              <a:spcAft>
                <a:spcPts val="0"/>
              </a:spcAft>
              <a:buClr>
                <a:schemeClr val="dk1"/>
              </a:buClr>
              <a:buSzPts val="1400"/>
              <a:buNone/>
            </a:pPr>
            <a:r>
              <a:rPr lang="en-GB" sz="1400">
                <a:latin typeface="Avenir"/>
                <a:ea typeface="Avenir"/>
                <a:cs typeface="Avenir"/>
                <a:sym typeface="Avenir"/>
              </a:rPr>
              <a:t>The second transaction occurred at 9:02 AM will not have access to the Account - 123456 until 9:05 AM.</a:t>
            </a:r>
            <a:endParaRPr sz="1400">
              <a:latin typeface="Avenir"/>
              <a:ea typeface="Avenir"/>
              <a:cs typeface="Avenir"/>
              <a:sym typeface="Avenir"/>
            </a:endParaRPr>
          </a:p>
          <a:p>
            <a:pPr indent="0" lvl="0" marL="0" rtl="0" algn="l">
              <a:lnSpc>
                <a:spcPct val="90000"/>
              </a:lnSpc>
              <a:spcBef>
                <a:spcPts val="0"/>
              </a:spcBef>
              <a:spcAft>
                <a:spcPts val="0"/>
              </a:spcAft>
              <a:buClr>
                <a:schemeClr val="dk1"/>
              </a:buClr>
              <a:buSzPts val="1400"/>
              <a:buNone/>
            </a:pPr>
            <a:r>
              <a:t/>
            </a:r>
            <a:endParaRPr sz="1400">
              <a:latin typeface="Avenir"/>
              <a:ea typeface="Avenir"/>
              <a:cs typeface="Avenir"/>
              <a:sym typeface="Avenir"/>
            </a:endParaRPr>
          </a:p>
          <a:p>
            <a:pPr indent="0" lvl="0" marL="0" rtl="0" algn="l">
              <a:lnSpc>
                <a:spcPct val="90000"/>
              </a:lnSpc>
              <a:spcBef>
                <a:spcPts val="0"/>
              </a:spcBef>
              <a:spcAft>
                <a:spcPts val="0"/>
              </a:spcAft>
              <a:buClr>
                <a:schemeClr val="dk1"/>
              </a:buClr>
              <a:buSzPts val="1400"/>
              <a:buNone/>
            </a:pPr>
            <a:r>
              <a:rPr lang="en-GB" sz="1400">
                <a:latin typeface="Avenir"/>
                <a:ea typeface="Avenir"/>
                <a:cs typeface="Avenir"/>
                <a:sym typeface="Avenir"/>
              </a:rPr>
              <a:t>Hence, it will keep on waiting until the first transaction is completed and execute after 9:05 AM.</a:t>
            </a:r>
            <a:endParaRPr sz="1400">
              <a:latin typeface="Avenir"/>
              <a:ea typeface="Avenir"/>
              <a:cs typeface="Avenir"/>
              <a:sym typeface="Avenir"/>
            </a:endParaRPr>
          </a:p>
          <a:p>
            <a:pPr indent="0" lvl="0" marL="0" rtl="0" algn="l">
              <a:lnSpc>
                <a:spcPct val="90000"/>
              </a:lnSpc>
              <a:spcBef>
                <a:spcPts val="0"/>
              </a:spcBef>
              <a:spcAft>
                <a:spcPts val="0"/>
              </a:spcAft>
              <a:buClr>
                <a:schemeClr val="dk1"/>
              </a:buClr>
              <a:buSzPts val="1400"/>
              <a:buNone/>
            </a:pPr>
            <a:r>
              <a:t/>
            </a:r>
            <a:endParaRPr sz="1400">
              <a:latin typeface="Avenir"/>
              <a:ea typeface="Avenir"/>
              <a:cs typeface="Avenir"/>
              <a:sym typeface="Avenir"/>
            </a:endParaRPr>
          </a:p>
          <a:p>
            <a:pPr indent="0" lvl="0" marL="0" rtl="0" algn="l">
              <a:lnSpc>
                <a:spcPct val="90000"/>
              </a:lnSpc>
              <a:spcBef>
                <a:spcPts val="0"/>
              </a:spcBef>
              <a:spcAft>
                <a:spcPts val="0"/>
              </a:spcAft>
              <a:buClr>
                <a:schemeClr val="dk1"/>
              </a:buClr>
              <a:buSzPts val="1400"/>
              <a:buNone/>
            </a:pPr>
            <a:r>
              <a:t/>
            </a:r>
            <a:endParaRPr sz="1400">
              <a:latin typeface="Avenir"/>
              <a:ea typeface="Avenir"/>
              <a:cs typeface="Avenir"/>
              <a:sym typeface="Avenir"/>
            </a:endParaRPr>
          </a:p>
          <a:p>
            <a:pPr indent="0" lvl="0" marL="0" rtl="0" algn="l">
              <a:lnSpc>
                <a:spcPct val="90000"/>
              </a:lnSpc>
              <a:spcBef>
                <a:spcPts val="0"/>
              </a:spcBef>
              <a:spcAft>
                <a:spcPts val="0"/>
              </a:spcAft>
              <a:buClr>
                <a:schemeClr val="dk1"/>
              </a:buClr>
              <a:buSzPts val="1400"/>
              <a:buNone/>
            </a:pPr>
            <a:r>
              <a:rPr lang="en-GB" sz="1400">
                <a:latin typeface="Avenir"/>
                <a:ea typeface="Avenir"/>
                <a:cs typeface="Avenir"/>
                <a:sym typeface="Avenir"/>
              </a:rPr>
              <a:t>This functionality is said to be in ISOLATION which is set by MySQL, and will study more.</a:t>
            </a:r>
            <a:endParaRPr sz="1400">
              <a:latin typeface="Avenir"/>
              <a:ea typeface="Avenir"/>
              <a:cs typeface="Avenir"/>
              <a:sym typeface="Avenir"/>
            </a:endParaRPr>
          </a:p>
          <a:p>
            <a:pPr indent="0" lvl="0" marL="0" rtl="0" algn="l">
              <a:lnSpc>
                <a:spcPct val="90000"/>
              </a:lnSpc>
              <a:spcBef>
                <a:spcPts val="0"/>
              </a:spcBef>
              <a:spcAft>
                <a:spcPts val="0"/>
              </a:spcAft>
              <a:buClr>
                <a:schemeClr val="dk1"/>
              </a:buClr>
              <a:buSzPts val="1400"/>
              <a:buNone/>
            </a:pPr>
            <a:r>
              <a:t/>
            </a:r>
            <a:endParaRPr sz="1400">
              <a:latin typeface="Avenir"/>
              <a:ea typeface="Avenir"/>
              <a:cs typeface="Avenir"/>
              <a:sym typeface="Avenir"/>
            </a:endParaRPr>
          </a:p>
          <a:p>
            <a:pPr indent="0" lvl="0" marL="0" rtl="0" algn="l">
              <a:lnSpc>
                <a:spcPct val="90000"/>
              </a:lnSpc>
              <a:spcBef>
                <a:spcPts val="0"/>
              </a:spcBef>
              <a:spcAft>
                <a:spcPts val="0"/>
              </a:spcAft>
              <a:buSzPts val="1400"/>
              <a:buNone/>
            </a:pPr>
            <a:r>
              <a:t/>
            </a:r>
            <a:endParaRPr sz="1400">
              <a:latin typeface="Avenir"/>
              <a:ea typeface="Avenir"/>
              <a:cs typeface="Avenir"/>
              <a:sym typeface="Aveni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7"/>
          <p:cNvSpPr txBox="1"/>
          <p:nvPr/>
        </p:nvSpPr>
        <p:spPr>
          <a:xfrm>
            <a:off x="437381" y="168244"/>
            <a:ext cx="5782500" cy="5820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800"/>
              <a:buFont typeface="Arial"/>
              <a:buNone/>
            </a:pPr>
            <a:r>
              <a:rPr b="1" i="0" lang="en-GB" sz="2300" u="none" cap="none" strike="noStrike">
                <a:solidFill>
                  <a:srgbClr val="434343"/>
                </a:solidFill>
                <a:latin typeface="Avenir"/>
                <a:ea typeface="Avenir"/>
                <a:cs typeface="Avenir"/>
                <a:sym typeface="Avenir"/>
              </a:rPr>
              <a:t>ISOLATION</a:t>
            </a:r>
            <a:endParaRPr b="0" i="0" sz="2300" u="none" cap="none" strike="noStrike">
              <a:solidFill>
                <a:srgbClr val="434343"/>
              </a:solidFill>
              <a:latin typeface="Avenir"/>
              <a:ea typeface="Avenir"/>
              <a:cs typeface="Avenir"/>
              <a:sym typeface="Avenir"/>
            </a:endParaRPr>
          </a:p>
        </p:txBody>
      </p:sp>
      <p:sp>
        <p:nvSpPr>
          <p:cNvPr id="240" name="Google Shape;240;p17"/>
          <p:cNvSpPr txBox="1"/>
          <p:nvPr>
            <p:ph type="title"/>
          </p:nvPr>
        </p:nvSpPr>
        <p:spPr>
          <a:xfrm>
            <a:off x="543550" y="1225900"/>
            <a:ext cx="7798200" cy="33786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GB" sz="1400">
                <a:latin typeface="Avenir"/>
                <a:ea typeface="Avenir"/>
                <a:cs typeface="Avenir"/>
                <a:sym typeface="Avenir"/>
              </a:rPr>
              <a:t>MySQL  -  ISOLATION plays an important role in keep waiting of the transactions.</a:t>
            </a:r>
            <a:endParaRPr sz="1400">
              <a:latin typeface="Avenir"/>
              <a:ea typeface="Avenir"/>
              <a:cs typeface="Avenir"/>
              <a:sym typeface="Avenir"/>
            </a:endParaRPr>
          </a:p>
          <a:p>
            <a:pPr indent="0" lvl="0" marL="0" rtl="0" algn="l">
              <a:lnSpc>
                <a:spcPct val="90000"/>
              </a:lnSpc>
              <a:spcBef>
                <a:spcPts val="0"/>
              </a:spcBef>
              <a:spcAft>
                <a:spcPts val="0"/>
              </a:spcAft>
              <a:buSzPts val="1400"/>
              <a:buNone/>
            </a:pPr>
            <a:r>
              <a:rPr lang="en-GB" sz="1400">
                <a:latin typeface="Avenir"/>
                <a:ea typeface="Avenir"/>
                <a:cs typeface="Avenir"/>
                <a:sym typeface="Avenir"/>
              </a:rPr>
              <a:t>This is done internally and users need not aware of it.</a:t>
            </a:r>
            <a:endParaRPr sz="1400">
              <a:latin typeface="Avenir"/>
              <a:ea typeface="Avenir"/>
              <a:cs typeface="Avenir"/>
              <a:sym typeface="Avenir"/>
            </a:endParaRPr>
          </a:p>
          <a:p>
            <a:pPr indent="0" lvl="0" marL="342900" rtl="0" algn="l">
              <a:lnSpc>
                <a:spcPct val="90000"/>
              </a:lnSpc>
              <a:spcBef>
                <a:spcPts val="0"/>
              </a:spcBef>
              <a:spcAft>
                <a:spcPts val="0"/>
              </a:spcAft>
              <a:buSzPts val="1400"/>
              <a:buNone/>
            </a:pPr>
            <a:r>
              <a:t/>
            </a:r>
            <a:endParaRPr sz="1400">
              <a:latin typeface="Avenir"/>
              <a:ea typeface="Avenir"/>
              <a:cs typeface="Avenir"/>
              <a:sym typeface="Avenir"/>
            </a:endParaRPr>
          </a:p>
          <a:p>
            <a:pPr indent="0" lvl="0" marL="342900" rtl="0" algn="l">
              <a:lnSpc>
                <a:spcPct val="90000"/>
              </a:lnSpc>
              <a:spcBef>
                <a:spcPts val="0"/>
              </a:spcBef>
              <a:spcAft>
                <a:spcPts val="0"/>
              </a:spcAft>
              <a:buSzPts val="1400"/>
              <a:buNone/>
            </a:pPr>
            <a:r>
              <a:t/>
            </a:r>
            <a:endParaRPr sz="1400">
              <a:latin typeface="Avenir"/>
              <a:ea typeface="Avenir"/>
              <a:cs typeface="Avenir"/>
              <a:sym typeface="Avenir"/>
            </a:endParaRPr>
          </a:p>
          <a:p>
            <a:pPr indent="0" lvl="0" marL="0" rtl="0" algn="l">
              <a:lnSpc>
                <a:spcPct val="90000"/>
              </a:lnSpc>
              <a:spcBef>
                <a:spcPts val="0"/>
              </a:spcBef>
              <a:spcAft>
                <a:spcPts val="0"/>
              </a:spcAft>
              <a:buSzPts val="1400"/>
              <a:buNone/>
            </a:pPr>
            <a:r>
              <a:rPr b="1" i="1" lang="en-GB" sz="1400">
                <a:latin typeface="Avenir"/>
                <a:ea typeface="Avenir"/>
                <a:cs typeface="Avenir"/>
                <a:sym typeface="Avenir"/>
              </a:rPr>
              <a:t>However, these ISOLATION levels can be </a:t>
            </a:r>
            <a:r>
              <a:rPr b="1" lang="en-GB" sz="1400">
                <a:latin typeface="Avenir"/>
                <a:ea typeface="Avenir"/>
                <a:cs typeface="Avenir"/>
                <a:sym typeface="Avenir"/>
              </a:rPr>
              <a:t>manually altered </a:t>
            </a:r>
            <a:r>
              <a:rPr lang="en-GB" sz="1400">
                <a:latin typeface="Avenir"/>
                <a:ea typeface="Avenir"/>
                <a:cs typeface="Avenir"/>
                <a:sym typeface="Avenir"/>
              </a:rPr>
              <a:t>by user and can modify such constraints and still achieve data integrity and performance. </a:t>
            </a:r>
            <a:endParaRPr sz="1400">
              <a:latin typeface="Avenir"/>
              <a:ea typeface="Avenir"/>
              <a:cs typeface="Avenir"/>
              <a:sym typeface="Avenir"/>
            </a:endParaRPr>
          </a:p>
          <a:p>
            <a:pPr indent="0" lvl="0" marL="342900" rtl="0" algn="l">
              <a:lnSpc>
                <a:spcPct val="90000"/>
              </a:lnSpc>
              <a:spcBef>
                <a:spcPts val="0"/>
              </a:spcBef>
              <a:spcAft>
                <a:spcPts val="0"/>
              </a:spcAft>
              <a:buSzPts val="1400"/>
              <a:buNone/>
            </a:pPr>
            <a:r>
              <a:t/>
            </a:r>
            <a:endParaRPr sz="1400">
              <a:latin typeface="Avenir"/>
              <a:ea typeface="Avenir"/>
              <a:cs typeface="Avenir"/>
              <a:sym typeface="Avenir"/>
            </a:endParaRPr>
          </a:p>
          <a:p>
            <a:pPr indent="0" lvl="0" marL="0" rtl="0" algn="l">
              <a:lnSpc>
                <a:spcPct val="90000"/>
              </a:lnSpc>
              <a:spcBef>
                <a:spcPts val="0"/>
              </a:spcBef>
              <a:spcAft>
                <a:spcPts val="0"/>
              </a:spcAft>
              <a:buSzPts val="1400"/>
              <a:buNone/>
            </a:pPr>
            <a:r>
              <a:t/>
            </a:r>
            <a:endParaRPr sz="1400">
              <a:latin typeface="Avenir"/>
              <a:ea typeface="Avenir"/>
              <a:cs typeface="Avenir"/>
              <a:sym typeface="Aveni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8"/>
          <p:cNvSpPr txBox="1"/>
          <p:nvPr/>
        </p:nvSpPr>
        <p:spPr>
          <a:xfrm>
            <a:off x="437381" y="168244"/>
            <a:ext cx="5782500" cy="5820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800"/>
              <a:buFont typeface="Arial"/>
              <a:buNone/>
            </a:pPr>
            <a:r>
              <a:rPr b="1" i="0" lang="en-GB" sz="2300" u="none" cap="none" strike="noStrike">
                <a:solidFill>
                  <a:srgbClr val="434343"/>
                </a:solidFill>
                <a:latin typeface="Avenir"/>
                <a:ea typeface="Avenir"/>
                <a:cs typeface="Avenir"/>
                <a:sym typeface="Avenir"/>
              </a:rPr>
              <a:t>Classification of Isolation levels</a:t>
            </a:r>
            <a:endParaRPr b="0" i="0" sz="2300" u="none" cap="none" strike="noStrike">
              <a:solidFill>
                <a:srgbClr val="434343"/>
              </a:solidFill>
              <a:latin typeface="Avenir"/>
              <a:ea typeface="Avenir"/>
              <a:cs typeface="Avenir"/>
              <a:sym typeface="Avenir"/>
            </a:endParaRPr>
          </a:p>
        </p:txBody>
      </p:sp>
      <p:sp>
        <p:nvSpPr>
          <p:cNvPr id="246" name="Google Shape;246;p18"/>
          <p:cNvSpPr txBox="1"/>
          <p:nvPr>
            <p:ph type="title"/>
          </p:nvPr>
        </p:nvSpPr>
        <p:spPr>
          <a:xfrm>
            <a:off x="543550" y="1225900"/>
            <a:ext cx="7798200" cy="33786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b="1" lang="en-GB" sz="1800">
                <a:latin typeface="Avenir"/>
                <a:ea typeface="Avenir"/>
                <a:cs typeface="Avenir"/>
                <a:sym typeface="Avenir"/>
              </a:rPr>
              <a:t>Classification of ISOLATION levels:</a:t>
            </a:r>
            <a:endParaRPr b="1" sz="1800">
              <a:latin typeface="Avenir"/>
              <a:ea typeface="Avenir"/>
              <a:cs typeface="Avenir"/>
              <a:sym typeface="Avenir"/>
            </a:endParaRPr>
          </a:p>
          <a:p>
            <a:pPr indent="0" lvl="0" marL="0" rtl="0" algn="l">
              <a:lnSpc>
                <a:spcPct val="90000"/>
              </a:lnSpc>
              <a:spcBef>
                <a:spcPts val="0"/>
              </a:spcBef>
              <a:spcAft>
                <a:spcPts val="0"/>
              </a:spcAft>
              <a:buSzPts val="1400"/>
              <a:buNone/>
            </a:pPr>
            <a:r>
              <a:t/>
            </a:r>
            <a:endParaRPr b="1" i="1" sz="1400">
              <a:latin typeface="Avenir"/>
              <a:ea typeface="Avenir"/>
              <a:cs typeface="Avenir"/>
              <a:sym typeface="Avenir"/>
            </a:endParaRPr>
          </a:p>
          <a:p>
            <a:pPr indent="0" lvl="0" marL="0" rtl="0" algn="l">
              <a:lnSpc>
                <a:spcPct val="90000"/>
              </a:lnSpc>
              <a:spcBef>
                <a:spcPts val="0"/>
              </a:spcBef>
              <a:spcAft>
                <a:spcPts val="0"/>
              </a:spcAft>
              <a:buSzPts val="1400"/>
              <a:buNone/>
            </a:pPr>
            <a:r>
              <a:rPr lang="en-GB" sz="1400">
                <a:latin typeface="Avenir"/>
                <a:ea typeface="Avenir"/>
                <a:cs typeface="Avenir"/>
                <a:sym typeface="Avenir"/>
              </a:rPr>
              <a:t>ISOLATION levels are classified as  </a:t>
            </a:r>
            <a:endParaRPr sz="1400">
              <a:latin typeface="Avenir"/>
              <a:ea typeface="Avenir"/>
              <a:cs typeface="Avenir"/>
              <a:sym typeface="Avenir"/>
            </a:endParaRPr>
          </a:p>
          <a:p>
            <a:pPr indent="0" lvl="0" marL="0" rtl="0" algn="l">
              <a:lnSpc>
                <a:spcPct val="90000"/>
              </a:lnSpc>
              <a:spcBef>
                <a:spcPts val="0"/>
              </a:spcBef>
              <a:spcAft>
                <a:spcPts val="0"/>
              </a:spcAft>
              <a:buSzPts val="1400"/>
              <a:buNone/>
            </a:pPr>
            <a:r>
              <a:t/>
            </a:r>
            <a:endParaRPr sz="1400">
              <a:latin typeface="Avenir"/>
              <a:ea typeface="Avenir"/>
              <a:cs typeface="Avenir"/>
              <a:sym typeface="Avenir"/>
            </a:endParaRPr>
          </a:p>
          <a:p>
            <a:pPr indent="457200" lvl="0" marL="0" rtl="0" algn="l">
              <a:lnSpc>
                <a:spcPct val="90000"/>
              </a:lnSpc>
              <a:spcBef>
                <a:spcPts val="0"/>
              </a:spcBef>
              <a:spcAft>
                <a:spcPts val="0"/>
              </a:spcAft>
              <a:buSzPts val="1400"/>
              <a:buNone/>
            </a:pPr>
            <a:r>
              <a:rPr lang="en-GB" sz="1400">
                <a:latin typeface="Avenir"/>
                <a:ea typeface="Avenir"/>
                <a:cs typeface="Avenir"/>
                <a:sym typeface="Avenir"/>
              </a:rPr>
              <a:t>-	REPEATABLE - READ</a:t>
            </a:r>
            <a:endParaRPr sz="1400">
              <a:latin typeface="Avenir"/>
              <a:ea typeface="Avenir"/>
              <a:cs typeface="Avenir"/>
              <a:sym typeface="Avenir"/>
            </a:endParaRPr>
          </a:p>
          <a:p>
            <a:pPr indent="457200" lvl="0" marL="0" rtl="0" algn="l">
              <a:lnSpc>
                <a:spcPct val="90000"/>
              </a:lnSpc>
              <a:spcBef>
                <a:spcPts val="0"/>
              </a:spcBef>
              <a:spcAft>
                <a:spcPts val="0"/>
              </a:spcAft>
              <a:buSzPts val="1400"/>
              <a:buNone/>
            </a:pPr>
            <a:r>
              <a:t/>
            </a:r>
            <a:endParaRPr sz="1400">
              <a:latin typeface="Avenir"/>
              <a:ea typeface="Avenir"/>
              <a:cs typeface="Avenir"/>
              <a:sym typeface="Avenir"/>
            </a:endParaRPr>
          </a:p>
          <a:p>
            <a:pPr indent="0" lvl="0" marL="457200" rtl="0" algn="l">
              <a:lnSpc>
                <a:spcPct val="90000"/>
              </a:lnSpc>
              <a:spcBef>
                <a:spcPts val="0"/>
              </a:spcBef>
              <a:spcAft>
                <a:spcPts val="0"/>
              </a:spcAft>
              <a:buSzPts val="1400"/>
              <a:buNone/>
            </a:pPr>
            <a:r>
              <a:rPr lang="en-GB" sz="1400">
                <a:latin typeface="Avenir"/>
                <a:ea typeface="Avenir"/>
                <a:cs typeface="Avenir"/>
                <a:sym typeface="Avenir"/>
              </a:rPr>
              <a:t>-	READ COMMITTED</a:t>
            </a:r>
            <a:endParaRPr sz="1400">
              <a:latin typeface="Avenir"/>
              <a:ea typeface="Avenir"/>
              <a:cs typeface="Avenir"/>
              <a:sym typeface="Avenir"/>
            </a:endParaRPr>
          </a:p>
          <a:p>
            <a:pPr indent="0" lvl="0" marL="457200" rtl="0" algn="l">
              <a:lnSpc>
                <a:spcPct val="90000"/>
              </a:lnSpc>
              <a:spcBef>
                <a:spcPts val="0"/>
              </a:spcBef>
              <a:spcAft>
                <a:spcPts val="0"/>
              </a:spcAft>
              <a:buSzPts val="1400"/>
              <a:buNone/>
            </a:pPr>
            <a:r>
              <a:t/>
            </a:r>
            <a:endParaRPr sz="1400">
              <a:latin typeface="Avenir"/>
              <a:ea typeface="Avenir"/>
              <a:cs typeface="Avenir"/>
              <a:sym typeface="Avenir"/>
            </a:endParaRPr>
          </a:p>
          <a:p>
            <a:pPr indent="0" lvl="0" marL="457200" rtl="0" algn="l">
              <a:lnSpc>
                <a:spcPct val="90000"/>
              </a:lnSpc>
              <a:spcBef>
                <a:spcPts val="0"/>
              </a:spcBef>
              <a:spcAft>
                <a:spcPts val="0"/>
              </a:spcAft>
              <a:buSzPts val="1400"/>
              <a:buNone/>
            </a:pPr>
            <a:r>
              <a:rPr lang="en-GB" sz="1400">
                <a:latin typeface="Avenir"/>
                <a:ea typeface="Avenir"/>
                <a:cs typeface="Avenir"/>
                <a:sym typeface="Avenir"/>
              </a:rPr>
              <a:t>-	SERIALIZABLE</a:t>
            </a:r>
            <a:endParaRPr sz="1400">
              <a:latin typeface="Avenir"/>
              <a:ea typeface="Avenir"/>
              <a:cs typeface="Avenir"/>
              <a:sym typeface="Avenir"/>
            </a:endParaRPr>
          </a:p>
          <a:p>
            <a:pPr indent="0" lvl="0" marL="342900" rtl="0" algn="l">
              <a:lnSpc>
                <a:spcPct val="90000"/>
              </a:lnSpc>
              <a:spcBef>
                <a:spcPts val="0"/>
              </a:spcBef>
              <a:spcAft>
                <a:spcPts val="0"/>
              </a:spcAft>
              <a:buSzPts val="1400"/>
              <a:buNone/>
            </a:pPr>
            <a:r>
              <a:t/>
            </a:r>
            <a:endParaRPr sz="1400">
              <a:latin typeface="Avenir"/>
              <a:ea typeface="Avenir"/>
              <a:cs typeface="Avenir"/>
              <a:sym typeface="Avenir"/>
            </a:endParaRPr>
          </a:p>
          <a:p>
            <a:pPr indent="0" lvl="0" marL="342900" rtl="0" algn="l">
              <a:lnSpc>
                <a:spcPct val="90000"/>
              </a:lnSpc>
              <a:spcBef>
                <a:spcPts val="0"/>
              </a:spcBef>
              <a:spcAft>
                <a:spcPts val="0"/>
              </a:spcAft>
              <a:buSzPts val="1400"/>
              <a:buNone/>
            </a:pPr>
            <a:r>
              <a:t/>
            </a:r>
            <a:endParaRPr sz="1400">
              <a:latin typeface="Avenir"/>
              <a:ea typeface="Avenir"/>
              <a:cs typeface="Avenir"/>
              <a:sym typeface="Avenir"/>
            </a:endParaRPr>
          </a:p>
          <a:p>
            <a:pPr indent="0" lvl="0" marL="0" rtl="0" algn="l">
              <a:lnSpc>
                <a:spcPct val="90000"/>
              </a:lnSpc>
              <a:spcBef>
                <a:spcPts val="0"/>
              </a:spcBef>
              <a:spcAft>
                <a:spcPts val="0"/>
              </a:spcAft>
              <a:buSzPts val="1400"/>
              <a:buNone/>
            </a:pPr>
            <a:r>
              <a:rPr b="1" lang="en-GB" sz="1400">
                <a:latin typeface="Avenir"/>
                <a:ea typeface="Avenir"/>
                <a:cs typeface="Avenir"/>
                <a:sym typeface="Avenir"/>
              </a:rPr>
              <a:t>Note: </a:t>
            </a:r>
            <a:endParaRPr b="1" sz="1400">
              <a:latin typeface="Avenir"/>
              <a:ea typeface="Avenir"/>
              <a:cs typeface="Avenir"/>
              <a:sym typeface="Avenir"/>
            </a:endParaRPr>
          </a:p>
          <a:p>
            <a:pPr indent="0" lvl="0" marL="0" rtl="0" algn="l">
              <a:lnSpc>
                <a:spcPct val="90000"/>
              </a:lnSpc>
              <a:spcBef>
                <a:spcPts val="0"/>
              </a:spcBef>
              <a:spcAft>
                <a:spcPts val="0"/>
              </a:spcAft>
              <a:buSzPts val="1400"/>
              <a:buNone/>
            </a:pPr>
            <a:r>
              <a:t/>
            </a:r>
            <a:endParaRPr sz="1400">
              <a:latin typeface="Avenir"/>
              <a:ea typeface="Avenir"/>
              <a:cs typeface="Avenir"/>
              <a:sym typeface="Avenir"/>
            </a:endParaRPr>
          </a:p>
          <a:p>
            <a:pPr indent="0" lvl="0" marL="0" rtl="0" algn="l">
              <a:lnSpc>
                <a:spcPct val="90000"/>
              </a:lnSpc>
              <a:spcBef>
                <a:spcPts val="0"/>
              </a:spcBef>
              <a:spcAft>
                <a:spcPts val="0"/>
              </a:spcAft>
              <a:buSzPts val="1400"/>
              <a:buNone/>
            </a:pPr>
            <a:r>
              <a:rPr lang="en-GB" sz="1400">
                <a:latin typeface="Avenir"/>
                <a:ea typeface="Avenir"/>
                <a:cs typeface="Avenir"/>
                <a:sym typeface="Avenir"/>
              </a:rPr>
              <a:t>Methods including READ , WRITE on transactions can also achieve Isolation.</a:t>
            </a:r>
            <a:endParaRPr sz="1400">
              <a:latin typeface="Avenir"/>
              <a:ea typeface="Avenir"/>
              <a:cs typeface="Avenir"/>
              <a:sym typeface="Aveni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9"/>
          <p:cNvSpPr txBox="1"/>
          <p:nvPr/>
        </p:nvSpPr>
        <p:spPr>
          <a:xfrm>
            <a:off x="437381" y="168244"/>
            <a:ext cx="5782500" cy="5820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800"/>
              <a:buFont typeface="Arial"/>
              <a:buNone/>
            </a:pPr>
            <a:r>
              <a:rPr b="1" i="0" lang="en-GB" sz="2300" u="none" cap="none" strike="noStrike">
                <a:solidFill>
                  <a:srgbClr val="434343"/>
                </a:solidFill>
                <a:latin typeface="Avenir"/>
                <a:ea typeface="Avenir"/>
                <a:cs typeface="Avenir"/>
                <a:sym typeface="Avenir"/>
              </a:rPr>
              <a:t>Practise Sessions</a:t>
            </a:r>
            <a:endParaRPr b="0" i="0" sz="2300" u="none" cap="none" strike="noStrike">
              <a:solidFill>
                <a:srgbClr val="434343"/>
              </a:solidFill>
              <a:latin typeface="Avenir"/>
              <a:ea typeface="Avenir"/>
              <a:cs typeface="Avenir"/>
              <a:sym typeface="Avenir"/>
            </a:endParaRPr>
          </a:p>
        </p:txBody>
      </p:sp>
      <p:sp>
        <p:nvSpPr>
          <p:cNvPr id="252" name="Google Shape;252;p19"/>
          <p:cNvSpPr txBox="1"/>
          <p:nvPr>
            <p:ph type="title"/>
          </p:nvPr>
        </p:nvSpPr>
        <p:spPr>
          <a:xfrm>
            <a:off x="543550" y="1225900"/>
            <a:ext cx="7798200" cy="37101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b="1" lang="en-GB" sz="1800" u="sng">
                <a:latin typeface="Avenir"/>
                <a:ea typeface="Avenir"/>
                <a:cs typeface="Avenir"/>
                <a:sym typeface="Avenir"/>
              </a:rPr>
              <a:t>Pre-requisite:</a:t>
            </a:r>
            <a:endParaRPr b="1" sz="1800" u="sng">
              <a:latin typeface="Avenir"/>
              <a:ea typeface="Avenir"/>
              <a:cs typeface="Avenir"/>
              <a:sym typeface="Avenir"/>
            </a:endParaRPr>
          </a:p>
          <a:p>
            <a:pPr indent="0" lvl="0" marL="0" rtl="0" algn="l">
              <a:lnSpc>
                <a:spcPct val="90000"/>
              </a:lnSpc>
              <a:spcBef>
                <a:spcPts val="0"/>
              </a:spcBef>
              <a:spcAft>
                <a:spcPts val="0"/>
              </a:spcAft>
              <a:buSzPts val="1400"/>
              <a:buNone/>
            </a:pPr>
            <a:r>
              <a:t/>
            </a:r>
            <a:endParaRPr b="1" sz="1800">
              <a:latin typeface="Avenir"/>
              <a:ea typeface="Avenir"/>
              <a:cs typeface="Avenir"/>
              <a:sym typeface="Avenir"/>
            </a:endParaRPr>
          </a:p>
          <a:p>
            <a:pPr indent="-342900" lvl="0" marL="457200" rtl="0" algn="l">
              <a:lnSpc>
                <a:spcPct val="90000"/>
              </a:lnSpc>
              <a:spcBef>
                <a:spcPts val="0"/>
              </a:spcBef>
              <a:spcAft>
                <a:spcPts val="0"/>
              </a:spcAft>
              <a:buSzPts val="1800"/>
              <a:buFont typeface="Avenir"/>
              <a:buChar char="-"/>
            </a:pPr>
            <a:r>
              <a:rPr b="1" lang="en-GB" sz="1800">
                <a:latin typeface="Avenir"/>
                <a:ea typeface="Avenir"/>
                <a:cs typeface="Avenir"/>
                <a:sym typeface="Avenir"/>
              </a:rPr>
              <a:t>Disable Auto- commit transaction</a:t>
            </a:r>
            <a:endParaRPr b="1" sz="1800">
              <a:latin typeface="Avenir"/>
              <a:ea typeface="Avenir"/>
              <a:cs typeface="Avenir"/>
              <a:sym typeface="Avenir"/>
            </a:endParaRPr>
          </a:p>
          <a:p>
            <a:pPr indent="0" lvl="0" marL="457200" rtl="0" algn="l">
              <a:lnSpc>
                <a:spcPct val="90000"/>
              </a:lnSpc>
              <a:spcBef>
                <a:spcPts val="0"/>
              </a:spcBef>
              <a:spcAft>
                <a:spcPts val="0"/>
              </a:spcAft>
              <a:buSzPts val="1400"/>
              <a:buNone/>
            </a:pPr>
            <a:r>
              <a:t/>
            </a:r>
            <a:endParaRPr b="1" sz="1800">
              <a:latin typeface="Avenir"/>
              <a:ea typeface="Avenir"/>
              <a:cs typeface="Avenir"/>
              <a:sym typeface="Avenir"/>
            </a:endParaRPr>
          </a:p>
          <a:p>
            <a:pPr indent="0" lvl="0" marL="457200" rtl="0" algn="l">
              <a:lnSpc>
                <a:spcPct val="90000"/>
              </a:lnSpc>
              <a:spcBef>
                <a:spcPts val="0"/>
              </a:spcBef>
              <a:spcAft>
                <a:spcPts val="0"/>
              </a:spcAft>
              <a:buSzPts val="1400"/>
              <a:buNone/>
            </a:pPr>
            <a:r>
              <a:t/>
            </a:r>
            <a:endParaRPr b="1" sz="1800">
              <a:latin typeface="Avenir"/>
              <a:ea typeface="Avenir"/>
              <a:cs typeface="Avenir"/>
              <a:sym typeface="Avenir"/>
            </a:endParaRPr>
          </a:p>
          <a:p>
            <a:pPr indent="0" lvl="0" marL="0" rtl="0" algn="l">
              <a:lnSpc>
                <a:spcPct val="90000"/>
              </a:lnSpc>
              <a:spcBef>
                <a:spcPts val="0"/>
              </a:spcBef>
              <a:spcAft>
                <a:spcPts val="0"/>
              </a:spcAft>
              <a:buSzPts val="1400"/>
              <a:buNone/>
            </a:pPr>
            <a:r>
              <a:t/>
            </a:r>
            <a:endParaRPr b="1" sz="1800">
              <a:latin typeface="Avenir"/>
              <a:ea typeface="Avenir"/>
              <a:cs typeface="Avenir"/>
              <a:sym typeface="Avenir"/>
            </a:endParaRPr>
          </a:p>
          <a:p>
            <a:pPr indent="0" lvl="0" marL="0" rtl="0" algn="l">
              <a:lnSpc>
                <a:spcPct val="90000"/>
              </a:lnSpc>
              <a:spcBef>
                <a:spcPts val="0"/>
              </a:spcBef>
              <a:spcAft>
                <a:spcPts val="0"/>
              </a:spcAft>
              <a:buSzPts val="1400"/>
              <a:buNone/>
            </a:pPr>
            <a:r>
              <a:t/>
            </a:r>
            <a:endParaRPr b="1" sz="1800">
              <a:latin typeface="Avenir"/>
              <a:ea typeface="Avenir"/>
              <a:cs typeface="Avenir"/>
              <a:sym typeface="Avenir"/>
            </a:endParaRPr>
          </a:p>
          <a:p>
            <a:pPr indent="0" lvl="0" marL="0" rtl="0" algn="l">
              <a:lnSpc>
                <a:spcPct val="90000"/>
              </a:lnSpc>
              <a:spcBef>
                <a:spcPts val="0"/>
              </a:spcBef>
              <a:spcAft>
                <a:spcPts val="0"/>
              </a:spcAft>
              <a:buSzPts val="1400"/>
              <a:buNone/>
            </a:pPr>
            <a:r>
              <a:t/>
            </a:r>
            <a:endParaRPr b="1" sz="1800">
              <a:latin typeface="Avenir"/>
              <a:ea typeface="Avenir"/>
              <a:cs typeface="Avenir"/>
              <a:sym typeface="Avenir"/>
            </a:endParaRPr>
          </a:p>
          <a:p>
            <a:pPr indent="0" lvl="0" marL="0" rtl="0" algn="l">
              <a:lnSpc>
                <a:spcPct val="90000"/>
              </a:lnSpc>
              <a:spcBef>
                <a:spcPts val="0"/>
              </a:spcBef>
              <a:spcAft>
                <a:spcPts val="0"/>
              </a:spcAft>
              <a:buSzPts val="1400"/>
              <a:buNone/>
            </a:pPr>
            <a:r>
              <a:t/>
            </a:r>
            <a:endParaRPr b="1" sz="1800">
              <a:latin typeface="Avenir"/>
              <a:ea typeface="Avenir"/>
              <a:cs typeface="Avenir"/>
              <a:sym typeface="Avenir"/>
            </a:endParaRPr>
          </a:p>
          <a:p>
            <a:pPr indent="0" lvl="0" marL="0" rtl="0" algn="l">
              <a:lnSpc>
                <a:spcPct val="90000"/>
              </a:lnSpc>
              <a:spcBef>
                <a:spcPts val="0"/>
              </a:spcBef>
              <a:spcAft>
                <a:spcPts val="0"/>
              </a:spcAft>
              <a:buSzPts val="1400"/>
              <a:buNone/>
            </a:pPr>
            <a:r>
              <a:t/>
            </a:r>
            <a:endParaRPr b="1" sz="1800">
              <a:latin typeface="Avenir"/>
              <a:ea typeface="Avenir"/>
              <a:cs typeface="Avenir"/>
              <a:sym typeface="Avenir"/>
            </a:endParaRPr>
          </a:p>
          <a:p>
            <a:pPr indent="0" lvl="0" marL="0" rtl="0" algn="l">
              <a:lnSpc>
                <a:spcPct val="90000"/>
              </a:lnSpc>
              <a:spcBef>
                <a:spcPts val="0"/>
              </a:spcBef>
              <a:spcAft>
                <a:spcPts val="0"/>
              </a:spcAft>
              <a:buSzPts val="1400"/>
              <a:buNone/>
            </a:pPr>
            <a:r>
              <a:t/>
            </a:r>
            <a:endParaRPr b="1" sz="1800">
              <a:latin typeface="Avenir"/>
              <a:ea typeface="Avenir"/>
              <a:cs typeface="Avenir"/>
              <a:sym typeface="Avenir"/>
            </a:endParaRPr>
          </a:p>
          <a:p>
            <a:pPr indent="0" lvl="0" marL="0" rtl="0" algn="l">
              <a:lnSpc>
                <a:spcPct val="90000"/>
              </a:lnSpc>
              <a:spcBef>
                <a:spcPts val="0"/>
              </a:spcBef>
              <a:spcAft>
                <a:spcPts val="0"/>
              </a:spcAft>
              <a:buSzPts val="1400"/>
              <a:buNone/>
            </a:pPr>
            <a:r>
              <a:t/>
            </a:r>
            <a:endParaRPr b="1" sz="1800">
              <a:latin typeface="Avenir"/>
              <a:ea typeface="Avenir"/>
              <a:cs typeface="Avenir"/>
              <a:sym typeface="Avenir"/>
            </a:endParaRPr>
          </a:p>
          <a:p>
            <a:pPr indent="0" lvl="0" marL="0" rtl="0" algn="l">
              <a:lnSpc>
                <a:spcPct val="90000"/>
              </a:lnSpc>
              <a:spcBef>
                <a:spcPts val="0"/>
              </a:spcBef>
              <a:spcAft>
                <a:spcPts val="0"/>
              </a:spcAft>
              <a:buSzPts val="1400"/>
              <a:buNone/>
            </a:pPr>
            <a:r>
              <a:t/>
            </a:r>
            <a:endParaRPr b="1" sz="1800">
              <a:latin typeface="Avenir"/>
              <a:ea typeface="Avenir"/>
              <a:cs typeface="Avenir"/>
              <a:sym typeface="Avenir"/>
            </a:endParaRPr>
          </a:p>
          <a:p>
            <a:pPr indent="0" lvl="0" marL="0" rtl="0" algn="l">
              <a:lnSpc>
                <a:spcPct val="90000"/>
              </a:lnSpc>
              <a:spcBef>
                <a:spcPts val="0"/>
              </a:spcBef>
              <a:spcAft>
                <a:spcPts val="0"/>
              </a:spcAft>
              <a:buSzPts val="1400"/>
              <a:buNone/>
            </a:pPr>
            <a:r>
              <a:t/>
            </a:r>
            <a:endParaRPr b="1" sz="1800">
              <a:latin typeface="Avenir"/>
              <a:ea typeface="Avenir"/>
              <a:cs typeface="Avenir"/>
              <a:sym typeface="Avenir"/>
            </a:endParaRPr>
          </a:p>
          <a:p>
            <a:pPr indent="0" lvl="0" marL="457200" rtl="0" algn="l">
              <a:lnSpc>
                <a:spcPct val="90000"/>
              </a:lnSpc>
              <a:spcBef>
                <a:spcPts val="0"/>
              </a:spcBef>
              <a:spcAft>
                <a:spcPts val="0"/>
              </a:spcAft>
              <a:buSzPts val="1400"/>
              <a:buNone/>
            </a:pPr>
            <a:r>
              <a:t/>
            </a:r>
            <a:endParaRPr b="1" sz="1800">
              <a:latin typeface="Avenir"/>
              <a:ea typeface="Avenir"/>
              <a:cs typeface="Avenir"/>
              <a:sym typeface="Avenir"/>
            </a:endParaRPr>
          </a:p>
        </p:txBody>
      </p:sp>
      <p:pic>
        <p:nvPicPr>
          <p:cNvPr id="253" name="Google Shape;253;p19"/>
          <p:cNvPicPr preferRelativeResize="0"/>
          <p:nvPr/>
        </p:nvPicPr>
        <p:blipFill rotWithShape="1">
          <a:blip r:embed="rId3">
            <a:alphaModFix/>
          </a:blip>
          <a:srcRect b="0" l="0" r="0" t="0"/>
          <a:stretch/>
        </p:blipFill>
        <p:spPr>
          <a:xfrm>
            <a:off x="611950" y="2147850"/>
            <a:ext cx="3009100" cy="2696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
          <p:cNvSpPr txBox="1"/>
          <p:nvPr/>
        </p:nvSpPr>
        <p:spPr>
          <a:xfrm>
            <a:off x="437381" y="168244"/>
            <a:ext cx="5782500" cy="5820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2500"/>
              <a:buFont typeface="Calibri"/>
              <a:buNone/>
            </a:pPr>
            <a:r>
              <a:rPr lang="en-GB" sz="3800">
                <a:solidFill>
                  <a:srgbClr val="434343"/>
                </a:solidFill>
                <a:latin typeface="Avenir"/>
                <a:ea typeface="Avenir"/>
                <a:cs typeface="Avenir"/>
                <a:sym typeface="Avenir"/>
              </a:rPr>
              <a:t>Agenda</a:t>
            </a:r>
            <a:endParaRPr b="0" i="0" sz="2300" u="none" cap="none" strike="noStrike">
              <a:solidFill>
                <a:srgbClr val="434343"/>
              </a:solidFill>
              <a:latin typeface="Avenir"/>
              <a:ea typeface="Avenir"/>
              <a:cs typeface="Avenir"/>
              <a:sym typeface="Avenir"/>
            </a:endParaRPr>
          </a:p>
        </p:txBody>
      </p:sp>
      <p:sp>
        <p:nvSpPr>
          <p:cNvPr id="146" name="Google Shape;146;p3"/>
          <p:cNvSpPr txBox="1"/>
          <p:nvPr>
            <p:ph type="title"/>
          </p:nvPr>
        </p:nvSpPr>
        <p:spPr>
          <a:xfrm>
            <a:off x="512350" y="1165475"/>
            <a:ext cx="8164500" cy="3520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None/>
            </a:pPr>
            <a:r>
              <a:t/>
            </a:r>
            <a:endParaRPr sz="1400">
              <a:latin typeface="Avenir"/>
              <a:ea typeface="Avenir"/>
              <a:cs typeface="Avenir"/>
              <a:sym typeface="Avenir"/>
            </a:endParaRPr>
          </a:p>
          <a:p>
            <a:pPr indent="-279400" lvl="0" marL="342900" rtl="0" algn="l">
              <a:lnSpc>
                <a:spcPct val="90000"/>
              </a:lnSpc>
              <a:spcBef>
                <a:spcPts val="0"/>
              </a:spcBef>
              <a:spcAft>
                <a:spcPts val="0"/>
              </a:spcAft>
              <a:buSzPts val="1800"/>
              <a:buFont typeface="Avenir"/>
              <a:buChar char="●"/>
            </a:pPr>
            <a:r>
              <a:rPr lang="en-GB" sz="1800">
                <a:latin typeface="Avenir"/>
                <a:ea typeface="Avenir"/>
                <a:cs typeface="Avenir"/>
                <a:sym typeface="Avenir"/>
              </a:rPr>
              <a:t>What is Transaction</a:t>
            </a:r>
            <a:endParaRPr sz="1800">
              <a:latin typeface="Avenir"/>
              <a:ea typeface="Avenir"/>
              <a:cs typeface="Avenir"/>
              <a:sym typeface="Avenir"/>
            </a:endParaRPr>
          </a:p>
          <a:p>
            <a:pPr indent="-279400" lvl="0" marL="342900" rtl="0" algn="l">
              <a:lnSpc>
                <a:spcPct val="90000"/>
              </a:lnSpc>
              <a:spcBef>
                <a:spcPts val="0"/>
              </a:spcBef>
              <a:spcAft>
                <a:spcPts val="0"/>
              </a:spcAft>
              <a:buSzPts val="1800"/>
              <a:buFont typeface="Avenir"/>
              <a:buChar char="●"/>
            </a:pPr>
            <a:r>
              <a:rPr lang="en-GB" sz="1800">
                <a:latin typeface="Avenir"/>
                <a:ea typeface="Avenir"/>
                <a:cs typeface="Avenir"/>
                <a:sym typeface="Avenir"/>
              </a:rPr>
              <a:t>Transaction Model</a:t>
            </a:r>
            <a:endParaRPr sz="1800">
              <a:latin typeface="Avenir"/>
              <a:ea typeface="Avenir"/>
              <a:cs typeface="Avenir"/>
              <a:sym typeface="Avenir"/>
            </a:endParaRPr>
          </a:p>
          <a:p>
            <a:pPr indent="-279400" lvl="0" marL="342900" rtl="0" algn="l">
              <a:lnSpc>
                <a:spcPct val="90000"/>
              </a:lnSpc>
              <a:spcBef>
                <a:spcPts val="0"/>
              </a:spcBef>
              <a:spcAft>
                <a:spcPts val="0"/>
              </a:spcAft>
              <a:buSzPts val="1800"/>
              <a:buFont typeface="Avenir"/>
              <a:buChar char="●"/>
            </a:pPr>
            <a:r>
              <a:rPr lang="en-GB" sz="1800">
                <a:latin typeface="Avenir"/>
                <a:ea typeface="Avenir"/>
                <a:cs typeface="Avenir"/>
                <a:sym typeface="Avenir"/>
              </a:rPr>
              <a:t>Isolation</a:t>
            </a:r>
            <a:endParaRPr sz="1800">
              <a:latin typeface="Avenir"/>
              <a:ea typeface="Avenir"/>
              <a:cs typeface="Avenir"/>
              <a:sym typeface="Avenir"/>
            </a:endParaRPr>
          </a:p>
          <a:p>
            <a:pPr indent="-342900" lvl="0" marL="457200" rtl="0" algn="l">
              <a:lnSpc>
                <a:spcPct val="90000"/>
              </a:lnSpc>
              <a:spcBef>
                <a:spcPts val="0"/>
              </a:spcBef>
              <a:spcAft>
                <a:spcPts val="0"/>
              </a:spcAft>
              <a:buSzPts val="1800"/>
              <a:buFont typeface="Avenir"/>
              <a:buChar char="-"/>
            </a:pPr>
            <a:r>
              <a:rPr lang="en-GB" sz="1800">
                <a:latin typeface="Avenir"/>
                <a:ea typeface="Avenir"/>
                <a:cs typeface="Avenir"/>
                <a:sym typeface="Avenir"/>
              </a:rPr>
              <a:t>Classification</a:t>
            </a:r>
            <a:endParaRPr sz="1800">
              <a:latin typeface="Avenir"/>
              <a:ea typeface="Avenir"/>
              <a:cs typeface="Avenir"/>
              <a:sym typeface="Avenir"/>
            </a:endParaRPr>
          </a:p>
          <a:p>
            <a:pPr indent="-279400" lvl="0" marL="342900" rtl="0" algn="l">
              <a:lnSpc>
                <a:spcPct val="90000"/>
              </a:lnSpc>
              <a:spcBef>
                <a:spcPts val="0"/>
              </a:spcBef>
              <a:spcAft>
                <a:spcPts val="0"/>
              </a:spcAft>
              <a:buSzPts val="1800"/>
              <a:buFont typeface="Avenir"/>
              <a:buChar char="●"/>
            </a:pPr>
            <a:r>
              <a:rPr lang="en-GB" sz="1800">
                <a:latin typeface="Avenir"/>
                <a:ea typeface="Avenir"/>
                <a:cs typeface="Avenir"/>
                <a:sym typeface="Avenir"/>
              </a:rPr>
              <a:t>Savepoint and Release point</a:t>
            </a:r>
            <a:endParaRPr sz="1800">
              <a:latin typeface="Avenir"/>
              <a:ea typeface="Avenir"/>
              <a:cs typeface="Avenir"/>
              <a:sym typeface="Avenir"/>
            </a:endParaRPr>
          </a:p>
          <a:p>
            <a:pPr indent="-279400" lvl="0" marL="342900" rtl="0" algn="l">
              <a:lnSpc>
                <a:spcPct val="90000"/>
              </a:lnSpc>
              <a:spcBef>
                <a:spcPts val="0"/>
              </a:spcBef>
              <a:spcAft>
                <a:spcPts val="0"/>
              </a:spcAft>
              <a:buSzPts val="1800"/>
              <a:buFont typeface="Avenir"/>
              <a:buChar char="●"/>
            </a:pPr>
            <a:r>
              <a:rPr lang="en-GB" sz="1800">
                <a:latin typeface="Avenir"/>
                <a:ea typeface="Avenir"/>
                <a:cs typeface="Avenir"/>
                <a:sym typeface="Avenir"/>
              </a:rPr>
              <a:t>Locking</a:t>
            </a:r>
            <a:endParaRPr sz="1800">
              <a:latin typeface="Avenir"/>
              <a:ea typeface="Avenir"/>
              <a:cs typeface="Avenir"/>
              <a:sym typeface="Avenir"/>
            </a:endParaRPr>
          </a:p>
          <a:p>
            <a:pPr indent="-342900" lvl="0" marL="457200" rtl="0" algn="l">
              <a:lnSpc>
                <a:spcPct val="90000"/>
              </a:lnSpc>
              <a:spcBef>
                <a:spcPts val="0"/>
              </a:spcBef>
              <a:spcAft>
                <a:spcPts val="0"/>
              </a:spcAft>
              <a:buSzPts val="1800"/>
              <a:buFont typeface="Avenir"/>
              <a:buChar char="-"/>
            </a:pPr>
            <a:r>
              <a:rPr lang="en-GB" sz="1800">
                <a:latin typeface="Avenir"/>
                <a:ea typeface="Avenir"/>
                <a:cs typeface="Avenir"/>
                <a:sym typeface="Avenir"/>
              </a:rPr>
              <a:t>Locking Levels</a:t>
            </a:r>
            <a:endParaRPr sz="1800">
              <a:latin typeface="Avenir"/>
              <a:ea typeface="Avenir"/>
              <a:cs typeface="Avenir"/>
              <a:sym typeface="Avenir"/>
            </a:endParaRPr>
          </a:p>
          <a:p>
            <a:pPr indent="-279400" lvl="0" marL="342900" rtl="0" algn="l">
              <a:lnSpc>
                <a:spcPct val="90000"/>
              </a:lnSpc>
              <a:spcBef>
                <a:spcPts val="0"/>
              </a:spcBef>
              <a:spcAft>
                <a:spcPts val="0"/>
              </a:spcAft>
              <a:buSzPts val="1800"/>
              <a:buFont typeface="Avenir"/>
              <a:buChar char="●"/>
            </a:pPr>
            <a:r>
              <a:rPr lang="en-GB" sz="1800">
                <a:latin typeface="Avenir"/>
                <a:ea typeface="Avenir"/>
                <a:cs typeface="Avenir"/>
                <a:sym typeface="Avenir"/>
              </a:rPr>
              <a:t>Views and its types</a:t>
            </a:r>
            <a:endParaRPr sz="1800">
              <a:latin typeface="Avenir"/>
              <a:ea typeface="Avenir"/>
              <a:cs typeface="Avenir"/>
              <a:sym typeface="Avenir"/>
            </a:endParaRPr>
          </a:p>
          <a:p>
            <a:pPr indent="-342900" lvl="0" marL="457200" rtl="0" algn="l">
              <a:lnSpc>
                <a:spcPct val="90000"/>
              </a:lnSpc>
              <a:spcBef>
                <a:spcPts val="0"/>
              </a:spcBef>
              <a:spcAft>
                <a:spcPts val="0"/>
              </a:spcAft>
              <a:buSzPts val="1800"/>
              <a:buFont typeface="Avenir"/>
              <a:buChar char="-"/>
            </a:pPr>
            <a:r>
              <a:rPr lang="en-GB" sz="1800">
                <a:latin typeface="Avenir"/>
                <a:ea typeface="Avenir"/>
                <a:cs typeface="Avenir"/>
                <a:sym typeface="Avenir"/>
              </a:rPr>
              <a:t>Horizontal</a:t>
            </a:r>
            <a:endParaRPr sz="1800">
              <a:latin typeface="Avenir"/>
              <a:ea typeface="Avenir"/>
              <a:cs typeface="Avenir"/>
              <a:sym typeface="Avenir"/>
            </a:endParaRPr>
          </a:p>
          <a:p>
            <a:pPr indent="-342900" lvl="0" marL="457200" rtl="0" algn="l">
              <a:lnSpc>
                <a:spcPct val="90000"/>
              </a:lnSpc>
              <a:spcBef>
                <a:spcPts val="0"/>
              </a:spcBef>
              <a:spcAft>
                <a:spcPts val="0"/>
              </a:spcAft>
              <a:buSzPts val="1800"/>
              <a:buFont typeface="Avenir"/>
              <a:buChar char="-"/>
            </a:pPr>
            <a:r>
              <a:rPr lang="en-GB" sz="1800">
                <a:latin typeface="Avenir"/>
                <a:ea typeface="Avenir"/>
                <a:cs typeface="Avenir"/>
                <a:sym typeface="Avenir"/>
              </a:rPr>
              <a:t>Vertical</a:t>
            </a:r>
            <a:endParaRPr sz="1800">
              <a:latin typeface="Avenir"/>
              <a:ea typeface="Avenir"/>
              <a:cs typeface="Avenir"/>
              <a:sym typeface="Avenir"/>
            </a:endParaRPr>
          </a:p>
          <a:p>
            <a:pPr indent="-342900" lvl="0" marL="457200" rtl="0" algn="l">
              <a:lnSpc>
                <a:spcPct val="90000"/>
              </a:lnSpc>
              <a:spcBef>
                <a:spcPts val="0"/>
              </a:spcBef>
              <a:spcAft>
                <a:spcPts val="0"/>
              </a:spcAft>
              <a:buSzPts val="1800"/>
              <a:buFont typeface="Avenir"/>
              <a:buChar char="-"/>
            </a:pPr>
            <a:r>
              <a:rPr lang="en-GB" sz="1800">
                <a:latin typeface="Avenir"/>
                <a:ea typeface="Avenir"/>
                <a:cs typeface="Avenir"/>
                <a:sym typeface="Avenir"/>
              </a:rPr>
              <a:t>Group</a:t>
            </a:r>
            <a:endParaRPr sz="1800">
              <a:latin typeface="Avenir"/>
              <a:ea typeface="Avenir"/>
              <a:cs typeface="Avenir"/>
              <a:sym typeface="Avenir"/>
            </a:endParaRPr>
          </a:p>
          <a:p>
            <a:pPr indent="-279400" lvl="0" marL="342900" rtl="0" algn="l">
              <a:lnSpc>
                <a:spcPct val="90000"/>
              </a:lnSpc>
              <a:spcBef>
                <a:spcPts val="0"/>
              </a:spcBef>
              <a:spcAft>
                <a:spcPts val="0"/>
              </a:spcAft>
              <a:buSzPts val="1800"/>
              <a:buFont typeface="Avenir"/>
              <a:buChar char="●"/>
            </a:pPr>
            <a:r>
              <a:rPr lang="en-GB" sz="1800">
                <a:latin typeface="Avenir"/>
                <a:ea typeface="Avenir"/>
                <a:cs typeface="Avenir"/>
                <a:sym typeface="Avenir"/>
              </a:rPr>
              <a:t>CHECK OPTION</a:t>
            </a:r>
            <a:endParaRPr sz="1800">
              <a:latin typeface="Avenir"/>
              <a:ea typeface="Avenir"/>
              <a:cs typeface="Avenir"/>
              <a:sym typeface="Avenir"/>
            </a:endParaRPr>
          </a:p>
          <a:p>
            <a:pPr indent="0" lvl="0" marL="0" rtl="0" algn="l">
              <a:lnSpc>
                <a:spcPct val="90000"/>
              </a:lnSpc>
              <a:spcBef>
                <a:spcPts val="0"/>
              </a:spcBef>
              <a:spcAft>
                <a:spcPts val="0"/>
              </a:spcAft>
              <a:buNone/>
            </a:pPr>
            <a:r>
              <a:t/>
            </a:r>
            <a:endParaRPr sz="1400">
              <a:latin typeface="Avenir"/>
              <a:ea typeface="Avenir"/>
              <a:cs typeface="Avenir"/>
              <a:sym typeface="Aveni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0"/>
          <p:cNvSpPr txBox="1"/>
          <p:nvPr>
            <p:ph type="title"/>
          </p:nvPr>
        </p:nvSpPr>
        <p:spPr>
          <a:xfrm>
            <a:off x="553613" y="814856"/>
            <a:ext cx="7788300" cy="537900"/>
          </a:xfrm>
          <a:prstGeom prst="rect">
            <a:avLst/>
          </a:prstGeom>
          <a:noFill/>
          <a:ln>
            <a:noFill/>
          </a:ln>
        </p:spPr>
        <p:txBody>
          <a:bodyPr anchorCtr="0" anchor="ctr" bIns="34275" lIns="68575" spcFirstLastPara="1" rIns="68575" wrap="square" tIns="34275">
            <a:noAutofit/>
          </a:bodyPr>
          <a:lstStyle/>
          <a:p>
            <a:pPr indent="-260350" lvl="0" marL="342900" rtl="0" algn="l">
              <a:lnSpc>
                <a:spcPct val="90000"/>
              </a:lnSpc>
              <a:spcBef>
                <a:spcPts val="0"/>
              </a:spcBef>
              <a:spcAft>
                <a:spcPts val="0"/>
              </a:spcAft>
              <a:buSzPts val="1500"/>
              <a:buFont typeface="Avenir"/>
              <a:buChar char="●"/>
            </a:pPr>
            <a:r>
              <a:rPr b="1" lang="en-GB" sz="1500">
                <a:latin typeface="Avenir"/>
                <a:ea typeface="Avenir"/>
                <a:cs typeface="Avenir"/>
                <a:sym typeface="Avenir"/>
              </a:rPr>
              <a:t>REPEATABLE READ:  </a:t>
            </a:r>
            <a:r>
              <a:rPr lang="en-GB" sz="1500">
                <a:latin typeface="Avenir"/>
                <a:ea typeface="Avenir"/>
                <a:cs typeface="Avenir"/>
                <a:sym typeface="Avenir"/>
              </a:rPr>
              <a:t>Lock the table in first Transaction affecting other Instances. </a:t>
            </a:r>
            <a:endParaRPr>
              <a:latin typeface="Avenir"/>
              <a:ea typeface="Avenir"/>
              <a:cs typeface="Avenir"/>
              <a:sym typeface="Avenir"/>
            </a:endParaRPr>
          </a:p>
        </p:txBody>
      </p:sp>
      <p:sp>
        <p:nvSpPr>
          <p:cNvPr id="259" name="Google Shape;259;p20"/>
          <p:cNvSpPr txBox="1"/>
          <p:nvPr>
            <p:ph type="title"/>
          </p:nvPr>
        </p:nvSpPr>
        <p:spPr>
          <a:xfrm>
            <a:off x="437375" y="2140749"/>
            <a:ext cx="4269000" cy="2511000"/>
          </a:xfrm>
          <a:prstGeom prst="rect">
            <a:avLst/>
          </a:pr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800"/>
              <a:buFont typeface="Calibri"/>
              <a:buNone/>
            </a:pPr>
            <a:r>
              <a:t/>
            </a:r>
            <a:endParaRPr b="1" sz="1100">
              <a:latin typeface="Arial"/>
              <a:ea typeface="Arial"/>
              <a:cs typeface="Arial"/>
              <a:sym typeface="Arial"/>
            </a:endParaRPr>
          </a:p>
          <a:p>
            <a:pPr indent="0" lvl="0" marL="0" rtl="0" algn="l">
              <a:lnSpc>
                <a:spcPct val="90000"/>
              </a:lnSpc>
              <a:spcBef>
                <a:spcPts val="0"/>
              </a:spcBef>
              <a:spcAft>
                <a:spcPts val="0"/>
              </a:spcAft>
              <a:buClr>
                <a:schemeClr val="dk1"/>
              </a:buClr>
              <a:buSzPts val="1800"/>
              <a:buFont typeface="Calibri"/>
              <a:buNone/>
            </a:pPr>
            <a:r>
              <a:rPr b="1" lang="en-GB" sz="1600">
                <a:latin typeface="Avenir"/>
                <a:ea typeface="Avenir"/>
                <a:cs typeface="Avenir"/>
                <a:sym typeface="Avenir"/>
              </a:rPr>
              <a:t>/*  MYSQL  Workbench Instance - </a:t>
            </a:r>
            <a:r>
              <a:rPr b="1" lang="en-GB" sz="1900">
                <a:latin typeface="Avenir"/>
                <a:ea typeface="Avenir"/>
                <a:cs typeface="Avenir"/>
                <a:sym typeface="Avenir"/>
              </a:rPr>
              <a:t>1 </a:t>
            </a:r>
            <a:r>
              <a:rPr b="1" lang="en-GB" sz="1600">
                <a:latin typeface="Avenir"/>
                <a:ea typeface="Avenir"/>
                <a:cs typeface="Avenir"/>
                <a:sym typeface="Avenir"/>
              </a:rPr>
              <a:t>*/  </a:t>
            </a:r>
            <a:endParaRPr b="1" sz="1600">
              <a:latin typeface="Avenir"/>
              <a:ea typeface="Avenir"/>
              <a:cs typeface="Avenir"/>
              <a:sym typeface="Avenir"/>
            </a:endParaRPr>
          </a:p>
          <a:p>
            <a:pPr indent="0" lvl="0" marL="0" rtl="0" algn="l">
              <a:lnSpc>
                <a:spcPct val="90000"/>
              </a:lnSpc>
              <a:spcBef>
                <a:spcPts val="0"/>
              </a:spcBef>
              <a:spcAft>
                <a:spcPts val="0"/>
              </a:spcAft>
              <a:buClr>
                <a:schemeClr val="dk1"/>
              </a:buClr>
              <a:buSzPts val="1800"/>
              <a:buFont typeface="Calibri"/>
              <a:buNone/>
            </a:pPr>
            <a:r>
              <a:t/>
            </a:r>
            <a:endParaRPr b="1" sz="1100">
              <a:latin typeface="Arial"/>
              <a:ea typeface="Arial"/>
              <a:cs typeface="Arial"/>
              <a:sym typeface="Arial"/>
            </a:endParaRPr>
          </a:p>
          <a:p>
            <a:pPr indent="0" lvl="0" marL="0" rtl="0" algn="l">
              <a:lnSpc>
                <a:spcPct val="90000"/>
              </a:lnSpc>
              <a:spcBef>
                <a:spcPts val="0"/>
              </a:spcBef>
              <a:spcAft>
                <a:spcPts val="0"/>
              </a:spcAft>
              <a:buClr>
                <a:schemeClr val="dk1"/>
              </a:buClr>
              <a:buSzPts val="1400"/>
              <a:buFont typeface="Calibri"/>
              <a:buNone/>
            </a:pPr>
            <a:r>
              <a:rPr b="1" lang="en-GB" sz="1100">
                <a:latin typeface="Courier New"/>
                <a:ea typeface="Courier New"/>
                <a:cs typeface="Courier New"/>
                <a:sym typeface="Courier New"/>
              </a:rPr>
              <a:t>SET TRANSACTION ISOLATION LEVEL REPEATABLE READ;</a:t>
            </a:r>
            <a:endParaRPr b="1" sz="11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800"/>
              <a:buFont typeface="Calibri"/>
              <a:buNone/>
            </a:pPr>
            <a:r>
              <a:t/>
            </a:r>
            <a:endParaRPr b="1" sz="1100">
              <a:latin typeface="Arial"/>
              <a:ea typeface="Arial"/>
              <a:cs typeface="Arial"/>
              <a:sym typeface="Arial"/>
            </a:endParaRPr>
          </a:p>
          <a:p>
            <a:pPr indent="0" lvl="0" marL="0" rtl="0" algn="l">
              <a:lnSpc>
                <a:spcPct val="90000"/>
              </a:lnSpc>
              <a:spcBef>
                <a:spcPts val="0"/>
              </a:spcBef>
              <a:spcAft>
                <a:spcPts val="0"/>
              </a:spcAft>
              <a:buClr>
                <a:schemeClr val="dk1"/>
              </a:buClr>
              <a:buSzPts val="800"/>
              <a:buFont typeface="Arial"/>
              <a:buNone/>
            </a:pPr>
            <a:r>
              <a:rPr b="1" i="1" lang="en-GB" sz="1100">
                <a:latin typeface="Avenir"/>
                <a:ea typeface="Avenir"/>
                <a:cs typeface="Avenir"/>
                <a:sym typeface="Avenir"/>
              </a:rPr>
              <a:t>/* 	Check bank balance   */</a:t>
            </a:r>
            <a:endParaRPr b="1" i="1" sz="1100">
              <a:latin typeface="Avenir"/>
              <a:ea typeface="Avenir"/>
              <a:cs typeface="Avenir"/>
              <a:sym typeface="Avenir"/>
            </a:endParaRPr>
          </a:p>
          <a:p>
            <a:pPr indent="0" lvl="0" marL="0" rtl="0" algn="l">
              <a:lnSpc>
                <a:spcPct val="90000"/>
              </a:lnSpc>
              <a:spcBef>
                <a:spcPts val="0"/>
              </a:spcBef>
              <a:spcAft>
                <a:spcPts val="0"/>
              </a:spcAft>
              <a:buClr>
                <a:schemeClr val="dk1"/>
              </a:buClr>
              <a:buSzPts val="1800"/>
              <a:buFont typeface="Calibri"/>
              <a:buNone/>
            </a:pPr>
            <a:r>
              <a:rPr lang="en-GB" sz="1100">
                <a:latin typeface="Courier New"/>
                <a:ea typeface="Courier New"/>
                <a:cs typeface="Courier New"/>
                <a:sym typeface="Courier New"/>
              </a:rPr>
              <a:t>Select Balance from ACCOUNT where Acct_Num = '4000-1956-2001' ;</a:t>
            </a:r>
            <a:endParaRPr sz="11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800"/>
              <a:buFont typeface="Calibri"/>
              <a:buNone/>
            </a:pPr>
            <a:r>
              <a:t/>
            </a:r>
            <a:endParaRPr sz="1100">
              <a:latin typeface="Arial"/>
              <a:ea typeface="Arial"/>
              <a:cs typeface="Arial"/>
              <a:sym typeface="Arial"/>
            </a:endParaRPr>
          </a:p>
          <a:p>
            <a:pPr indent="0" lvl="0" marL="0" rtl="0" algn="l">
              <a:lnSpc>
                <a:spcPct val="90000"/>
              </a:lnSpc>
              <a:spcBef>
                <a:spcPts val="0"/>
              </a:spcBef>
              <a:spcAft>
                <a:spcPts val="0"/>
              </a:spcAft>
              <a:buClr>
                <a:schemeClr val="dk1"/>
              </a:buClr>
              <a:buSzPts val="800"/>
              <a:buFont typeface="Arial"/>
              <a:buNone/>
            </a:pPr>
            <a:r>
              <a:rPr b="1" lang="en-GB" sz="1100">
                <a:latin typeface="Avenir"/>
                <a:ea typeface="Avenir"/>
                <a:cs typeface="Avenir"/>
                <a:sym typeface="Avenir"/>
              </a:rPr>
              <a:t>/* 	</a:t>
            </a:r>
            <a:r>
              <a:rPr b="1" i="1" lang="en-GB" sz="1100">
                <a:latin typeface="Avenir"/>
                <a:ea typeface="Avenir"/>
                <a:cs typeface="Avenir"/>
                <a:sym typeface="Avenir"/>
              </a:rPr>
              <a:t>Update balance */</a:t>
            </a:r>
            <a:endParaRPr b="1" i="1" sz="1100">
              <a:latin typeface="Avenir"/>
              <a:ea typeface="Avenir"/>
              <a:cs typeface="Avenir"/>
              <a:sym typeface="Avenir"/>
            </a:endParaRPr>
          </a:p>
          <a:p>
            <a:pPr indent="0" lvl="0" marL="0" rtl="0" algn="l">
              <a:lnSpc>
                <a:spcPct val="90000"/>
              </a:lnSpc>
              <a:spcBef>
                <a:spcPts val="0"/>
              </a:spcBef>
              <a:spcAft>
                <a:spcPts val="0"/>
              </a:spcAft>
              <a:buClr>
                <a:schemeClr val="dk1"/>
              </a:buClr>
              <a:buSzPts val="1800"/>
              <a:buFont typeface="Calibri"/>
              <a:buNone/>
            </a:pPr>
            <a:r>
              <a:rPr lang="en-GB" sz="1100">
                <a:latin typeface="Courier New"/>
                <a:ea typeface="Courier New"/>
                <a:cs typeface="Courier New"/>
                <a:sym typeface="Courier New"/>
              </a:rPr>
              <a:t>Update ACCOUNT set   </a:t>
            </a:r>
            <a:r>
              <a:rPr i="1" lang="en-GB" sz="1100">
                <a:latin typeface="Courier New"/>
                <a:ea typeface="Courier New"/>
                <a:cs typeface="Courier New"/>
                <a:sym typeface="Courier New"/>
              </a:rPr>
              <a:t>balance = balance - 2300 </a:t>
            </a:r>
            <a:r>
              <a:rPr lang="en-GB" sz="1100">
                <a:latin typeface="Courier New"/>
                <a:ea typeface="Courier New"/>
                <a:cs typeface="Courier New"/>
                <a:sym typeface="Courier New"/>
              </a:rPr>
              <a:t> where Acct_Num = '4000-1956-2001' ;</a:t>
            </a:r>
            <a:endParaRPr sz="11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800"/>
              <a:buFont typeface="Calibri"/>
              <a:buNone/>
            </a:pPr>
            <a:r>
              <a:t/>
            </a:r>
            <a:endParaRPr sz="1100">
              <a:latin typeface="Arial"/>
              <a:ea typeface="Arial"/>
              <a:cs typeface="Arial"/>
              <a:sym typeface="Arial"/>
            </a:endParaRPr>
          </a:p>
          <a:p>
            <a:pPr indent="0" lvl="0" marL="0" rtl="0" algn="l">
              <a:lnSpc>
                <a:spcPct val="90000"/>
              </a:lnSpc>
              <a:spcBef>
                <a:spcPts val="0"/>
              </a:spcBef>
              <a:spcAft>
                <a:spcPts val="0"/>
              </a:spcAft>
              <a:buClr>
                <a:schemeClr val="dk1"/>
              </a:buClr>
              <a:buSzPts val="800"/>
              <a:buFont typeface="Arial"/>
              <a:buNone/>
            </a:pPr>
            <a:r>
              <a:rPr b="1" i="1" lang="en-GB" sz="1100">
                <a:latin typeface="Avenir"/>
                <a:ea typeface="Avenir"/>
                <a:cs typeface="Avenir"/>
                <a:sym typeface="Avenir"/>
              </a:rPr>
              <a:t>/* 	Check bank balance   */</a:t>
            </a:r>
            <a:endParaRPr b="1" i="1" sz="1100">
              <a:latin typeface="Avenir"/>
              <a:ea typeface="Avenir"/>
              <a:cs typeface="Avenir"/>
              <a:sym typeface="Avenir"/>
            </a:endParaRPr>
          </a:p>
          <a:p>
            <a:pPr indent="0" lvl="0" marL="0" rtl="0" algn="l">
              <a:lnSpc>
                <a:spcPct val="90000"/>
              </a:lnSpc>
              <a:spcBef>
                <a:spcPts val="0"/>
              </a:spcBef>
              <a:spcAft>
                <a:spcPts val="0"/>
              </a:spcAft>
              <a:buClr>
                <a:schemeClr val="dk1"/>
              </a:buClr>
              <a:buSzPts val="1800"/>
              <a:buFont typeface="Calibri"/>
              <a:buNone/>
            </a:pPr>
            <a:r>
              <a:rPr lang="en-GB" sz="1100">
                <a:latin typeface="Courier New"/>
                <a:ea typeface="Courier New"/>
                <a:cs typeface="Courier New"/>
                <a:sym typeface="Courier New"/>
              </a:rPr>
              <a:t>Select Balance from ACCOUNT where Acct_Num = '4000-1956-2001' ;</a:t>
            </a:r>
            <a:endParaRPr b="1" sz="11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800"/>
              <a:buFont typeface="Calibri"/>
              <a:buNone/>
            </a:pPr>
            <a:r>
              <a:t/>
            </a:r>
            <a:endParaRPr b="1" sz="1100">
              <a:latin typeface="Arial"/>
              <a:ea typeface="Arial"/>
              <a:cs typeface="Arial"/>
              <a:sym typeface="Arial"/>
            </a:endParaRPr>
          </a:p>
          <a:p>
            <a:pPr indent="0" lvl="0" marL="0" rtl="0" algn="l">
              <a:lnSpc>
                <a:spcPct val="90000"/>
              </a:lnSpc>
              <a:spcBef>
                <a:spcPts val="0"/>
              </a:spcBef>
              <a:spcAft>
                <a:spcPts val="0"/>
              </a:spcAft>
              <a:buClr>
                <a:schemeClr val="dk1"/>
              </a:buClr>
              <a:buSzPts val="1800"/>
              <a:buFont typeface="Calibri"/>
              <a:buNone/>
            </a:pPr>
            <a:r>
              <a:t/>
            </a:r>
            <a:endParaRPr b="1" sz="1100">
              <a:latin typeface="Arial"/>
              <a:ea typeface="Arial"/>
              <a:cs typeface="Arial"/>
              <a:sym typeface="Arial"/>
            </a:endParaRPr>
          </a:p>
        </p:txBody>
      </p:sp>
      <p:sp>
        <p:nvSpPr>
          <p:cNvPr id="260" name="Google Shape;260;p20"/>
          <p:cNvSpPr txBox="1"/>
          <p:nvPr/>
        </p:nvSpPr>
        <p:spPr>
          <a:xfrm>
            <a:off x="437381" y="168244"/>
            <a:ext cx="5782500" cy="5820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800"/>
              <a:buFont typeface="Arial"/>
              <a:buNone/>
            </a:pPr>
            <a:r>
              <a:rPr b="1" i="0" lang="en-GB" sz="2300" u="none" cap="none" strike="noStrike">
                <a:solidFill>
                  <a:srgbClr val="434343"/>
                </a:solidFill>
                <a:latin typeface="Avenir"/>
                <a:ea typeface="Avenir"/>
                <a:cs typeface="Avenir"/>
                <a:sym typeface="Avenir"/>
              </a:rPr>
              <a:t>ISOLATION - Repeatable Read</a:t>
            </a:r>
            <a:endParaRPr b="0" i="0" sz="2300" u="none" cap="none" strike="noStrike">
              <a:solidFill>
                <a:srgbClr val="434343"/>
              </a:solidFill>
              <a:latin typeface="Avenir"/>
              <a:ea typeface="Avenir"/>
              <a:cs typeface="Avenir"/>
              <a:sym typeface="Avenir"/>
            </a:endParaRPr>
          </a:p>
        </p:txBody>
      </p:sp>
      <p:sp>
        <p:nvSpPr>
          <p:cNvPr id="261" name="Google Shape;261;p20"/>
          <p:cNvSpPr txBox="1"/>
          <p:nvPr>
            <p:ph type="title"/>
          </p:nvPr>
        </p:nvSpPr>
        <p:spPr>
          <a:xfrm>
            <a:off x="4830625" y="2140750"/>
            <a:ext cx="4200300" cy="3861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b="1" lang="en-GB" sz="1500">
                <a:latin typeface="Avenir"/>
                <a:ea typeface="Avenir"/>
                <a:cs typeface="Avenir"/>
                <a:sym typeface="Avenir"/>
              </a:rPr>
              <a:t>Result of  Instance - </a:t>
            </a:r>
            <a:r>
              <a:rPr b="1" lang="en-GB" sz="2100">
                <a:latin typeface="Avenir"/>
                <a:ea typeface="Avenir"/>
                <a:cs typeface="Avenir"/>
                <a:sym typeface="Avenir"/>
              </a:rPr>
              <a:t>1</a:t>
            </a:r>
            <a:endParaRPr sz="3900">
              <a:latin typeface="Avenir"/>
              <a:ea typeface="Avenir"/>
              <a:cs typeface="Avenir"/>
              <a:sym typeface="Avenir"/>
            </a:endParaRPr>
          </a:p>
        </p:txBody>
      </p:sp>
      <p:sp>
        <p:nvSpPr>
          <p:cNvPr id="262" name="Google Shape;262;p20"/>
          <p:cNvSpPr txBox="1"/>
          <p:nvPr>
            <p:ph type="title"/>
          </p:nvPr>
        </p:nvSpPr>
        <p:spPr>
          <a:xfrm>
            <a:off x="437363" y="1417356"/>
            <a:ext cx="7788300" cy="5379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b="1" lang="en-GB" sz="1500">
                <a:latin typeface="Avenir"/>
                <a:ea typeface="Avenir"/>
                <a:cs typeface="Avenir"/>
                <a:sym typeface="Avenir"/>
              </a:rPr>
              <a:t>Perform below steps in “Instance - 1”  and see result of each SQL statement.</a:t>
            </a:r>
            <a:endParaRPr b="1" sz="1500">
              <a:latin typeface="Avenir"/>
              <a:ea typeface="Avenir"/>
              <a:cs typeface="Avenir"/>
              <a:sym typeface="Avenir"/>
            </a:endParaRPr>
          </a:p>
          <a:p>
            <a:pPr indent="0" lvl="0" marL="0" rtl="0" algn="l">
              <a:lnSpc>
                <a:spcPct val="90000"/>
              </a:lnSpc>
              <a:spcBef>
                <a:spcPts val="0"/>
              </a:spcBef>
              <a:spcAft>
                <a:spcPts val="0"/>
              </a:spcAft>
              <a:buSzPts val="1400"/>
              <a:buNone/>
            </a:pPr>
            <a:r>
              <a:rPr b="1" lang="en-GB" sz="1300">
                <a:latin typeface="Avenir"/>
                <a:ea typeface="Avenir"/>
                <a:cs typeface="Avenir"/>
                <a:sym typeface="Avenir"/>
              </a:rPr>
              <a:t> ( Ensure to </a:t>
            </a:r>
            <a:r>
              <a:rPr b="1" i="1" lang="en-GB" sz="1300">
                <a:latin typeface="Avenir"/>
                <a:ea typeface="Avenir"/>
                <a:cs typeface="Avenir"/>
                <a:sym typeface="Avenir"/>
              </a:rPr>
              <a:t>disable </a:t>
            </a:r>
            <a:r>
              <a:rPr b="1" lang="en-GB" sz="1300">
                <a:latin typeface="Avenir"/>
                <a:ea typeface="Avenir"/>
                <a:cs typeface="Avenir"/>
                <a:sym typeface="Avenir"/>
              </a:rPr>
              <a:t>Auto-commit )</a:t>
            </a:r>
            <a:endParaRPr sz="3100">
              <a:latin typeface="Avenir"/>
              <a:ea typeface="Avenir"/>
              <a:cs typeface="Avenir"/>
              <a:sym typeface="Avenir"/>
            </a:endParaRPr>
          </a:p>
        </p:txBody>
      </p:sp>
      <p:pic>
        <p:nvPicPr>
          <p:cNvPr id="263" name="Google Shape;263;p20"/>
          <p:cNvPicPr preferRelativeResize="0"/>
          <p:nvPr/>
        </p:nvPicPr>
        <p:blipFill rotWithShape="1">
          <a:blip r:embed="rId3">
            <a:alphaModFix/>
          </a:blip>
          <a:srcRect b="0" l="0" r="0" t="0"/>
          <a:stretch/>
        </p:blipFill>
        <p:spPr>
          <a:xfrm>
            <a:off x="4858775" y="2679250"/>
            <a:ext cx="4132824" cy="178804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1"/>
          <p:cNvSpPr txBox="1"/>
          <p:nvPr>
            <p:ph type="title"/>
          </p:nvPr>
        </p:nvSpPr>
        <p:spPr>
          <a:xfrm>
            <a:off x="553613" y="814856"/>
            <a:ext cx="7788300" cy="537900"/>
          </a:xfrm>
          <a:prstGeom prst="rect">
            <a:avLst/>
          </a:pr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260350" lvl="0" marL="342900" rtl="0" algn="l">
              <a:lnSpc>
                <a:spcPct val="90000"/>
              </a:lnSpc>
              <a:spcBef>
                <a:spcPts val="0"/>
              </a:spcBef>
              <a:spcAft>
                <a:spcPts val="0"/>
              </a:spcAft>
              <a:buSzPts val="1500"/>
              <a:buFont typeface="Avenir"/>
              <a:buChar char="●"/>
            </a:pPr>
            <a:r>
              <a:rPr b="1" lang="en-GB" sz="1500">
                <a:latin typeface="Avenir"/>
                <a:ea typeface="Avenir"/>
                <a:cs typeface="Avenir"/>
                <a:sym typeface="Avenir"/>
              </a:rPr>
              <a:t>REPEATABLE READ:  </a:t>
            </a:r>
            <a:r>
              <a:rPr lang="en-GB" sz="1500">
                <a:latin typeface="Avenir"/>
                <a:ea typeface="Avenir"/>
                <a:cs typeface="Avenir"/>
                <a:sym typeface="Avenir"/>
              </a:rPr>
              <a:t>Experience </a:t>
            </a:r>
            <a:r>
              <a:rPr lang="en-GB" sz="1900">
                <a:latin typeface="Avenir"/>
                <a:ea typeface="Avenir"/>
                <a:cs typeface="Avenir"/>
                <a:sym typeface="Avenir"/>
              </a:rPr>
              <a:t>table level lock </a:t>
            </a:r>
            <a:r>
              <a:rPr lang="en-GB" sz="1500">
                <a:latin typeface="Avenir"/>
                <a:ea typeface="Avenir"/>
                <a:cs typeface="Avenir"/>
                <a:sym typeface="Avenir"/>
              </a:rPr>
              <a:t>using UPDATE statement</a:t>
            </a:r>
            <a:endParaRPr>
              <a:latin typeface="Avenir"/>
              <a:ea typeface="Avenir"/>
              <a:cs typeface="Avenir"/>
              <a:sym typeface="Avenir"/>
            </a:endParaRPr>
          </a:p>
        </p:txBody>
      </p:sp>
      <p:sp>
        <p:nvSpPr>
          <p:cNvPr id="269" name="Google Shape;269;p21"/>
          <p:cNvSpPr txBox="1"/>
          <p:nvPr>
            <p:ph type="title"/>
          </p:nvPr>
        </p:nvSpPr>
        <p:spPr>
          <a:xfrm>
            <a:off x="553625" y="3171525"/>
            <a:ext cx="4375200" cy="1075500"/>
          </a:xfrm>
          <a:prstGeom prst="rect">
            <a:avLst/>
          </a:pr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800"/>
              <a:buFont typeface="Arial"/>
              <a:buNone/>
            </a:pPr>
            <a:r>
              <a:t/>
            </a:r>
            <a:endParaRPr sz="1100">
              <a:latin typeface="Arial"/>
              <a:ea typeface="Arial"/>
              <a:cs typeface="Arial"/>
              <a:sym typeface="Arial"/>
            </a:endParaRPr>
          </a:p>
          <a:p>
            <a:pPr indent="0" lvl="0" marL="0" rtl="0" algn="l">
              <a:lnSpc>
                <a:spcPct val="90000"/>
              </a:lnSpc>
              <a:spcBef>
                <a:spcPts val="0"/>
              </a:spcBef>
              <a:spcAft>
                <a:spcPts val="0"/>
              </a:spcAft>
              <a:buClr>
                <a:schemeClr val="dk1"/>
              </a:buClr>
              <a:buSzPts val="800"/>
              <a:buFont typeface="Arial"/>
              <a:buNone/>
            </a:pPr>
            <a:r>
              <a:rPr b="1" lang="en-GB" sz="1100">
                <a:latin typeface="Avenir"/>
                <a:ea typeface="Avenir"/>
                <a:cs typeface="Avenir"/>
                <a:sym typeface="Avenir"/>
              </a:rPr>
              <a:t>/* 	</a:t>
            </a:r>
            <a:r>
              <a:rPr b="1" i="1" lang="en-GB" sz="1100">
                <a:latin typeface="Avenir"/>
                <a:ea typeface="Avenir"/>
                <a:cs typeface="Avenir"/>
                <a:sym typeface="Avenir"/>
              </a:rPr>
              <a:t>Update balance */</a:t>
            </a:r>
            <a:endParaRPr b="1" sz="1100">
              <a:latin typeface="Avenir"/>
              <a:ea typeface="Avenir"/>
              <a:cs typeface="Avenir"/>
              <a:sym typeface="Avenir"/>
            </a:endParaRPr>
          </a:p>
          <a:p>
            <a:pPr indent="0" lvl="0" marL="0" rtl="0" algn="l">
              <a:lnSpc>
                <a:spcPct val="90000"/>
              </a:lnSpc>
              <a:spcBef>
                <a:spcPts val="0"/>
              </a:spcBef>
              <a:spcAft>
                <a:spcPts val="0"/>
              </a:spcAft>
              <a:buClr>
                <a:schemeClr val="dk1"/>
              </a:buClr>
              <a:buSzPts val="1800"/>
              <a:buFont typeface="Calibri"/>
              <a:buNone/>
            </a:pPr>
            <a:r>
              <a:rPr lang="en-GB" sz="1400">
                <a:latin typeface="Courier New"/>
                <a:ea typeface="Courier New"/>
                <a:cs typeface="Courier New"/>
                <a:sym typeface="Courier New"/>
              </a:rPr>
              <a:t>Update ACCOUNT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800"/>
              <a:buFont typeface="Calibri"/>
              <a:buNone/>
            </a:pPr>
            <a:r>
              <a:rPr lang="en-GB" sz="1400">
                <a:latin typeface="Courier New"/>
                <a:ea typeface="Courier New"/>
                <a:cs typeface="Courier New"/>
                <a:sym typeface="Courier New"/>
              </a:rPr>
              <a:t>set   </a:t>
            </a:r>
            <a:r>
              <a:rPr i="1" lang="en-GB" sz="1400">
                <a:latin typeface="Courier New"/>
                <a:ea typeface="Courier New"/>
                <a:cs typeface="Courier New"/>
                <a:sym typeface="Courier New"/>
              </a:rPr>
              <a:t>balance = balance - 1500 </a:t>
            </a:r>
            <a:r>
              <a:rPr lang="en-GB" sz="1400">
                <a:latin typeface="Courier New"/>
                <a:ea typeface="Courier New"/>
                <a:cs typeface="Courier New"/>
                <a:sym typeface="Courier New"/>
              </a:rPr>
              <a:t>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100"/>
              <a:buFont typeface="Arial"/>
              <a:buNone/>
            </a:pPr>
            <a:r>
              <a:rPr lang="en-GB" sz="1400">
                <a:latin typeface="Courier New"/>
                <a:ea typeface="Courier New"/>
                <a:cs typeface="Courier New"/>
                <a:sym typeface="Courier New"/>
              </a:rPr>
              <a:t>where Acct_Num = '4000-1956-5698' ;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800"/>
              <a:buFont typeface="Calibri"/>
              <a:buNone/>
            </a:pPr>
            <a:r>
              <a:t/>
            </a:r>
            <a:endParaRPr sz="1100">
              <a:latin typeface="Arial"/>
              <a:ea typeface="Arial"/>
              <a:cs typeface="Arial"/>
              <a:sym typeface="Arial"/>
            </a:endParaRPr>
          </a:p>
          <a:p>
            <a:pPr indent="0" lvl="0" marL="0" rtl="0" algn="l">
              <a:lnSpc>
                <a:spcPct val="90000"/>
              </a:lnSpc>
              <a:spcBef>
                <a:spcPts val="0"/>
              </a:spcBef>
              <a:spcAft>
                <a:spcPts val="0"/>
              </a:spcAft>
              <a:buClr>
                <a:schemeClr val="dk1"/>
              </a:buClr>
              <a:buSzPts val="1800"/>
              <a:buFont typeface="Calibri"/>
              <a:buNone/>
            </a:pPr>
            <a:r>
              <a:t/>
            </a:r>
            <a:endParaRPr sz="1100">
              <a:latin typeface="Arial"/>
              <a:ea typeface="Arial"/>
              <a:cs typeface="Arial"/>
              <a:sym typeface="Arial"/>
            </a:endParaRPr>
          </a:p>
          <a:p>
            <a:pPr indent="0" lvl="0" marL="0" rtl="0" algn="l">
              <a:lnSpc>
                <a:spcPct val="90000"/>
              </a:lnSpc>
              <a:spcBef>
                <a:spcPts val="0"/>
              </a:spcBef>
              <a:spcAft>
                <a:spcPts val="0"/>
              </a:spcAft>
              <a:buClr>
                <a:schemeClr val="dk1"/>
              </a:buClr>
              <a:buSzPts val="1800"/>
              <a:buFont typeface="Calibri"/>
              <a:buNone/>
            </a:pPr>
            <a:r>
              <a:t/>
            </a:r>
            <a:endParaRPr b="1" sz="1100">
              <a:latin typeface="Arial"/>
              <a:ea typeface="Arial"/>
              <a:cs typeface="Arial"/>
              <a:sym typeface="Arial"/>
            </a:endParaRPr>
          </a:p>
        </p:txBody>
      </p:sp>
      <p:sp>
        <p:nvSpPr>
          <p:cNvPr id="270" name="Google Shape;270;p21"/>
          <p:cNvSpPr txBox="1"/>
          <p:nvPr>
            <p:ph type="title"/>
          </p:nvPr>
        </p:nvSpPr>
        <p:spPr>
          <a:xfrm>
            <a:off x="553613" y="4383263"/>
            <a:ext cx="8384700" cy="582000"/>
          </a:xfrm>
          <a:prstGeom prst="rect">
            <a:avLst/>
          </a:prstGeom>
          <a:noFill/>
          <a:ln>
            <a:noFill/>
          </a:ln>
        </p:spPr>
        <p:txBody>
          <a:bodyPr anchorCtr="0" anchor="ctr" bIns="34275" lIns="68575" spcFirstLastPara="1" rIns="68575" wrap="square" tIns="34275">
            <a:noAutofit/>
          </a:bodyPr>
          <a:lstStyle/>
          <a:p>
            <a:pPr indent="-254000" lvl="0" marL="342900" rtl="0" algn="l">
              <a:lnSpc>
                <a:spcPct val="90000"/>
              </a:lnSpc>
              <a:spcBef>
                <a:spcPts val="0"/>
              </a:spcBef>
              <a:spcAft>
                <a:spcPts val="0"/>
              </a:spcAft>
              <a:buSzPts val="1400"/>
              <a:buFont typeface="Avenir"/>
              <a:buChar char="●"/>
            </a:pPr>
            <a:r>
              <a:rPr lang="en-GB" sz="1400">
                <a:latin typeface="Avenir"/>
                <a:ea typeface="Avenir"/>
                <a:cs typeface="Avenir"/>
                <a:sym typeface="Avenir"/>
              </a:rPr>
              <a:t>In Instance - 2, the status of UPDATE keeps RUNNING. </a:t>
            </a:r>
            <a:endParaRPr sz="1400">
              <a:latin typeface="Avenir"/>
              <a:ea typeface="Avenir"/>
              <a:cs typeface="Avenir"/>
              <a:sym typeface="Avenir"/>
            </a:endParaRPr>
          </a:p>
          <a:p>
            <a:pPr indent="-254000" lvl="0" marL="342900" rtl="0" algn="l">
              <a:lnSpc>
                <a:spcPct val="90000"/>
              </a:lnSpc>
              <a:spcBef>
                <a:spcPts val="0"/>
              </a:spcBef>
              <a:spcAft>
                <a:spcPts val="0"/>
              </a:spcAft>
              <a:buSzPts val="1400"/>
              <a:buFont typeface="Avenir"/>
              <a:buChar char="●"/>
            </a:pPr>
            <a:r>
              <a:rPr lang="en-GB" sz="1400">
                <a:latin typeface="Avenir"/>
                <a:ea typeface="Avenir"/>
                <a:cs typeface="Avenir"/>
                <a:sym typeface="Avenir"/>
              </a:rPr>
              <a:t>No additional records can be inserted. Because of session -1 acquired </a:t>
            </a:r>
            <a:r>
              <a:rPr b="1" lang="en-GB" sz="1400">
                <a:latin typeface="Avenir"/>
                <a:ea typeface="Avenir"/>
                <a:cs typeface="Avenir"/>
                <a:sym typeface="Avenir"/>
              </a:rPr>
              <a:t>lock at table</a:t>
            </a:r>
            <a:r>
              <a:rPr lang="en-GB" sz="1400">
                <a:latin typeface="Avenir"/>
                <a:ea typeface="Avenir"/>
                <a:cs typeface="Avenir"/>
                <a:sym typeface="Avenir"/>
              </a:rPr>
              <a:t> level. </a:t>
            </a:r>
            <a:endParaRPr sz="1400">
              <a:latin typeface="Avenir"/>
              <a:ea typeface="Avenir"/>
              <a:cs typeface="Avenir"/>
              <a:sym typeface="Avenir"/>
            </a:endParaRPr>
          </a:p>
        </p:txBody>
      </p:sp>
      <p:sp>
        <p:nvSpPr>
          <p:cNvPr id="271" name="Google Shape;271;p21"/>
          <p:cNvSpPr txBox="1"/>
          <p:nvPr/>
        </p:nvSpPr>
        <p:spPr>
          <a:xfrm>
            <a:off x="437381" y="168244"/>
            <a:ext cx="5782500" cy="5820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chemeClr val="dk1"/>
              </a:buClr>
              <a:buSzPts val="800"/>
              <a:buFont typeface="Arial"/>
              <a:buNone/>
            </a:pPr>
            <a:r>
              <a:rPr b="1" i="0" lang="en-GB" sz="2300" u="none" cap="none" strike="noStrike">
                <a:solidFill>
                  <a:srgbClr val="434343"/>
                </a:solidFill>
                <a:latin typeface="Avenir"/>
                <a:ea typeface="Avenir"/>
                <a:cs typeface="Avenir"/>
                <a:sym typeface="Avenir"/>
              </a:rPr>
              <a:t>ISOLATION - Repeatable Read</a:t>
            </a:r>
            <a:endParaRPr b="0" i="0" sz="2300" u="none" cap="none" strike="noStrike">
              <a:solidFill>
                <a:srgbClr val="434343"/>
              </a:solidFill>
              <a:latin typeface="Avenir"/>
              <a:ea typeface="Avenir"/>
              <a:cs typeface="Avenir"/>
              <a:sym typeface="Avenir"/>
            </a:endParaRPr>
          </a:p>
        </p:txBody>
      </p:sp>
      <p:sp>
        <p:nvSpPr>
          <p:cNvPr id="272" name="Google Shape;272;p21"/>
          <p:cNvSpPr txBox="1"/>
          <p:nvPr>
            <p:ph type="title"/>
          </p:nvPr>
        </p:nvSpPr>
        <p:spPr>
          <a:xfrm>
            <a:off x="5151625" y="1490200"/>
            <a:ext cx="3541500" cy="258900"/>
          </a:xfrm>
          <a:prstGeom prst="rect">
            <a:avLst/>
          </a:pr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342900" rtl="0" algn="l">
              <a:lnSpc>
                <a:spcPct val="90000"/>
              </a:lnSpc>
              <a:spcBef>
                <a:spcPts val="0"/>
              </a:spcBef>
              <a:spcAft>
                <a:spcPts val="0"/>
              </a:spcAft>
              <a:buSzPts val="1400"/>
              <a:buNone/>
            </a:pPr>
            <a:r>
              <a:rPr b="1" lang="en-GB" sz="1500">
                <a:latin typeface="Avenir"/>
                <a:ea typeface="Avenir"/>
                <a:cs typeface="Avenir"/>
                <a:sym typeface="Avenir"/>
              </a:rPr>
              <a:t>Result of Instance - 2</a:t>
            </a:r>
            <a:endParaRPr>
              <a:latin typeface="Avenir"/>
              <a:ea typeface="Avenir"/>
              <a:cs typeface="Avenir"/>
              <a:sym typeface="Avenir"/>
            </a:endParaRPr>
          </a:p>
        </p:txBody>
      </p:sp>
      <p:sp>
        <p:nvSpPr>
          <p:cNvPr id="273" name="Google Shape;273;p21"/>
          <p:cNvSpPr txBox="1"/>
          <p:nvPr>
            <p:ph type="title"/>
          </p:nvPr>
        </p:nvSpPr>
        <p:spPr>
          <a:xfrm>
            <a:off x="553625" y="1568899"/>
            <a:ext cx="4375200" cy="1466400"/>
          </a:xfrm>
          <a:prstGeom prst="rect">
            <a:avLst/>
          </a:pr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800"/>
              <a:buFont typeface="Calibri"/>
              <a:buNone/>
            </a:pPr>
            <a:r>
              <a:t/>
            </a:r>
            <a:endParaRPr b="1" sz="1100">
              <a:latin typeface="Arial"/>
              <a:ea typeface="Arial"/>
              <a:cs typeface="Arial"/>
              <a:sym typeface="Arial"/>
            </a:endParaRPr>
          </a:p>
          <a:p>
            <a:pPr indent="0" lvl="0" marL="0" rtl="0" algn="l">
              <a:lnSpc>
                <a:spcPct val="90000"/>
              </a:lnSpc>
              <a:spcBef>
                <a:spcPts val="0"/>
              </a:spcBef>
              <a:spcAft>
                <a:spcPts val="0"/>
              </a:spcAft>
              <a:buClr>
                <a:schemeClr val="dk1"/>
              </a:buClr>
              <a:buSzPts val="1800"/>
              <a:buFont typeface="Calibri"/>
              <a:buNone/>
            </a:pPr>
            <a:r>
              <a:rPr b="1" lang="en-GB" sz="1600">
                <a:latin typeface="Avenir"/>
                <a:ea typeface="Avenir"/>
                <a:cs typeface="Avenir"/>
                <a:sym typeface="Avenir"/>
              </a:rPr>
              <a:t>/*  MYSQL workbench , Instance -  2 */  </a:t>
            </a:r>
            <a:endParaRPr sz="1600">
              <a:latin typeface="Avenir"/>
              <a:ea typeface="Avenir"/>
              <a:cs typeface="Avenir"/>
              <a:sym typeface="Avenir"/>
            </a:endParaRPr>
          </a:p>
          <a:p>
            <a:pPr indent="0" lvl="0" marL="0" rtl="0" algn="l">
              <a:lnSpc>
                <a:spcPct val="90000"/>
              </a:lnSpc>
              <a:spcBef>
                <a:spcPts val="0"/>
              </a:spcBef>
              <a:spcAft>
                <a:spcPts val="0"/>
              </a:spcAft>
              <a:buClr>
                <a:schemeClr val="dk1"/>
              </a:buClr>
              <a:buSzPts val="1800"/>
              <a:buFont typeface="Calibri"/>
              <a:buNone/>
            </a:pPr>
            <a:r>
              <a:t/>
            </a:r>
            <a:endParaRPr b="1" sz="1100">
              <a:latin typeface="Arial"/>
              <a:ea typeface="Arial"/>
              <a:cs typeface="Arial"/>
              <a:sym typeface="Arial"/>
            </a:endParaRPr>
          </a:p>
          <a:p>
            <a:pPr indent="0" lvl="0" marL="0" rtl="0" algn="l">
              <a:lnSpc>
                <a:spcPct val="90000"/>
              </a:lnSpc>
              <a:spcBef>
                <a:spcPts val="0"/>
              </a:spcBef>
              <a:spcAft>
                <a:spcPts val="0"/>
              </a:spcAft>
              <a:buClr>
                <a:schemeClr val="dk1"/>
              </a:buClr>
              <a:buSzPts val="800"/>
              <a:buFont typeface="Arial"/>
              <a:buNone/>
            </a:pPr>
            <a:r>
              <a:rPr b="1" i="1" lang="en-GB" sz="1100">
                <a:latin typeface="Avenir"/>
                <a:ea typeface="Avenir"/>
                <a:cs typeface="Avenir"/>
                <a:sym typeface="Avenir"/>
              </a:rPr>
              <a:t>/* 	Check bank balance  of different account  */</a:t>
            </a:r>
            <a:endParaRPr b="1" i="1" sz="1100">
              <a:latin typeface="Avenir"/>
              <a:ea typeface="Avenir"/>
              <a:cs typeface="Avenir"/>
              <a:sym typeface="Avenir"/>
            </a:endParaRPr>
          </a:p>
          <a:p>
            <a:pPr indent="0" lvl="0" marL="0" rtl="0" algn="l">
              <a:lnSpc>
                <a:spcPct val="90000"/>
              </a:lnSpc>
              <a:spcBef>
                <a:spcPts val="0"/>
              </a:spcBef>
              <a:spcAft>
                <a:spcPts val="0"/>
              </a:spcAft>
              <a:buClr>
                <a:schemeClr val="dk1"/>
              </a:buClr>
              <a:buSzPts val="1100"/>
              <a:buFont typeface="Arial"/>
              <a:buNone/>
            </a:pPr>
            <a:r>
              <a:rPr lang="en-GB" sz="1300">
                <a:latin typeface="Courier New"/>
                <a:ea typeface="Courier New"/>
                <a:cs typeface="Courier New"/>
                <a:sym typeface="Courier New"/>
              </a:rPr>
              <a:t>Select Balance</a:t>
            </a:r>
            <a:endParaRPr sz="13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100"/>
              <a:buFont typeface="Arial"/>
              <a:buNone/>
            </a:pPr>
            <a:r>
              <a:rPr lang="en-GB" sz="1300">
                <a:latin typeface="Courier New"/>
                <a:ea typeface="Courier New"/>
                <a:cs typeface="Courier New"/>
                <a:sym typeface="Courier New"/>
              </a:rPr>
              <a:t>from ACCOUNT</a:t>
            </a:r>
            <a:endParaRPr sz="13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100"/>
              <a:buFont typeface="Arial"/>
              <a:buNone/>
            </a:pPr>
            <a:r>
              <a:rPr lang="en-GB" sz="1300">
                <a:latin typeface="Courier New"/>
                <a:ea typeface="Courier New"/>
                <a:cs typeface="Courier New"/>
                <a:sym typeface="Courier New"/>
              </a:rPr>
              <a:t>where Acct_Num = '4000-1956-5698' ; </a:t>
            </a:r>
            <a:endParaRPr sz="13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100"/>
              <a:buFont typeface="Arial"/>
              <a:buNone/>
            </a:pPr>
            <a:r>
              <a:t/>
            </a:r>
            <a:endParaRPr sz="13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800"/>
              <a:buFont typeface="Calibri"/>
              <a:buNone/>
            </a:pPr>
            <a:r>
              <a:t/>
            </a:r>
            <a:endParaRPr sz="1100">
              <a:latin typeface="Arial"/>
              <a:ea typeface="Arial"/>
              <a:cs typeface="Arial"/>
              <a:sym typeface="Arial"/>
            </a:endParaRPr>
          </a:p>
          <a:p>
            <a:pPr indent="0" lvl="0" marL="0" rtl="0" algn="l">
              <a:lnSpc>
                <a:spcPct val="90000"/>
              </a:lnSpc>
              <a:spcBef>
                <a:spcPts val="0"/>
              </a:spcBef>
              <a:spcAft>
                <a:spcPts val="0"/>
              </a:spcAft>
              <a:buClr>
                <a:schemeClr val="dk1"/>
              </a:buClr>
              <a:buSzPts val="1800"/>
              <a:buFont typeface="Calibri"/>
              <a:buNone/>
            </a:pPr>
            <a:r>
              <a:t/>
            </a:r>
            <a:endParaRPr b="1" sz="1100">
              <a:latin typeface="Arial"/>
              <a:ea typeface="Arial"/>
              <a:cs typeface="Arial"/>
              <a:sym typeface="Arial"/>
            </a:endParaRPr>
          </a:p>
        </p:txBody>
      </p:sp>
      <p:pic>
        <p:nvPicPr>
          <p:cNvPr id="274" name="Google Shape;274;p21"/>
          <p:cNvPicPr preferRelativeResize="0"/>
          <p:nvPr/>
        </p:nvPicPr>
        <p:blipFill rotWithShape="1">
          <a:blip r:embed="rId3">
            <a:alphaModFix/>
          </a:blip>
          <a:srcRect b="0" l="0" r="0" t="0"/>
          <a:stretch/>
        </p:blipFill>
        <p:spPr>
          <a:xfrm>
            <a:off x="5151625" y="1810350"/>
            <a:ext cx="3948100" cy="1219000"/>
          </a:xfrm>
          <a:prstGeom prst="rect">
            <a:avLst/>
          </a:prstGeom>
          <a:noFill/>
          <a:ln>
            <a:noFill/>
          </a:ln>
        </p:spPr>
      </p:pic>
      <p:pic>
        <p:nvPicPr>
          <p:cNvPr id="275" name="Google Shape;275;p21"/>
          <p:cNvPicPr preferRelativeResize="0"/>
          <p:nvPr/>
        </p:nvPicPr>
        <p:blipFill rotWithShape="1">
          <a:blip r:embed="rId4">
            <a:alphaModFix/>
          </a:blip>
          <a:srcRect b="0" l="0" r="0" t="0"/>
          <a:stretch/>
        </p:blipFill>
        <p:spPr>
          <a:xfrm>
            <a:off x="5151625" y="3166800"/>
            <a:ext cx="3948101" cy="1130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2"/>
          <p:cNvSpPr txBox="1"/>
          <p:nvPr>
            <p:ph type="title"/>
          </p:nvPr>
        </p:nvSpPr>
        <p:spPr>
          <a:xfrm>
            <a:off x="553613" y="814856"/>
            <a:ext cx="7788300" cy="537900"/>
          </a:xfrm>
          <a:prstGeom prst="rect">
            <a:avLst/>
          </a:pr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260350" lvl="0" marL="342900" rtl="0" algn="l">
              <a:lnSpc>
                <a:spcPct val="90000"/>
              </a:lnSpc>
              <a:spcBef>
                <a:spcPts val="0"/>
              </a:spcBef>
              <a:spcAft>
                <a:spcPts val="0"/>
              </a:spcAft>
              <a:buSzPts val="1500"/>
              <a:buFont typeface="Avenir"/>
              <a:buChar char="●"/>
            </a:pPr>
            <a:r>
              <a:rPr b="1" lang="en-GB" sz="1500">
                <a:latin typeface="Avenir"/>
                <a:ea typeface="Avenir"/>
                <a:cs typeface="Avenir"/>
                <a:sym typeface="Avenir"/>
              </a:rPr>
              <a:t>REPEATABLE READ:  </a:t>
            </a:r>
            <a:r>
              <a:rPr lang="en-GB" sz="1500">
                <a:latin typeface="Avenir"/>
                <a:ea typeface="Avenir"/>
                <a:cs typeface="Avenir"/>
                <a:sym typeface="Avenir"/>
              </a:rPr>
              <a:t>Experience </a:t>
            </a:r>
            <a:r>
              <a:rPr lang="en-GB" sz="1900">
                <a:latin typeface="Avenir"/>
                <a:ea typeface="Avenir"/>
                <a:cs typeface="Avenir"/>
                <a:sym typeface="Avenir"/>
              </a:rPr>
              <a:t>table level lock </a:t>
            </a:r>
            <a:r>
              <a:rPr lang="en-GB" sz="1500">
                <a:latin typeface="Avenir"/>
                <a:ea typeface="Avenir"/>
                <a:cs typeface="Avenir"/>
                <a:sym typeface="Avenir"/>
              </a:rPr>
              <a:t>using </a:t>
            </a:r>
            <a:r>
              <a:rPr b="1" i="1" lang="en-GB" sz="1500">
                <a:latin typeface="Avenir"/>
                <a:ea typeface="Avenir"/>
                <a:cs typeface="Avenir"/>
                <a:sym typeface="Avenir"/>
              </a:rPr>
              <a:t>INSERT statement</a:t>
            </a:r>
            <a:endParaRPr b="1" i="1">
              <a:latin typeface="Avenir"/>
              <a:ea typeface="Avenir"/>
              <a:cs typeface="Avenir"/>
              <a:sym typeface="Avenir"/>
            </a:endParaRPr>
          </a:p>
        </p:txBody>
      </p:sp>
      <p:sp>
        <p:nvSpPr>
          <p:cNvPr id="281" name="Google Shape;281;p22"/>
          <p:cNvSpPr txBox="1"/>
          <p:nvPr>
            <p:ph type="title"/>
          </p:nvPr>
        </p:nvSpPr>
        <p:spPr>
          <a:xfrm>
            <a:off x="553613" y="4383263"/>
            <a:ext cx="8384700" cy="582000"/>
          </a:xfrm>
          <a:prstGeom prst="rect">
            <a:avLst/>
          </a:prstGeom>
          <a:noFill/>
          <a:ln>
            <a:noFill/>
          </a:ln>
        </p:spPr>
        <p:txBody>
          <a:bodyPr anchorCtr="0" anchor="ctr" bIns="34275" lIns="68575" spcFirstLastPara="1" rIns="68575" wrap="square" tIns="34275">
            <a:noAutofit/>
          </a:bodyPr>
          <a:lstStyle/>
          <a:p>
            <a:pPr indent="-254000" lvl="0" marL="342900" rtl="0" algn="l">
              <a:lnSpc>
                <a:spcPct val="90000"/>
              </a:lnSpc>
              <a:spcBef>
                <a:spcPts val="0"/>
              </a:spcBef>
              <a:spcAft>
                <a:spcPts val="0"/>
              </a:spcAft>
              <a:buSzPts val="1400"/>
              <a:buFont typeface="Avenir"/>
              <a:buChar char="●"/>
            </a:pPr>
            <a:r>
              <a:rPr lang="en-GB" sz="1400">
                <a:latin typeface="Avenir"/>
                <a:ea typeface="Avenir"/>
                <a:cs typeface="Avenir"/>
                <a:sym typeface="Avenir"/>
              </a:rPr>
              <a:t>In Instance - 2, the status of INSERT keeps RUNNING. </a:t>
            </a:r>
            <a:endParaRPr sz="1400">
              <a:latin typeface="Avenir"/>
              <a:ea typeface="Avenir"/>
              <a:cs typeface="Avenir"/>
              <a:sym typeface="Avenir"/>
            </a:endParaRPr>
          </a:p>
          <a:p>
            <a:pPr indent="0" lvl="0" marL="342900" rtl="0" algn="l">
              <a:lnSpc>
                <a:spcPct val="90000"/>
              </a:lnSpc>
              <a:spcBef>
                <a:spcPts val="0"/>
              </a:spcBef>
              <a:spcAft>
                <a:spcPts val="0"/>
              </a:spcAft>
              <a:buSzPts val="1400"/>
              <a:buNone/>
            </a:pPr>
            <a:r>
              <a:rPr lang="en-GB" sz="1400">
                <a:latin typeface="Avenir"/>
                <a:ea typeface="Avenir"/>
                <a:cs typeface="Avenir"/>
                <a:sym typeface="Avenir"/>
              </a:rPr>
              <a:t>Because of session -1 has acquired </a:t>
            </a:r>
            <a:r>
              <a:rPr b="1" lang="en-GB" sz="1400">
                <a:latin typeface="Avenir"/>
                <a:ea typeface="Avenir"/>
                <a:cs typeface="Avenir"/>
                <a:sym typeface="Avenir"/>
              </a:rPr>
              <a:t>the lock on the ACCOUNT table</a:t>
            </a:r>
            <a:r>
              <a:rPr lang="en-GB" sz="1400">
                <a:latin typeface="Avenir"/>
                <a:ea typeface="Avenir"/>
                <a:cs typeface="Avenir"/>
                <a:sym typeface="Avenir"/>
              </a:rPr>
              <a:t>. </a:t>
            </a:r>
            <a:endParaRPr sz="1400">
              <a:latin typeface="Avenir"/>
              <a:ea typeface="Avenir"/>
              <a:cs typeface="Avenir"/>
              <a:sym typeface="Avenir"/>
            </a:endParaRPr>
          </a:p>
        </p:txBody>
      </p:sp>
      <p:sp>
        <p:nvSpPr>
          <p:cNvPr id="282" name="Google Shape;282;p22"/>
          <p:cNvSpPr txBox="1"/>
          <p:nvPr/>
        </p:nvSpPr>
        <p:spPr>
          <a:xfrm>
            <a:off x="437381" y="168244"/>
            <a:ext cx="5782500" cy="5820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chemeClr val="dk1"/>
              </a:buClr>
              <a:buSzPts val="800"/>
              <a:buFont typeface="Arial"/>
              <a:buNone/>
            </a:pPr>
            <a:r>
              <a:rPr b="1" i="0" lang="en-GB" sz="2300" u="none" cap="none" strike="noStrike">
                <a:solidFill>
                  <a:srgbClr val="434343"/>
                </a:solidFill>
                <a:latin typeface="Avenir"/>
                <a:ea typeface="Avenir"/>
                <a:cs typeface="Avenir"/>
                <a:sym typeface="Avenir"/>
              </a:rPr>
              <a:t>ISOLATION - Repeatable Read</a:t>
            </a:r>
            <a:endParaRPr b="0" i="0" sz="2300" u="none" cap="none" strike="noStrike">
              <a:solidFill>
                <a:srgbClr val="434343"/>
              </a:solidFill>
              <a:latin typeface="Avenir"/>
              <a:ea typeface="Avenir"/>
              <a:cs typeface="Avenir"/>
              <a:sym typeface="Avenir"/>
            </a:endParaRPr>
          </a:p>
        </p:txBody>
      </p:sp>
      <p:sp>
        <p:nvSpPr>
          <p:cNvPr id="283" name="Google Shape;283;p22"/>
          <p:cNvSpPr txBox="1"/>
          <p:nvPr>
            <p:ph type="title"/>
          </p:nvPr>
        </p:nvSpPr>
        <p:spPr>
          <a:xfrm>
            <a:off x="5151625" y="1718800"/>
            <a:ext cx="3541500" cy="258900"/>
          </a:xfrm>
          <a:prstGeom prst="rect">
            <a:avLst/>
          </a:pr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342900" rtl="0" algn="l">
              <a:lnSpc>
                <a:spcPct val="90000"/>
              </a:lnSpc>
              <a:spcBef>
                <a:spcPts val="0"/>
              </a:spcBef>
              <a:spcAft>
                <a:spcPts val="0"/>
              </a:spcAft>
              <a:buSzPts val="1400"/>
              <a:buNone/>
            </a:pPr>
            <a:r>
              <a:rPr b="1" lang="en-GB" sz="1500">
                <a:latin typeface="Avenir"/>
                <a:ea typeface="Avenir"/>
                <a:cs typeface="Avenir"/>
                <a:sym typeface="Avenir"/>
              </a:rPr>
              <a:t>Result of Instance - 2</a:t>
            </a:r>
            <a:endParaRPr>
              <a:latin typeface="Avenir"/>
              <a:ea typeface="Avenir"/>
              <a:cs typeface="Avenir"/>
              <a:sym typeface="Avenir"/>
            </a:endParaRPr>
          </a:p>
        </p:txBody>
      </p:sp>
      <p:sp>
        <p:nvSpPr>
          <p:cNvPr id="284" name="Google Shape;284;p22"/>
          <p:cNvSpPr txBox="1"/>
          <p:nvPr>
            <p:ph type="title"/>
          </p:nvPr>
        </p:nvSpPr>
        <p:spPr>
          <a:xfrm>
            <a:off x="553625" y="2135400"/>
            <a:ext cx="4375200" cy="1465200"/>
          </a:xfrm>
          <a:prstGeom prst="rect">
            <a:avLst/>
          </a:pr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800"/>
              <a:buFont typeface="Calibri"/>
              <a:buNone/>
            </a:pPr>
            <a:r>
              <a:t/>
            </a:r>
            <a:endParaRPr b="1" sz="1100">
              <a:latin typeface="Arial"/>
              <a:ea typeface="Arial"/>
              <a:cs typeface="Arial"/>
              <a:sym typeface="Arial"/>
            </a:endParaRPr>
          </a:p>
          <a:p>
            <a:pPr indent="0" lvl="0" marL="0" rtl="0" algn="l">
              <a:lnSpc>
                <a:spcPct val="90000"/>
              </a:lnSpc>
              <a:spcBef>
                <a:spcPts val="0"/>
              </a:spcBef>
              <a:spcAft>
                <a:spcPts val="0"/>
              </a:spcAft>
              <a:buClr>
                <a:schemeClr val="dk1"/>
              </a:buClr>
              <a:buSzPts val="1800"/>
              <a:buFont typeface="Calibri"/>
              <a:buNone/>
            </a:pPr>
            <a:r>
              <a:rPr b="1" lang="en-GB" sz="1600">
                <a:latin typeface="Avenir"/>
                <a:ea typeface="Avenir"/>
                <a:cs typeface="Avenir"/>
                <a:sym typeface="Avenir"/>
              </a:rPr>
              <a:t>/*  MYSQL workbench , Instance -  2 */  </a:t>
            </a:r>
            <a:endParaRPr sz="1600">
              <a:latin typeface="Avenir"/>
              <a:ea typeface="Avenir"/>
              <a:cs typeface="Avenir"/>
              <a:sym typeface="Avenir"/>
            </a:endParaRPr>
          </a:p>
          <a:p>
            <a:pPr indent="0" lvl="0" marL="0" rtl="0" algn="l">
              <a:lnSpc>
                <a:spcPct val="90000"/>
              </a:lnSpc>
              <a:spcBef>
                <a:spcPts val="0"/>
              </a:spcBef>
              <a:spcAft>
                <a:spcPts val="0"/>
              </a:spcAft>
              <a:buClr>
                <a:schemeClr val="dk1"/>
              </a:buClr>
              <a:buSzPts val="1100"/>
              <a:buFont typeface="Arial"/>
              <a:buNone/>
            </a:pPr>
            <a:r>
              <a:t/>
            </a:r>
            <a:endParaRPr b="1" sz="1100">
              <a:latin typeface="Arial"/>
              <a:ea typeface="Arial"/>
              <a:cs typeface="Arial"/>
              <a:sym typeface="Arial"/>
            </a:endParaRPr>
          </a:p>
          <a:p>
            <a:pPr indent="0" lvl="0" marL="0" rtl="0" algn="l">
              <a:lnSpc>
                <a:spcPct val="90000"/>
              </a:lnSpc>
              <a:spcBef>
                <a:spcPts val="0"/>
              </a:spcBef>
              <a:spcAft>
                <a:spcPts val="0"/>
              </a:spcAft>
              <a:buClr>
                <a:schemeClr val="dk1"/>
              </a:buClr>
              <a:buSzPts val="1100"/>
              <a:buFont typeface="Arial"/>
              <a:buNone/>
            </a:pPr>
            <a:r>
              <a:rPr lang="en-GB" sz="1100">
                <a:latin typeface="Courier New"/>
                <a:ea typeface="Courier New"/>
                <a:cs typeface="Courier New"/>
                <a:sym typeface="Courier New"/>
              </a:rPr>
              <a:t>/*  Insert new record */</a:t>
            </a:r>
            <a:endParaRPr sz="11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100"/>
              <a:buFont typeface="Arial"/>
              <a:buNone/>
            </a:pPr>
            <a:r>
              <a:t/>
            </a:r>
            <a:endParaRPr sz="11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100"/>
              <a:buFont typeface="Arial"/>
              <a:buNone/>
            </a:pPr>
            <a:r>
              <a:rPr lang="en-GB" sz="1100">
                <a:latin typeface="Courier New"/>
                <a:ea typeface="Courier New"/>
                <a:cs typeface="Courier New"/>
                <a:sym typeface="Courier New"/>
              </a:rPr>
              <a:t>Insert into  ACCOUNT</a:t>
            </a:r>
            <a:endParaRPr sz="11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100"/>
              <a:buFont typeface="Arial"/>
              <a:buNone/>
            </a:pPr>
            <a:r>
              <a:rPr lang="en-GB" sz="1100">
                <a:latin typeface="Courier New"/>
                <a:ea typeface="Courier New"/>
                <a:cs typeface="Courier New"/>
                <a:sym typeface="Courier New"/>
              </a:rPr>
              <a:t>Values ( 123001 , '4000-1956-9999' , 'SAVINGS', 69000, 'ACTIVE' ,'P' ) ;</a:t>
            </a:r>
            <a:endParaRPr sz="11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100"/>
              <a:buFont typeface="Arial"/>
              <a:buNone/>
            </a:pPr>
            <a:r>
              <a:t/>
            </a:r>
            <a:endParaRPr b="1" sz="1100">
              <a:latin typeface="Arial"/>
              <a:ea typeface="Arial"/>
              <a:cs typeface="Arial"/>
              <a:sym typeface="Arial"/>
            </a:endParaRPr>
          </a:p>
          <a:p>
            <a:pPr indent="0" lvl="0" marL="0" rtl="0" algn="l">
              <a:lnSpc>
                <a:spcPct val="90000"/>
              </a:lnSpc>
              <a:spcBef>
                <a:spcPts val="0"/>
              </a:spcBef>
              <a:spcAft>
                <a:spcPts val="0"/>
              </a:spcAft>
              <a:buClr>
                <a:schemeClr val="dk1"/>
              </a:buClr>
              <a:buSzPts val="1800"/>
              <a:buFont typeface="Calibri"/>
              <a:buNone/>
            </a:pPr>
            <a:r>
              <a:t/>
            </a:r>
            <a:endParaRPr b="1" sz="1100">
              <a:latin typeface="Arial"/>
              <a:ea typeface="Arial"/>
              <a:cs typeface="Arial"/>
              <a:sym typeface="Arial"/>
            </a:endParaRPr>
          </a:p>
          <a:p>
            <a:pPr indent="0" lvl="0" marL="0" rtl="0" algn="l">
              <a:lnSpc>
                <a:spcPct val="90000"/>
              </a:lnSpc>
              <a:spcBef>
                <a:spcPts val="0"/>
              </a:spcBef>
              <a:spcAft>
                <a:spcPts val="0"/>
              </a:spcAft>
              <a:buClr>
                <a:schemeClr val="dk1"/>
              </a:buClr>
              <a:buSzPts val="1800"/>
              <a:buFont typeface="Calibri"/>
              <a:buNone/>
            </a:pPr>
            <a:r>
              <a:t/>
            </a:r>
            <a:endParaRPr b="1" sz="1100">
              <a:latin typeface="Arial"/>
              <a:ea typeface="Arial"/>
              <a:cs typeface="Arial"/>
              <a:sym typeface="Arial"/>
            </a:endParaRPr>
          </a:p>
        </p:txBody>
      </p:sp>
      <p:pic>
        <p:nvPicPr>
          <p:cNvPr id="285" name="Google Shape;285;p22"/>
          <p:cNvPicPr preferRelativeResize="0"/>
          <p:nvPr/>
        </p:nvPicPr>
        <p:blipFill rotWithShape="1">
          <a:blip r:embed="rId3">
            <a:alphaModFix/>
          </a:blip>
          <a:srcRect b="0" l="0" r="0" t="0"/>
          <a:stretch/>
        </p:blipFill>
        <p:spPr>
          <a:xfrm>
            <a:off x="5071150" y="2184525"/>
            <a:ext cx="3867176" cy="1367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3"/>
          <p:cNvSpPr txBox="1"/>
          <p:nvPr>
            <p:ph type="title"/>
          </p:nvPr>
        </p:nvSpPr>
        <p:spPr>
          <a:xfrm>
            <a:off x="553613" y="814856"/>
            <a:ext cx="7788300" cy="537900"/>
          </a:xfrm>
          <a:prstGeom prst="rect">
            <a:avLst/>
          </a:pr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260350" lvl="0" marL="342900" rtl="0" algn="l">
              <a:lnSpc>
                <a:spcPct val="90000"/>
              </a:lnSpc>
              <a:spcBef>
                <a:spcPts val="0"/>
              </a:spcBef>
              <a:spcAft>
                <a:spcPts val="0"/>
              </a:spcAft>
              <a:buSzPts val="1500"/>
              <a:buFont typeface="Avenir"/>
              <a:buChar char="●"/>
            </a:pPr>
            <a:r>
              <a:rPr b="1" lang="en-GB" sz="1500">
                <a:latin typeface="Avenir"/>
                <a:ea typeface="Avenir"/>
                <a:cs typeface="Avenir"/>
                <a:sym typeface="Avenir"/>
              </a:rPr>
              <a:t>REPEATABLE READ:  </a:t>
            </a:r>
            <a:r>
              <a:rPr lang="en-GB" sz="1500">
                <a:latin typeface="Avenir"/>
                <a:ea typeface="Avenir"/>
                <a:cs typeface="Avenir"/>
                <a:sym typeface="Avenir"/>
              </a:rPr>
              <a:t>Experience </a:t>
            </a:r>
            <a:r>
              <a:rPr lang="en-GB" sz="1900">
                <a:latin typeface="Avenir"/>
                <a:ea typeface="Avenir"/>
                <a:cs typeface="Avenir"/>
                <a:sym typeface="Avenir"/>
              </a:rPr>
              <a:t>table level lock </a:t>
            </a:r>
            <a:r>
              <a:rPr lang="en-GB" sz="1500">
                <a:latin typeface="Avenir"/>
                <a:ea typeface="Avenir"/>
                <a:cs typeface="Avenir"/>
                <a:sym typeface="Avenir"/>
              </a:rPr>
              <a:t>with below practice, impacts other records. </a:t>
            </a:r>
            <a:endParaRPr>
              <a:latin typeface="Avenir"/>
              <a:ea typeface="Avenir"/>
              <a:cs typeface="Avenir"/>
              <a:sym typeface="Avenir"/>
            </a:endParaRPr>
          </a:p>
        </p:txBody>
      </p:sp>
      <p:sp>
        <p:nvSpPr>
          <p:cNvPr id="291" name="Google Shape;291;p23"/>
          <p:cNvSpPr txBox="1"/>
          <p:nvPr>
            <p:ph type="title"/>
          </p:nvPr>
        </p:nvSpPr>
        <p:spPr>
          <a:xfrm>
            <a:off x="553625" y="3171525"/>
            <a:ext cx="4375200" cy="1075500"/>
          </a:xfrm>
          <a:prstGeom prst="rect">
            <a:avLst/>
          </a:pr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800"/>
              <a:buFont typeface="Arial"/>
              <a:buNone/>
            </a:pPr>
            <a:r>
              <a:t/>
            </a:r>
            <a:endParaRPr sz="1100">
              <a:latin typeface="Arial"/>
              <a:ea typeface="Arial"/>
              <a:cs typeface="Arial"/>
              <a:sym typeface="Arial"/>
            </a:endParaRPr>
          </a:p>
          <a:p>
            <a:pPr indent="0" lvl="0" marL="0" rtl="0" algn="l">
              <a:lnSpc>
                <a:spcPct val="90000"/>
              </a:lnSpc>
              <a:spcBef>
                <a:spcPts val="0"/>
              </a:spcBef>
              <a:spcAft>
                <a:spcPts val="0"/>
              </a:spcAft>
              <a:buClr>
                <a:schemeClr val="dk1"/>
              </a:buClr>
              <a:buSzPts val="800"/>
              <a:buFont typeface="Arial"/>
              <a:buNone/>
            </a:pPr>
            <a:r>
              <a:rPr b="1" lang="en-GB" sz="1100">
                <a:latin typeface="Avenir"/>
                <a:ea typeface="Avenir"/>
                <a:cs typeface="Avenir"/>
                <a:sym typeface="Avenir"/>
              </a:rPr>
              <a:t>/* 	</a:t>
            </a:r>
            <a:r>
              <a:rPr b="1" i="1" lang="en-GB" sz="1100">
                <a:latin typeface="Avenir"/>
                <a:ea typeface="Avenir"/>
                <a:cs typeface="Avenir"/>
                <a:sym typeface="Avenir"/>
              </a:rPr>
              <a:t>Update balance */</a:t>
            </a:r>
            <a:endParaRPr b="1" sz="1100">
              <a:latin typeface="Avenir"/>
              <a:ea typeface="Avenir"/>
              <a:cs typeface="Avenir"/>
              <a:sym typeface="Avenir"/>
            </a:endParaRPr>
          </a:p>
          <a:p>
            <a:pPr indent="0" lvl="0" marL="0" rtl="0" algn="l">
              <a:lnSpc>
                <a:spcPct val="90000"/>
              </a:lnSpc>
              <a:spcBef>
                <a:spcPts val="0"/>
              </a:spcBef>
              <a:spcAft>
                <a:spcPts val="0"/>
              </a:spcAft>
              <a:buClr>
                <a:schemeClr val="dk1"/>
              </a:buClr>
              <a:buSzPts val="1800"/>
              <a:buFont typeface="Calibri"/>
              <a:buNone/>
            </a:pPr>
            <a:r>
              <a:rPr lang="en-GB" sz="1400">
                <a:latin typeface="Courier New"/>
                <a:ea typeface="Courier New"/>
                <a:cs typeface="Courier New"/>
                <a:sym typeface="Courier New"/>
              </a:rPr>
              <a:t>Update ACCOUNT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800"/>
              <a:buFont typeface="Calibri"/>
              <a:buNone/>
            </a:pPr>
            <a:r>
              <a:rPr lang="en-GB" sz="1400">
                <a:latin typeface="Courier New"/>
                <a:ea typeface="Courier New"/>
                <a:cs typeface="Courier New"/>
                <a:sym typeface="Courier New"/>
              </a:rPr>
              <a:t>set   </a:t>
            </a:r>
            <a:r>
              <a:rPr i="1" lang="en-GB" sz="1400">
                <a:latin typeface="Courier New"/>
                <a:ea typeface="Courier New"/>
                <a:cs typeface="Courier New"/>
                <a:sym typeface="Courier New"/>
              </a:rPr>
              <a:t>balance = balance - 1500 </a:t>
            </a:r>
            <a:r>
              <a:rPr lang="en-GB" sz="1400">
                <a:latin typeface="Courier New"/>
                <a:ea typeface="Courier New"/>
                <a:cs typeface="Courier New"/>
                <a:sym typeface="Courier New"/>
              </a:rPr>
              <a:t>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100"/>
              <a:buFont typeface="Arial"/>
              <a:buNone/>
            </a:pPr>
            <a:r>
              <a:rPr lang="en-GB" sz="1400">
                <a:latin typeface="Courier New"/>
                <a:ea typeface="Courier New"/>
                <a:cs typeface="Courier New"/>
                <a:sym typeface="Courier New"/>
              </a:rPr>
              <a:t>where Acct_Num = '4000-1956-5698' ;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800"/>
              <a:buFont typeface="Calibri"/>
              <a:buNone/>
            </a:pPr>
            <a:r>
              <a:t/>
            </a:r>
            <a:endParaRPr sz="1100">
              <a:latin typeface="Arial"/>
              <a:ea typeface="Arial"/>
              <a:cs typeface="Arial"/>
              <a:sym typeface="Arial"/>
            </a:endParaRPr>
          </a:p>
          <a:p>
            <a:pPr indent="0" lvl="0" marL="0" rtl="0" algn="l">
              <a:lnSpc>
                <a:spcPct val="90000"/>
              </a:lnSpc>
              <a:spcBef>
                <a:spcPts val="0"/>
              </a:spcBef>
              <a:spcAft>
                <a:spcPts val="0"/>
              </a:spcAft>
              <a:buClr>
                <a:schemeClr val="dk1"/>
              </a:buClr>
              <a:buSzPts val="1800"/>
              <a:buFont typeface="Calibri"/>
              <a:buNone/>
            </a:pPr>
            <a:r>
              <a:t/>
            </a:r>
            <a:endParaRPr sz="1100">
              <a:latin typeface="Arial"/>
              <a:ea typeface="Arial"/>
              <a:cs typeface="Arial"/>
              <a:sym typeface="Arial"/>
            </a:endParaRPr>
          </a:p>
          <a:p>
            <a:pPr indent="0" lvl="0" marL="0" rtl="0" algn="l">
              <a:lnSpc>
                <a:spcPct val="90000"/>
              </a:lnSpc>
              <a:spcBef>
                <a:spcPts val="0"/>
              </a:spcBef>
              <a:spcAft>
                <a:spcPts val="0"/>
              </a:spcAft>
              <a:buClr>
                <a:schemeClr val="dk1"/>
              </a:buClr>
              <a:buSzPts val="1800"/>
              <a:buFont typeface="Calibri"/>
              <a:buNone/>
            </a:pPr>
            <a:r>
              <a:t/>
            </a:r>
            <a:endParaRPr b="1" sz="1100">
              <a:latin typeface="Arial"/>
              <a:ea typeface="Arial"/>
              <a:cs typeface="Arial"/>
              <a:sym typeface="Arial"/>
            </a:endParaRPr>
          </a:p>
        </p:txBody>
      </p:sp>
      <p:sp>
        <p:nvSpPr>
          <p:cNvPr id="292" name="Google Shape;292;p23"/>
          <p:cNvSpPr txBox="1"/>
          <p:nvPr>
            <p:ph type="title"/>
          </p:nvPr>
        </p:nvSpPr>
        <p:spPr>
          <a:xfrm>
            <a:off x="553613" y="4383263"/>
            <a:ext cx="8384700" cy="582000"/>
          </a:xfrm>
          <a:prstGeom prst="rect">
            <a:avLst/>
          </a:prstGeom>
          <a:noFill/>
          <a:ln>
            <a:noFill/>
          </a:ln>
        </p:spPr>
        <p:txBody>
          <a:bodyPr anchorCtr="0" anchor="ctr" bIns="34275" lIns="68575" spcFirstLastPara="1" rIns="68575" wrap="square" tIns="34275">
            <a:noAutofit/>
          </a:bodyPr>
          <a:lstStyle/>
          <a:p>
            <a:pPr indent="-254000" lvl="0" marL="342900" rtl="0" algn="l">
              <a:lnSpc>
                <a:spcPct val="90000"/>
              </a:lnSpc>
              <a:spcBef>
                <a:spcPts val="0"/>
              </a:spcBef>
              <a:spcAft>
                <a:spcPts val="0"/>
              </a:spcAft>
              <a:buSzPts val="1400"/>
              <a:buFont typeface="Avenir"/>
              <a:buChar char="●"/>
            </a:pPr>
            <a:r>
              <a:rPr lang="en-GB" sz="1400">
                <a:latin typeface="Avenir"/>
                <a:ea typeface="Avenir"/>
                <a:cs typeface="Avenir"/>
                <a:sym typeface="Avenir"/>
              </a:rPr>
              <a:t>In Instance - 2, the status of UPDATE keeps RUNNING. </a:t>
            </a:r>
            <a:endParaRPr sz="1400">
              <a:latin typeface="Avenir"/>
              <a:ea typeface="Avenir"/>
              <a:cs typeface="Avenir"/>
              <a:sym typeface="Avenir"/>
            </a:endParaRPr>
          </a:p>
          <a:p>
            <a:pPr indent="-254000" lvl="0" marL="342900" rtl="0" algn="l">
              <a:lnSpc>
                <a:spcPct val="90000"/>
              </a:lnSpc>
              <a:spcBef>
                <a:spcPts val="0"/>
              </a:spcBef>
              <a:spcAft>
                <a:spcPts val="0"/>
              </a:spcAft>
              <a:buSzPts val="1400"/>
              <a:buFont typeface="Avenir"/>
              <a:buChar char="●"/>
            </a:pPr>
            <a:r>
              <a:rPr lang="en-GB" sz="1400">
                <a:latin typeface="Avenir"/>
                <a:ea typeface="Avenir"/>
                <a:cs typeface="Avenir"/>
                <a:sym typeface="Avenir"/>
              </a:rPr>
              <a:t>No additional records can be inserted. Because of session -1 acquired </a:t>
            </a:r>
            <a:r>
              <a:rPr b="1" lang="en-GB" sz="1400">
                <a:latin typeface="Avenir"/>
                <a:ea typeface="Avenir"/>
                <a:cs typeface="Avenir"/>
                <a:sym typeface="Avenir"/>
              </a:rPr>
              <a:t>lock at table</a:t>
            </a:r>
            <a:r>
              <a:rPr lang="en-GB" sz="1400">
                <a:latin typeface="Avenir"/>
                <a:ea typeface="Avenir"/>
                <a:cs typeface="Avenir"/>
                <a:sym typeface="Avenir"/>
              </a:rPr>
              <a:t> level. </a:t>
            </a:r>
            <a:endParaRPr sz="1400">
              <a:latin typeface="Avenir"/>
              <a:ea typeface="Avenir"/>
              <a:cs typeface="Avenir"/>
              <a:sym typeface="Avenir"/>
            </a:endParaRPr>
          </a:p>
        </p:txBody>
      </p:sp>
      <p:sp>
        <p:nvSpPr>
          <p:cNvPr id="293" name="Google Shape;293;p23"/>
          <p:cNvSpPr txBox="1"/>
          <p:nvPr/>
        </p:nvSpPr>
        <p:spPr>
          <a:xfrm>
            <a:off x="437381" y="168244"/>
            <a:ext cx="5782500" cy="5820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chemeClr val="dk1"/>
              </a:buClr>
              <a:buSzPts val="800"/>
              <a:buFont typeface="Arial"/>
              <a:buNone/>
            </a:pPr>
            <a:r>
              <a:rPr b="1" i="0" lang="en-GB" sz="2300" u="none" cap="none" strike="noStrike">
                <a:solidFill>
                  <a:srgbClr val="434343"/>
                </a:solidFill>
                <a:latin typeface="Avenir"/>
                <a:ea typeface="Avenir"/>
                <a:cs typeface="Avenir"/>
                <a:sym typeface="Avenir"/>
              </a:rPr>
              <a:t>ISOLATION - Repeatable Read</a:t>
            </a:r>
            <a:endParaRPr b="0" i="0" sz="2300" u="none" cap="none" strike="noStrike">
              <a:solidFill>
                <a:srgbClr val="434343"/>
              </a:solidFill>
              <a:latin typeface="Avenir"/>
              <a:ea typeface="Avenir"/>
              <a:cs typeface="Avenir"/>
              <a:sym typeface="Avenir"/>
            </a:endParaRPr>
          </a:p>
        </p:txBody>
      </p:sp>
      <p:sp>
        <p:nvSpPr>
          <p:cNvPr id="294" name="Google Shape;294;p23"/>
          <p:cNvSpPr txBox="1"/>
          <p:nvPr>
            <p:ph type="title"/>
          </p:nvPr>
        </p:nvSpPr>
        <p:spPr>
          <a:xfrm>
            <a:off x="5151625" y="1490200"/>
            <a:ext cx="3541500" cy="258900"/>
          </a:xfrm>
          <a:prstGeom prst="rect">
            <a:avLst/>
          </a:pr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342900" rtl="0" algn="l">
              <a:lnSpc>
                <a:spcPct val="90000"/>
              </a:lnSpc>
              <a:spcBef>
                <a:spcPts val="0"/>
              </a:spcBef>
              <a:spcAft>
                <a:spcPts val="0"/>
              </a:spcAft>
              <a:buSzPts val="1400"/>
              <a:buNone/>
            </a:pPr>
            <a:r>
              <a:rPr b="1" lang="en-GB" sz="1500">
                <a:latin typeface="Avenir"/>
                <a:ea typeface="Avenir"/>
                <a:cs typeface="Avenir"/>
                <a:sym typeface="Avenir"/>
              </a:rPr>
              <a:t>Result of Instance - 2</a:t>
            </a:r>
            <a:endParaRPr>
              <a:latin typeface="Avenir"/>
              <a:ea typeface="Avenir"/>
              <a:cs typeface="Avenir"/>
              <a:sym typeface="Avenir"/>
            </a:endParaRPr>
          </a:p>
        </p:txBody>
      </p:sp>
      <p:sp>
        <p:nvSpPr>
          <p:cNvPr id="295" name="Google Shape;295;p23"/>
          <p:cNvSpPr txBox="1"/>
          <p:nvPr>
            <p:ph type="title"/>
          </p:nvPr>
        </p:nvSpPr>
        <p:spPr>
          <a:xfrm>
            <a:off x="553625" y="1568899"/>
            <a:ext cx="4375200" cy="1466400"/>
          </a:xfrm>
          <a:prstGeom prst="rect">
            <a:avLst/>
          </a:pr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800"/>
              <a:buFont typeface="Calibri"/>
              <a:buNone/>
            </a:pPr>
            <a:r>
              <a:t/>
            </a:r>
            <a:endParaRPr b="1" sz="1100">
              <a:latin typeface="Arial"/>
              <a:ea typeface="Arial"/>
              <a:cs typeface="Arial"/>
              <a:sym typeface="Arial"/>
            </a:endParaRPr>
          </a:p>
          <a:p>
            <a:pPr indent="0" lvl="0" marL="0" rtl="0" algn="l">
              <a:lnSpc>
                <a:spcPct val="90000"/>
              </a:lnSpc>
              <a:spcBef>
                <a:spcPts val="0"/>
              </a:spcBef>
              <a:spcAft>
                <a:spcPts val="0"/>
              </a:spcAft>
              <a:buClr>
                <a:schemeClr val="dk1"/>
              </a:buClr>
              <a:buSzPts val="1800"/>
              <a:buFont typeface="Calibri"/>
              <a:buNone/>
            </a:pPr>
            <a:r>
              <a:rPr b="1" lang="en-GB" sz="1600">
                <a:latin typeface="Avenir"/>
                <a:ea typeface="Avenir"/>
                <a:cs typeface="Avenir"/>
                <a:sym typeface="Avenir"/>
              </a:rPr>
              <a:t>/*  MYSQL workbench , Instance -  2 */  </a:t>
            </a:r>
            <a:endParaRPr sz="1600">
              <a:latin typeface="Avenir"/>
              <a:ea typeface="Avenir"/>
              <a:cs typeface="Avenir"/>
              <a:sym typeface="Avenir"/>
            </a:endParaRPr>
          </a:p>
          <a:p>
            <a:pPr indent="0" lvl="0" marL="0" rtl="0" algn="l">
              <a:lnSpc>
                <a:spcPct val="90000"/>
              </a:lnSpc>
              <a:spcBef>
                <a:spcPts val="0"/>
              </a:spcBef>
              <a:spcAft>
                <a:spcPts val="0"/>
              </a:spcAft>
              <a:buClr>
                <a:schemeClr val="dk1"/>
              </a:buClr>
              <a:buSzPts val="1800"/>
              <a:buFont typeface="Calibri"/>
              <a:buNone/>
            </a:pPr>
            <a:r>
              <a:t/>
            </a:r>
            <a:endParaRPr b="1" sz="1100">
              <a:latin typeface="Arial"/>
              <a:ea typeface="Arial"/>
              <a:cs typeface="Arial"/>
              <a:sym typeface="Arial"/>
            </a:endParaRPr>
          </a:p>
          <a:p>
            <a:pPr indent="0" lvl="0" marL="0" rtl="0" algn="l">
              <a:lnSpc>
                <a:spcPct val="90000"/>
              </a:lnSpc>
              <a:spcBef>
                <a:spcPts val="0"/>
              </a:spcBef>
              <a:spcAft>
                <a:spcPts val="0"/>
              </a:spcAft>
              <a:buClr>
                <a:schemeClr val="dk1"/>
              </a:buClr>
              <a:buSzPts val="800"/>
              <a:buFont typeface="Arial"/>
              <a:buNone/>
            </a:pPr>
            <a:r>
              <a:rPr b="1" i="1" lang="en-GB" sz="1100">
                <a:latin typeface="Avenir"/>
                <a:ea typeface="Avenir"/>
                <a:cs typeface="Avenir"/>
                <a:sym typeface="Avenir"/>
              </a:rPr>
              <a:t>/* 	Check bank balance  of different account  */</a:t>
            </a:r>
            <a:endParaRPr b="1" i="1" sz="1100">
              <a:latin typeface="Avenir"/>
              <a:ea typeface="Avenir"/>
              <a:cs typeface="Avenir"/>
              <a:sym typeface="Avenir"/>
            </a:endParaRPr>
          </a:p>
          <a:p>
            <a:pPr indent="0" lvl="0" marL="0" rtl="0" algn="l">
              <a:lnSpc>
                <a:spcPct val="90000"/>
              </a:lnSpc>
              <a:spcBef>
                <a:spcPts val="0"/>
              </a:spcBef>
              <a:spcAft>
                <a:spcPts val="0"/>
              </a:spcAft>
              <a:buClr>
                <a:schemeClr val="dk1"/>
              </a:buClr>
              <a:buSzPts val="1100"/>
              <a:buFont typeface="Arial"/>
              <a:buNone/>
            </a:pPr>
            <a:r>
              <a:rPr lang="en-GB" sz="1300">
                <a:latin typeface="Courier New"/>
                <a:ea typeface="Courier New"/>
                <a:cs typeface="Courier New"/>
                <a:sym typeface="Courier New"/>
              </a:rPr>
              <a:t>Select Balance</a:t>
            </a:r>
            <a:endParaRPr sz="13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100"/>
              <a:buFont typeface="Arial"/>
              <a:buNone/>
            </a:pPr>
            <a:r>
              <a:rPr lang="en-GB" sz="1300">
                <a:latin typeface="Courier New"/>
                <a:ea typeface="Courier New"/>
                <a:cs typeface="Courier New"/>
                <a:sym typeface="Courier New"/>
              </a:rPr>
              <a:t>from ACCOUNT</a:t>
            </a:r>
            <a:endParaRPr sz="13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100"/>
              <a:buFont typeface="Arial"/>
              <a:buNone/>
            </a:pPr>
            <a:r>
              <a:rPr lang="en-GB" sz="1300">
                <a:latin typeface="Courier New"/>
                <a:ea typeface="Courier New"/>
                <a:cs typeface="Courier New"/>
                <a:sym typeface="Courier New"/>
              </a:rPr>
              <a:t>where Acct_Num = '4000-1956-5698' ; </a:t>
            </a:r>
            <a:endParaRPr sz="13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100"/>
              <a:buFont typeface="Arial"/>
              <a:buNone/>
            </a:pPr>
            <a:r>
              <a:t/>
            </a:r>
            <a:endParaRPr sz="13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800"/>
              <a:buFont typeface="Calibri"/>
              <a:buNone/>
            </a:pPr>
            <a:r>
              <a:t/>
            </a:r>
            <a:endParaRPr sz="1100">
              <a:latin typeface="Arial"/>
              <a:ea typeface="Arial"/>
              <a:cs typeface="Arial"/>
              <a:sym typeface="Arial"/>
            </a:endParaRPr>
          </a:p>
          <a:p>
            <a:pPr indent="0" lvl="0" marL="0" rtl="0" algn="l">
              <a:lnSpc>
                <a:spcPct val="90000"/>
              </a:lnSpc>
              <a:spcBef>
                <a:spcPts val="0"/>
              </a:spcBef>
              <a:spcAft>
                <a:spcPts val="0"/>
              </a:spcAft>
              <a:buClr>
                <a:schemeClr val="dk1"/>
              </a:buClr>
              <a:buSzPts val="1800"/>
              <a:buFont typeface="Calibri"/>
              <a:buNone/>
            </a:pPr>
            <a:r>
              <a:t/>
            </a:r>
            <a:endParaRPr b="1" sz="1100">
              <a:latin typeface="Arial"/>
              <a:ea typeface="Arial"/>
              <a:cs typeface="Arial"/>
              <a:sym typeface="Arial"/>
            </a:endParaRPr>
          </a:p>
        </p:txBody>
      </p:sp>
      <p:pic>
        <p:nvPicPr>
          <p:cNvPr id="296" name="Google Shape;296;p23"/>
          <p:cNvPicPr preferRelativeResize="0"/>
          <p:nvPr/>
        </p:nvPicPr>
        <p:blipFill rotWithShape="1">
          <a:blip r:embed="rId3">
            <a:alphaModFix/>
          </a:blip>
          <a:srcRect b="0" l="0" r="0" t="0"/>
          <a:stretch/>
        </p:blipFill>
        <p:spPr>
          <a:xfrm>
            <a:off x="5151625" y="1810350"/>
            <a:ext cx="3948100" cy="1219000"/>
          </a:xfrm>
          <a:prstGeom prst="rect">
            <a:avLst/>
          </a:prstGeom>
          <a:noFill/>
          <a:ln>
            <a:noFill/>
          </a:ln>
        </p:spPr>
      </p:pic>
      <p:pic>
        <p:nvPicPr>
          <p:cNvPr id="297" name="Google Shape;297;p23"/>
          <p:cNvPicPr preferRelativeResize="0"/>
          <p:nvPr/>
        </p:nvPicPr>
        <p:blipFill rotWithShape="1">
          <a:blip r:embed="rId4">
            <a:alphaModFix/>
          </a:blip>
          <a:srcRect b="0" l="0" r="0" t="0"/>
          <a:stretch/>
        </p:blipFill>
        <p:spPr>
          <a:xfrm>
            <a:off x="5151625" y="3166800"/>
            <a:ext cx="3948101" cy="11305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4"/>
          <p:cNvSpPr txBox="1"/>
          <p:nvPr>
            <p:ph type="title"/>
          </p:nvPr>
        </p:nvSpPr>
        <p:spPr>
          <a:xfrm>
            <a:off x="478631" y="643406"/>
            <a:ext cx="7520400" cy="537900"/>
          </a:xfrm>
          <a:prstGeom prst="rect">
            <a:avLst/>
          </a:pr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260350" lvl="0" marL="342900" rtl="0" algn="l">
              <a:lnSpc>
                <a:spcPct val="90000"/>
              </a:lnSpc>
              <a:spcBef>
                <a:spcPts val="0"/>
              </a:spcBef>
              <a:spcAft>
                <a:spcPts val="0"/>
              </a:spcAft>
              <a:buSzPts val="1500"/>
              <a:buFont typeface="Avenir"/>
              <a:buChar char="●"/>
            </a:pPr>
            <a:r>
              <a:rPr b="1" lang="en-GB" sz="1500">
                <a:latin typeface="Avenir"/>
                <a:ea typeface="Avenir"/>
                <a:cs typeface="Avenir"/>
                <a:sym typeface="Avenir"/>
              </a:rPr>
              <a:t>READ COMMITTED :  </a:t>
            </a:r>
            <a:r>
              <a:rPr lang="en-GB" sz="1500">
                <a:latin typeface="Avenir"/>
                <a:ea typeface="Avenir"/>
                <a:cs typeface="Avenir"/>
                <a:sym typeface="Avenir"/>
              </a:rPr>
              <a:t>Experience record level lock with below practice. </a:t>
            </a:r>
            <a:endParaRPr>
              <a:latin typeface="Avenir"/>
              <a:ea typeface="Avenir"/>
              <a:cs typeface="Avenir"/>
              <a:sym typeface="Avenir"/>
            </a:endParaRPr>
          </a:p>
        </p:txBody>
      </p:sp>
      <p:sp>
        <p:nvSpPr>
          <p:cNvPr id="303" name="Google Shape;303;p24"/>
          <p:cNvSpPr txBox="1"/>
          <p:nvPr>
            <p:ph type="title"/>
          </p:nvPr>
        </p:nvSpPr>
        <p:spPr>
          <a:xfrm>
            <a:off x="437375" y="1243750"/>
            <a:ext cx="4036800" cy="3357000"/>
          </a:xfrm>
          <a:prstGeom prst="rect">
            <a:avLst/>
          </a:pr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800"/>
              <a:buFont typeface="Calibri"/>
              <a:buNone/>
            </a:pPr>
            <a:r>
              <a:t/>
            </a:r>
            <a:endParaRPr b="1" sz="1300">
              <a:latin typeface="Avenir"/>
              <a:ea typeface="Avenir"/>
              <a:cs typeface="Avenir"/>
              <a:sym typeface="Avenir"/>
            </a:endParaRPr>
          </a:p>
          <a:p>
            <a:pPr indent="0" lvl="0" marL="0" rtl="0" algn="l">
              <a:lnSpc>
                <a:spcPct val="90000"/>
              </a:lnSpc>
              <a:spcBef>
                <a:spcPts val="0"/>
              </a:spcBef>
              <a:spcAft>
                <a:spcPts val="0"/>
              </a:spcAft>
              <a:buClr>
                <a:schemeClr val="dk1"/>
              </a:buClr>
              <a:buSzPts val="1800"/>
              <a:buFont typeface="Calibri"/>
              <a:buNone/>
            </a:pPr>
            <a:r>
              <a:rPr b="1" lang="en-GB" sz="1600">
                <a:latin typeface="Avenir"/>
                <a:ea typeface="Avenir"/>
                <a:cs typeface="Avenir"/>
                <a:sym typeface="Avenir"/>
              </a:rPr>
              <a:t>/*  MYSQL workbench - Instance - 1 */  </a:t>
            </a:r>
            <a:endParaRPr b="1" sz="1600">
              <a:latin typeface="Avenir"/>
              <a:ea typeface="Avenir"/>
              <a:cs typeface="Avenir"/>
              <a:sym typeface="Avenir"/>
            </a:endParaRPr>
          </a:p>
          <a:p>
            <a:pPr indent="0" lvl="0" marL="0" rtl="0" algn="l">
              <a:lnSpc>
                <a:spcPct val="90000"/>
              </a:lnSpc>
              <a:spcBef>
                <a:spcPts val="0"/>
              </a:spcBef>
              <a:spcAft>
                <a:spcPts val="0"/>
              </a:spcAft>
              <a:buClr>
                <a:schemeClr val="dk1"/>
              </a:buClr>
              <a:buSzPts val="1800"/>
              <a:buFont typeface="Calibri"/>
              <a:buNone/>
            </a:pPr>
            <a:r>
              <a:t/>
            </a:r>
            <a:endParaRPr b="1" sz="1300">
              <a:latin typeface="Avenir"/>
              <a:ea typeface="Avenir"/>
              <a:cs typeface="Avenir"/>
              <a:sym typeface="Avenir"/>
            </a:endParaRPr>
          </a:p>
          <a:p>
            <a:pPr indent="0" lvl="0" marL="0" rtl="0" algn="l">
              <a:lnSpc>
                <a:spcPct val="90000"/>
              </a:lnSpc>
              <a:spcBef>
                <a:spcPts val="0"/>
              </a:spcBef>
              <a:spcAft>
                <a:spcPts val="0"/>
              </a:spcAft>
              <a:buClr>
                <a:schemeClr val="dk1"/>
              </a:buClr>
              <a:buSzPts val="1400"/>
              <a:buFont typeface="Calibri"/>
              <a:buNone/>
            </a:pPr>
            <a:r>
              <a:rPr b="1" lang="en-GB" sz="1300">
                <a:latin typeface="Courier New"/>
                <a:ea typeface="Courier New"/>
                <a:cs typeface="Courier New"/>
                <a:sym typeface="Courier New"/>
              </a:rPr>
              <a:t>SET TRANSACTION ISOLATION LEVEL READ COMMITTED </a:t>
            </a:r>
            <a:endParaRPr b="1" sz="13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800"/>
              <a:buFont typeface="Calibri"/>
              <a:buNone/>
            </a:pPr>
            <a:r>
              <a:t/>
            </a:r>
            <a:endParaRPr b="1" sz="1300">
              <a:latin typeface="Avenir"/>
              <a:ea typeface="Avenir"/>
              <a:cs typeface="Avenir"/>
              <a:sym typeface="Avenir"/>
            </a:endParaRPr>
          </a:p>
          <a:p>
            <a:pPr indent="0" lvl="0" marL="0" rtl="0" algn="l">
              <a:lnSpc>
                <a:spcPct val="90000"/>
              </a:lnSpc>
              <a:spcBef>
                <a:spcPts val="0"/>
              </a:spcBef>
              <a:spcAft>
                <a:spcPts val="0"/>
              </a:spcAft>
              <a:buClr>
                <a:schemeClr val="dk1"/>
              </a:buClr>
              <a:buSzPts val="800"/>
              <a:buFont typeface="Arial"/>
              <a:buNone/>
            </a:pPr>
            <a:r>
              <a:rPr b="1" i="1" lang="en-GB" sz="1300">
                <a:latin typeface="Avenir"/>
                <a:ea typeface="Avenir"/>
                <a:cs typeface="Avenir"/>
                <a:sym typeface="Avenir"/>
              </a:rPr>
              <a:t>/* 	Check bank balance   */</a:t>
            </a:r>
            <a:endParaRPr b="1" i="1" sz="1300">
              <a:latin typeface="Avenir"/>
              <a:ea typeface="Avenir"/>
              <a:cs typeface="Avenir"/>
              <a:sym typeface="Avenir"/>
            </a:endParaRPr>
          </a:p>
          <a:p>
            <a:pPr indent="0" lvl="0" marL="0" rtl="0" algn="l">
              <a:lnSpc>
                <a:spcPct val="90000"/>
              </a:lnSpc>
              <a:spcBef>
                <a:spcPts val="0"/>
              </a:spcBef>
              <a:spcAft>
                <a:spcPts val="0"/>
              </a:spcAft>
              <a:buClr>
                <a:schemeClr val="dk1"/>
              </a:buClr>
              <a:buSzPts val="1800"/>
              <a:buFont typeface="Calibri"/>
              <a:buNone/>
            </a:pPr>
            <a:r>
              <a:rPr lang="en-GB" sz="1300">
                <a:latin typeface="Courier New"/>
                <a:ea typeface="Courier New"/>
                <a:cs typeface="Courier New"/>
                <a:sym typeface="Courier New"/>
              </a:rPr>
              <a:t>Select Balance from ACCOUNT where Acct_Num = '4000-1956-2001' ;</a:t>
            </a:r>
            <a:endParaRPr sz="13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800"/>
              <a:buFont typeface="Calibri"/>
              <a:buNone/>
            </a:pPr>
            <a:r>
              <a:t/>
            </a:r>
            <a:endParaRPr sz="1300">
              <a:latin typeface="Avenir"/>
              <a:ea typeface="Avenir"/>
              <a:cs typeface="Avenir"/>
              <a:sym typeface="Avenir"/>
            </a:endParaRPr>
          </a:p>
          <a:p>
            <a:pPr indent="0" lvl="0" marL="0" rtl="0" algn="l">
              <a:lnSpc>
                <a:spcPct val="90000"/>
              </a:lnSpc>
              <a:spcBef>
                <a:spcPts val="0"/>
              </a:spcBef>
              <a:spcAft>
                <a:spcPts val="0"/>
              </a:spcAft>
              <a:buClr>
                <a:schemeClr val="dk1"/>
              </a:buClr>
              <a:buSzPts val="800"/>
              <a:buFont typeface="Arial"/>
              <a:buNone/>
            </a:pPr>
            <a:r>
              <a:rPr b="1" lang="en-GB" sz="1300">
                <a:latin typeface="Avenir"/>
                <a:ea typeface="Avenir"/>
                <a:cs typeface="Avenir"/>
                <a:sym typeface="Avenir"/>
              </a:rPr>
              <a:t>/* 	</a:t>
            </a:r>
            <a:r>
              <a:rPr b="1" i="1" lang="en-GB" sz="1300">
                <a:latin typeface="Avenir"/>
                <a:ea typeface="Avenir"/>
                <a:cs typeface="Avenir"/>
                <a:sym typeface="Avenir"/>
              </a:rPr>
              <a:t>Update balance */</a:t>
            </a:r>
            <a:endParaRPr b="1" i="1" sz="1300">
              <a:latin typeface="Avenir"/>
              <a:ea typeface="Avenir"/>
              <a:cs typeface="Avenir"/>
              <a:sym typeface="Avenir"/>
            </a:endParaRPr>
          </a:p>
          <a:p>
            <a:pPr indent="0" lvl="0" marL="0" rtl="0" algn="l">
              <a:lnSpc>
                <a:spcPct val="90000"/>
              </a:lnSpc>
              <a:spcBef>
                <a:spcPts val="0"/>
              </a:spcBef>
              <a:spcAft>
                <a:spcPts val="0"/>
              </a:spcAft>
              <a:buClr>
                <a:schemeClr val="dk1"/>
              </a:buClr>
              <a:buSzPts val="1800"/>
              <a:buFont typeface="Calibri"/>
              <a:buNone/>
            </a:pPr>
            <a:r>
              <a:rPr lang="en-GB" sz="1300">
                <a:latin typeface="Courier New"/>
                <a:ea typeface="Courier New"/>
                <a:cs typeface="Courier New"/>
                <a:sym typeface="Courier New"/>
              </a:rPr>
              <a:t>Update ACCOUNT set   </a:t>
            </a:r>
            <a:endParaRPr sz="13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800"/>
              <a:buFont typeface="Calibri"/>
              <a:buNone/>
            </a:pPr>
            <a:r>
              <a:rPr i="1" lang="en-GB" sz="1300">
                <a:latin typeface="Courier New"/>
                <a:ea typeface="Courier New"/>
                <a:cs typeface="Courier New"/>
                <a:sym typeface="Courier New"/>
              </a:rPr>
              <a:t>balance = balance - 2300 </a:t>
            </a:r>
            <a:r>
              <a:rPr lang="en-GB" sz="1300">
                <a:latin typeface="Courier New"/>
                <a:ea typeface="Courier New"/>
                <a:cs typeface="Courier New"/>
                <a:sym typeface="Courier New"/>
              </a:rPr>
              <a:t> where Acct_Num = '4000-1956-2001' ;</a:t>
            </a:r>
            <a:endParaRPr sz="13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800"/>
              <a:buFont typeface="Calibri"/>
              <a:buNone/>
            </a:pPr>
            <a:r>
              <a:t/>
            </a:r>
            <a:endParaRPr sz="1300">
              <a:latin typeface="Avenir"/>
              <a:ea typeface="Avenir"/>
              <a:cs typeface="Avenir"/>
              <a:sym typeface="Avenir"/>
            </a:endParaRPr>
          </a:p>
          <a:p>
            <a:pPr indent="0" lvl="0" marL="0" rtl="0" algn="l">
              <a:lnSpc>
                <a:spcPct val="90000"/>
              </a:lnSpc>
              <a:spcBef>
                <a:spcPts val="0"/>
              </a:spcBef>
              <a:spcAft>
                <a:spcPts val="0"/>
              </a:spcAft>
              <a:buClr>
                <a:schemeClr val="dk1"/>
              </a:buClr>
              <a:buSzPts val="800"/>
              <a:buFont typeface="Arial"/>
              <a:buNone/>
            </a:pPr>
            <a:r>
              <a:rPr b="1" i="1" lang="en-GB" sz="1300">
                <a:latin typeface="Avenir"/>
                <a:ea typeface="Avenir"/>
                <a:cs typeface="Avenir"/>
                <a:sym typeface="Avenir"/>
              </a:rPr>
              <a:t>/* 	Check bank balance   */</a:t>
            </a:r>
            <a:endParaRPr b="1" i="1" sz="1300">
              <a:latin typeface="Avenir"/>
              <a:ea typeface="Avenir"/>
              <a:cs typeface="Avenir"/>
              <a:sym typeface="Avenir"/>
            </a:endParaRPr>
          </a:p>
          <a:p>
            <a:pPr indent="0" lvl="0" marL="0" rtl="0" algn="l">
              <a:lnSpc>
                <a:spcPct val="90000"/>
              </a:lnSpc>
              <a:spcBef>
                <a:spcPts val="0"/>
              </a:spcBef>
              <a:spcAft>
                <a:spcPts val="0"/>
              </a:spcAft>
              <a:buClr>
                <a:schemeClr val="dk1"/>
              </a:buClr>
              <a:buSzPts val="1800"/>
              <a:buFont typeface="Calibri"/>
              <a:buNone/>
            </a:pPr>
            <a:r>
              <a:rPr lang="en-GB" sz="1300">
                <a:latin typeface="Courier New"/>
                <a:ea typeface="Courier New"/>
                <a:cs typeface="Courier New"/>
                <a:sym typeface="Courier New"/>
              </a:rPr>
              <a:t>Select Balance from ACCOUNT where Acct_Num = '4000-1956-2001' ;</a:t>
            </a:r>
            <a:endParaRPr b="1" sz="13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800"/>
              <a:buFont typeface="Calibri"/>
              <a:buNone/>
            </a:pPr>
            <a:r>
              <a:t/>
            </a:r>
            <a:endParaRPr b="1" sz="1300">
              <a:latin typeface="Avenir"/>
              <a:ea typeface="Avenir"/>
              <a:cs typeface="Avenir"/>
              <a:sym typeface="Avenir"/>
            </a:endParaRPr>
          </a:p>
          <a:p>
            <a:pPr indent="0" lvl="0" marL="0" rtl="0" algn="l">
              <a:lnSpc>
                <a:spcPct val="90000"/>
              </a:lnSpc>
              <a:spcBef>
                <a:spcPts val="0"/>
              </a:spcBef>
              <a:spcAft>
                <a:spcPts val="0"/>
              </a:spcAft>
              <a:buClr>
                <a:schemeClr val="dk1"/>
              </a:buClr>
              <a:buSzPts val="1800"/>
              <a:buFont typeface="Calibri"/>
              <a:buNone/>
            </a:pPr>
            <a:r>
              <a:t/>
            </a:r>
            <a:endParaRPr b="1" sz="1300">
              <a:latin typeface="Avenir"/>
              <a:ea typeface="Avenir"/>
              <a:cs typeface="Avenir"/>
              <a:sym typeface="Avenir"/>
            </a:endParaRPr>
          </a:p>
        </p:txBody>
      </p:sp>
      <p:sp>
        <p:nvSpPr>
          <p:cNvPr id="304" name="Google Shape;304;p24"/>
          <p:cNvSpPr txBox="1"/>
          <p:nvPr/>
        </p:nvSpPr>
        <p:spPr>
          <a:xfrm>
            <a:off x="437381" y="168244"/>
            <a:ext cx="5782500" cy="5820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800"/>
              <a:buFont typeface="Arial"/>
              <a:buNone/>
            </a:pPr>
            <a:r>
              <a:rPr b="1" i="0" lang="en-GB" sz="2300" u="none" cap="none" strike="noStrike">
                <a:solidFill>
                  <a:srgbClr val="434343"/>
                </a:solidFill>
                <a:latin typeface="Avenir"/>
                <a:ea typeface="Avenir"/>
                <a:cs typeface="Avenir"/>
                <a:sym typeface="Avenir"/>
              </a:rPr>
              <a:t>ISOLATION - Read Committed</a:t>
            </a:r>
            <a:endParaRPr b="0" i="0" sz="2300" u="none" cap="none" strike="noStrike">
              <a:solidFill>
                <a:srgbClr val="434343"/>
              </a:solidFill>
              <a:latin typeface="Avenir"/>
              <a:ea typeface="Avenir"/>
              <a:cs typeface="Avenir"/>
              <a:sym typeface="Avenir"/>
            </a:endParaRPr>
          </a:p>
        </p:txBody>
      </p:sp>
      <p:pic>
        <p:nvPicPr>
          <p:cNvPr id="305" name="Google Shape;305;p24"/>
          <p:cNvPicPr preferRelativeResize="0"/>
          <p:nvPr/>
        </p:nvPicPr>
        <p:blipFill rotWithShape="1">
          <a:blip r:embed="rId3">
            <a:alphaModFix/>
          </a:blip>
          <a:srcRect b="0" l="0" r="0" t="0"/>
          <a:stretch/>
        </p:blipFill>
        <p:spPr>
          <a:xfrm>
            <a:off x="4572000" y="2028149"/>
            <a:ext cx="4365051" cy="2423300"/>
          </a:xfrm>
          <a:prstGeom prst="rect">
            <a:avLst/>
          </a:prstGeom>
          <a:noFill/>
          <a:ln cap="flat" cmpd="sng" w="9525">
            <a:solidFill>
              <a:schemeClr val="dk2"/>
            </a:solidFill>
            <a:prstDash val="dot"/>
            <a:round/>
            <a:headEnd len="sm" w="sm" type="none"/>
            <a:tailEnd len="sm" w="sm" type="none"/>
          </a:ln>
        </p:spPr>
      </p:pic>
      <p:sp>
        <p:nvSpPr>
          <p:cNvPr id="306" name="Google Shape;306;p24"/>
          <p:cNvSpPr txBox="1"/>
          <p:nvPr>
            <p:ph type="title"/>
          </p:nvPr>
        </p:nvSpPr>
        <p:spPr>
          <a:xfrm>
            <a:off x="4529878" y="1335775"/>
            <a:ext cx="4296900" cy="537900"/>
          </a:xfrm>
          <a:prstGeom prst="rect">
            <a:avLst/>
          </a:pr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342900" rtl="0" algn="l">
              <a:lnSpc>
                <a:spcPct val="90000"/>
              </a:lnSpc>
              <a:spcBef>
                <a:spcPts val="0"/>
              </a:spcBef>
              <a:spcAft>
                <a:spcPts val="0"/>
              </a:spcAft>
              <a:buSzPts val="1400"/>
              <a:buNone/>
            </a:pPr>
            <a:r>
              <a:rPr b="1" lang="en-GB" sz="2000">
                <a:latin typeface="Avenir"/>
                <a:ea typeface="Avenir"/>
                <a:cs typeface="Avenir"/>
                <a:sym typeface="Avenir"/>
              </a:rPr>
              <a:t>Result of Instance -1 </a:t>
            </a:r>
            <a:endParaRPr sz="3800">
              <a:latin typeface="Avenir"/>
              <a:ea typeface="Avenir"/>
              <a:cs typeface="Avenir"/>
              <a:sym typeface="Aveni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5"/>
          <p:cNvSpPr txBox="1"/>
          <p:nvPr>
            <p:ph type="title"/>
          </p:nvPr>
        </p:nvSpPr>
        <p:spPr>
          <a:xfrm>
            <a:off x="478631" y="643406"/>
            <a:ext cx="7520400" cy="537900"/>
          </a:xfrm>
          <a:prstGeom prst="rect">
            <a:avLst/>
          </a:prstGeom>
          <a:noFill/>
          <a:ln>
            <a:noFill/>
          </a:ln>
        </p:spPr>
        <p:txBody>
          <a:bodyPr anchorCtr="0" anchor="ctr" bIns="34275" lIns="68575" spcFirstLastPara="1" rIns="68575" wrap="square" tIns="34275">
            <a:noAutofit/>
          </a:bodyPr>
          <a:lstStyle/>
          <a:p>
            <a:pPr indent="-260350" lvl="0" marL="342900" rtl="0" algn="l">
              <a:lnSpc>
                <a:spcPct val="90000"/>
              </a:lnSpc>
              <a:spcBef>
                <a:spcPts val="0"/>
              </a:spcBef>
              <a:spcAft>
                <a:spcPts val="0"/>
              </a:spcAft>
              <a:buSzPts val="1500"/>
              <a:buFont typeface="Avenir"/>
              <a:buChar char="●"/>
            </a:pPr>
            <a:r>
              <a:rPr b="1" lang="en-GB" sz="1500">
                <a:latin typeface="Avenir"/>
                <a:ea typeface="Avenir"/>
                <a:cs typeface="Avenir"/>
                <a:sym typeface="Avenir"/>
              </a:rPr>
              <a:t>READ COMMITTED :  </a:t>
            </a:r>
            <a:r>
              <a:rPr lang="en-GB" sz="1500">
                <a:latin typeface="Avenir"/>
                <a:ea typeface="Avenir"/>
                <a:cs typeface="Avenir"/>
                <a:sym typeface="Avenir"/>
              </a:rPr>
              <a:t>Experience </a:t>
            </a:r>
            <a:r>
              <a:rPr i="1" lang="en-GB" sz="1800">
                <a:latin typeface="Avenir"/>
                <a:ea typeface="Avenir"/>
                <a:cs typeface="Avenir"/>
                <a:sym typeface="Avenir"/>
              </a:rPr>
              <a:t>record level lock only </a:t>
            </a:r>
            <a:r>
              <a:rPr lang="en-GB" sz="1500">
                <a:latin typeface="Avenir"/>
                <a:ea typeface="Avenir"/>
                <a:cs typeface="Avenir"/>
                <a:sym typeface="Avenir"/>
              </a:rPr>
              <a:t>with below practice. </a:t>
            </a:r>
            <a:endParaRPr>
              <a:latin typeface="Avenir"/>
              <a:ea typeface="Avenir"/>
              <a:cs typeface="Avenir"/>
              <a:sym typeface="Avenir"/>
            </a:endParaRPr>
          </a:p>
        </p:txBody>
      </p:sp>
      <p:sp>
        <p:nvSpPr>
          <p:cNvPr id="312" name="Google Shape;312;p25"/>
          <p:cNvSpPr txBox="1"/>
          <p:nvPr>
            <p:ph type="title"/>
          </p:nvPr>
        </p:nvSpPr>
        <p:spPr>
          <a:xfrm>
            <a:off x="225650" y="1444050"/>
            <a:ext cx="4015200" cy="2432700"/>
          </a:xfrm>
          <a:prstGeom prst="rect">
            <a:avLst/>
          </a:pr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800"/>
              <a:buFont typeface="Calibri"/>
              <a:buNone/>
            </a:pPr>
            <a:r>
              <a:t/>
            </a:r>
            <a:endParaRPr b="1" sz="1100">
              <a:latin typeface="Avenir"/>
              <a:ea typeface="Avenir"/>
              <a:cs typeface="Avenir"/>
              <a:sym typeface="Avenir"/>
            </a:endParaRPr>
          </a:p>
          <a:p>
            <a:pPr indent="0" lvl="0" marL="0" rtl="0" algn="l">
              <a:lnSpc>
                <a:spcPct val="90000"/>
              </a:lnSpc>
              <a:spcBef>
                <a:spcPts val="0"/>
              </a:spcBef>
              <a:spcAft>
                <a:spcPts val="0"/>
              </a:spcAft>
              <a:buClr>
                <a:schemeClr val="dk1"/>
              </a:buClr>
              <a:buSzPts val="1800"/>
              <a:buFont typeface="Calibri"/>
              <a:buNone/>
            </a:pPr>
            <a:r>
              <a:rPr b="1" lang="en-GB" sz="1600">
                <a:latin typeface="Avenir"/>
                <a:ea typeface="Avenir"/>
                <a:cs typeface="Avenir"/>
                <a:sym typeface="Avenir"/>
              </a:rPr>
              <a:t>/*  MYSQL workbench Instance - 2 */  </a:t>
            </a:r>
            <a:endParaRPr sz="1600">
              <a:latin typeface="Avenir"/>
              <a:ea typeface="Avenir"/>
              <a:cs typeface="Avenir"/>
              <a:sym typeface="Avenir"/>
            </a:endParaRPr>
          </a:p>
          <a:p>
            <a:pPr indent="0" lvl="0" marL="0" rtl="0" algn="l">
              <a:lnSpc>
                <a:spcPct val="90000"/>
              </a:lnSpc>
              <a:spcBef>
                <a:spcPts val="0"/>
              </a:spcBef>
              <a:spcAft>
                <a:spcPts val="0"/>
              </a:spcAft>
              <a:buClr>
                <a:schemeClr val="dk1"/>
              </a:buClr>
              <a:buSzPts val="1800"/>
              <a:buFont typeface="Calibri"/>
              <a:buNone/>
            </a:pPr>
            <a:r>
              <a:t/>
            </a:r>
            <a:endParaRPr b="1" sz="1300">
              <a:latin typeface="Avenir"/>
              <a:ea typeface="Avenir"/>
              <a:cs typeface="Avenir"/>
              <a:sym typeface="Avenir"/>
            </a:endParaRPr>
          </a:p>
          <a:p>
            <a:pPr indent="0" lvl="0" marL="0" rtl="0" algn="l">
              <a:lnSpc>
                <a:spcPct val="90000"/>
              </a:lnSpc>
              <a:spcBef>
                <a:spcPts val="0"/>
              </a:spcBef>
              <a:spcAft>
                <a:spcPts val="0"/>
              </a:spcAft>
              <a:buClr>
                <a:schemeClr val="dk1"/>
              </a:buClr>
              <a:buSzPts val="800"/>
              <a:buFont typeface="Arial"/>
              <a:buNone/>
            </a:pPr>
            <a:r>
              <a:rPr b="1" i="1" lang="en-GB" sz="1300">
                <a:latin typeface="Avenir"/>
                <a:ea typeface="Avenir"/>
                <a:cs typeface="Avenir"/>
                <a:sym typeface="Avenir"/>
              </a:rPr>
              <a:t>/* 	Check bank balance  of different account  */</a:t>
            </a:r>
            <a:endParaRPr b="1" i="1" sz="1300">
              <a:latin typeface="Avenir"/>
              <a:ea typeface="Avenir"/>
              <a:cs typeface="Avenir"/>
              <a:sym typeface="Avenir"/>
            </a:endParaRPr>
          </a:p>
          <a:p>
            <a:pPr indent="0" lvl="0" marL="0" rtl="0" algn="l">
              <a:lnSpc>
                <a:spcPct val="90000"/>
              </a:lnSpc>
              <a:spcBef>
                <a:spcPts val="0"/>
              </a:spcBef>
              <a:spcAft>
                <a:spcPts val="0"/>
              </a:spcAft>
              <a:buClr>
                <a:schemeClr val="dk1"/>
              </a:buClr>
              <a:buSzPts val="1800"/>
              <a:buFont typeface="Calibri"/>
              <a:buNone/>
            </a:pPr>
            <a:r>
              <a:rPr lang="en-GB" sz="1300">
                <a:latin typeface="Courier New"/>
                <a:ea typeface="Courier New"/>
                <a:cs typeface="Courier New"/>
                <a:sym typeface="Courier New"/>
              </a:rPr>
              <a:t>Select Balance </a:t>
            </a:r>
            <a:endParaRPr sz="13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800"/>
              <a:buFont typeface="Calibri"/>
              <a:buNone/>
            </a:pPr>
            <a:r>
              <a:rPr lang="en-GB" sz="1300">
                <a:latin typeface="Courier New"/>
                <a:ea typeface="Courier New"/>
                <a:cs typeface="Courier New"/>
                <a:sym typeface="Courier New"/>
              </a:rPr>
              <a:t>from ACCOUNT </a:t>
            </a:r>
            <a:endParaRPr sz="13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100"/>
              <a:buFont typeface="Arial"/>
              <a:buNone/>
            </a:pPr>
            <a:r>
              <a:rPr lang="en-GB" sz="1300">
                <a:latin typeface="Courier New"/>
                <a:ea typeface="Courier New"/>
                <a:cs typeface="Courier New"/>
                <a:sym typeface="Courier New"/>
              </a:rPr>
              <a:t>where Acct_Num = '4000-1956-5698' ; </a:t>
            </a:r>
            <a:endParaRPr sz="13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800"/>
              <a:buFont typeface="Calibri"/>
              <a:buNone/>
            </a:pPr>
            <a:r>
              <a:t/>
            </a:r>
            <a:endParaRPr sz="13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800"/>
              <a:buFont typeface="Arial"/>
              <a:buNone/>
            </a:pPr>
            <a:r>
              <a:t/>
            </a:r>
            <a:endParaRPr sz="1300">
              <a:latin typeface="Avenir"/>
              <a:ea typeface="Avenir"/>
              <a:cs typeface="Avenir"/>
              <a:sym typeface="Avenir"/>
            </a:endParaRPr>
          </a:p>
          <a:p>
            <a:pPr indent="0" lvl="0" marL="0" rtl="0" algn="l">
              <a:lnSpc>
                <a:spcPct val="90000"/>
              </a:lnSpc>
              <a:spcBef>
                <a:spcPts val="0"/>
              </a:spcBef>
              <a:spcAft>
                <a:spcPts val="0"/>
              </a:spcAft>
              <a:buClr>
                <a:schemeClr val="dk1"/>
              </a:buClr>
              <a:buSzPts val="800"/>
              <a:buFont typeface="Arial"/>
              <a:buNone/>
            </a:pPr>
            <a:r>
              <a:rPr b="1" lang="en-GB" sz="1300">
                <a:latin typeface="Avenir"/>
                <a:ea typeface="Avenir"/>
                <a:cs typeface="Avenir"/>
                <a:sym typeface="Avenir"/>
              </a:rPr>
              <a:t>/*  insert a new record </a:t>
            </a:r>
            <a:r>
              <a:rPr b="1" i="1" lang="en-GB" sz="1300">
                <a:latin typeface="Avenir"/>
                <a:ea typeface="Avenir"/>
                <a:cs typeface="Avenir"/>
                <a:sym typeface="Avenir"/>
              </a:rPr>
              <a:t>*/</a:t>
            </a:r>
            <a:endParaRPr b="1" sz="1300">
              <a:latin typeface="Avenir"/>
              <a:ea typeface="Avenir"/>
              <a:cs typeface="Avenir"/>
              <a:sym typeface="Avenir"/>
            </a:endParaRPr>
          </a:p>
          <a:p>
            <a:pPr indent="0" lvl="0" marL="0" rtl="0" algn="l">
              <a:lnSpc>
                <a:spcPct val="90000"/>
              </a:lnSpc>
              <a:spcBef>
                <a:spcPts val="0"/>
              </a:spcBef>
              <a:spcAft>
                <a:spcPts val="0"/>
              </a:spcAft>
              <a:buClr>
                <a:schemeClr val="dk1"/>
              </a:buClr>
              <a:buSzPts val="1800"/>
              <a:buFont typeface="Calibri"/>
              <a:buNone/>
            </a:pPr>
            <a:r>
              <a:rPr lang="en-GB" sz="1300">
                <a:latin typeface="Courier New"/>
                <a:ea typeface="Courier New"/>
                <a:cs typeface="Courier New"/>
                <a:sym typeface="Courier New"/>
              </a:rPr>
              <a:t>Insert into ACCOUNT </a:t>
            </a:r>
            <a:endParaRPr sz="13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800"/>
              <a:buFont typeface="Calibri"/>
              <a:buNone/>
            </a:pPr>
            <a:r>
              <a:rPr lang="en-GB" sz="1300">
                <a:latin typeface="Courier New"/>
                <a:ea typeface="Courier New"/>
                <a:cs typeface="Courier New"/>
                <a:sym typeface="Courier New"/>
              </a:rPr>
              <a:t>Values ( '4000-1956-9999’ , ‘SAVINGS’, 69000, ‘ACTIVE’ ,’P’) ; </a:t>
            </a:r>
            <a:endParaRPr sz="1100">
              <a:latin typeface="Avenir"/>
              <a:ea typeface="Avenir"/>
              <a:cs typeface="Avenir"/>
              <a:sym typeface="Avenir"/>
            </a:endParaRPr>
          </a:p>
          <a:p>
            <a:pPr indent="0" lvl="0" marL="0" rtl="0" algn="l">
              <a:lnSpc>
                <a:spcPct val="90000"/>
              </a:lnSpc>
              <a:spcBef>
                <a:spcPts val="0"/>
              </a:spcBef>
              <a:spcAft>
                <a:spcPts val="0"/>
              </a:spcAft>
              <a:buClr>
                <a:schemeClr val="dk1"/>
              </a:buClr>
              <a:buSzPts val="1800"/>
              <a:buFont typeface="Calibri"/>
              <a:buNone/>
            </a:pPr>
            <a:r>
              <a:t/>
            </a:r>
            <a:endParaRPr sz="1100">
              <a:latin typeface="Avenir"/>
              <a:ea typeface="Avenir"/>
              <a:cs typeface="Avenir"/>
              <a:sym typeface="Avenir"/>
            </a:endParaRPr>
          </a:p>
          <a:p>
            <a:pPr indent="0" lvl="0" marL="0" rtl="0" algn="l">
              <a:lnSpc>
                <a:spcPct val="90000"/>
              </a:lnSpc>
              <a:spcBef>
                <a:spcPts val="0"/>
              </a:spcBef>
              <a:spcAft>
                <a:spcPts val="0"/>
              </a:spcAft>
              <a:buClr>
                <a:schemeClr val="dk1"/>
              </a:buClr>
              <a:buSzPts val="1800"/>
              <a:buFont typeface="Calibri"/>
              <a:buNone/>
            </a:pPr>
            <a:r>
              <a:t/>
            </a:r>
            <a:endParaRPr b="1" sz="1600">
              <a:latin typeface="Avenir"/>
              <a:ea typeface="Avenir"/>
              <a:cs typeface="Avenir"/>
              <a:sym typeface="Avenir"/>
            </a:endParaRPr>
          </a:p>
        </p:txBody>
      </p:sp>
      <p:sp>
        <p:nvSpPr>
          <p:cNvPr id="313" name="Google Shape;313;p25"/>
          <p:cNvSpPr txBox="1"/>
          <p:nvPr>
            <p:ph type="title"/>
          </p:nvPr>
        </p:nvSpPr>
        <p:spPr>
          <a:xfrm>
            <a:off x="437381" y="4139494"/>
            <a:ext cx="8493600" cy="745500"/>
          </a:xfrm>
          <a:prstGeom prst="rect">
            <a:avLst/>
          </a:prstGeom>
          <a:noFill/>
          <a:ln>
            <a:noFill/>
          </a:ln>
        </p:spPr>
        <p:txBody>
          <a:bodyPr anchorCtr="0" anchor="ctr" bIns="34275" lIns="68575" spcFirstLastPara="1" rIns="68575" wrap="square" tIns="34275">
            <a:noAutofit/>
          </a:bodyPr>
          <a:lstStyle/>
          <a:p>
            <a:pPr indent="-254000" lvl="0" marL="342900" rtl="0" algn="l">
              <a:lnSpc>
                <a:spcPct val="90000"/>
              </a:lnSpc>
              <a:spcBef>
                <a:spcPts val="0"/>
              </a:spcBef>
              <a:spcAft>
                <a:spcPts val="0"/>
              </a:spcAft>
              <a:buSzPts val="1400"/>
              <a:buFont typeface="Avenir"/>
              <a:buChar char="●"/>
            </a:pPr>
            <a:r>
              <a:rPr lang="en-GB" sz="1400">
                <a:latin typeface="Avenir"/>
                <a:ea typeface="Avenir"/>
                <a:cs typeface="Avenir"/>
                <a:sym typeface="Avenir"/>
              </a:rPr>
              <a:t>In Instance - 2, the status of INSERT happens successfully. </a:t>
            </a:r>
            <a:endParaRPr sz="1400">
              <a:latin typeface="Avenir"/>
              <a:ea typeface="Avenir"/>
              <a:cs typeface="Avenir"/>
              <a:sym typeface="Avenir"/>
            </a:endParaRPr>
          </a:p>
          <a:p>
            <a:pPr indent="0" lvl="0" marL="342900" rtl="0" algn="l">
              <a:lnSpc>
                <a:spcPct val="90000"/>
              </a:lnSpc>
              <a:spcBef>
                <a:spcPts val="0"/>
              </a:spcBef>
              <a:spcAft>
                <a:spcPts val="0"/>
              </a:spcAft>
              <a:buSzPts val="1400"/>
              <a:buNone/>
            </a:pPr>
            <a:r>
              <a:rPr lang="en-GB" sz="1400">
                <a:latin typeface="Avenir"/>
                <a:ea typeface="Avenir"/>
                <a:cs typeface="Avenir"/>
                <a:sym typeface="Avenir"/>
              </a:rPr>
              <a:t>However , the Instance -1 acquired </a:t>
            </a:r>
            <a:r>
              <a:rPr b="1" lang="en-GB" sz="1400">
                <a:latin typeface="Avenir"/>
                <a:ea typeface="Avenir"/>
                <a:cs typeface="Avenir"/>
                <a:sym typeface="Avenir"/>
              </a:rPr>
              <a:t>lock at table</a:t>
            </a:r>
            <a:r>
              <a:rPr lang="en-GB" sz="1400">
                <a:latin typeface="Avenir"/>
                <a:ea typeface="Avenir"/>
                <a:cs typeface="Avenir"/>
                <a:sym typeface="Avenir"/>
              </a:rPr>
              <a:t> level but restricted to existing records only. </a:t>
            </a:r>
            <a:endParaRPr sz="1400">
              <a:latin typeface="Avenir"/>
              <a:ea typeface="Avenir"/>
              <a:cs typeface="Avenir"/>
              <a:sym typeface="Avenir"/>
            </a:endParaRPr>
          </a:p>
          <a:p>
            <a:pPr indent="0" lvl="0" marL="342900" rtl="0" algn="l">
              <a:lnSpc>
                <a:spcPct val="90000"/>
              </a:lnSpc>
              <a:spcBef>
                <a:spcPts val="0"/>
              </a:spcBef>
              <a:spcAft>
                <a:spcPts val="0"/>
              </a:spcAft>
              <a:buSzPts val="1400"/>
              <a:buNone/>
            </a:pPr>
            <a:r>
              <a:rPr lang="en-GB" sz="1400">
                <a:latin typeface="Avenir"/>
                <a:ea typeface="Avenir"/>
                <a:cs typeface="Avenir"/>
                <a:sym typeface="Avenir"/>
              </a:rPr>
              <a:t>Hence it allowed to insert new records from session -2 . </a:t>
            </a:r>
            <a:endParaRPr sz="1400">
              <a:latin typeface="Avenir"/>
              <a:ea typeface="Avenir"/>
              <a:cs typeface="Avenir"/>
              <a:sym typeface="Avenir"/>
            </a:endParaRPr>
          </a:p>
        </p:txBody>
      </p:sp>
      <p:sp>
        <p:nvSpPr>
          <p:cNvPr id="314" name="Google Shape;314;p25"/>
          <p:cNvSpPr txBox="1"/>
          <p:nvPr/>
        </p:nvSpPr>
        <p:spPr>
          <a:xfrm>
            <a:off x="437374" y="168250"/>
            <a:ext cx="6792000" cy="5820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800"/>
              <a:buFont typeface="Arial"/>
              <a:buNone/>
            </a:pPr>
            <a:r>
              <a:rPr b="1" i="0" lang="en-GB" sz="2300" u="none" cap="none" strike="noStrike">
                <a:solidFill>
                  <a:srgbClr val="434343"/>
                </a:solidFill>
                <a:latin typeface="Avenir"/>
                <a:ea typeface="Avenir"/>
                <a:cs typeface="Avenir"/>
                <a:sym typeface="Avenir"/>
              </a:rPr>
              <a:t>READ Committed</a:t>
            </a:r>
            <a:endParaRPr b="0" i="0" sz="2300" u="none" cap="none" strike="noStrike">
              <a:solidFill>
                <a:srgbClr val="434343"/>
              </a:solidFill>
              <a:latin typeface="Avenir"/>
              <a:ea typeface="Avenir"/>
              <a:cs typeface="Avenir"/>
              <a:sym typeface="Avenir"/>
            </a:endParaRPr>
          </a:p>
        </p:txBody>
      </p:sp>
      <p:pic>
        <p:nvPicPr>
          <p:cNvPr id="315" name="Google Shape;315;p25"/>
          <p:cNvPicPr preferRelativeResize="0"/>
          <p:nvPr/>
        </p:nvPicPr>
        <p:blipFill rotWithShape="1">
          <a:blip r:embed="rId3">
            <a:alphaModFix/>
          </a:blip>
          <a:srcRect b="0" l="0" r="0" t="0"/>
          <a:stretch/>
        </p:blipFill>
        <p:spPr>
          <a:xfrm>
            <a:off x="4525500" y="2859000"/>
            <a:ext cx="4568175" cy="1043650"/>
          </a:xfrm>
          <a:prstGeom prst="rect">
            <a:avLst/>
          </a:prstGeom>
          <a:noFill/>
          <a:ln cap="flat" cmpd="sng" w="9525">
            <a:solidFill>
              <a:schemeClr val="dk2"/>
            </a:solidFill>
            <a:prstDash val="dot"/>
            <a:round/>
            <a:headEnd len="sm" w="sm" type="none"/>
            <a:tailEnd len="sm" w="sm" type="none"/>
          </a:ln>
        </p:spPr>
      </p:pic>
      <p:sp>
        <p:nvSpPr>
          <p:cNvPr id="316" name="Google Shape;316;p25"/>
          <p:cNvSpPr txBox="1"/>
          <p:nvPr>
            <p:ph type="title"/>
          </p:nvPr>
        </p:nvSpPr>
        <p:spPr>
          <a:xfrm>
            <a:off x="4495800" y="1083600"/>
            <a:ext cx="4015200" cy="414600"/>
          </a:xfrm>
          <a:prstGeom prst="rect">
            <a:avLst/>
          </a:pr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b="1" lang="en-GB" sz="2000">
                <a:latin typeface="Avenir"/>
                <a:ea typeface="Avenir"/>
                <a:cs typeface="Avenir"/>
                <a:sym typeface="Avenir"/>
              </a:rPr>
              <a:t>Result of Instance - 2</a:t>
            </a:r>
            <a:endParaRPr sz="3800">
              <a:latin typeface="Avenir"/>
              <a:ea typeface="Avenir"/>
              <a:cs typeface="Avenir"/>
              <a:sym typeface="Avenir"/>
            </a:endParaRPr>
          </a:p>
        </p:txBody>
      </p:sp>
      <p:pic>
        <p:nvPicPr>
          <p:cNvPr id="317" name="Google Shape;317;p25"/>
          <p:cNvPicPr preferRelativeResize="0"/>
          <p:nvPr/>
        </p:nvPicPr>
        <p:blipFill rotWithShape="1">
          <a:blip r:embed="rId4">
            <a:alphaModFix/>
          </a:blip>
          <a:srcRect b="0" l="0" r="0" t="0"/>
          <a:stretch/>
        </p:blipFill>
        <p:spPr>
          <a:xfrm>
            <a:off x="4495800" y="1619986"/>
            <a:ext cx="4015200" cy="1105125"/>
          </a:xfrm>
          <a:prstGeom prst="rect">
            <a:avLst/>
          </a:prstGeom>
          <a:noFill/>
          <a:ln cap="flat" cmpd="sng" w="9525">
            <a:solidFill>
              <a:schemeClr val="dk2"/>
            </a:solidFill>
            <a:prstDash val="dot"/>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6"/>
          <p:cNvSpPr txBox="1"/>
          <p:nvPr>
            <p:ph type="title"/>
          </p:nvPr>
        </p:nvSpPr>
        <p:spPr>
          <a:xfrm>
            <a:off x="437381" y="1655044"/>
            <a:ext cx="8390400" cy="2137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800"/>
              <a:buFont typeface="Calibri"/>
              <a:buNone/>
            </a:pPr>
            <a:r>
              <a:rPr lang="en-GB" sz="1400">
                <a:latin typeface="Avenir"/>
                <a:ea typeface="Avenir"/>
                <a:cs typeface="Avenir"/>
                <a:sym typeface="Avenir"/>
              </a:rPr>
              <a:t>Transactions Modifiers: </a:t>
            </a:r>
            <a:endParaRPr sz="1400">
              <a:latin typeface="Avenir"/>
              <a:ea typeface="Avenir"/>
              <a:cs typeface="Avenir"/>
              <a:sym typeface="Avenir"/>
            </a:endParaRPr>
          </a:p>
          <a:p>
            <a:pPr indent="0" lvl="0" marL="0" rtl="0" algn="l">
              <a:lnSpc>
                <a:spcPct val="90000"/>
              </a:lnSpc>
              <a:spcBef>
                <a:spcPts val="0"/>
              </a:spcBef>
              <a:spcAft>
                <a:spcPts val="0"/>
              </a:spcAft>
              <a:buClr>
                <a:schemeClr val="dk1"/>
              </a:buClr>
              <a:buSzPts val="1800"/>
              <a:buFont typeface="Calibri"/>
              <a:buNone/>
            </a:pPr>
            <a:r>
              <a:t/>
            </a:r>
            <a:endParaRPr sz="1400">
              <a:latin typeface="Avenir"/>
              <a:ea typeface="Avenir"/>
              <a:cs typeface="Avenir"/>
              <a:sym typeface="Avenir"/>
            </a:endParaRPr>
          </a:p>
          <a:p>
            <a:pPr indent="0" lvl="0" marL="0" rtl="0" algn="l">
              <a:lnSpc>
                <a:spcPct val="90000"/>
              </a:lnSpc>
              <a:spcBef>
                <a:spcPts val="0"/>
              </a:spcBef>
              <a:spcAft>
                <a:spcPts val="0"/>
              </a:spcAft>
              <a:buClr>
                <a:schemeClr val="dk1"/>
              </a:buClr>
              <a:buSzPts val="1800"/>
              <a:buFont typeface="Calibri"/>
              <a:buNone/>
            </a:pPr>
            <a:r>
              <a:rPr lang="en-GB" sz="1400">
                <a:latin typeface="Avenir"/>
                <a:ea typeface="Avenir"/>
                <a:cs typeface="Avenir"/>
                <a:sym typeface="Avenir"/>
              </a:rPr>
              <a:t>READ and WRITE can also perform the isolation of transactions in the same Instance . </a:t>
            </a:r>
            <a:endParaRPr sz="1400">
              <a:latin typeface="Avenir"/>
              <a:ea typeface="Avenir"/>
              <a:cs typeface="Avenir"/>
              <a:sym typeface="Avenir"/>
            </a:endParaRPr>
          </a:p>
          <a:p>
            <a:pPr indent="0" lvl="0" marL="0" rtl="0" algn="l">
              <a:lnSpc>
                <a:spcPct val="90000"/>
              </a:lnSpc>
              <a:spcBef>
                <a:spcPts val="0"/>
              </a:spcBef>
              <a:spcAft>
                <a:spcPts val="0"/>
              </a:spcAft>
              <a:buClr>
                <a:schemeClr val="dk1"/>
              </a:buClr>
              <a:buSzPts val="1800"/>
              <a:buFont typeface="Calibri"/>
              <a:buNone/>
            </a:pPr>
            <a:r>
              <a:t/>
            </a:r>
            <a:endParaRPr sz="1400">
              <a:latin typeface="Avenir"/>
              <a:ea typeface="Avenir"/>
              <a:cs typeface="Avenir"/>
              <a:sym typeface="Avenir"/>
            </a:endParaRPr>
          </a:p>
          <a:p>
            <a:pPr indent="0" lvl="0" marL="0" rtl="0" algn="l">
              <a:lnSpc>
                <a:spcPct val="90000"/>
              </a:lnSpc>
              <a:spcBef>
                <a:spcPts val="0"/>
              </a:spcBef>
              <a:spcAft>
                <a:spcPts val="0"/>
              </a:spcAft>
              <a:buClr>
                <a:schemeClr val="dk1"/>
              </a:buClr>
              <a:buSzPts val="1800"/>
              <a:buFont typeface="Calibri"/>
              <a:buNone/>
            </a:pPr>
            <a:r>
              <a:t/>
            </a:r>
            <a:endParaRPr sz="1400">
              <a:latin typeface="Avenir"/>
              <a:ea typeface="Avenir"/>
              <a:cs typeface="Avenir"/>
              <a:sym typeface="Avenir"/>
            </a:endParaRPr>
          </a:p>
        </p:txBody>
      </p:sp>
      <p:sp>
        <p:nvSpPr>
          <p:cNvPr id="323" name="Google Shape;323;p26"/>
          <p:cNvSpPr txBox="1"/>
          <p:nvPr/>
        </p:nvSpPr>
        <p:spPr>
          <a:xfrm>
            <a:off x="437381" y="168244"/>
            <a:ext cx="5782500" cy="5820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800"/>
              <a:buFont typeface="Arial"/>
              <a:buNone/>
            </a:pPr>
            <a:r>
              <a:rPr b="1" i="0" lang="en-GB" sz="2300" u="none" cap="none" strike="noStrike">
                <a:solidFill>
                  <a:srgbClr val="434343"/>
                </a:solidFill>
                <a:latin typeface="Avenir"/>
                <a:ea typeface="Avenir"/>
                <a:cs typeface="Avenir"/>
                <a:sym typeface="Avenir"/>
              </a:rPr>
              <a:t>Transaction with READ and WRITE</a:t>
            </a:r>
            <a:endParaRPr b="0" i="0" sz="2300" u="none" cap="none" strike="noStrike">
              <a:solidFill>
                <a:srgbClr val="434343"/>
              </a:solidFill>
              <a:latin typeface="Avenir"/>
              <a:ea typeface="Avenir"/>
              <a:cs typeface="Avenir"/>
              <a:sym typeface="Aveni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7"/>
          <p:cNvSpPr txBox="1"/>
          <p:nvPr>
            <p:ph type="title"/>
          </p:nvPr>
        </p:nvSpPr>
        <p:spPr>
          <a:xfrm>
            <a:off x="437375" y="1551275"/>
            <a:ext cx="4134600" cy="2677500"/>
          </a:xfrm>
          <a:prstGeom prst="rect">
            <a:avLst/>
          </a:pr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sz="1400">
              <a:latin typeface="Avenir"/>
              <a:ea typeface="Avenir"/>
              <a:cs typeface="Avenir"/>
              <a:sym typeface="Avenir"/>
            </a:endParaRPr>
          </a:p>
          <a:p>
            <a:pPr indent="0" lvl="0" marL="0" rtl="0" algn="l">
              <a:lnSpc>
                <a:spcPct val="90000"/>
              </a:lnSpc>
              <a:spcBef>
                <a:spcPts val="0"/>
              </a:spcBef>
              <a:spcAft>
                <a:spcPts val="0"/>
              </a:spcAft>
              <a:buClr>
                <a:schemeClr val="dk1"/>
              </a:buClr>
              <a:buSzPts val="1200"/>
              <a:buFont typeface="Calibri"/>
              <a:buNone/>
            </a:pPr>
            <a:r>
              <a:t/>
            </a:r>
            <a:endParaRPr b="1" sz="1400">
              <a:latin typeface="Avenir"/>
              <a:ea typeface="Avenir"/>
              <a:cs typeface="Avenir"/>
              <a:sym typeface="Avenir"/>
            </a:endParaRPr>
          </a:p>
          <a:p>
            <a:pPr indent="0" lvl="0" marL="0" rtl="0" algn="l">
              <a:lnSpc>
                <a:spcPct val="90000"/>
              </a:lnSpc>
              <a:spcBef>
                <a:spcPts val="0"/>
              </a:spcBef>
              <a:spcAft>
                <a:spcPts val="0"/>
              </a:spcAft>
              <a:buClr>
                <a:schemeClr val="dk1"/>
              </a:buClr>
              <a:buSzPts val="1200"/>
              <a:buFont typeface="Calibri"/>
              <a:buNone/>
            </a:pPr>
            <a:r>
              <a:rPr b="1" lang="en-GB" sz="1500">
                <a:latin typeface="Avenir"/>
                <a:ea typeface="Avenir"/>
                <a:cs typeface="Avenir"/>
                <a:sym typeface="Avenir"/>
              </a:rPr>
              <a:t> /* Instance - 1 */</a:t>
            </a:r>
            <a:endParaRPr b="1" sz="1500">
              <a:latin typeface="Avenir"/>
              <a:ea typeface="Avenir"/>
              <a:cs typeface="Avenir"/>
              <a:sym typeface="Avenir"/>
            </a:endParaRPr>
          </a:p>
          <a:p>
            <a:pPr indent="0" lvl="0" marL="0" rtl="0" algn="l">
              <a:lnSpc>
                <a:spcPct val="90000"/>
              </a:lnSpc>
              <a:spcBef>
                <a:spcPts val="0"/>
              </a:spcBef>
              <a:spcAft>
                <a:spcPts val="0"/>
              </a:spcAft>
              <a:buClr>
                <a:schemeClr val="dk1"/>
              </a:buClr>
              <a:buSzPts val="1200"/>
              <a:buFont typeface="Calibri"/>
              <a:buNone/>
            </a:pPr>
            <a:r>
              <a:t/>
            </a:r>
            <a:endParaRPr b="1" sz="1500">
              <a:latin typeface="Avenir"/>
              <a:ea typeface="Avenir"/>
              <a:cs typeface="Avenir"/>
              <a:sym typeface="Avenir"/>
            </a:endParaRPr>
          </a:p>
          <a:p>
            <a:pPr indent="0" lvl="0" marL="0" rtl="0" algn="l">
              <a:lnSpc>
                <a:spcPct val="90000"/>
              </a:lnSpc>
              <a:spcBef>
                <a:spcPts val="0"/>
              </a:spcBef>
              <a:spcAft>
                <a:spcPts val="0"/>
              </a:spcAft>
              <a:buClr>
                <a:schemeClr val="dk1"/>
              </a:buClr>
              <a:buSzPts val="1200"/>
              <a:buFont typeface="Calibri"/>
              <a:buNone/>
            </a:pPr>
            <a:r>
              <a:rPr lang="en-GB" sz="1400">
                <a:latin typeface="Courier New"/>
                <a:ea typeface="Courier New"/>
                <a:cs typeface="Courier New"/>
                <a:sym typeface="Courier New"/>
              </a:rPr>
              <a:t>SET TRANSACTION READ WRITE ;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200"/>
              <a:buFont typeface="Calibri"/>
              <a:buNone/>
            </a:pPr>
            <a:r>
              <a:t/>
            </a:r>
            <a:endParaRPr sz="1400">
              <a:latin typeface="Avenir"/>
              <a:ea typeface="Avenir"/>
              <a:cs typeface="Avenir"/>
              <a:sym typeface="Avenir"/>
            </a:endParaRPr>
          </a:p>
          <a:p>
            <a:pPr indent="0" lvl="0" marL="0" rtl="0" algn="l">
              <a:lnSpc>
                <a:spcPct val="90000"/>
              </a:lnSpc>
              <a:spcBef>
                <a:spcPts val="0"/>
              </a:spcBef>
              <a:spcAft>
                <a:spcPts val="0"/>
              </a:spcAft>
              <a:buClr>
                <a:schemeClr val="dk1"/>
              </a:buClr>
              <a:buSzPts val="800"/>
              <a:buFont typeface="Arial"/>
              <a:buNone/>
            </a:pPr>
            <a:r>
              <a:rPr b="1" i="1" lang="en-GB" sz="1400">
                <a:latin typeface="Avenir"/>
                <a:ea typeface="Avenir"/>
                <a:cs typeface="Avenir"/>
                <a:sym typeface="Avenir"/>
              </a:rPr>
              <a:t>/* 	Check bank balance   */</a:t>
            </a:r>
            <a:endParaRPr b="1" i="1" sz="1400">
              <a:latin typeface="Avenir"/>
              <a:ea typeface="Avenir"/>
              <a:cs typeface="Avenir"/>
              <a:sym typeface="Avenir"/>
            </a:endParaRPr>
          </a:p>
          <a:p>
            <a:pPr indent="0" lvl="0" marL="0" rtl="0" algn="l">
              <a:lnSpc>
                <a:spcPct val="90000"/>
              </a:lnSpc>
              <a:spcBef>
                <a:spcPts val="0"/>
              </a:spcBef>
              <a:spcAft>
                <a:spcPts val="0"/>
              </a:spcAft>
              <a:buClr>
                <a:schemeClr val="dk1"/>
              </a:buClr>
              <a:buSzPts val="1800"/>
              <a:buFont typeface="Calibri"/>
              <a:buNone/>
            </a:pPr>
            <a:r>
              <a:rPr lang="en-GB" sz="1400">
                <a:latin typeface="Courier New"/>
                <a:ea typeface="Courier New"/>
                <a:cs typeface="Courier New"/>
                <a:sym typeface="Courier New"/>
              </a:rPr>
              <a:t>Select Balance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800"/>
              <a:buFont typeface="Calibri"/>
              <a:buNone/>
            </a:pPr>
            <a:r>
              <a:rPr lang="en-GB" sz="1400">
                <a:latin typeface="Courier New"/>
                <a:ea typeface="Courier New"/>
                <a:cs typeface="Courier New"/>
                <a:sym typeface="Courier New"/>
              </a:rPr>
              <a:t>from ACCOUNT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800"/>
              <a:buFont typeface="Calibri"/>
              <a:buNone/>
            </a:pPr>
            <a:r>
              <a:rPr lang="en-GB" sz="1400">
                <a:latin typeface="Courier New"/>
                <a:ea typeface="Courier New"/>
                <a:cs typeface="Courier New"/>
                <a:sym typeface="Courier New"/>
              </a:rPr>
              <a:t>where Acct_Num = '4000-1956-2001'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800"/>
              <a:buFont typeface="Calibri"/>
              <a:buNone/>
            </a:pPr>
            <a:r>
              <a:t/>
            </a:r>
            <a:endParaRPr sz="1400">
              <a:latin typeface="Avenir"/>
              <a:ea typeface="Avenir"/>
              <a:cs typeface="Avenir"/>
              <a:sym typeface="Avenir"/>
            </a:endParaRPr>
          </a:p>
          <a:p>
            <a:pPr indent="0" lvl="0" marL="0" rtl="0" algn="l">
              <a:lnSpc>
                <a:spcPct val="90000"/>
              </a:lnSpc>
              <a:spcBef>
                <a:spcPts val="0"/>
              </a:spcBef>
              <a:spcAft>
                <a:spcPts val="0"/>
              </a:spcAft>
              <a:buClr>
                <a:schemeClr val="dk1"/>
              </a:buClr>
              <a:buSzPts val="800"/>
              <a:buFont typeface="Arial"/>
              <a:buNone/>
            </a:pPr>
            <a:r>
              <a:rPr b="1" lang="en-GB" sz="1400">
                <a:latin typeface="Avenir"/>
                <a:ea typeface="Avenir"/>
                <a:cs typeface="Avenir"/>
                <a:sym typeface="Avenir"/>
              </a:rPr>
              <a:t>/* 	</a:t>
            </a:r>
            <a:r>
              <a:rPr b="1" i="1" lang="en-GB" sz="1400">
                <a:latin typeface="Avenir"/>
                <a:ea typeface="Avenir"/>
                <a:cs typeface="Avenir"/>
                <a:sym typeface="Avenir"/>
              </a:rPr>
              <a:t>Update balance */</a:t>
            </a:r>
            <a:endParaRPr b="1" i="1" sz="1400">
              <a:latin typeface="Avenir"/>
              <a:ea typeface="Avenir"/>
              <a:cs typeface="Avenir"/>
              <a:sym typeface="Avenir"/>
            </a:endParaRPr>
          </a:p>
          <a:p>
            <a:pPr indent="0" lvl="0" marL="0" rtl="0" algn="l">
              <a:lnSpc>
                <a:spcPct val="90000"/>
              </a:lnSpc>
              <a:spcBef>
                <a:spcPts val="0"/>
              </a:spcBef>
              <a:spcAft>
                <a:spcPts val="0"/>
              </a:spcAft>
              <a:buClr>
                <a:schemeClr val="dk1"/>
              </a:buClr>
              <a:buSzPts val="1800"/>
              <a:buFont typeface="Calibri"/>
              <a:buNone/>
            </a:pPr>
            <a:r>
              <a:rPr lang="en-GB" sz="1400">
                <a:latin typeface="Courier New"/>
                <a:ea typeface="Courier New"/>
                <a:cs typeface="Courier New"/>
                <a:sym typeface="Courier New"/>
              </a:rPr>
              <a:t>Update ACCOUNT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800"/>
              <a:buFont typeface="Calibri"/>
              <a:buNone/>
            </a:pPr>
            <a:r>
              <a:rPr lang="en-GB" sz="1400">
                <a:latin typeface="Courier New"/>
                <a:ea typeface="Courier New"/>
                <a:cs typeface="Courier New"/>
                <a:sym typeface="Courier New"/>
              </a:rPr>
              <a:t>set   </a:t>
            </a:r>
            <a:r>
              <a:rPr i="1" lang="en-GB" sz="1400">
                <a:latin typeface="Courier New"/>
                <a:ea typeface="Courier New"/>
                <a:cs typeface="Courier New"/>
                <a:sym typeface="Courier New"/>
              </a:rPr>
              <a:t>balance = balance - 2300 </a:t>
            </a:r>
            <a:r>
              <a:rPr lang="en-GB" sz="1400">
                <a:latin typeface="Courier New"/>
                <a:ea typeface="Courier New"/>
                <a:cs typeface="Courier New"/>
                <a:sym typeface="Courier New"/>
              </a:rPr>
              <a:t>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800"/>
              <a:buFont typeface="Calibri"/>
              <a:buNone/>
            </a:pPr>
            <a:r>
              <a:rPr lang="en-GB" sz="1400">
                <a:latin typeface="Courier New"/>
                <a:ea typeface="Courier New"/>
                <a:cs typeface="Courier New"/>
                <a:sym typeface="Courier New"/>
              </a:rPr>
              <a:t>where Acct_Num = '4000-1956-2001'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200"/>
              <a:buFont typeface="Calibri"/>
              <a:buNone/>
            </a:pPr>
            <a:r>
              <a:t/>
            </a:r>
            <a:endParaRPr sz="1400">
              <a:latin typeface="Avenir"/>
              <a:ea typeface="Avenir"/>
              <a:cs typeface="Avenir"/>
              <a:sym typeface="Avenir"/>
            </a:endParaRPr>
          </a:p>
          <a:p>
            <a:pPr indent="0" lvl="0" marL="0" rtl="0" algn="l">
              <a:lnSpc>
                <a:spcPct val="90000"/>
              </a:lnSpc>
              <a:spcBef>
                <a:spcPts val="0"/>
              </a:spcBef>
              <a:spcAft>
                <a:spcPts val="0"/>
              </a:spcAft>
              <a:buClr>
                <a:schemeClr val="dk1"/>
              </a:buClr>
              <a:buSzPts val="1200"/>
              <a:buFont typeface="Calibri"/>
              <a:buNone/>
            </a:pPr>
            <a:r>
              <a:t/>
            </a:r>
            <a:endParaRPr sz="1400">
              <a:latin typeface="Avenir"/>
              <a:ea typeface="Avenir"/>
              <a:cs typeface="Avenir"/>
              <a:sym typeface="Avenir"/>
            </a:endParaRPr>
          </a:p>
        </p:txBody>
      </p:sp>
      <p:sp>
        <p:nvSpPr>
          <p:cNvPr id="329" name="Google Shape;329;p27"/>
          <p:cNvSpPr txBox="1"/>
          <p:nvPr/>
        </p:nvSpPr>
        <p:spPr>
          <a:xfrm>
            <a:off x="437374" y="168250"/>
            <a:ext cx="6817200" cy="5820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800"/>
              <a:buFont typeface="Arial"/>
              <a:buNone/>
            </a:pPr>
            <a:r>
              <a:rPr b="1" i="0" lang="en-GB" sz="2300" u="none" cap="none" strike="noStrike">
                <a:solidFill>
                  <a:srgbClr val="434343"/>
                </a:solidFill>
                <a:latin typeface="Avenir"/>
                <a:ea typeface="Avenir"/>
                <a:cs typeface="Avenir"/>
                <a:sym typeface="Avenir"/>
              </a:rPr>
              <a:t>Set Transaction with default - Read Write</a:t>
            </a:r>
            <a:endParaRPr b="0" i="0" sz="2300" u="none" cap="none" strike="noStrike">
              <a:solidFill>
                <a:srgbClr val="434343"/>
              </a:solidFill>
              <a:latin typeface="Avenir"/>
              <a:ea typeface="Avenir"/>
              <a:cs typeface="Avenir"/>
              <a:sym typeface="Avenir"/>
            </a:endParaRPr>
          </a:p>
        </p:txBody>
      </p:sp>
      <p:sp>
        <p:nvSpPr>
          <p:cNvPr id="330" name="Google Shape;330;p27"/>
          <p:cNvSpPr txBox="1"/>
          <p:nvPr/>
        </p:nvSpPr>
        <p:spPr>
          <a:xfrm>
            <a:off x="437375" y="859775"/>
            <a:ext cx="4134600" cy="582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1400"/>
              <a:buFont typeface="Arial"/>
              <a:buNone/>
            </a:pPr>
            <a:r>
              <a:rPr b="1" i="0" lang="en-GB" sz="1400" u="none" cap="none" strike="noStrike">
                <a:solidFill>
                  <a:schemeClr val="dk1"/>
                </a:solidFill>
                <a:latin typeface="Avenir"/>
                <a:ea typeface="Avenir"/>
                <a:cs typeface="Avenir"/>
                <a:sym typeface="Avenir"/>
              </a:rPr>
              <a:t>READ WRITE : It is a default transaction, </a:t>
            </a:r>
            <a:endParaRPr b="1" i="0" sz="1400" u="none" cap="none" strike="noStrike">
              <a:solidFill>
                <a:schemeClr val="dk1"/>
              </a:solidFill>
              <a:latin typeface="Avenir"/>
              <a:ea typeface="Avenir"/>
              <a:cs typeface="Avenir"/>
              <a:sym typeface="Avenir"/>
            </a:endParaRPr>
          </a:p>
          <a:p>
            <a:pPr indent="0" lvl="0" marL="0" marR="0" rtl="0" algn="l">
              <a:lnSpc>
                <a:spcPct val="90000"/>
              </a:lnSpc>
              <a:spcBef>
                <a:spcPts val="0"/>
              </a:spcBef>
              <a:spcAft>
                <a:spcPts val="0"/>
              </a:spcAft>
              <a:buClr>
                <a:srgbClr val="000000"/>
              </a:buClr>
              <a:buSzPts val="1400"/>
              <a:buFont typeface="Arial"/>
              <a:buNone/>
            </a:pPr>
            <a:r>
              <a:rPr b="1" i="0" lang="en-GB" sz="1400" u="none" cap="none" strike="noStrike">
                <a:solidFill>
                  <a:schemeClr val="dk1"/>
                </a:solidFill>
                <a:latin typeface="Avenir"/>
                <a:ea typeface="Avenir"/>
                <a:cs typeface="Avenir"/>
                <a:sym typeface="Avenir"/>
              </a:rPr>
              <a:t>So any statement is executed in current Instance.</a:t>
            </a:r>
            <a:endParaRPr b="1" i="0" sz="1400" u="none" cap="none" strike="noStrike">
              <a:solidFill>
                <a:schemeClr val="dk1"/>
              </a:solidFill>
              <a:latin typeface="Avenir"/>
              <a:ea typeface="Avenir"/>
              <a:cs typeface="Avenir"/>
              <a:sym typeface="Avenir"/>
            </a:endParaRPr>
          </a:p>
          <a:p>
            <a:pPr indent="0" lvl="0" marL="0" marR="0" rtl="0" algn="l">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Avenir"/>
              <a:ea typeface="Avenir"/>
              <a:cs typeface="Avenir"/>
              <a:sym typeface="Avenir"/>
            </a:endParaRPr>
          </a:p>
        </p:txBody>
      </p:sp>
      <p:sp>
        <p:nvSpPr>
          <p:cNvPr id="331" name="Google Shape;331;p27"/>
          <p:cNvSpPr txBox="1"/>
          <p:nvPr/>
        </p:nvSpPr>
        <p:spPr>
          <a:xfrm>
            <a:off x="494550" y="4513250"/>
            <a:ext cx="7050300" cy="5820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1400"/>
              <a:buFont typeface="Arial"/>
              <a:buNone/>
            </a:pPr>
            <a:r>
              <a:rPr b="0" i="0" lang="en-GB" sz="1400" u="none" cap="none" strike="noStrike">
                <a:solidFill>
                  <a:schemeClr val="dk1"/>
                </a:solidFill>
                <a:latin typeface="Avenir"/>
                <a:ea typeface="Avenir"/>
                <a:cs typeface="Avenir"/>
                <a:sym typeface="Avenir"/>
              </a:rPr>
              <a:t>UPDATE statement is executed .  Since Read Write is a default transaction modifier.</a:t>
            </a:r>
            <a:endParaRPr b="0" i="0" sz="1400" u="none" cap="none" strike="noStrike">
              <a:solidFill>
                <a:srgbClr val="FF0000"/>
              </a:solidFill>
              <a:latin typeface="Avenir"/>
              <a:ea typeface="Avenir"/>
              <a:cs typeface="Avenir"/>
              <a:sym typeface="Avenir"/>
            </a:endParaRPr>
          </a:p>
          <a:p>
            <a:pPr indent="0" lvl="0" marL="0" marR="0" rtl="0" algn="l">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Avenir"/>
              <a:ea typeface="Avenir"/>
              <a:cs typeface="Avenir"/>
              <a:sym typeface="Avenir"/>
            </a:endParaRPr>
          </a:p>
          <a:p>
            <a:pPr indent="0" lvl="0" marL="0" marR="0" rtl="0" algn="l">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Avenir"/>
              <a:ea typeface="Avenir"/>
              <a:cs typeface="Avenir"/>
              <a:sym typeface="Avenir"/>
            </a:endParaRPr>
          </a:p>
        </p:txBody>
      </p:sp>
      <p:sp>
        <p:nvSpPr>
          <p:cNvPr id="332" name="Google Shape;332;p27"/>
          <p:cNvSpPr txBox="1"/>
          <p:nvPr/>
        </p:nvSpPr>
        <p:spPr>
          <a:xfrm>
            <a:off x="4637275" y="1199275"/>
            <a:ext cx="3700200" cy="301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1400"/>
              <a:buFont typeface="Arial"/>
              <a:buNone/>
            </a:pPr>
            <a:r>
              <a:rPr b="0" i="0" lang="en-GB" sz="1400" u="none" cap="none" strike="noStrike">
                <a:solidFill>
                  <a:schemeClr val="dk1"/>
                </a:solidFill>
                <a:latin typeface="Avenir"/>
                <a:ea typeface="Avenir"/>
                <a:cs typeface="Avenir"/>
                <a:sym typeface="Avenir"/>
              </a:rPr>
              <a:t>Result of READ WRITE transaction</a:t>
            </a:r>
            <a:endParaRPr b="0" i="0" sz="1400" u="none" cap="none" strike="noStrike">
              <a:solidFill>
                <a:srgbClr val="000000"/>
              </a:solidFill>
              <a:latin typeface="Calibri"/>
              <a:ea typeface="Calibri"/>
              <a:cs typeface="Calibri"/>
              <a:sym typeface="Calibri"/>
            </a:endParaRPr>
          </a:p>
        </p:txBody>
      </p:sp>
      <p:pic>
        <p:nvPicPr>
          <p:cNvPr id="333" name="Google Shape;333;p27"/>
          <p:cNvPicPr preferRelativeResize="0"/>
          <p:nvPr/>
        </p:nvPicPr>
        <p:blipFill rotWithShape="1">
          <a:blip r:embed="rId3">
            <a:alphaModFix/>
          </a:blip>
          <a:srcRect b="0" l="0" r="0" t="0"/>
          <a:stretch/>
        </p:blipFill>
        <p:spPr>
          <a:xfrm>
            <a:off x="4637275" y="1551275"/>
            <a:ext cx="4134599" cy="2677500"/>
          </a:xfrm>
          <a:prstGeom prst="rect">
            <a:avLst/>
          </a:prstGeom>
          <a:noFill/>
          <a:ln cap="flat" cmpd="sng" w="9525">
            <a:solidFill>
              <a:schemeClr val="dk2"/>
            </a:solidFill>
            <a:prstDash val="dot"/>
            <a:round/>
            <a:headEnd len="sm" w="sm" type="none"/>
            <a:tailEnd len="sm" w="sm" type="none"/>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8"/>
          <p:cNvSpPr txBox="1"/>
          <p:nvPr>
            <p:ph type="title"/>
          </p:nvPr>
        </p:nvSpPr>
        <p:spPr>
          <a:xfrm>
            <a:off x="437375" y="1551275"/>
            <a:ext cx="4134600" cy="2677500"/>
          </a:xfrm>
          <a:prstGeom prst="rect">
            <a:avLst/>
          </a:pr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sz="1400">
              <a:latin typeface="Avenir"/>
              <a:ea typeface="Avenir"/>
              <a:cs typeface="Avenir"/>
              <a:sym typeface="Avenir"/>
            </a:endParaRPr>
          </a:p>
          <a:p>
            <a:pPr indent="0" lvl="0" marL="0" rtl="0" algn="l">
              <a:lnSpc>
                <a:spcPct val="90000"/>
              </a:lnSpc>
              <a:spcBef>
                <a:spcPts val="0"/>
              </a:spcBef>
              <a:spcAft>
                <a:spcPts val="0"/>
              </a:spcAft>
              <a:buClr>
                <a:schemeClr val="dk1"/>
              </a:buClr>
              <a:buSzPts val="1200"/>
              <a:buFont typeface="Calibri"/>
              <a:buNone/>
            </a:pPr>
            <a:r>
              <a:t/>
            </a:r>
            <a:endParaRPr b="1" sz="1400">
              <a:latin typeface="Avenir"/>
              <a:ea typeface="Avenir"/>
              <a:cs typeface="Avenir"/>
              <a:sym typeface="Avenir"/>
            </a:endParaRPr>
          </a:p>
          <a:p>
            <a:pPr indent="0" lvl="0" marL="0" rtl="0" algn="l">
              <a:lnSpc>
                <a:spcPct val="90000"/>
              </a:lnSpc>
              <a:spcBef>
                <a:spcPts val="0"/>
              </a:spcBef>
              <a:spcAft>
                <a:spcPts val="0"/>
              </a:spcAft>
              <a:buClr>
                <a:schemeClr val="dk1"/>
              </a:buClr>
              <a:buSzPts val="1200"/>
              <a:buFont typeface="Calibri"/>
              <a:buNone/>
            </a:pPr>
            <a:r>
              <a:rPr b="1" lang="en-GB" sz="1400">
                <a:latin typeface="Avenir"/>
                <a:ea typeface="Avenir"/>
                <a:cs typeface="Avenir"/>
                <a:sym typeface="Avenir"/>
              </a:rPr>
              <a:t>READ Only : </a:t>
            </a:r>
            <a:endParaRPr sz="1400">
              <a:latin typeface="Avenir"/>
              <a:ea typeface="Avenir"/>
              <a:cs typeface="Avenir"/>
              <a:sym typeface="Avenir"/>
            </a:endParaRPr>
          </a:p>
          <a:p>
            <a:pPr indent="0" lvl="0" marL="0" rtl="0" algn="l">
              <a:lnSpc>
                <a:spcPct val="90000"/>
              </a:lnSpc>
              <a:spcBef>
                <a:spcPts val="0"/>
              </a:spcBef>
              <a:spcAft>
                <a:spcPts val="0"/>
              </a:spcAft>
              <a:buClr>
                <a:schemeClr val="dk1"/>
              </a:buClr>
              <a:buSzPts val="1200"/>
              <a:buFont typeface="Calibri"/>
              <a:buNone/>
            </a:pPr>
            <a:r>
              <a:rPr lang="en-GB" sz="1400">
                <a:latin typeface="Courier New"/>
                <a:ea typeface="Courier New"/>
                <a:cs typeface="Courier New"/>
                <a:sym typeface="Courier New"/>
              </a:rPr>
              <a:t>SET TRANSACTION READ ONLY ;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200"/>
              <a:buFont typeface="Calibri"/>
              <a:buNone/>
            </a:pPr>
            <a:r>
              <a:t/>
            </a:r>
            <a:endParaRPr sz="1400">
              <a:latin typeface="Avenir"/>
              <a:ea typeface="Avenir"/>
              <a:cs typeface="Avenir"/>
              <a:sym typeface="Avenir"/>
            </a:endParaRPr>
          </a:p>
          <a:p>
            <a:pPr indent="0" lvl="0" marL="0" rtl="0" algn="l">
              <a:lnSpc>
                <a:spcPct val="90000"/>
              </a:lnSpc>
              <a:spcBef>
                <a:spcPts val="0"/>
              </a:spcBef>
              <a:spcAft>
                <a:spcPts val="0"/>
              </a:spcAft>
              <a:buClr>
                <a:schemeClr val="dk1"/>
              </a:buClr>
              <a:buSzPts val="800"/>
              <a:buFont typeface="Arial"/>
              <a:buNone/>
            </a:pPr>
            <a:r>
              <a:rPr b="1" i="1" lang="en-GB" sz="1400">
                <a:latin typeface="Avenir"/>
                <a:ea typeface="Avenir"/>
                <a:cs typeface="Avenir"/>
                <a:sym typeface="Avenir"/>
              </a:rPr>
              <a:t>/* 	Check bank balance   */</a:t>
            </a:r>
            <a:endParaRPr b="1" i="1" sz="1400">
              <a:latin typeface="Avenir"/>
              <a:ea typeface="Avenir"/>
              <a:cs typeface="Avenir"/>
              <a:sym typeface="Avenir"/>
            </a:endParaRPr>
          </a:p>
          <a:p>
            <a:pPr indent="0" lvl="0" marL="0" rtl="0" algn="l">
              <a:lnSpc>
                <a:spcPct val="90000"/>
              </a:lnSpc>
              <a:spcBef>
                <a:spcPts val="0"/>
              </a:spcBef>
              <a:spcAft>
                <a:spcPts val="0"/>
              </a:spcAft>
              <a:buClr>
                <a:schemeClr val="dk1"/>
              </a:buClr>
              <a:buSzPts val="1800"/>
              <a:buFont typeface="Calibri"/>
              <a:buNone/>
            </a:pPr>
            <a:r>
              <a:rPr lang="en-GB" sz="1400">
                <a:latin typeface="Courier New"/>
                <a:ea typeface="Courier New"/>
                <a:cs typeface="Courier New"/>
                <a:sym typeface="Courier New"/>
              </a:rPr>
              <a:t>Select Balance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800"/>
              <a:buFont typeface="Calibri"/>
              <a:buNone/>
            </a:pPr>
            <a:r>
              <a:rPr lang="en-GB" sz="1400">
                <a:latin typeface="Courier New"/>
                <a:ea typeface="Courier New"/>
                <a:cs typeface="Courier New"/>
                <a:sym typeface="Courier New"/>
              </a:rPr>
              <a:t>from ACCOUNT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800"/>
              <a:buFont typeface="Calibri"/>
              <a:buNone/>
            </a:pPr>
            <a:r>
              <a:rPr lang="en-GB" sz="1400">
                <a:latin typeface="Courier New"/>
                <a:ea typeface="Courier New"/>
                <a:cs typeface="Courier New"/>
                <a:sym typeface="Courier New"/>
              </a:rPr>
              <a:t>where Acct_Num = '4000-1956-2001'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800"/>
              <a:buFont typeface="Calibri"/>
              <a:buNone/>
            </a:pPr>
            <a:r>
              <a:t/>
            </a:r>
            <a:endParaRPr sz="1400">
              <a:latin typeface="Avenir"/>
              <a:ea typeface="Avenir"/>
              <a:cs typeface="Avenir"/>
              <a:sym typeface="Avenir"/>
            </a:endParaRPr>
          </a:p>
          <a:p>
            <a:pPr indent="0" lvl="0" marL="0" rtl="0" algn="l">
              <a:lnSpc>
                <a:spcPct val="90000"/>
              </a:lnSpc>
              <a:spcBef>
                <a:spcPts val="0"/>
              </a:spcBef>
              <a:spcAft>
                <a:spcPts val="0"/>
              </a:spcAft>
              <a:buClr>
                <a:schemeClr val="dk1"/>
              </a:buClr>
              <a:buSzPts val="800"/>
              <a:buFont typeface="Arial"/>
              <a:buNone/>
            </a:pPr>
            <a:r>
              <a:rPr b="1" lang="en-GB" sz="1400">
                <a:latin typeface="Avenir"/>
                <a:ea typeface="Avenir"/>
                <a:cs typeface="Avenir"/>
                <a:sym typeface="Avenir"/>
              </a:rPr>
              <a:t>/* 	</a:t>
            </a:r>
            <a:r>
              <a:rPr b="1" i="1" lang="en-GB" sz="1400">
                <a:latin typeface="Avenir"/>
                <a:ea typeface="Avenir"/>
                <a:cs typeface="Avenir"/>
                <a:sym typeface="Avenir"/>
              </a:rPr>
              <a:t>Update balance */</a:t>
            </a:r>
            <a:endParaRPr b="1" i="1" sz="1400">
              <a:latin typeface="Avenir"/>
              <a:ea typeface="Avenir"/>
              <a:cs typeface="Avenir"/>
              <a:sym typeface="Avenir"/>
            </a:endParaRPr>
          </a:p>
          <a:p>
            <a:pPr indent="0" lvl="0" marL="0" rtl="0" algn="l">
              <a:lnSpc>
                <a:spcPct val="90000"/>
              </a:lnSpc>
              <a:spcBef>
                <a:spcPts val="0"/>
              </a:spcBef>
              <a:spcAft>
                <a:spcPts val="0"/>
              </a:spcAft>
              <a:buClr>
                <a:schemeClr val="dk1"/>
              </a:buClr>
              <a:buSzPts val="1800"/>
              <a:buFont typeface="Calibri"/>
              <a:buNone/>
            </a:pPr>
            <a:r>
              <a:rPr lang="en-GB" sz="1400">
                <a:latin typeface="Courier New"/>
                <a:ea typeface="Courier New"/>
                <a:cs typeface="Courier New"/>
                <a:sym typeface="Courier New"/>
              </a:rPr>
              <a:t>Update ACCOUNT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800"/>
              <a:buFont typeface="Calibri"/>
              <a:buNone/>
            </a:pPr>
            <a:r>
              <a:rPr lang="en-GB" sz="1400">
                <a:latin typeface="Courier New"/>
                <a:ea typeface="Courier New"/>
                <a:cs typeface="Courier New"/>
                <a:sym typeface="Courier New"/>
              </a:rPr>
              <a:t>set   </a:t>
            </a:r>
            <a:r>
              <a:rPr i="1" lang="en-GB" sz="1400">
                <a:latin typeface="Courier New"/>
                <a:ea typeface="Courier New"/>
                <a:cs typeface="Courier New"/>
                <a:sym typeface="Courier New"/>
              </a:rPr>
              <a:t>balance = balance - 2300 </a:t>
            </a:r>
            <a:r>
              <a:rPr lang="en-GB" sz="1400">
                <a:latin typeface="Courier New"/>
                <a:ea typeface="Courier New"/>
                <a:cs typeface="Courier New"/>
                <a:sym typeface="Courier New"/>
              </a:rPr>
              <a:t>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800"/>
              <a:buFont typeface="Calibri"/>
              <a:buNone/>
            </a:pPr>
            <a:r>
              <a:rPr lang="en-GB" sz="1400">
                <a:latin typeface="Courier New"/>
                <a:ea typeface="Courier New"/>
                <a:cs typeface="Courier New"/>
                <a:sym typeface="Courier New"/>
              </a:rPr>
              <a:t>where Acct_Num = '4000-1956-2001'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200"/>
              <a:buFont typeface="Calibri"/>
              <a:buNone/>
            </a:pPr>
            <a:r>
              <a:t/>
            </a:r>
            <a:endParaRPr sz="1400">
              <a:latin typeface="Avenir"/>
              <a:ea typeface="Avenir"/>
              <a:cs typeface="Avenir"/>
              <a:sym typeface="Avenir"/>
            </a:endParaRPr>
          </a:p>
          <a:p>
            <a:pPr indent="0" lvl="0" marL="0" rtl="0" algn="l">
              <a:lnSpc>
                <a:spcPct val="90000"/>
              </a:lnSpc>
              <a:spcBef>
                <a:spcPts val="0"/>
              </a:spcBef>
              <a:spcAft>
                <a:spcPts val="0"/>
              </a:spcAft>
              <a:buClr>
                <a:schemeClr val="dk1"/>
              </a:buClr>
              <a:buSzPts val="1200"/>
              <a:buFont typeface="Calibri"/>
              <a:buNone/>
            </a:pPr>
            <a:r>
              <a:t/>
            </a:r>
            <a:endParaRPr sz="1400">
              <a:latin typeface="Avenir"/>
              <a:ea typeface="Avenir"/>
              <a:cs typeface="Avenir"/>
              <a:sym typeface="Avenir"/>
            </a:endParaRPr>
          </a:p>
        </p:txBody>
      </p:sp>
      <p:sp>
        <p:nvSpPr>
          <p:cNvPr id="339" name="Google Shape;339;p28"/>
          <p:cNvSpPr txBox="1"/>
          <p:nvPr/>
        </p:nvSpPr>
        <p:spPr>
          <a:xfrm>
            <a:off x="437381" y="168244"/>
            <a:ext cx="5782500" cy="5820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800"/>
              <a:buFont typeface="Arial"/>
              <a:buNone/>
            </a:pPr>
            <a:r>
              <a:rPr b="1" i="0" lang="en-GB" sz="2300" u="none" cap="none" strike="noStrike">
                <a:solidFill>
                  <a:srgbClr val="434343"/>
                </a:solidFill>
                <a:latin typeface="Avenir"/>
                <a:ea typeface="Avenir"/>
                <a:cs typeface="Avenir"/>
                <a:sym typeface="Avenir"/>
              </a:rPr>
              <a:t>Set Transaction with READ Only</a:t>
            </a:r>
            <a:endParaRPr b="0" i="0" sz="2300" u="none" cap="none" strike="noStrike">
              <a:solidFill>
                <a:srgbClr val="434343"/>
              </a:solidFill>
              <a:latin typeface="Avenir"/>
              <a:ea typeface="Avenir"/>
              <a:cs typeface="Avenir"/>
              <a:sym typeface="Avenir"/>
            </a:endParaRPr>
          </a:p>
        </p:txBody>
      </p:sp>
      <p:pic>
        <p:nvPicPr>
          <p:cNvPr id="340" name="Google Shape;340;p28"/>
          <p:cNvPicPr preferRelativeResize="0"/>
          <p:nvPr/>
        </p:nvPicPr>
        <p:blipFill rotWithShape="1">
          <a:blip r:embed="rId3">
            <a:alphaModFix/>
          </a:blip>
          <a:srcRect b="0" l="0" r="0" t="0"/>
          <a:stretch/>
        </p:blipFill>
        <p:spPr>
          <a:xfrm>
            <a:off x="4637275" y="1551275"/>
            <a:ext cx="4259151" cy="2677500"/>
          </a:xfrm>
          <a:prstGeom prst="rect">
            <a:avLst/>
          </a:prstGeom>
          <a:noFill/>
          <a:ln cap="flat" cmpd="sng" w="9525">
            <a:solidFill>
              <a:schemeClr val="dk2"/>
            </a:solidFill>
            <a:prstDash val="dot"/>
            <a:round/>
            <a:headEnd len="sm" w="sm" type="none"/>
            <a:tailEnd len="sm" w="sm" type="none"/>
          </a:ln>
        </p:spPr>
      </p:pic>
      <p:sp>
        <p:nvSpPr>
          <p:cNvPr id="341" name="Google Shape;341;p28"/>
          <p:cNvSpPr txBox="1"/>
          <p:nvPr/>
        </p:nvSpPr>
        <p:spPr>
          <a:xfrm>
            <a:off x="437375" y="859775"/>
            <a:ext cx="4134600" cy="582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1400"/>
              <a:buFont typeface="Arial"/>
              <a:buNone/>
            </a:pPr>
            <a:r>
              <a:rPr b="0" i="0" lang="en-GB" sz="1400" u="none" cap="none" strike="noStrike">
                <a:solidFill>
                  <a:schemeClr val="dk1"/>
                </a:solidFill>
                <a:latin typeface="Avenir"/>
                <a:ea typeface="Avenir"/>
                <a:cs typeface="Avenir"/>
                <a:sym typeface="Avenir"/>
              </a:rPr>
              <a:t>In the user Instance, transactions are isolated with READ / WRITE / both modifiers. </a:t>
            </a:r>
            <a:endParaRPr b="0" i="0" sz="1400" u="none" cap="none" strike="noStrike">
              <a:solidFill>
                <a:srgbClr val="000000"/>
              </a:solidFill>
              <a:latin typeface="Calibri"/>
              <a:ea typeface="Calibri"/>
              <a:cs typeface="Calibri"/>
              <a:sym typeface="Calibri"/>
            </a:endParaRPr>
          </a:p>
        </p:txBody>
      </p:sp>
      <p:sp>
        <p:nvSpPr>
          <p:cNvPr id="342" name="Google Shape;342;p28"/>
          <p:cNvSpPr txBox="1"/>
          <p:nvPr/>
        </p:nvSpPr>
        <p:spPr>
          <a:xfrm>
            <a:off x="512150" y="4460475"/>
            <a:ext cx="5275500" cy="5820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dk1"/>
              </a:buClr>
              <a:buSzPts val="1100"/>
              <a:buFont typeface="Arial"/>
              <a:buNone/>
            </a:pPr>
            <a:r>
              <a:rPr b="0" i="0" lang="en-GB" sz="1400" u="none" cap="none" strike="noStrike">
                <a:solidFill>
                  <a:schemeClr val="dk1"/>
                </a:solidFill>
                <a:latin typeface="Avenir"/>
                <a:ea typeface="Avenir"/>
                <a:cs typeface="Avenir"/>
                <a:sym typeface="Avenir"/>
              </a:rPr>
              <a:t>UPDATE statement throws an error : </a:t>
            </a:r>
            <a:endParaRPr b="0" i="0" sz="1400" u="none" cap="none" strike="noStrike">
              <a:solidFill>
                <a:schemeClr val="dk1"/>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800"/>
              <a:buFont typeface="Arial"/>
              <a:buNone/>
            </a:pPr>
            <a:r>
              <a:rPr b="0" i="0" lang="en-GB" sz="1400" u="none" cap="none" strike="noStrike">
                <a:solidFill>
                  <a:srgbClr val="FF0000"/>
                </a:solidFill>
                <a:latin typeface="Avenir"/>
                <a:ea typeface="Avenir"/>
                <a:cs typeface="Avenir"/>
                <a:sym typeface="Avenir"/>
              </a:rPr>
              <a:t>Cannot execute statement in a READ ONLY transaction.</a:t>
            </a:r>
            <a:endParaRPr b="0" i="0" sz="1400" u="none" cap="none" strike="noStrike">
              <a:solidFill>
                <a:srgbClr val="FF0000"/>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800"/>
              <a:buFont typeface="Arial"/>
              <a:buNone/>
            </a:pPr>
            <a:r>
              <a:t/>
            </a:r>
            <a:endParaRPr b="0" i="0" sz="1400" u="none" cap="none" strike="noStrike">
              <a:solidFill>
                <a:schemeClr val="dk1"/>
              </a:solidFill>
              <a:latin typeface="Avenir"/>
              <a:ea typeface="Avenir"/>
              <a:cs typeface="Avenir"/>
              <a:sym typeface="Avenir"/>
            </a:endParaRPr>
          </a:p>
          <a:p>
            <a:pPr indent="0" lvl="0" marL="0" marR="0" rtl="0" algn="l">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Avenir"/>
              <a:ea typeface="Avenir"/>
              <a:cs typeface="Avenir"/>
              <a:sym typeface="Avenir"/>
            </a:endParaRPr>
          </a:p>
        </p:txBody>
      </p:sp>
      <p:sp>
        <p:nvSpPr>
          <p:cNvPr id="343" name="Google Shape;343;p28"/>
          <p:cNvSpPr txBox="1"/>
          <p:nvPr/>
        </p:nvSpPr>
        <p:spPr>
          <a:xfrm>
            <a:off x="4637275" y="1123075"/>
            <a:ext cx="3700200" cy="301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1400"/>
              <a:buFont typeface="Arial"/>
              <a:buNone/>
            </a:pPr>
            <a:r>
              <a:rPr b="0" i="0" lang="en-GB" sz="1400" u="none" cap="none" strike="noStrike">
                <a:solidFill>
                  <a:schemeClr val="dk1"/>
                </a:solidFill>
                <a:latin typeface="Avenir"/>
                <a:ea typeface="Avenir"/>
                <a:cs typeface="Avenir"/>
                <a:sym typeface="Avenir"/>
              </a:rPr>
              <a:t>Result of READ only transaction</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9"/>
          <p:cNvSpPr txBox="1"/>
          <p:nvPr>
            <p:ph type="title"/>
          </p:nvPr>
        </p:nvSpPr>
        <p:spPr>
          <a:xfrm>
            <a:off x="381750" y="1049175"/>
            <a:ext cx="8508900" cy="3813600"/>
          </a:xfrm>
          <a:prstGeom prst="rect">
            <a:avLst/>
          </a:prstGeom>
          <a:noFill/>
          <a:ln>
            <a:noFill/>
          </a:ln>
        </p:spPr>
        <p:txBody>
          <a:bodyPr anchorCtr="0" anchor="ctr" bIns="34275" lIns="68575" spcFirstLastPara="1" rIns="68575" wrap="square" tIns="34275">
            <a:noAutofit/>
          </a:bodyPr>
          <a:lstStyle/>
          <a:p>
            <a:pPr indent="0" lvl="0" marL="0" rtl="0" algn="l">
              <a:lnSpc>
                <a:spcPct val="115000"/>
              </a:lnSpc>
              <a:spcBef>
                <a:spcPts val="900"/>
              </a:spcBef>
              <a:spcAft>
                <a:spcPts val="0"/>
              </a:spcAft>
              <a:buSzPts val="1400"/>
              <a:buNone/>
            </a:pPr>
            <a:r>
              <a:rPr lang="en-GB" sz="1400">
                <a:latin typeface="Avenir"/>
                <a:ea typeface="Avenir"/>
                <a:cs typeface="Avenir"/>
                <a:sym typeface="Avenir"/>
              </a:rPr>
              <a:t>Modifiers when set at Instance level can be altered, but it doesn’t effect the current transaction.</a:t>
            </a:r>
            <a:endParaRPr sz="1400">
              <a:latin typeface="Avenir"/>
              <a:ea typeface="Avenir"/>
              <a:cs typeface="Avenir"/>
              <a:sym typeface="Avenir"/>
            </a:endParaRPr>
          </a:p>
          <a:p>
            <a:pPr indent="0" lvl="0" marL="0" rtl="0" algn="l">
              <a:lnSpc>
                <a:spcPct val="115000"/>
              </a:lnSpc>
              <a:spcBef>
                <a:spcPts val="900"/>
              </a:spcBef>
              <a:spcAft>
                <a:spcPts val="0"/>
              </a:spcAft>
              <a:buSzPts val="1400"/>
              <a:buNone/>
            </a:pPr>
            <a:r>
              <a:rPr lang="en-GB" sz="1400">
                <a:latin typeface="Avenir"/>
                <a:ea typeface="Avenir"/>
                <a:cs typeface="Avenir"/>
                <a:sym typeface="Avenir"/>
              </a:rPr>
              <a:t>However it will be effective only from next transaction.</a:t>
            </a:r>
            <a:endParaRPr sz="1400">
              <a:latin typeface="Avenir"/>
              <a:ea typeface="Avenir"/>
              <a:cs typeface="Avenir"/>
              <a:sym typeface="Avenir"/>
            </a:endParaRPr>
          </a:p>
          <a:p>
            <a:pPr indent="0" lvl="0" marL="0" rtl="0" algn="l">
              <a:lnSpc>
                <a:spcPct val="90000"/>
              </a:lnSpc>
              <a:spcBef>
                <a:spcPts val="0"/>
              </a:spcBef>
              <a:spcAft>
                <a:spcPts val="0"/>
              </a:spcAft>
              <a:buClr>
                <a:schemeClr val="dk1"/>
              </a:buClr>
              <a:buSzPts val="1100"/>
              <a:buFont typeface="Arial"/>
              <a:buNone/>
            </a:pPr>
            <a:r>
              <a:t/>
            </a:r>
            <a:endParaRPr sz="1400">
              <a:latin typeface="Courier New"/>
              <a:ea typeface="Courier New"/>
              <a:cs typeface="Courier New"/>
              <a:sym typeface="Courier New"/>
            </a:endParaRPr>
          </a:p>
          <a:p>
            <a:pPr indent="0" lvl="0" marL="0" rtl="0" algn="l">
              <a:lnSpc>
                <a:spcPct val="90000"/>
              </a:lnSpc>
              <a:spcBef>
                <a:spcPts val="0"/>
              </a:spcBef>
              <a:spcAft>
                <a:spcPts val="0"/>
              </a:spcAft>
              <a:buSzPts val="1100"/>
              <a:buNone/>
            </a:pPr>
            <a:r>
              <a:rPr lang="en-GB" sz="1400">
                <a:latin typeface="Courier New"/>
                <a:ea typeface="Courier New"/>
                <a:cs typeface="Courier New"/>
                <a:sym typeface="Courier New"/>
              </a:rPr>
              <a:t>SET SESSION TRANSACTION READ WRITE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100"/>
              <a:buFont typeface="Arial"/>
              <a:buNone/>
            </a:pPr>
            <a:r>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100"/>
              <a:buFont typeface="Arial"/>
              <a:buNone/>
            </a:pPr>
            <a:r>
              <a:rPr lang="en-GB" sz="1400">
                <a:latin typeface="Courier New"/>
                <a:ea typeface="Courier New"/>
                <a:cs typeface="Courier New"/>
                <a:sym typeface="Courier New"/>
              </a:rPr>
              <a:t>/* In read and write mode */</a:t>
            </a:r>
            <a:endParaRPr sz="1400">
              <a:latin typeface="Courier New"/>
              <a:ea typeface="Courier New"/>
              <a:cs typeface="Courier New"/>
              <a:sym typeface="Courier New"/>
            </a:endParaRPr>
          </a:p>
          <a:p>
            <a:pPr indent="0" lvl="0" marL="0" rtl="0" algn="l">
              <a:lnSpc>
                <a:spcPct val="90000"/>
              </a:lnSpc>
              <a:spcBef>
                <a:spcPts val="0"/>
              </a:spcBef>
              <a:spcAft>
                <a:spcPts val="0"/>
              </a:spcAft>
              <a:buSzPts val="1100"/>
              <a:buNone/>
            </a:pPr>
            <a:r>
              <a:t/>
            </a:r>
            <a:endParaRPr sz="1400">
              <a:latin typeface="Courier New"/>
              <a:ea typeface="Courier New"/>
              <a:cs typeface="Courier New"/>
              <a:sym typeface="Courier New"/>
            </a:endParaRPr>
          </a:p>
          <a:p>
            <a:pPr indent="0" lvl="0" marL="0" rtl="0" algn="l">
              <a:lnSpc>
                <a:spcPct val="90000"/>
              </a:lnSpc>
              <a:spcBef>
                <a:spcPts val="0"/>
              </a:spcBef>
              <a:spcAft>
                <a:spcPts val="0"/>
              </a:spcAft>
              <a:buSzPts val="1100"/>
              <a:buNone/>
            </a:pPr>
            <a:r>
              <a:rPr lang="en-GB" sz="1400">
                <a:latin typeface="Courier New"/>
                <a:ea typeface="Courier New"/>
                <a:cs typeface="Courier New"/>
                <a:sym typeface="Courier New"/>
              </a:rPr>
              <a:t>START Transaction;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100"/>
              <a:buFont typeface="Arial"/>
              <a:buNone/>
            </a:pPr>
            <a:r>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100"/>
              <a:buFont typeface="Arial"/>
              <a:buNone/>
            </a:pPr>
            <a:r>
              <a:rPr lang="en-GB" sz="1400">
                <a:latin typeface="Courier New"/>
                <a:ea typeface="Courier New"/>
                <a:cs typeface="Courier New"/>
                <a:sym typeface="Courier New"/>
              </a:rPr>
              <a:t>SET SESSION TRANSACTION READ ONLY ; /* Effective from next transaction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100"/>
              <a:buFont typeface="Arial"/>
              <a:buNone/>
            </a:pPr>
            <a:r>
              <a:t/>
            </a:r>
            <a:endParaRPr sz="1400">
              <a:latin typeface="Courier New"/>
              <a:ea typeface="Courier New"/>
              <a:cs typeface="Courier New"/>
              <a:sym typeface="Courier New"/>
            </a:endParaRPr>
          </a:p>
          <a:p>
            <a:pPr indent="0" lvl="0" marL="914400" rtl="0" algn="l">
              <a:lnSpc>
                <a:spcPct val="90000"/>
              </a:lnSpc>
              <a:spcBef>
                <a:spcPts val="0"/>
              </a:spcBef>
              <a:spcAft>
                <a:spcPts val="0"/>
              </a:spcAft>
              <a:buSzPts val="1400"/>
              <a:buNone/>
            </a:pPr>
            <a:r>
              <a:rPr lang="en-GB" sz="1400">
                <a:latin typeface="Courier New"/>
                <a:ea typeface="Courier New"/>
                <a:cs typeface="Courier New"/>
                <a:sym typeface="Courier New"/>
              </a:rPr>
              <a:t>Update ACCOUNT </a:t>
            </a:r>
            <a:endParaRPr sz="1400">
              <a:latin typeface="Courier New"/>
              <a:ea typeface="Courier New"/>
              <a:cs typeface="Courier New"/>
              <a:sym typeface="Courier New"/>
            </a:endParaRPr>
          </a:p>
          <a:p>
            <a:pPr indent="0" lvl="0" marL="914400" rtl="0" algn="l">
              <a:lnSpc>
                <a:spcPct val="90000"/>
              </a:lnSpc>
              <a:spcBef>
                <a:spcPts val="0"/>
              </a:spcBef>
              <a:spcAft>
                <a:spcPts val="0"/>
              </a:spcAft>
              <a:buSzPts val="1400"/>
              <a:buNone/>
            </a:pPr>
            <a:r>
              <a:rPr lang="en-GB" sz="1400">
                <a:latin typeface="Courier New"/>
                <a:ea typeface="Courier New"/>
                <a:cs typeface="Courier New"/>
                <a:sym typeface="Courier New"/>
              </a:rPr>
              <a:t>set   </a:t>
            </a:r>
            <a:endParaRPr sz="1400">
              <a:latin typeface="Courier New"/>
              <a:ea typeface="Courier New"/>
              <a:cs typeface="Courier New"/>
              <a:sym typeface="Courier New"/>
            </a:endParaRPr>
          </a:p>
          <a:p>
            <a:pPr indent="0" lvl="0" marL="914400" rtl="0" algn="l">
              <a:lnSpc>
                <a:spcPct val="90000"/>
              </a:lnSpc>
              <a:spcBef>
                <a:spcPts val="0"/>
              </a:spcBef>
              <a:spcAft>
                <a:spcPts val="0"/>
              </a:spcAft>
              <a:buSzPts val="1400"/>
              <a:buNone/>
            </a:pPr>
            <a:r>
              <a:rPr lang="en-GB" sz="1400">
                <a:latin typeface="Courier New"/>
                <a:ea typeface="Courier New"/>
                <a:cs typeface="Courier New"/>
                <a:sym typeface="Courier New"/>
              </a:rPr>
              <a:t>balance = balance - 2300  </a:t>
            </a:r>
            <a:endParaRPr sz="1400">
              <a:latin typeface="Courier New"/>
              <a:ea typeface="Courier New"/>
              <a:cs typeface="Courier New"/>
              <a:sym typeface="Courier New"/>
            </a:endParaRPr>
          </a:p>
          <a:p>
            <a:pPr indent="0" lvl="0" marL="914400" rtl="0" algn="l">
              <a:lnSpc>
                <a:spcPct val="90000"/>
              </a:lnSpc>
              <a:spcBef>
                <a:spcPts val="0"/>
              </a:spcBef>
              <a:spcAft>
                <a:spcPts val="0"/>
              </a:spcAft>
              <a:buSzPts val="1400"/>
              <a:buNone/>
            </a:pPr>
            <a:r>
              <a:rPr lang="en-GB" sz="1400">
                <a:latin typeface="Courier New"/>
                <a:ea typeface="Courier New"/>
                <a:cs typeface="Courier New"/>
                <a:sym typeface="Courier New"/>
              </a:rPr>
              <a:t>where Acct_Num = '4000-1956-2001';</a:t>
            </a:r>
            <a:endParaRPr sz="1400">
              <a:latin typeface="Courier New"/>
              <a:ea typeface="Courier New"/>
              <a:cs typeface="Courier New"/>
              <a:sym typeface="Courier New"/>
            </a:endParaRPr>
          </a:p>
          <a:p>
            <a:pPr indent="0" lvl="0" marL="0" rtl="0" algn="l">
              <a:lnSpc>
                <a:spcPct val="90000"/>
              </a:lnSpc>
              <a:spcBef>
                <a:spcPts val="0"/>
              </a:spcBef>
              <a:spcAft>
                <a:spcPts val="0"/>
              </a:spcAft>
              <a:buSzPts val="1400"/>
              <a:buNone/>
            </a:pPr>
            <a:r>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100"/>
              <a:buFont typeface="Arial"/>
              <a:buNone/>
            </a:pPr>
            <a:r>
              <a:rPr lang="en-GB" sz="1400">
                <a:latin typeface="Courier New"/>
                <a:ea typeface="Courier New"/>
                <a:cs typeface="Courier New"/>
                <a:sym typeface="Courier New"/>
              </a:rPr>
              <a:t>/* 	DML is executed */</a:t>
            </a:r>
            <a:endParaRPr sz="1400">
              <a:latin typeface="Courier New"/>
              <a:ea typeface="Courier New"/>
              <a:cs typeface="Courier New"/>
              <a:sym typeface="Courier New"/>
            </a:endParaRPr>
          </a:p>
          <a:p>
            <a:pPr indent="0" lvl="0" marL="0" rtl="0" algn="l">
              <a:lnSpc>
                <a:spcPct val="90000"/>
              </a:lnSpc>
              <a:spcBef>
                <a:spcPts val="0"/>
              </a:spcBef>
              <a:spcAft>
                <a:spcPts val="0"/>
              </a:spcAft>
              <a:buSzPts val="1400"/>
              <a:buNone/>
            </a:pPr>
            <a:r>
              <a:t/>
            </a:r>
            <a:endParaRPr sz="1400">
              <a:latin typeface="Courier New"/>
              <a:ea typeface="Courier New"/>
              <a:cs typeface="Courier New"/>
              <a:sym typeface="Courier New"/>
            </a:endParaRPr>
          </a:p>
          <a:p>
            <a:pPr indent="0" lvl="0" marL="0" rtl="0" algn="l">
              <a:lnSpc>
                <a:spcPct val="90000"/>
              </a:lnSpc>
              <a:spcBef>
                <a:spcPts val="0"/>
              </a:spcBef>
              <a:spcAft>
                <a:spcPts val="0"/>
              </a:spcAft>
              <a:buSzPts val="1400"/>
              <a:buNone/>
            </a:pPr>
            <a:r>
              <a:rPr lang="en-GB" sz="1400">
                <a:latin typeface="Courier New"/>
                <a:ea typeface="Courier New"/>
                <a:cs typeface="Courier New"/>
                <a:sym typeface="Courier New"/>
              </a:rPr>
              <a:t>COMMIT  ; /* End the current transaction */ </a:t>
            </a:r>
            <a:endParaRPr sz="1400">
              <a:latin typeface="Courier New"/>
              <a:ea typeface="Courier New"/>
              <a:cs typeface="Courier New"/>
              <a:sym typeface="Courier New"/>
            </a:endParaRPr>
          </a:p>
        </p:txBody>
      </p:sp>
      <p:sp>
        <p:nvSpPr>
          <p:cNvPr id="349" name="Google Shape;349;p29"/>
          <p:cNvSpPr txBox="1"/>
          <p:nvPr/>
        </p:nvSpPr>
        <p:spPr>
          <a:xfrm>
            <a:off x="472549" y="432000"/>
            <a:ext cx="6834900" cy="5820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800"/>
              <a:buFont typeface="Arial"/>
              <a:buNone/>
            </a:pPr>
            <a:r>
              <a:rPr b="0" i="0" lang="en-GB" sz="2300" u="none" cap="none" strike="noStrike">
                <a:solidFill>
                  <a:srgbClr val="434343"/>
                </a:solidFill>
                <a:latin typeface="Avenir"/>
                <a:ea typeface="Avenir"/>
                <a:cs typeface="Avenir"/>
                <a:sym typeface="Avenir"/>
              </a:rPr>
              <a:t>Altering the Modifiers : Read and Write</a:t>
            </a:r>
            <a:endParaRPr b="0" i="0" sz="2300" u="none" cap="none" strike="noStrike">
              <a:solidFill>
                <a:srgbClr val="434343"/>
              </a:solidFill>
              <a:latin typeface="Avenir"/>
              <a:ea typeface="Avenir"/>
              <a:cs typeface="Avenir"/>
              <a:sym typeface="Aveni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9da6cb131d_0_0"/>
          <p:cNvSpPr txBox="1"/>
          <p:nvPr>
            <p:ph type="title"/>
          </p:nvPr>
        </p:nvSpPr>
        <p:spPr>
          <a:xfrm>
            <a:off x="512344" y="1165463"/>
            <a:ext cx="8328300" cy="3727200"/>
          </a:xfrm>
          <a:prstGeom prst="rect">
            <a:avLst/>
          </a:prstGeom>
          <a:noFill/>
          <a:ln>
            <a:noFill/>
          </a:ln>
        </p:spPr>
        <p:txBody>
          <a:bodyPr anchorCtr="0" anchor="ctr" bIns="34275" lIns="68575" spcFirstLastPara="1" rIns="68575" wrap="square" tIns="34275">
            <a:noAutofit/>
          </a:bodyPr>
          <a:lstStyle/>
          <a:p>
            <a:pPr indent="-254000" lvl="0" marL="342900" rtl="0" algn="l">
              <a:lnSpc>
                <a:spcPct val="90000"/>
              </a:lnSpc>
              <a:spcBef>
                <a:spcPts val="0"/>
              </a:spcBef>
              <a:spcAft>
                <a:spcPts val="0"/>
              </a:spcAft>
              <a:buSzPts val="1400"/>
              <a:buFont typeface="Avenir"/>
              <a:buChar char="●"/>
            </a:pPr>
            <a:r>
              <a:rPr lang="en-GB" sz="1400">
                <a:latin typeface="Avenir"/>
                <a:ea typeface="Avenir"/>
                <a:cs typeface="Avenir"/>
                <a:sym typeface="Avenir"/>
              </a:rPr>
              <a:t>Transaction is a process of executing multiple DML statements sequentially to achieve a final task.</a:t>
            </a:r>
            <a:endParaRPr sz="1400">
              <a:latin typeface="Avenir"/>
              <a:ea typeface="Avenir"/>
              <a:cs typeface="Avenir"/>
              <a:sym typeface="Avenir"/>
            </a:endParaRPr>
          </a:p>
          <a:p>
            <a:pPr indent="0" lvl="0" marL="342900" rtl="0" algn="l">
              <a:lnSpc>
                <a:spcPct val="90000"/>
              </a:lnSpc>
              <a:spcBef>
                <a:spcPts val="0"/>
              </a:spcBef>
              <a:spcAft>
                <a:spcPts val="0"/>
              </a:spcAft>
              <a:buSzPts val="1400"/>
              <a:buNone/>
            </a:pPr>
            <a:r>
              <a:t/>
            </a:r>
            <a:endParaRPr sz="1400">
              <a:latin typeface="Avenir"/>
              <a:ea typeface="Avenir"/>
              <a:cs typeface="Avenir"/>
              <a:sym typeface="Avenir"/>
            </a:endParaRPr>
          </a:p>
          <a:p>
            <a:pPr indent="0" lvl="0" marL="342900" rtl="0" algn="l">
              <a:lnSpc>
                <a:spcPct val="90000"/>
              </a:lnSpc>
              <a:spcBef>
                <a:spcPts val="0"/>
              </a:spcBef>
              <a:spcAft>
                <a:spcPts val="0"/>
              </a:spcAft>
              <a:buSzPts val="1400"/>
              <a:buNone/>
            </a:pPr>
            <a:r>
              <a:t/>
            </a:r>
            <a:endParaRPr sz="1400">
              <a:latin typeface="Avenir"/>
              <a:ea typeface="Avenir"/>
              <a:cs typeface="Avenir"/>
              <a:sym typeface="Avenir"/>
            </a:endParaRPr>
          </a:p>
          <a:p>
            <a:pPr indent="-254000" lvl="0" marL="342900" rtl="0" algn="l">
              <a:lnSpc>
                <a:spcPct val="90000"/>
              </a:lnSpc>
              <a:spcBef>
                <a:spcPts val="0"/>
              </a:spcBef>
              <a:spcAft>
                <a:spcPts val="0"/>
              </a:spcAft>
              <a:buSzPts val="1400"/>
              <a:buFont typeface="Avenir"/>
              <a:buChar char="●"/>
            </a:pPr>
            <a:r>
              <a:rPr lang="en-GB" sz="1400">
                <a:latin typeface="Avenir"/>
                <a:ea typeface="Avenir"/>
                <a:cs typeface="Avenir"/>
                <a:sym typeface="Avenir"/>
              </a:rPr>
              <a:t>A transaction which is performing DML operations including Insertion, deletion, update of records ensures </a:t>
            </a:r>
            <a:r>
              <a:rPr i="1" lang="en-GB" sz="1400">
                <a:latin typeface="Avenir"/>
                <a:ea typeface="Avenir"/>
                <a:cs typeface="Avenir"/>
                <a:sym typeface="Avenir"/>
              </a:rPr>
              <a:t>data integrity.</a:t>
            </a:r>
            <a:endParaRPr i="1" sz="1400">
              <a:latin typeface="Avenir"/>
              <a:ea typeface="Avenir"/>
              <a:cs typeface="Avenir"/>
              <a:sym typeface="Avenir"/>
            </a:endParaRPr>
          </a:p>
          <a:p>
            <a:pPr indent="0" lvl="0" marL="342900" rtl="0" algn="l">
              <a:lnSpc>
                <a:spcPct val="90000"/>
              </a:lnSpc>
              <a:spcBef>
                <a:spcPts val="0"/>
              </a:spcBef>
              <a:spcAft>
                <a:spcPts val="0"/>
              </a:spcAft>
              <a:buSzPts val="1400"/>
              <a:buNone/>
            </a:pPr>
            <a:r>
              <a:t/>
            </a:r>
            <a:endParaRPr sz="1400">
              <a:latin typeface="Avenir"/>
              <a:ea typeface="Avenir"/>
              <a:cs typeface="Avenir"/>
              <a:sym typeface="Avenir"/>
            </a:endParaRPr>
          </a:p>
          <a:p>
            <a:pPr indent="0" lvl="0" marL="342900" rtl="0" algn="l">
              <a:lnSpc>
                <a:spcPct val="90000"/>
              </a:lnSpc>
              <a:spcBef>
                <a:spcPts val="0"/>
              </a:spcBef>
              <a:spcAft>
                <a:spcPts val="0"/>
              </a:spcAft>
              <a:buSzPts val="1400"/>
              <a:buNone/>
            </a:pPr>
            <a:r>
              <a:t/>
            </a:r>
            <a:endParaRPr sz="1400">
              <a:latin typeface="Avenir"/>
              <a:ea typeface="Avenir"/>
              <a:cs typeface="Avenir"/>
              <a:sym typeface="Avenir"/>
            </a:endParaRPr>
          </a:p>
          <a:p>
            <a:pPr indent="-254000" lvl="0" marL="342900" rtl="0" algn="l">
              <a:lnSpc>
                <a:spcPct val="90000"/>
              </a:lnSpc>
              <a:spcBef>
                <a:spcPts val="0"/>
              </a:spcBef>
              <a:spcAft>
                <a:spcPts val="0"/>
              </a:spcAft>
              <a:buSzPts val="1400"/>
              <a:buFont typeface="Avenir"/>
              <a:buChar char="●"/>
            </a:pPr>
            <a:r>
              <a:rPr lang="en-GB" sz="1400">
                <a:latin typeface="Avenir"/>
                <a:ea typeface="Avenir"/>
                <a:cs typeface="Avenir"/>
                <a:sym typeface="Avenir"/>
              </a:rPr>
              <a:t>In an online application, the transactions happening on the database concurrently ensures the data is accurate and reliable without any loss.</a:t>
            </a:r>
            <a:endParaRPr sz="1400">
              <a:latin typeface="Avenir"/>
              <a:ea typeface="Avenir"/>
              <a:cs typeface="Avenir"/>
              <a:sym typeface="Avenir"/>
            </a:endParaRPr>
          </a:p>
          <a:p>
            <a:pPr indent="0" lvl="0" marL="342900" rtl="0" algn="l">
              <a:lnSpc>
                <a:spcPct val="90000"/>
              </a:lnSpc>
              <a:spcBef>
                <a:spcPts val="0"/>
              </a:spcBef>
              <a:spcAft>
                <a:spcPts val="0"/>
              </a:spcAft>
              <a:buSzPts val="1400"/>
              <a:buNone/>
            </a:pPr>
            <a:r>
              <a:t/>
            </a:r>
            <a:endParaRPr sz="1400">
              <a:latin typeface="Avenir"/>
              <a:ea typeface="Avenir"/>
              <a:cs typeface="Avenir"/>
              <a:sym typeface="Avenir"/>
            </a:endParaRPr>
          </a:p>
          <a:p>
            <a:pPr indent="0" lvl="0" marL="342900" rtl="0" algn="l">
              <a:lnSpc>
                <a:spcPct val="90000"/>
              </a:lnSpc>
              <a:spcBef>
                <a:spcPts val="0"/>
              </a:spcBef>
              <a:spcAft>
                <a:spcPts val="0"/>
              </a:spcAft>
              <a:buSzPts val="1400"/>
              <a:buNone/>
            </a:pPr>
            <a:r>
              <a:t/>
            </a:r>
            <a:endParaRPr sz="1400">
              <a:latin typeface="Avenir"/>
              <a:ea typeface="Avenir"/>
              <a:cs typeface="Avenir"/>
              <a:sym typeface="Avenir"/>
            </a:endParaRPr>
          </a:p>
          <a:p>
            <a:pPr indent="-254000" lvl="0" marL="342900" rtl="0" algn="l">
              <a:lnSpc>
                <a:spcPct val="90000"/>
              </a:lnSpc>
              <a:spcBef>
                <a:spcPts val="0"/>
              </a:spcBef>
              <a:spcAft>
                <a:spcPts val="0"/>
              </a:spcAft>
              <a:buSzPts val="1400"/>
              <a:buFont typeface="Avenir"/>
              <a:buChar char="●"/>
            </a:pPr>
            <a:r>
              <a:rPr lang="en-GB" sz="1400">
                <a:latin typeface="Avenir"/>
                <a:ea typeface="Avenir"/>
                <a:cs typeface="Avenir"/>
                <a:sym typeface="Avenir"/>
              </a:rPr>
              <a:t>Usually , in big organizations like banks perform millions of transactions per minute in database environment. All these transactions are processed through DML statements including INSERT, DELETE, UPDATE and SELECT statements.</a:t>
            </a:r>
            <a:endParaRPr sz="1400">
              <a:latin typeface="Avenir"/>
              <a:ea typeface="Avenir"/>
              <a:cs typeface="Avenir"/>
              <a:sym typeface="Avenir"/>
            </a:endParaRPr>
          </a:p>
          <a:p>
            <a:pPr indent="0" lvl="0" marL="342900" rtl="0" algn="l">
              <a:lnSpc>
                <a:spcPct val="90000"/>
              </a:lnSpc>
              <a:spcBef>
                <a:spcPts val="0"/>
              </a:spcBef>
              <a:spcAft>
                <a:spcPts val="0"/>
              </a:spcAft>
              <a:buSzPts val="1400"/>
              <a:buNone/>
            </a:pPr>
            <a:r>
              <a:t/>
            </a:r>
            <a:endParaRPr sz="1400">
              <a:latin typeface="Avenir"/>
              <a:ea typeface="Avenir"/>
              <a:cs typeface="Avenir"/>
              <a:sym typeface="Avenir"/>
            </a:endParaRPr>
          </a:p>
          <a:p>
            <a:pPr indent="0" lvl="0" marL="342900" rtl="0" algn="l">
              <a:lnSpc>
                <a:spcPct val="90000"/>
              </a:lnSpc>
              <a:spcBef>
                <a:spcPts val="0"/>
              </a:spcBef>
              <a:spcAft>
                <a:spcPts val="0"/>
              </a:spcAft>
              <a:buSzPts val="1400"/>
              <a:buNone/>
            </a:pPr>
            <a:r>
              <a:t/>
            </a:r>
            <a:endParaRPr sz="1400">
              <a:latin typeface="Avenir"/>
              <a:ea typeface="Avenir"/>
              <a:cs typeface="Avenir"/>
              <a:sym typeface="Avenir"/>
            </a:endParaRPr>
          </a:p>
          <a:p>
            <a:pPr indent="-254000" lvl="0" marL="342900" rtl="0" algn="l">
              <a:lnSpc>
                <a:spcPct val="90000"/>
              </a:lnSpc>
              <a:spcBef>
                <a:spcPts val="0"/>
              </a:spcBef>
              <a:spcAft>
                <a:spcPts val="0"/>
              </a:spcAft>
              <a:buSzPts val="1400"/>
              <a:buFont typeface="Avenir"/>
              <a:buChar char="●"/>
            </a:pPr>
            <a:r>
              <a:rPr lang="en-GB" sz="1400">
                <a:latin typeface="Avenir"/>
                <a:ea typeface="Avenir"/>
                <a:cs typeface="Avenir"/>
                <a:sym typeface="Avenir"/>
              </a:rPr>
              <a:t>All of these transactions ensure the database integrity and accuracy of data for users.</a:t>
            </a:r>
            <a:endParaRPr sz="1400">
              <a:latin typeface="Avenir"/>
              <a:ea typeface="Avenir"/>
              <a:cs typeface="Avenir"/>
              <a:sym typeface="Avenir"/>
            </a:endParaRPr>
          </a:p>
        </p:txBody>
      </p:sp>
      <p:sp>
        <p:nvSpPr>
          <p:cNvPr id="152" name="Google Shape;152;g9da6cb131d_0_0"/>
          <p:cNvSpPr txBox="1"/>
          <p:nvPr/>
        </p:nvSpPr>
        <p:spPr>
          <a:xfrm>
            <a:off x="437381" y="168244"/>
            <a:ext cx="5782500" cy="5820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800"/>
              <a:buFont typeface="Arial"/>
              <a:buNone/>
            </a:pPr>
            <a:r>
              <a:rPr b="1" i="0" lang="en-GB" sz="2300" u="none" cap="none" strike="noStrike">
                <a:solidFill>
                  <a:srgbClr val="434343"/>
                </a:solidFill>
                <a:latin typeface="Avenir"/>
                <a:ea typeface="Avenir"/>
                <a:cs typeface="Avenir"/>
                <a:sym typeface="Avenir"/>
              </a:rPr>
              <a:t>What is Transaction?</a:t>
            </a:r>
            <a:endParaRPr b="0" i="0" sz="2300" u="none" cap="none" strike="noStrike">
              <a:solidFill>
                <a:srgbClr val="434343"/>
              </a:solidFill>
              <a:latin typeface="Avenir"/>
              <a:ea typeface="Avenir"/>
              <a:cs typeface="Avenir"/>
              <a:sym typeface="Aveni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0"/>
          <p:cNvSpPr txBox="1"/>
          <p:nvPr/>
        </p:nvSpPr>
        <p:spPr>
          <a:xfrm>
            <a:off x="472549" y="432000"/>
            <a:ext cx="6834900" cy="5820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800"/>
              <a:buFont typeface="Arial"/>
              <a:buNone/>
            </a:pPr>
            <a:r>
              <a:rPr b="0" i="0" lang="en-GB" sz="2300" u="none" cap="none" strike="noStrike">
                <a:solidFill>
                  <a:srgbClr val="434343"/>
                </a:solidFill>
                <a:latin typeface="Avenir"/>
                <a:ea typeface="Avenir"/>
                <a:cs typeface="Avenir"/>
                <a:sym typeface="Avenir"/>
              </a:rPr>
              <a:t>Altering the Modifiers : Read and Write</a:t>
            </a:r>
            <a:endParaRPr b="0" i="0" sz="2300" u="none" cap="none" strike="noStrike">
              <a:solidFill>
                <a:srgbClr val="434343"/>
              </a:solidFill>
              <a:latin typeface="Avenir"/>
              <a:ea typeface="Avenir"/>
              <a:cs typeface="Avenir"/>
              <a:sym typeface="Avenir"/>
            </a:endParaRPr>
          </a:p>
        </p:txBody>
      </p:sp>
      <p:pic>
        <p:nvPicPr>
          <p:cNvPr id="355" name="Google Shape;355;p30"/>
          <p:cNvPicPr preferRelativeResize="0"/>
          <p:nvPr/>
        </p:nvPicPr>
        <p:blipFill rotWithShape="1">
          <a:blip r:embed="rId3">
            <a:alphaModFix/>
          </a:blip>
          <a:srcRect b="0" l="0" r="0" t="0"/>
          <a:stretch/>
        </p:blipFill>
        <p:spPr>
          <a:xfrm>
            <a:off x="472550" y="1471375"/>
            <a:ext cx="7626199" cy="3552100"/>
          </a:xfrm>
          <a:prstGeom prst="rect">
            <a:avLst/>
          </a:prstGeom>
          <a:noFill/>
          <a:ln>
            <a:noFill/>
          </a:ln>
        </p:spPr>
      </p:pic>
      <p:sp>
        <p:nvSpPr>
          <p:cNvPr id="356" name="Google Shape;356;p30"/>
          <p:cNvSpPr txBox="1"/>
          <p:nvPr/>
        </p:nvSpPr>
        <p:spPr>
          <a:xfrm>
            <a:off x="472550" y="1014000"/>
            <a:ext cx="6834900" cy="3606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800"/>
              <a:buFont typeface="Arial"/>
              <a:buNone/>
            </a:pPr>
            <a:r>
              <a:rPr b="0" i="0" lang="en-GB" sz="2300" u="none" cap="none" strike="noStrike">
                <a:solidFill>
                  <a:srgbClr val="434343"/>
                </a:solidFill>
                <a:latin typeface="Avenir"/>
                <a:ea typeface="Avenir"/>
                <a:cs typeface="Avenir"/>
                <a:sym typeface="Avenir"/>
              </a:rPr>
              <a:t>Result </a:t>
            </a:r>
            <a:endParaRPr b="0" i="0" sz="2300" u="none" cap="none" strike="noStrike">
              <a:solidFill>
                <a:srgbClr val="434343"/>
              </a:solidFill>
              <a:latin typeface="Avenir"/>
              <a:ea typeface="Avenir"/>
              <a:cs typeface="Avenir"/>
              <a:sym typeface="Aveni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1"/>
          <p:cNvSpPr txBox="1"/>
          <p:nvPr>
            <p:ph type="title"/>
          </p:nvPr>
        </p:nvSpPr>
        <p:spPr>
          <a:xfrm>
            <a:off x="115325" y="1655050"/>
            <a:ext cx="3974400" cy="2709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sz="1400">
              <a:latin typeface="Avenir"/>
              <a:ea typeface="Avenir"/>
              <a:cs typeface="Avenir"/>
              <a:sym typeface="Avenir"/>
            </a:endParaRPr>
          </a:p>
          <a:p>
            <a:pPr indent="0" lvl="0" marL="0" rtl="0" algn="l">
              <a:lnSpc>
                <a:spcPct val="115000"/>
              </a:lnSpc>
              <a:spcBef>
                <a:spcPts val="900"/>
              </a:spcBef>
              <a:spcAft>
                <a:spcPts val="0"/>
              </a:spcAft>
              <a:buSzPts val="1400"/>
              <a:buNone/>
            </a:pPr>
            <a:r>
              <a:rPr b="1" lang="en-GB" sz="1400">
                <a:latin typeface="Avenir"/>
                <a:ea typeface="Avenir"/>
                <a:cs typeface="Avenir"/>
                <a:sym typeface="Avenir"/>
              </a:rPr>
              <a:t>/* Second transaction: */</a:t>
            </a:r>
            <a:endParaRPr b="1" sz="1400">
              <a:latin typeface="Avenir"/>
              <a:ea typeface="Avenir"/>
              <a:cs typeface="Avenir"/>
              <a:sym typeface="Avenir"/>
            </a:endParaRPr>
          </a:p>
          <a:p>
            <a:pPr indent="0" lvl="0" marL="0" rtl="0" algn="l">
              <a:lnSpc>
                <a:spcPct val="115000"/>
              </a:lnSpc>
              <a:spcBef>
                <a:spcPts val="900"/>
              </a:spcBef>
              <a:spcAft>
                <a:spcPts val="0"/>
              </a:spcAft>
              <a:buSzPts val="1400"/>
              <a:buNone/>
            </a:pPr>
            <a:r>
              <a:rPr lang="en-GB" sz="1400">
                <a:latin typeface="Courier New"/>
                <a:ea typeface="Courier New"/>
                <a:cs typeface="Courier New"/>
                <a:sym typeface="Courier New"/>
              </a:rPr>
              <a:t>START transaction </a:t>
            </a:r>
            <a:endParaRPr sz="1400">
              <a:latin typeface="Courier New"/>
              <a:ea typeface="Courier New"/>
              <a:cs typeface="Courier New"/>
              <a:sym typeface="Courier New"/>
            </a:endParaRPr>
          </a:p>
          <a:p>
            <a:pPr indent="0" lvl="0" marL="0" rtl="0" algn="l">
              <a:lnSpc>
                <a:spcPct val="90000"/>
              </a:lnSpc>
              <a:spcBef>
                <a:spcPts val="900"/>
              </a:spcBef>
              <a:spcAft>
                <a:spcPts val="0"/>
              </a:spcAft>
              <a:buSzPts val="1400"/>
              <a:buNone/>
            </a:pPr>
            <a:r>
              <a:rPr b="1" lang="en-GB" sz="1400">
                <a:latin typeface="Avenir"/>
                <a:ea typeface="Avenir"/>
                <a:cs typeface="Avenir"/>
                <a:sym typeface="Avenir"/>
              </a:rPr>
              <a:t>/* 	</a:t>
            </a:r>
            <a:r>
              <a:rPr b="1" i="1" lang="en-GB" sz="1400">
                <a:latin typeface="Avenir"/>
                <a:ea typeface="Avenir"/>
                <a:cs typeface="Avenir"/>
                <a:sym typeface="Avenir"/>
              </a:rPr>
              <a:t>Update will not execute */</a:t>
            </a:r>
            <a:endParaRPr b="1" i="1" sz="1400">
              <a:latin typeface="Avenir"/>
              <a:ea typeface="Avenir"/>
              <a:cs typeface="Avenir"/>
              <a:sym typeface="Avenir"/>
            </a:endParaRPr>
          </a:p>
          <a:p>
            <a:pPr indent="0" lvl="0" marL="0" rtl="0" algn="l">
              <a:lnSpc>
                <a:spcPct val="90000"/>
              </a:lnSpc>
              <a:spcBef>
                <a:spcPts val="0"/>
              </a:spcBef>
              <a:spcAft>
                <a:spcPts val="0"/>
              </a:spcAft>
              <a:buSzPts val="1400"/>
              <a:buNone/>
            </a:pPr>
            <a:r>
              <a:rPr lang="en-GB" sz="1400">
                <a:latin typeface="Courier New"/>
                <a:ea typeface="Courier New"/>
                <a:cs typeface="Courier New"/>
                <a:sym typeface="Courier New"/>
              </a:rPr>
              <a:t>Update ACCOUNT </a:t>
            </a:r>
            <a:endParaRPr sz="1400">
              <a:latin typeface="Courier New"/>
              <a:ea typeface="Courier New"/>
              <a:cs typeface="Courier New"/>
              <a:sym typeface="Courier New"/>
            </a:endParaRPr>
          </a:p>
          <a:p>
            <a:pPr indent="0" lvl="0" marL="0" rtl="0" algn="l">
              <a:lnSpc>
                <a:spcPct val="90000"/>
              </a:lnSpc>
              <a:spcBef>
                <a:spcPts val="0"/>
              </a:spcBef>
              <a:spcAft>
                <a:spcPts val="0"/>
              </a:spcAft>
              <a:buSzPts val="1400"/>
              <a:buNone/>
            </a:pPr>
            <a:r>
              <a:rPr lang="en-GB" sz="1400">
                <a:latin typeface="Courier New"/>
                <a:ea typeface="Courier New"/>
                <a:cs typeface="Courier New"/>
                <a:sym typeface="Courier New"/>
              </a:rPr>
              <a:t>set   </a:t>
            </a:r>
            <a:endParaRPr sz="1400">
              <a:latin typeface="Courier New"/>
              <a:ea typeface="Courier New"/>
              <a:cs typeface="Courier New"/>
              <a:sym typeface="Courier New"/>
            </a:endParaRPr>
          </a:p>
          <a:p>
            <a:pPr indent="0" lvl="0" marL="0" rtl="0" algn="l">
              <a:lnSpc>
                <a:spcPct val="90000"/>
              </a:lnSpc>
              <a:spcBef>
                <a:spcPts val="0"/>
              </a:spcBef>
              <a:spcAft>
                <a:spcPts val="0"/>
              </a:spcAft>
              <a:buSzPts val="1400"/>
              <a:buNone/>
            </a:pPr>
            <a:r>
              <a:rPr i="1" lang="en-GB" sz="1400">
                <a:latin typeface="Courier New"/>
                <a:ea typeface="Courier New"/>
                <a:cs typeface="Courier New"/>
                <a:sym typeface="Courier New"/>
              </a:rPr>
              <a:t>balance = balance - 2300 </a:t>
            </a:r>
            <a:r>
              <a:rPr lang="en-GB" sz="1400">
                <a:latin typeface="Courier New"/>
                <a:ea typeface="Courier New"/>
                <a:cs typeface="Courier New"/>
                <a:sym typeface="Courier New"/>
              </a:rPr>
              <a:t> </a:t>
            </a:r>
            <a:endParaRPr sz="1400">
              <a:latin typeface="Courier New"/>
              <a:ea typeface="Courier New"/>
              <a:cs typeface="Courier New"/>
              <a:sym typeface="Courier New"/>
            </a:endParaRPr>
          </a:p>
          <a:p>
            <a:pPr indent="0" lvl="0" marL="0" rtl="0" algn="l">
              <a:lnSpc>
                <a:spcPct val="90000"/>
              </a:lnSpc>
              <a:spcBef>
                <a:spcPts val="0"/>
              </a:spcBef>
              <a:spcAft>
                <a:spcPts val="0"/>
              </a:spcAft>
              <a:buSzPts val="1400"/>
              <a:buNone/>
            </a:pPr>
            <a:r>
              <a:rPr lang="en-GB" sz="1400">
                <a:latin typeface="Courier New"/>
                <a:ea typeface="Courier New"/>
                <a:cs typeface="Courier New"/>
                <a:sym typeface="Courier New"/>
              </a:rPr>
              <a:t>where Acct_Num = '4000-1956-2001'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800"/>
              <a:buFont typeface="Calibri"/>
              <a:buNone/>
            </a:pPr>
            <a:r>
              <a:t/>
            </a:r>
            <a:endParaRPr b="1" sz="1400">
              <a:latin typeface="Avenir"/>
              <a:ea typeface="Avenir"/>
              <a:cs typeface="Avenir"/>
              <a:sym typeface="Avenir"/>
            </a:endParaRPr>
          </a:p>
        </p:txBody>
      </p:sp>
      <p:sp>
        <p:nvSpPr>
          <p:cNvPr id="362" name="Google Shape;362;p31"/>
          <p:cNvSpPr txBox="1"/>
          <p:nvPr/>
        </p:nvSpPr>
        <p:spPr>
          <a:xfrm>
            <a:off x="437381" y="168244"/>
            <a:ext cx="5782500" cy="5820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800"/>
              <a:buFont typeface="Arial"/>
              <a:buNone/>
            </a:pPr>
            <a:r>
              <a:rPr b="1" i="0" lang="en-GB" sz="2300" u="none" cap="none" strike="noStrike">
                <a:solidFill>
                  <a:srgbClr val="434343"/>
                </a:solidFill>
                <a:latin typeface="Avenir"/>
                <a:ea typeface="Avenir"/>
                <a:cs typeface="Avenir"/>
                <a:sym typeface="Avenir"/>
              </a:rPr>
              <a:t>Set Transaction</a:t>
            </a:r>
            <a:endParaRPr b="0" i="0" sz="2300" u="none" cap="none" strike="noStrike">
              <a:solidFill>
                <a:srgbClr val="434343"/>
              </a:solidFill>
              <a:latin typeface="Avenir"/>
              <a:ea typeface="Avenir"/>
              <a:cs typeface="Avenir"/>
              <a:sym typeface="Avenir"/>
            </a:endParaRPr>
          </a:p>
        </p:txBody>
      </p:sp>
      <p:sp>
        <p:nvSpPr>
          <p:cNvPr id="363" name="Google Shape;363;p31"/>
          <p:cNvSpPr txBox="1"/>
          <p:nvPr>
            <p:ph type="title"/>
          </p:nvPr>
        </p:nvSpPr>
        <p:spPr>
          <a:xfrm>
            <a:off x="437369" y="750244"/>
            <a:ext cx="7007700" cy="487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b="1" lang="en-GB" sz="1500">
                <a:latin typeface="Avenir"/>
                <a:ea typeface="Avenir"/>
                <a:cs typeface="Avenir"/>
                <a:sym typeface="Avenir"/>
              </a:rPr>
              <a:t>Alter Access modifiers : READ/ WRITE in user SESSION. </a:t>
            </a:r>
            <a:endParaRPr b="1" sz="1500">
              <a:latin typeface="Avenir"/>
              <a:ea typeface="Avenir"/>
              <a:cs typeface="Avenir"/>
              <a:sym typeface="Avenir"/>
            </a:endParaRPr>
          </a:p>
        </p:txBody>
      </p:sp>
      <p:pic>
        <p:nvPicPr>
          <p:cNvPr id="364" name="Google Shape;364;p31"/>
          <p:cNvPicPr preferRelativeResize="0"/>
          <p:nvPr/>
        </p:nvPicPr>
        <p:blipFill rotWithShape="1">
          <a:blip r:embed="rId3">
            <a:alphaModFix/>
          </a:blip>
          <a:srcRect b="0" l="0" r="0" t="0"/>
          <a:stretch/>
        </p:blipFill>
        <p:spPr>
          <a:xfrm>
            <a:off x="4485100" y="1471400"/>
            <a:ext cx="4380475" cy="298622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2"/>
          <p:cNvSpPr txBox="1"/>
          <p:nvPr/>
        </p:nvSpPr>
        <p:spPr>
          <a:xfrm>
            <a:off x="403744" y="2328863"/>
            <a:ext cx="8597400" cy="1086600"/>
          </a:xfrm>
          <a:prstGeom prst="rect">
            <a:avLst/>
          </a:prstGeom>
          <a:noFill/>
          <a:ln>
            <a:noFill/>
          </a:ln>
        </p:spPr>
        <p:txBody>
          <a:bodyPr anchorCtr="0" anchor="t" bIns="12875" lIns="25725" spcFirstLastPara="1" rIns="25725" wrap="square" tIns="12875">
            <a:noAutofit/>
          </a:bodyPr>
          <a:lstStyle/>
          <a:p>
            <a:pPr indent="0" lvl="0" marL="0" marR="0" rtl="0" algn="l">
              <a:lnSpc>
                <a:spcPct val="90000"/>
              </a:lnSpc>
              <a:spcBef>
                <a:spcPts val="0"/>
              </a:spcBef>
              <a:spcAft>
                <a:spcPts val="0"/>
              </a:spcAft>
              <a:buClr>
                <a:schemeClr val="dk1"/>
              </a:buClr>
              <a:buSzPts val="3300"/>
              <a:buFont typeface="Calibri"/>
              <a:buNone/>
            </a:pPr>
            <a:r>
              <a:rPr b="0" i="0" lang="en-GB" sz="3800" u="none" cap="none" strike="noStrike">
                <a:solidFill>
                  <a:schemeClr val="dk1"/>
                </a:solidFill>
                <a:latin typeface="Avenir"/>
                <a:ea typeface="Avenir"/>
                <a:cs typeface="Avenir"/>
                <a:sym typeface="Avenir"/>
              </a:rPr>
              <a:t>SAVEPOINT and RELEASE SAVEPOINT statement</a:t>
            </a:r>
            <a:endParaRPr b="0" i="0" sz="3800" u="none" cap="none" strike="noStrike">
              <a:solidFill>
                <a:schemeClr val="dk1"/>
              </a:solidFill>
              <a:latin typeface="Avenir"/>
              <a:ea typeface="Avenir"/>
              <a:cs typeface="Avenir"/>
              <a:sym typeface="Avenir"/>
            </a:endParaRPr>
          </a:p>
          <a:p>
            <a:pPr indent="0" lvl="0" marL="0" marR="0" rtl="0" algn="l">
              <a:lnSpc>
                <a:spcPct val="90000"/>
              </a:lnSpc>
              <a:spcBef>
                <a:spcPts val="0"/>
              </a:spcBef>
              <a:spcAft>
                <a:spcPts val="0"/>
              </a:spcAft>
              <a:buClr>
                <a:srgbClr val="000000"/>
              </a:buClr>
              <a:buSzPts val="2500"/>
              <a:buFont typeface="Calibri"/>
              <a:buNone/>
            </a:pPr>
            <a:r>
              <a:t/>
            </a:r>
            <a:endParaRPr b="0" i="0" sz="3800" u="none" cap="none" strike="noStrike">
              <a:solidFill>
                <a:srgbClr val="434343"/>
              </a:solidFill>
              <a:latin typeface="Avenir"/>
              <a:ea typeface="Avenir"/>
              <a:cs typeface="Avenir"/>
              <a:sym typeface="Aveni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3"/>
          <p:cNvSpPr txBox="1"/>
          <p:nvPr>
            <p:ph type="title"/>
          </p:nvPr>
        </p:nvSpPr>
        <p:spPr>
          <a:xfrm>
            <a:off x="582656" y="1254113"/>
            <a:ext cx="8298000" cy="3707700"/>
          </a:xfrm>
          <a:prstGeom prst="rect">
            <a:avLst/>
          </a:prstGeom>
          <a:noFill/>
          <a:ln>
            <a:noFill/>
          </a:ln>
        </p:spPr>
        <p:txBody>
          <a:bodyPr anchorCtr="0" anchor="ctr" bIns="34275" lIns="68575" spcFirstLastPara="1" rIns="68575" wrap="square" tIns="34275">
            <a:noAutofit/>
          </a:bodyPr>
          <a:lstStyle/>
          <a:p>
            <a:pPr indent="-254000" lvl="0" marL="342900" rtl="0" algn="l">
              <a:lnSpc>
                <a:spcPct val="90000"/>
              </a:lnSpc>
              <a:spcBef>
                <a:spcPts val="0"/>
              </a:spcBef>
              <a:spcAft>
                <a:spcPts val="0"/>
              </a:spcAft>
              <a:buSzPts val="1400"/>
              <a:buFont typeface="Avenir"/>
              <a:buChar char="●"/>
            </a:pPr>
            <a:r>
              <a:rPr lang="en-GB" sz="1400">
                <a:latin typeface="Avenir"/>
                <a:ea typeface="Avenir"/>
                <a:cs typeface="Avenir"/>
                <a:sym typeface="Avenir"/>
              </a:rPr>
              <a:t>So far, ROLLBACK is issued on entire transaction. SQL engine facilitates to do partially rollback and do final commit. </a:t>
            </a:r>
            <a:endParaRPr sz="1400">
              <a:latin typeface="Avenir"/>
              <a:ea typeface="Avenir"/>
              <a:cs typeface="Avenir"/>
              <a:sym typeface="Avenir"/>
            </a:endParaRPr>
          </a:p>
          <a:p>
            <a:pPr indent="0" lvl="0" marL="342900" rtl="0" algn="l">
              <a:lnSpc>
                <a:spcPct val="90000"/>
              </a:lnSpc>
              <a:spcBef>
                <a:spcPts val="0"/>
              </a:spcBef>
              <a:spcAft>
                <a:spcPts val="0"/>
              </a:spcAft>
              <a:buSzPts val="1400"/>
              <a:buNone/>
            </a:pPr>
            <a:r>
              <a:t/>
            </a:r>
            <a:endParaRPr sz="1400">
              <a:latin typeface="Avenir"/>
              <a:ea typeface="Avenir"/>
              <a:cs typeface="Avenir"/>
              <a:sym typeface="Avenir"/>
            </a:endParaRPr>
          </a:p>
          <a:p>
            <a:pPr indent="0" lvl="0" marL="342900" rtl="0" algn="l">
              <a:lnSpc>
                <a:spcPct val="90000"/>
              </a:lnSpc>
              <a:spcBef>
                <a:spcPts val="0"/>
              </a:spcBef>
              <a:spcAft>
                <a:spcPts val="0"/>
              </a:spcAft>
              <a:buSzPts val="1400"/>
              <a:buNone/>
            </a:pPr>
            <a:r>
              <a:t/>
            </a:r>
            <a:endParaRPr sz="1400">
              <a:latin typeface="Avenir"/>
              <a:ea typeface="Avenir"/>
              <a:cs typeface="Avenir"/>
              <a:sym typeface="Avenir"/>
            </a:endParaRPr>
          </a:p>
          <a:p>
            <a:pPr indent="-254000" lvl="0" marL="342900" rtl="0" algn="l">
              <a:lnSpc>
                <a:spcPct val="90000"/>
              </a:lnSpc>
              <a:spcBef>
                <a:spcPts val="0"/>
              </a:spcBef>
              <a:spcAft>
                <a:spcPts val="0"/>
              </a:spcAft>
              <a:buSzPts val="1400"/>
              <a:buFont typeface="Avenir"/>
              <a:buChar char="●"/>
            </a:pPr>
            <a:r>
              <a:rPr lang="en-GB" sz="1400">
                <a:latin typeface="Avenir"/>
                <a:ea typeface="Avenir"/>
                <a:cs typeface="Avenir"/>
                <a:sym typeface="Avenir"/>
              </a:rPr>
              <a:t>SAVEPOINT statement is used to mark a portion of transaction with an identifier in a full length of transaction.</a:t>
            </a:r>
            <a:endParaRPr sz="1400">
              <a:latin typeface="Avenir"/>
              <a:ea typeface="Avenir"/>
              <a:cs typeface="Avenir"/>
              <a:sym typeface="Avenir"/>
            </a:endParaRPr>
          </a:p>
          <a:p>
            <a:pPr indent="0" lvl="0" marL="342900" rtl="0" algn="l">
              <a:lnSpc>
                <a:spcPct val="90000"/>
              </a:lnSpc>
              <a:spcBef>
                <a:spcPts val="0"/>
              </a:spcBef>
              <a:spcAft>
                <a:spcPts val="0"/>
              </a:spcAft>
              <a:buSzPts val="1400"/>
              <a:buNone/>
            </a:pPr>
            <a:r>
              <a:t/>
            </a:r>
            <a:endParaRPr sz="1400">
              <a:latin typeface="Avenir"/>
              <a:ea typeface="Avenir"/>
              <a:cs typeface="Avenir"/>
              <a:sym typeface="Avenir"/>
            </a:endParaRPr>
          </a:p>
          <a:p>
            <a:pPr indent="0" lvl="0" marL="342900" rtl="0" algn="l">
              <a:lnSpc>
                <a:spcPct val="90000"/>
              </a:lnSpc>
              <a:spcBef>
                <a:spcPts val="0"/>
              </a:spcBef>
              <a:spcAft>
                <a:spcPts val="0"/>
              </a:spcAft>
              <a:buSzPts val="1400"/>
              <a:buNone/>
            </a:pPr>
            <a:r>
              <a:t/>
            </a:r>
            <a:endParaRPr sz="1400">
              <a:latin typeface="Avenir"/>
              <a:ea typeface="Avenir"/>
              <a:cs typeface="Avenir"/>
              <a:sym typeface="Avenir"/>
            </a:endParaRPr>
          </a:p>
          <a:p>
            <a:pPr indent="-254000" lvl="0" marL="342900" rtl="0" algn="l">
              <a:lnSpc>
                <a:spcPct val="90000"/>
              </a:lnSpc>
              <a:spcBef>
                <a:spcPts val="0"/>
              </a:spcBef>
              <a:spcAft>
                <a:spcPts val="0"/>
              </a:spcAft>
              <a:buSzPts val="1400"/>
              <a:buFont typeface="Avenir"/>
              <a:buChar char="●"/>
            </a:pPr>
            <a:r>
              <a:rPr lang="en-GB" sz="1400">
                <a:latin typeface="Avenir"/>
                <a:ea typeface="Avenir"/>
                <a:cs typeface="Avenir"/>
                <a:sym typeface="Avenir"/>
              </a:rPr>
              <a:t>These checkpoints are later referred by ROLLBACK to undo partial transactions. </a:t>
            </a:r>
            <a:endParaRPr sz="1400">
              <a:latin typeface="Avenir"/>
              <a:ea typeface="Avenir"/>
              <a:cs typeface="Avenir"/>
              <a:sym typeface="Avenir"/>
            </a:endParaRPr>
          </a:p>
          <a:p>
            <a:pPr indent="0" lvl="0" marL="0" rtl="0" algn="l">
              <a:lnSpc>
                <a:spcPct val="90000"/>
              </a:lnSpc>
              <a:spcBef>
                <a:spcPts val="0"/>
              </a:spcBef>
              <a:spcAft>
                <a:spcPts val="0"/>
              </a:spcAft>
              <a:buClr>
                <a:schemeClr val="dk1"/>
              </a:buClr>
              <a:buSzPts val="1400"/>
              <a:buFont typeface="Calibri"/>
              <a:buNone/>
            </a:pPr>
            <a:br>
              <a:rPr lang="en-GB" sz="1400">
                <a:latin typeface="Avenir"/>
                <a:ea typeface="Avenir"/>
                <a:cs typeface="Avenir"/>
                <a:sym typeface="Avenir"/>
              </a:rPr>
            </a:br>
            <a:br>
              <a:rPr lang="en-GB" sz="1400">
                <a:latin typeface="Avenir"/>
                <a:ea typeface="Avenir"/>
                <a:cs typeface="Avenir"/>
                <a:sym typeface="Avenir"/>
              </a:rPr>
            </a:br>
            <a:endParaRPr sz="1400">
              <a:latin typeface="Avenir"/>
              <a:ea typeface="Avenir"/>
              <a:cs typeface="Avenir"/>
              <a:sym typeface="Avenir"/>
            </a:endParaRPr>
          </a:p>
        </p:txBody>
      </p:sp>
      <p:sp>
        <p:nvSpPr>
          <p:cNvPr id="375" name="Google Shape;375;p33"/>
          <p:cNvSpPr txBox="1"/>
          <p:nvPr/>
        </p:nvSpPr>
        <p:spPr>
          <a:xfrm>
            <a:off x="437381" y="168244"/>
            <a:ext cx="5782500" cy="5820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800"/>
              <a:buFont typeface="Arial"/>
              <a:buNone/>
            </a:pPr>
            <a:r>
              <a:rPr b="1" i="0" lang="en-GB" sz="2300" u="none" cap="none" strike="noStrike">
                <a:solidFill>
                  <a:srgbClr val="434343"/>
                </a:solidFill>
                <a:latin typeface="Avenir"/>
                <a:ea typeface="Avenir"/>
                <a:cs typeface="Avenir"/>
                <a:sym typeface="Avenir"/>
              </a:rPr>
              <a:t>SAVEPOINT</a:t>
            </a:r>
            <a:endParaRPr b="0" i="0" sz="2300" u="none" cap="none" strike="noStrike">
              <a:solidFill>
                <a:srgbClr val="434343"/>
              </a:solidFill>
              <a:latin typeface="Avenir"/>
              <a:ea typeface="Avenir"/>
              <a:cs typeface="Avenir"/>
              <a:sym typeface="Aveni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4"/>
          <p:cNvSpPr txBox="1"/>
          <p:nvPr>
            <p:ph type="title"/>
          </p:nvPr>
        </p:nvSpPr>
        <p:spPr>
          <a:xfrm>
            <a:off x="582656" y="1254113"/>
            <a:ext cx="8298000" cy="3707700"/>
          </a:xfrm>
          <a:prstGeom prst="rect">
            <a:avLst/>
          </a:prstGeom>
          <a:noFill/>
          <a:ln>
            <a:noFill/>
          </a:ln>
        </p:spPr>
        <p:txBody>
          <a:bodyPr anchorCtr="0" anchor="ctr" bIns="34275" lIns="68575" spcFirstLastPara="1" rIns="68575" wrap="square" tIns="34275">
            <a:noAutofit/>
          </a:bodyPr>
          <a:lstStyle/>
          <a:p>
            <a:pPr indent="-254000" lvl="0" marL="342900" rtl="0" algn="l">
              <a:lnSpc>
                <a:spcPct val="90000"/>
              </a:lnSpc>
              <a:spcBef>
                <a:spcPts val="0"/>
              </a:spcBef>
              <a:spcAft>
                <a:spcPts val="0"/>
              </a:spcAft>
              <a:buSzPts val="1400"/>
              <a:buFont typeface="Avenir"/>
              <a:buChar char="●"/>
            </a:pPr>
            <a:r>
              <a:rPr lang="en-GB" sz="1400">
                <a:latin typeface="Avenir"/>
                <a:ea typeface="Avenir"/>
                <a:cs typeface="Avenir"/>
                <a:sym typeface="Avenir"/>
              </a:rPr>
              <a:t>Savepoints are so useful for recovery of errors in database applications.</a:t>
            </a:r>
            <a:br>
              <a:rPr lang="en-GB" sz="1400">
                <a:latin typeface="Avenir"/>
                <a:ea typeface="Avenir"/>
                <a:cs typeface="Avenir"/>
                <a:sym typeface="Avenir"/>
              </a:rPr>
            </a:br>
            <a:endParaRPr b="1" sz="1400">
              <a:latin typeface="Avenir"/>
              <a:ea typeface="Avenir"/>
              <a:cs typeface="Avenir"/>
              <a:sym typeface="Avenir"/>
            </a:endParaRPr>
          </a:p>
          <a:p>
            <a:pPr indent="-254000" lvl="0" marL="342900" rtl="0" algn="l">
              <a:lnSpc>
                <a:spcPct val="90000"/>
              </a:lnSpc>
              <a:spcBef>
                <a:spcPts val="0"/>
              </a:spcBef>
              <a:spcAft>
                <a:spcPts val="0"/>
              </a:spcAft>
              <a:buSzPts val="1400"/>
              <a:buFont typeface="Avenir"/>
              <a:buChar char="●"/>
            </a:pPr>
            <a:r>
              <a:rPr lang="en-GB" sz="1400">
                <a:latin typeface="Avenir"/>
                <a:ea typeface="Avenir"/>
                <a:cs typeface="Avenir"/>
                <a:sym typeface="Avenir"/>
              </a:rPr>
              <a:t>Each Savepoint is labelled with a unique name to identify the location of intermediate portion of transaction. </a:t>
            </a:r>
            <a:endParaRPr sz="1400">
              <a:latin typeface="Avenir"/>
              <a:ea typeface="Avenir"/>
              <a:cs typeface="Avenir"/>
              <a:sym typeface="Avenir"/>
            </a:endParaRPr>
          </a:p>
          <a:p>
            <a:pPr indent="0" lvl="0" marL="0" rtl="0" algn="l">
              <a:lnSpc>
                <a:spcPct val="90000"/>
              </a:lnSpc>
              <a:spcBef>
                <a:spcPts val="0"/>
              </a:spcBef>
              <a:spcAft>
                <a:spcPts val="0"/>
              </a:spcAft>
              <a:buClr>
                <a:schemeClr val="dk1"/>
              </a:buClr>
              <a:buSzPts val="1400"/>
              <a:buFont typeface="Calibri"/>
              <a:buNone/>
            </a:pPr>
            <a:r>
              <a:t/>
            </a:r>
            <a:endParaRPr b="1" sz="1400">
              <a:latin typeface="Avenir"/>
              <a:ea typeface="Avenir"/>
              <a:cs typeface="Avenir"/>
              <a:sym typeface="Avenir"/>
            </a:endParaRPr>
          </a:p>
          <a:p>
            <a:pPr indent="342900" lvl="0" marL="0" rtl="0" algn="l">
              <a:lnSpc>
                <a:spcPct val="90000"/>
              </a:lnSpc>
              <a:spcBef>
                <a:spcPts val="0"/>
              </a:spcBef>
              <a:spcAft>
                <a:spcPts val="0"/>
              </a:spcAft>
              <a:buClr>
                <a:schemeClr val="dk1"/>
              </a:buClr>
              <a:buSzPts val="1400"/>
              <a:buFont typeface="Calibri"/>
              <a:buNone/>
            </a:pPr>
            <a:r>
              <a:rPr b="1" lang="en-GB" sz="1400">
                <a:latin typeface="Avenir"/>
                <a:ea typeface="Avenir"/>
                <a:cs typeface="Avenir"/>
                <a:sym typeface="Avenir"/>
              </a:rPr>
              <a:t>E.g:</a:t>
            </a:r>
            <a:endParaRPr b="1" sz="1400">
              <a:latin typeface="Avenir"/>
              <a:ea typeface="Avenir"/>
              <a:cs typeface="Avenir"/>
              <a:sym typeface="Avenir"/>
            </a:endParaRPr>
          </a:p>
          <a:p>
            <a:pPr indent="0" lvl="0" marL="0" rtl="0" algn="l">
              <a:lnSpc>
                <a:spcPct val="90000"/>
              </a:lnSpc>
              <a:spcBef>
                <a:spcPts val="0"/>
              </a:spcBef>
              <a:spcAft>
                <a:spcPts val="0"/>
              </a:spcAft>
              <a:buClr>
                <a:schemeClr val="dk1"/>
              </a:buClr>
              <a:buSzPts val="1400"/>
              <a:buFont typeface="Calibri"/>
              <a:buNone/>
            </a:pPr>
            <a:br>
              <a:rPr b="1" lang="en-GB" sz="1400">
                <a:latin typeface="Avenir"/>
                <a:ea typeface="Avenir"/>
                <a:cs typeface="Avenir"/>
                <a:sym typeface="Avenir"/>
              </a:rPr>
            </a:br>
            <a:r>
              <a:rPr b="1" lang="en-GB" sz="1400">
                <a:latin typeface="Avenir"/>
                <a:ea typeface="Avenir"/>
                <a:cs typeface="Avenir"/>
                <a:sym typeface="Avenir"/>
              </a:rPr>
              <a:t>		</a:t>
            </a:r>
            <a:r>
              <a:rPr lang="en-GB" sz="1400">
                <a:latin typeface="Courier New"/>
                <a:ea typeface="Courier New"/>
                <a:cs typeface="Courier New"/>
                <a:sym typeface="Courier New"/>
              </a:rPr>
              <a:t>SAVEPOINT Label_1;</a:t>
            </a:r>
            <a:endParaRPr sz="1400">
              <a:latin typeface="Courier New"/>
              <a:ea typeface="Courier New"/>
              <a:cs typeface="Courier New"/>
              <a:sym typeface="Courier New"/>
            </a:endParaRPr>
          </a:p>
          <a:p>
            <a:pPr indent="342900" lvl="0" marL="342900" rtl="0" algn="l">
              <a:lnSpc>
                <a:spcPct val="90000"/>
              </a:lnSpc>
              <a:spcBef>
                <a:spcPts val="0"/>
              </a:spcBef>
              <a:spcAft>
                <a:spcPts val="0"/>
              </a:spcAft>
              <a:buClr>
                <a:schemeClr val="dk1"/>
              </a:buClr>
              <a:buSzPts val="1400"/>
              <a:buFont typeface="Calibri"/>
              <a:buNone/>
            </a:pPr>
            <a:r>
              <a:rPr lang="en-GB" sz="1400">
                <a:latin typeface="Courier New"/>
                <a:ea typeface="Courier New"/>
                <a:cs typeface="Courier New"/>
                <a:sym typeface="Courier New"/>
              </a:rPr>
              <a:t>SAVEPOINT Label_2;</a:t>
            </a:r>
            <a:endParaRPr sz="1400">
              <a:latin typeface="Courier New"/>
              <a:ea typeface="Courier New"/>
              <a:cs typeface="Courier New"/>
              <a:sym typeface="Courier New"/>
            </a:endParaRPr>
          </a:p>
          <a:p>
            <a:pPr indent="342900" lvl="0" marL="342900" rtl="0" algn="l">
              <a:lnSpc>
                <a:spcPct val="90000"/>
              </a:lnSpc>
              <a:spcBef>
                <a:spcPts val="0"/>
              </a:spcBef>
              <a:spcAft>
                <a:spcPts val="0"/>
              </a:spcAft>
              <a:buClr>
                <a:schemeClr val="dk1"/>
              </a:buClr>
              <a:buSzPts val="1400"/>
              <a:buFont typeface="Calibri"/>
              <a:buNone/>
            </a:pPr>
            <a:r>
              <a:t/>
            </a:r>
            <a:endParaRPr sz="1400">
              <a:latin typeface="Avenir"/>
              <a:ea typeface="Avenir"/>
              <a:cs typeface="Avenir"/>
              <a:sym typeface="Avenir"/>
            </a:endParaRPr>
          </a:p>
          <a:p>
            <a:pPr indent="342900" lvl="0" marL="342900" rtl="0" algn="l">
              <a:lnSpc>
                <a:spcPct val="90000"/>
              </a:lnSpc>
              <a:spcBef>
                <a:spcPts val="0"/>
              </a:spcBef>
              <a:spcAft>
                <a:spcPts val="0"/>
              </a:spcAft>
              <a:buClr>
                <a:schemeClr val="dk1"/>
              </a:buClr>
              <a:buSzPts val="1400"/>
              <a:buFont typeface="Calibri"/>
              <a:buNone/>
            </a:pPr>
            <a:r>
              <a:t/>
            </a:r>
            <a:endParaRPr sz="1400">
              <a:latin typeface="Avenir"/>
              <a:ea typeface="Avenir"/>
              <a:cs typeface="Avenir"/>
              <a:sym typeface="Avenir"/>
            </a:endParaRPr>
          </a:p>
          <a:p>
            <a:pPr indent="-254000" lvl="0" marL="342900" rtl="0" algn="l">
              <a:lnSpc>
                <a:spcPct val="90000"/>
              </a:lnSpc>
              <a:spcBef>
                <a:spcPts val="0"/>
              </a:spcBef>
              <a:spcAft>
                <a:spcPts val="0"/>
              </a:spcAft>
              <a:buSzPts val="1400"/>
              <a:buFont typeface="Avenir"/>
              <a:buChar char="●"/>
            </a:pPr>
            <a:r>
              <a:rPr lang="en-GB" sz="1400">
                <a:latin typeface="Avenir"/>
                <a:ea typeface="Avenir"/>
                <a:cs typeface="Avenir"/>
                <a:sym typeface="Avenir"/>
              </a:rPr>
              <a:t>Using these Labels,   user can undo the portion of the transaction. </a:t>
            </a:r>
            <a:endParaRPr sz="1400">
              <a:latin typeface="Avenir"/>
              <a:ea typeface="Avenir"/>
              <a:cs typeface="Avenir"/>
              <a:sym typeface="Avenir"/>
            </a:endParaRPr>
          </a:p>
          <a:p>
            <a:pPr indent="0" lvl="0" marL="0" rtl="0" algn="l">
              <a:lnSpc>
                <a:spcPct val="90000"/>
              </a:lnSpc>
              <a:spcBef>
                <a:spcPts val="0"/>
              </a:spcBef>
              <a:spcAft>
                <a:spcPts val="0"/>
              </a:spcAft>
              <a:buClr>
                <a:schemeClr val="dk1"/>
              </a:buClr>
              <a:buSzPts val="1400"/>
              <a:buFont typeface="Calibri"/>
              <a:buNone/>
            </a:pPr>
            <a:r>
              <a:t/>
            </a:r>
            <a:endParaRPr sz="1400">
              <a:latin typeface="Avenir"/>
              <a:ea typeface="Avenir"/>
              <a:cs typeface="Avenir"/>
              <a:sym typeface="Avenir"/>
            </a:endParaRPr>
          </a:p>
          <a:p>
            <a:pPr indent="0" lvl="0" marL="342900" rtl="0" algn="l">
              <a:lnSpc>
                <a:spcPct val="90000"/>
              </a:lnSpc>
              <a:spcBef>
                <a:spcPts val="0"/>
              </a:spcBef>
              <a:spcAft>
                <a:spcPts val="0"/>
              </a:spcAft>
              <a:buClr>
                <a:schemeClr val="dk1"/>
              </a:buClr>
              <a:buSzPts val="1400"/>
              <a:buFont typeface="Calibri"/>
              <a:buNone/>
            </a:pPr>
            <a:r>
              <a:rPr b="1" lang="en-GB" sz="1400">
                <a:latin typeface="Avenir"/>
                <a:ea typeface="Avenir"/>
                <a:cs typeface="Avenir"/>
                <a:sym typeface="Avenir"/>
              </a:rPr>
              <a:t>E.g:</a:t>
            </a:r>
            <a:r>
              <a:rPr lang="en-GB" sz="1400">
                <a:latin typeface="Avenir"/>
                <a:ea typeface="Avenir"/>
                <a:cs typeface="Avenir"/>
                <a:sym typeface="Avenir"/>
              </a:rPr>
              <a:t> </a:t>
            </a:r>
            <a:endParaRPr sz="1400">
              <a:latin typeface="Avenir"/>
              <a:ea typeface="Avenir"/>
              <a:cs typeface="Avenir"/>
              <a:sym typeface="Avenir"/>
            </a:endParaRPr>
          </a:p>
          <a:p>
            <a:pPr indent="342900" lvl="0" marL="342900" rtl="0" algn="l">
              <a:lnSpc>
                <a:spcPct val="90000"/>
              </a:lnSpc>
              <a:spcBef>
                <a:spcPts val="0"/>
              </a:spcBef>
              <a:spcAft>
                <a:spcPts val="0"/>
              </a:spcAft>
              <a:buClr>
                <a:schemeClr val="dk1"/>
              </a:buClr>
              <a:buSzPts val="1400"/>
              <a:buFont typeface="Calibri"/>
              <a:buNone/>
            </a:pPr>
            <a:r>
              <a:rPr lang="en-GB" sz="1400">
                <a:latin typeface="Courier New"/>
                <a:ea typeface="Courier New"/>
                <a:cs typeface="Courier New"/>
                <a:sym typeface="Courier New"/>
              </a:rPr>
              <a:t>ROLLBACK TO Label_1; </a:t>
            </a:r>
            <a:br>
              <a:rPr lang="en-GB" sz="1400">
                <a:latin typeface="Avenir"/>
                <a:ea typeface="Avenir"/>
                <a:cs typeface="Avenir"/>
                <a:sym typeface="Avenir"/>
              </a:rPr>
            </a:br>
            <a:br>
              <a:rPr lang="en-GB" sz="1400">
                <a:latin typeface="Avenir"/>
                <a:ea typeface="Avenir"/>
                <a:cs typeface="Avenir"/>
                <a:sym typeface="Avenir"/>
              </a:rPr>
            </a:br>
            <a:endParaRPr sz="1400">
              <a:latin typeface="Avenir"/>
              <a:ea typeface="Avenir"/>
              <a:cs typeface="Avenir"/>
              <a:sym typeface="Avenir"/>
            </a:endParaRPr>
          </a:p>
        </p:txBody>
      </p:sp>
      <p:sp>
        <p:nvSpPr>
          <p:cNvPr id="381" name="Google Shape;381;p34"/>
          <p:cNvSpPr txBox="1"/>
          <p:nvPr/>
        </p:nvSpPr>
        <p:spPr>
          <a:xfrm>
            <a:off x="437381" y="168244"/>
            <a:ext cx="5782500" cy="5820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800"/>
              <a:buFont typeface="Arial"/>
              <a:buNone/>
            </a:pPr>
            <a:r>
              <a:rPr b="1" i="0" lang="en-GB" sz="2300" u="none" cap="none" strike="noStrike">
                <a:solidFill>
                  <a:srgbClr val="434343"/>
                </a:solidFill>
                <a:latin typeface="Avenir"/>
                <a:ea typeface="Avenir"/>
                <a:cs typeface="Avenir"/>
                <a:sym typeface="Avenir"/>
              </a:rPr>
              <a:t>SAVEPOINT</a:t>
            </a:r>
            <a:endParaRPr b="0" i="0" sz="2300" u="none" cap="none" strike="noStrike">
              <a:solidFill>
                <a:srgbClr val="434343"/>
              </a:solidFill>
              <a:latin typeface="Avenir"/>
              <a:ea typeface="Avenir"/>
              <a:cs typeface="Avenir"/>
              <a:sym typeface="Aveni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5"/>
          <p:cNvSpPr txBox="1"/>
          <p:nvPr>
            <p:ph type="title"/>
          </p:nvPr>
        </p:nvSpPr>
        <p:spPr>
          <a:xfrm>
            <a:off x="437375" y="1400150"/>
            <a:ext cx="3871800" cy="968100"/>
          </a:xfrm>
          <a:prstGeom prst="rect">
            <a:avLst/>
          </a:pr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n-GB" sz="1400">
                <a:latin typeface="Courier New"/>
                <a:ea typeface="Courier New"/>
                <a:cs typeface="Courier New"/>
                <a:sym typeface="Courier New"/>
              </a:rPr>
              <a:t>SELECT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100"/>
              <a:buFont typeface="Arial"/>
              <a:buNone/>
            </a:pPr>
            <a:r>
              <a:rPr lang="en-GB" sz="1400">
                <a:latin typeface="Courier New"/>
                <a:ea typeface="Courier New"/>
                <a:cs typeface="Courier New"/>
                <a:sym typeface="Courier New"/>
              </a:rPr>
              <a:t>FROM   CUSTOMER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100"/>
              <a:buFont typeface="Arial"/>
              <a:buNone/>
            </a:pPr>
            <a:r>
              <a:rPr lang="en-GB" sz="1400">
                <a:latin typeface="Courier New"/>
                <a:ea typeface="Courier New"/>
                <a:cs typeface="Courier New"/>
                <a:sym typeface="Courier New"/>
              </a:rPr>
              <a:t>WHERE  CUST_ID in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100"/>
              <a:buFont typeface="Arial"/>
              <a:buNone/>
            </a:pPr>
            <a:r>
              <a:rPr lang="en-GB" sz="1400">
                <a:latin typeface="Courier New"/>
                <a:ea typeface="Courier New"/>
                <a:cs typeface="Courier New"/>
                <a:sym typeface="Courier New"/>
              </a:rPr>
              <a:t>      (123002, 123003 , 123004 )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Font typeface="Calibri"/>
              <a:buNone/>
            </a:pPr>
            <a:r>
              <a:t/>
            </a:r>
            <a:endParaRPr i="1" sz="1400">
              <a:latin typeface="Avenir"/>
              <a:ea typeface="Avenir"/>
              <a:cs typeface="Avenir"/>
              <a:sym typeface="Avenir"/>
            </a:endParaRPr>
          </a:p>
        </p:txBody>
      </p:sp>
      <p:sp>
        <p:nvSpPr>
          <p:cNvPr id="387" name="Google Shape;387;p35"/>
          <p:cNvSpPr txBox="1"/>
          <p:nvPr/>
        </p:nvSpPr>
        <p:spPr>
          <a:xfrm>
            <a:off x="437381" y="168244"/>
            <a:ext cx="5782500" cy="4299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800"/>
              <a:buFont typeface="Arial"/>
              <a:buNone/>
            </a:pPr>
            <a:r>
              <a:rPr b="1" i="0" lang="en-GB" sz="2300" u="none" cap="none" strike="noStrike">
                <a:solidFill>
                  <a:srgbClr val="434343"/>
                </a:solidFill>
                <a:latin typeface="Avenir"/>
                <a:ea typeface="Avenir"/>
                <a:cs typeface="Avenir"/>
                <a:sym typeface="Avenir"/>
              </a:rPr>
              <a:t>SAVEPOINT</a:t>
            </a:r>
            <a:endParaRPr b="0" i="0" sz="2300" u="none" cap="none" strike="noStrike">
              <a:solidFill>
                <a:srgbClr val="434343"/>
              </a:solidFill>
              <a:latin typeface="Avenir"/>
              <a:ea typeface="Avenir"/>
              <a:cs typeface="Avenir"/>
              <a:sym typeface="Avenir"/>
            </a:endParaRPr>
          </a:p>
        </p:txBody>
      </p:sp>
      <p:pic>
        <p:nvPicPr>
          <p:cNvPr id="388" name="Google Shape;388;p35"/>
          <p:cNvPicPr preferRelativeResize="0"/>
          <p:nvPr/>
        </p:nvPicPr>
        <p:blipFill rotWithShape="1">
          <a:blip r:embed="rId3">
            <a:alphaModFix/>
          </a:blip>
          <a:srcRect b="0" l="0" r="0" t="0"/>
          <a:stretch/>
        </p:blipFill>
        <p:spPr>
          <a:xfrm>
            <a:off x="4845575" y="1479275"/>
            <a:ext cx="4149975" cy="677875"/>
          </a:xfrm>
          <a:prstGeom prst="rect">
            <a:avLst/>
          </a:prstGeom>
          <a:noFill/>
          <a:ln>
            <a:noFill/>
          </a:ln>
        </p:spPr>
      </p:pic>
      <p:pic>
        <p:nvPicPr>
          <p:cNvPr id="389" name="Google Shape;389;p35"/>
          <p:cNvPicPr preferRelativeResize="0"/>
          <p:nvPr/>
        </p:nvPicPr>
        <p:blipFill rotWithShape="1">
          <a:blip r:embed="rId4">
            <a:alphaModFix/>
          </a:blip>
          <a:srcRect b="0" l="0" r="0" t="0"/>
          <a:stretch/>
        </p:blipFill>
        <p:spPr>
          <a:xfrm>
            <a:off x="4845575" y="2456150"/>
            <a:ext cx="4149976" cy="2277199"/>
          </a:xfrm>
          <a:prstGeom prst="rect">
            <a:avLst/>
          </a:prstGeom>
          <a:noFill/>
          <a:ln cap="flat" cmpd="sng" w="9525">
            <a:solidFill>
              <a:schemeClr val="dk2"/>
            </a:solidFill>
            <a:prstDash val="dot"/>
            <a:round/>
            <a:headEnd len="sm" w="sm" type="none"/>
            <a:tailEnd len="sm" w="sm" type="none"/>
          </a:ln>
        </p:spPr>
      </p:pic>
      <p:sp>
        <p:nvSpPr>
          <p:cNvPr id="390" name="Google Shape;390;p35"/>
          <p:cNvSpPr txBox="1"/>
          <p:nvPr/>
        </p:nvSpPr>
        <p:spPr>
          <a:xfrm>
            <a:off x="437375" y="2491450"/>
            <a:ext cx="3871800" cy="2241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dk1"/>
              </a:buClr>
              <a:buSzPts val="1400"/>
              <a:buFont typeface="Calibri"/>
              <a:buNone/>
            </a:pPr>
            <a:r>
              <a:rPr b="1" i="0" lang="en-GB" sz="1400" u="none" cap="none" strike="noStrike">
                <a:solidFill>
                  <a:schemeClr val="dk1"/>
                </a:solidFill>
                <a:latin typeface="Courier New"/>
                <a:ea typeface="Courier New"/>
                <a:cs typeface="Courier New"/>
                <a:sym typeface="Courier New"/>
              </a:rPr>
              <a:t>Try:</a:t>
            </a:r>
            <a:br>
              <a:rPr b="0" i="0" lang="en-GB" sz="1400" u="none" cap="none" strike="noStrike">
                <a:solidFill>
                  <a:schemeClr val="dk1"/>
                </a:solidFill>
                <a:latin typeface="Courier New"/>
                <a:ea typeface="Courier New"/>
                <a:cs typeface="Courier New"/>
                <a:sym typeface="Courier New"/>
              </a:rPr>
            </a:br>
            <a:r>
              <a:rPr b="0" i="0" lang="en-GB" sz="1400" u="none" cap="none" strike="noStrike">
                <a:solidFill>
                  <a:schemeClr val="dk1"/>
                </a:solidFill>
                <a:latin typeface="Courier New"/>
                <a:ea typeface="Courier New"/>
                <a:cs typeface="Courier New"/>
                <a:sym typeface="Courier New"/>
              </a:rPr>
              <a:t>START TRANSACTION;</a:t>
            </a:r>
            <a:br>
              <a:rPr b="0" i="0" lang="en-GB" sz="1400" u="none" cap="none" strike="noStrike">
                <a:solidFill>
                  <a:schemeClr val="dk1"/>
                </a:solidFill>
                <a:latin typeface="Courier New"/>
                <a:ea typeface="Courier New"/>
                <a:cs typeface="Courier New"/>
                <a:sym typeface="Courier New"/>
              </a:rPr>
            </a:br>
            <a:r>
              <a:rPr b="1" i="0" lang="en-GB" sz="1400" u="none" cap="none" strike="noStrike">
                <a:solidFill>
                  <a:schemeClr val="dk1"/>
                </a:solidFill>
                <a:latin typeface="Courier New"/>
                <a:ea typeface="Courier New"/>
                <a:cs typeface="Courier New"/>
                <a:sym typeface="Courier New"/>
              </a:rPr>
              <a:t>SAVEPOINT </a:t>
            </a:r>
            <a:r>
              <a:rPr b="0" i="1" lang="en-GB" sz="1400" u="none" cap="none" strike="noStrike">
                <a:solidFill>
                  <a:schemeClr val="dk1"/>
                </a:solidFill>
                <a:latin typeface="Courier New"/>
                <a:ea typeface="Courier New"/>
                <a:cs typeface="Courier New"/>
                <a:sym typeface="Courier New"/>
              </a:rPr>
              <a:t>customer_1</a:t>
            </a:r>
            <a:r>
              <a:rPr b="0" i="0" lang="en-GB" sz="1400" u="none" cap="none" strike="noStrike">
                <a:solidFill>
                  <a:schemeClr val="dk1"/>
                </a:solidFill>
                <a:latin typeface="Courier New"/>
                <a:ea typeface="Courier New"/>
                <a:cs typeface="Courier New"/>
                <a:sym typeface="Courier New"/>
              </a:rPr>
              <a:t>;</a:t>
            </a:r>
            <a:br>
              <a:rPr b="0" i="0" lang="en-GB" sz="1400" u="none" cap="none" strike="noStrike">
                <a:solidFill>
                  <a:schemeClr val="dk1"/>
                </a:solidFill>
                <a:latin typeface="Courier New"/>
                <a:ea typeface="Courier New"/>
                <a:cs typeface="Courier New"/>
                <a:sym typeface="Courier New"/>
              </a:rPr>
            </a:br>
            <a:r>
              <a:rPr b="0" i="0" lang="en-GB" sz="1400" u="none" cap="none" strike="noStrike">
                <a:solidFill>
                  <a:schemeClr val="dk1"/>
                </a:solidFill>
                <a:latin typeface="Courier New"/>
                <a:ea typeface="Courier New"/>
                <a:cs typeface="Courier New"/>
                <a:sym typeface="Courier New"/>
              </a:rPr>
              <a:t>	DELETE FROM CUSTOMER WHERE CUST_ID=123004;</a:t>
            </a:r>
            <a:br>
              <a:rPr b="0" i="0" lang="en-GB" sz="1400" u="none" cap="none" strike="noStrike">
                <a:solidFill>
                  <a:schemeClr val="dk1"/>
                </a:solidFill>
                <a:latin typeface="Courier New"/>
                <a:ea typeface="Courier New"/>
                <a:cs typeface="Courier New"/>
                <a:sym typeface="Courier New"/>
              </a:rPr>
            </a:br>
            <a:r>
              <a:rPr b="1" i="0" lang="en-GB" sz="1400" u="none" cap="none" strike="noStrike">
                <a:solidFill>
                  <a:schemeClr val="dk1"/>
                </a:solidFill>
                <a:latin typeface="Courier New"/>
                <a:ea typeface="Courier New"/>
                <a:cs typeface="Courier New"/>
                <a:sym typeface="Courier New"/>
              </a:rPr>
              <a:t>SAVEPOINT </a:t>
            </a:r>
            <a:r>
              <a:rPr b="0" i="1" lang="en-GB" sz="1400" u="none" cap="none" strike="noStrike">
                <a:solidFill>
                  <a:schemeClr val="dk1"/>
                </a:solidFill>
                <a:latin typeface="Courier New"/>
                <a:ea typeface="Courier New"/>
                <a:cs typeface="Courier New"/>
                <a:sym typeface="Courier New"/>
              </a:rPr>
              <a:t>customer_2</a:t>
            </a:r>
            <a:r>
              <a:rPr b="0" i="0" lang="en-GB" sz="1400" u="none" cap="none" strike="noStrike">
                <a:solidFill>
                  <a:schemeClr val="dk1"/>
                </a:solidFill>
                <a:latin typeface="Courier New"/>
                <a:ea typeface="Courier New"/>
                <a:cs typeface="Courier New"/>
                <a:sym typeface="Courier New"/>
              </a:rPr>
              <a:t>;</a:t>
            </a:r>
            <a:br>
              <a:rPr b="0" i="0" lang="en-GB" sz="1400" u="none" cap="none" strike="noStrike">
                <a:solidFill>
                  <a:schemeClr val="dk1"/>
                </a:solidFill>
                <a:latin typeface="Courier New"/>
                <a:ea typeface="Courier New"/>
                <a:cs typeface="Courier New"/>
                <a:sym typeface="Courier New"/>
              </a:rPr>
            </a:br>
            <a:r>
              <a:rPr b="0" i="0" lang="en-GB" sz="1400" u="none" cap="none" strike="noStrike">
                <a:solidFill>
                  <a:schemeClr val="dk1"/>
                </a:solidFill>
                <a:latin typeface="Courier New"/>
                <a:ea typeface="Courier New"/>
                <a:cs typeface="Courier New"/>
                <a:sym typeface="Courier New"/>
              </a:rPr>
              <a:t>	DELETE FROM CUSTOMER WHERE CUST_ID=123003;</a:t>
            </a:r>
            <a:br>
              <a:rPr b="0" i="0" lang="en-GB" sz="1400" u="none" cap="none" strike="noStrike">
                <a:solidFill>
                  <a:schemeClr val="dk1"/>
                </a:solidFill>
                <a:latin typeface="Courier New"/>
                <a:ea typeface="Courier New"/>
                <a:cs typeface="Courier New"/>
                <a:sym typeface="Courier New"/>
              </a:rPr>
            </a:br>
            <a:r>
              <a:rPr b="1" i="0" lang="en-GB" sz="1400" u="none" cap="none" strike="noStrike">
                <a:solidFill>
                  <a:schemeClr val="dk1"/>
                </a:solidFill>
                <a:latin typeface="Courier New"/>
                <a:ea typeface="Courier New"/>
                <a:cs typeface="Courier New"/>
                <a:sym typeface="Courier New"/>
              </a:rPr>
              <a:t>SAVEPOINT </a:t>
            </a:r>
            <a:r>
              <a:rPr b="0" i="1" lang="en-GB" sz="1400" u="none" cap="none" strike="noStrike">
                <a:solidFill>
                  <a:schemeClr val="dk1"/>
                </a:solidFill>
                <a:latin typeface="Courier New"/>
                <a:ea typeface="Courier New"/>
                <a:cs typeface="Courier New"/>
                <a:sym typeface="Courier New"/>
              </a:rPr>
              <a:t>customer_3</a:t>
            </a:r>
            <a:r>
              <a:rPr b="0" i="0" lang="en-GB" sz="1400" u="none" cap="none" strike="noStrike">
                <a:solidFill>
                  <a:schemeClr val="dk1"/>
                </a:solidFill>
                <a:latin typeface="Courier New"/>
                <a:ea typeface="Courier New"/>
                <a:cs typeface="Courier New"/>
                <a:sym typeface="Courier New"/>
              </a:rPr>
              <a:t>;</a:t>
            </a:r>
            <a:br>
              <a:rPr b="0" i="0" lang="en-GB" sz="1400" u="none" cap="none" strike="noStrike">
                <a:solidFill>
                  <a:schemeClr val="dk1"/>
                </a:solidFill>
                <a:latin typeface="Courier New"/>
                <a:ea typeface="Courier New"/>
                <a:cs typeface="Courier New"/>
                <a:sym typeface="Courier New"/>
              </a:rPr>
            </a:br>
            <a:r>
              <a:rPr b="0" i="0" lang="en-GB" sz="1400" u="none" cap="none" strike="noStrike">
                <a:solidFill>
                  <a:schemeClr val="dk1"/>
                </a:solidFill>
                <a:latin typeface="Courier New"/>
                <a:ea typeface="Courier New"/>
                <a:cs typeface="Courier New"/>
                <a:sym typeface="Courier New"/>
              </a:rPr>
              <a:t>	DELETE FROM CUSTOMER WHERE CUST_ID=123002;</a:t>
            </a:r>
            <a:br>
              <a:rPr b="0" i="0" lang="en-GB" sz="1400" u="none" cap="none" strike="noStrike">
                <a:solidFill>
                  <a:schemeClr val="dk1"/>
                </a:solidFill>
                <a:latin typeface="Courier New"/>
                <a:ea typeface="Courier New"/>
                <a:cs typeface="Courier New"/>
                <a:sym typeface="Courier New"/>
              </a:rPr>
            </a:b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6"/>
          <p:cNvSpPr txBox="1"/>
          <p:nvPr>
            <p:ph type="title"/>
          </p:nvPr>
        </p:nvSpPr>
        <p:spPr>
          <a:xfrm>
            <a:off x="707800" y="1044400"/>
            <a:ext cx="5782500" cy="1376400"/>
          </a:xfrm>
          <a:prstGeom prst="rect">
            <a:avLst/>
          </a:pr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100"/>
              <a:buFont typeface="Arial"/>
              <a:buNone/>
            </a:pPr>
            <a:r>
              <a:rPr lang="en-GB" sz="1400">
                <a:latin typeface="Courier New"/>
                <a:ea typeface="Courier New"/>
                <a:cs typeface="Courier New"/>
                <a:sym typeface="Courier New"/>
              </a:rPr>
              <a:t>/* Continue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100"/>
              <a:buFont typeface="Arial"/>
              <a:buNone/>
            </a:pPr>
            <a:r>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100"/>
              <a:buFont typeface="Arial"/>
              <a:buNone/>
            </a:pPr>
            <a:r>
              <a:rPr b="1" lang="en-GB" sz="1400">
                <a:latin typeface="Courier New"/>
                <a:ea typeface="Courier New"/>
                <a:cs typeface="Courier New"/>
                <a:sym typeface="Courier New"/>
              </a:rPr>
              <a:t>ROLLBACK TO </a:t>
            </a:r>
            <a:r>
              <a:rPr b="1" i="1" lang="en-GB" sz="1400">
                <a:latin typeface="Courier New"/>
                <a:ea typeface="Courier New"/>
                <a:cs typeface="Courier New"/>
                <a:sym typeface="Courier New"/>
              </a:rPr>
              <a:t>customer_2</a:t>
            </a:r>
            <a:r>
              <a:rPr b="1" lang="en-GB" sz="1400">
                <a:latin typeface="Courier New"/>
                <a:ea typeface="Courier New"/>
                <a:cs typeface="Courier New"/>
                <a:sym typeface="Courier New"/>
              </a:rPr>
              <a:t>;</a:t>
            </a:r>
            <a:br>
              <a:rPr b="1" lang="en-GB" sz="1400">
                <a:latin typeface="Courier New"/>
                <a:ea typeface="Courier New"/>
                <a:cs typeface="Courier New"/>
                <a:sym typeface="Courier New"/>
              </a:rPr>
            </a:br>
            <a:br>
              <a:rPr lang="en-GB" sz="1400">
                <a:latin typeface="Courier New"/>
                <a:ea typeface="Courier New"/>
                <a:cs typeface="Courier New"/>
                <a:sym typeface="Courier New"/>
              </a:rPr>
            </a:br>
            <a:r>
              <a:rPr b="1" lang="en-GB" sz="1400">
                <a:latin typeface="Courier New"/>
                <a:ea typeface="Courier New"/>
                <a:cs typeface="Courier New"/>
                <a:sym typeface="Courier New"/>
              </a:rPr>
              <a:t>COMMIT;</a:t>
            </a:r>
            <a:endParaRPr b="1"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Font typeface="Calibri"/>
              <a:buNone/>
            </a:pPr>
            <a:r>
              <a:t/>
            </a:r>
            <a:endParaRPr b="1" sz="1400"/>
          </a:p>
          <a:p>
            <a:pPr indent="0" lvl="0" marL="0" rtl="0" algn="l">
              <a:lnSpc>
                <a:spcPct val="90000"/>
              </a:lnSpc>
              <a:spcBef>
                <a:spcPts val="0"/>
              </a:spcBef>
              <a:spcAft>
                <a:spcPts val="0"/>
              </a:spcAft>
              <a:buSzPts val="1400"/>
              <a:buNone/>
            </a:pPr>
            <a:r>
              <a:t/>
            </a:r>
            <a:endParaRPr i="1" sz="1400">
              <a:latin typeface="Avenir"/>
              <a:ea typeface="Avenir"/>
              <a:cs typeface="Avenir"/>
              <a:sym typeface="Avenir"/>
            </a:endParaRPr>
          </a:p>
        </p:txBody>
      </p:sp>
      <p:sp>
        <p:nvSpPr>
          <p:cNvPr id="396" name="Google Shape;396;p36"/>
          <p:cNvSpPr txBox="1"/>
          <p:nvPr/>
        </p:nvSpPr>
        <p:spPr>
          <a:xfrm>
            <a:off x="437381" y="168244"/>
            <a:ext cx="5782500" cy="4299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800"/>
              <a:buFont typeface="Arial"/>
              <a:buNone/>
            </a:pPr>
            <a:r>
              <a:rPr b="1" i="0" lang="en-GB" sz="2300" u="none" cap="none" strike="noStrike">
                <a:solidFill>
                  <a:srgbClr val="434343"/>
                </a:solidFill>
                <a:latin typeface="Avenir"/>
                <a:ea typeface="Avenir"/>
                <a:cs typeface="Avenir"/>
                <a:sym typeface="Avenir"/>
              </a:rPr>
              <a:t>SAVEPOINT</a:t>
            </a:r>
            <a:endParaRPr b="0" i="0" sz="2300" u="none" cap="none" strike="noStrike">
              <a:solidFill>
                <a:srgbClr val="434343"/>
              </a:solidFill>
              <a:latin typeface="Avenir"/>
              <a:ea typeface="Avenir"/>
              <a:cs typeface="Avenir"/>
              <a:sym typeface="Avenir"/>
            </a:endParaRPr>
          </a:p>
        </p:txBody>
      </p:sp>
      <p:pic>
        <p:nvPicPr>
          <p:cNvPr id="397" name="Google Shape;397;p36"/>
          <p:cNvPicPr preferRelativeResize="0"/>
          <p:nvPr/>
        </p:nvPicPr>
        <p:blipFill rotWithShape="1">
          <a:blip r:embed="rId3">
            <a:alphaModFix/>
          </a:blip>
          <a:srcRect b="0" l="0" r="0" t="0"/>
          <a:stretch/>
        </p:blipFill>
        <p:spPr>
          <a:xfrm>
            <a:off x="707800" y="3570675"/>
            <a:ext cx="5343825" cy="567175"/>
          </a:xfrm>
          <a:prstGeom prst="rect">
            <a:avLst/>
          </a:prstGeom>
          <a:noFill/>
          <a:ln cap="flat" cmpd="sng" w="9525">
            <a:solidFill>
              <a:schemeClr val="dk2"/>
            </a:solidFill>
            <a:prstDash val="dot"/>
            <a:round/>
            <a:headEnd len="sm" w="sm" type="none"/>
            <a:tailEnd len="sm" w="sm" type="none"/>
          </a:ln>
        </p:spPr>
      </p:pic>
      <p:sp>
        <p:nvSpPr>
          <p:cNvPr id="398" name="Google Shape;398;p36"/>
          <p:cNvSpPr txBox="1"/>
          <p:nvPr/>
        </p:nvSpPr>
        <p:spPr>
          <a:xfrm>
            <a:off x="707800" y="2473725"/>
            <a:ext cx="5782500" cy="8616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dk1"/>
              </a:buClr>
              <a:buSzPts val="1100"/>
              <a:buFont typeface="Arial"/>
              <a:buNone/>
            </a:pPr>
            <a:r>
              <a:rPr b="0" i="0" lang="en-GB" sz="1400" u="none" cap="none" strike="noStrike">
                <a:solidFill>
                  <a:schemeClr val="dk1"/>
                </a:solidFill>
                <a:latin typeface="Courier New"/>
                <a:ea typeface="Courier New"/>
                <a:cs typeface="Courier New"/>
                <a:sym typeface="Courier New"/>
              </a:rPr>
              <a:t>SELECT *</a:t>
            </a:r>
            <a:endParaRPr b="0" i="0" sz="1400" u="none" cap="none" strike="noStrike">
              <a:solidFill>
                <a:schemeClr val="dk1"/>
              </a:solidFill>
              <a:latin typeface="Courier New"/>
              <a:ea typeface="Courier New"/>
              <a:cs typeface="Courier New"/>
              <a:sym typeface="Courier New"/>
            </a:endParaRPr>
          </a:p>
          <a:p>
            <a:pPr indent="0" lvl="0" marL="0" marR="0" rtl="0" algn="l">
              <a:lnSpc>
                <a:spcPct val="90000"/>
              </a:lnSpc>
              <a:spcBef>
                <a:spcPts val="0"/>
              </a:spcBef>
              <a:spcAft>
                <a:spcPts val="0"/>
              </a:spcAft>
              <a:buClr>
                <a:schemeClr val="dk1"/>
              </a:buClr>
              <a:buSzPts val="1100"/>
              <a:buFont typeface="Arial"/>
              <a:buNone/>
            </a:pPr>
            <a:r>
              <a:rPr b="0" i="0" lang="en-GB" sz="1400" u="none" cap="none" strike="noStrike">
                <a:solidFill>
                  <a:schemeClr val="dk1"/>
                </a:solidFill>
                <a:latin typeface="Courier New"/>
                <a:ea typeface="Courier New"/>
                <a:cs typeface="Courier New"/>
                <a:sym typeface="Courier New"/>
              </a:rPr>
              <a:t>FROM   CUSTOMER </a:t>
            </a:r>
            <a:endParaRPr b="0" i="0" sz="1400" u="none" cap="none" strike="noStrike">
              <a:solidFill>
                <a:schemeClr val="dk1"/>
              </a:solidFill>
              <a:latin typeface="Courier New"/>
              <a:ea typeface="Courier New"/>
              <a:cs typeface="Courier New"/>
              <a:sym typeface="Courier New"/>
            </a:endParaRPr>
          </a:p>
          <a:p>
            <a:pPr indent="0" lvl="0" marL="0" marR="0" rtl="0" algn="l">
              <a:lnSpc>
                <a:spcPct val="90000"/>
              </a:lnSpc>
              <a:spcBef>
                <a:spcPts val="0"/>
              </a:spcBef>
              <a:spcAft>
                <a:spcPts val="0"/>
              </a:spcAft>
              <a:buClr>
                <a:schemeClr val="dk1"/>
              </a:buClr>
              <a:buSzPts val="1100"/>
              <a:buFont typeface="Arial"/>
              <a:buNone/>
            </a:pPr>
            <a:r>
              <a:rPr b="0" i="0" lang="en-GB" sz="1400" u="none" cap="none" strike="noStrike">
                <a:solidFill>
                  <a:schemeClr val="dk1"/>
                </a:solidFill>
                <a:latin typeface="Courier New"/>
                <a:ea typeface="Courier New"/>
                <a:cs typeface="Courier New"/>
                <a:sym typeface="Courier New"/>
              </a:rPr>
              <a:t>WHERE  CUST_ID in </a:t>
            </a:r>
            <a:endParaRPr b="0" i="0" sz="1400" u="none" cap="none" strike="noStrike">
              <a:solidFill>
                <a:schemeClr val="dk1"/>
              </a:solidFill>
              <a:latin typeface="Courier New"/>
              <a:ea typeface="Courier New"/>
              <a:cs typeface="Courier New"/>
              <a:sym typeface="Courier New"/>
            </a:endParaRPr>
          </a:p>
          <a:p>
            <a:pPr indent="0" lvl="0" marL="0" marR="0" rtl="0" algn="l">
              <a:lnSpc>
                <a:spcPct val="90000"/>
              </a:lnSpc>
              <a:spcBef>
                <a:spcPts val="0"/>
              </a:spcBef>
              <a:spcAft>
                <a:spcPts val="0"/>
              </a:spcAft>
              <a:buClr>
                <a:schemeClr val="dk1"/>
              </a:buClr>
              <a:buSzPts val="1100"/>
              <a:buFont typeface="Arial"/>
              <a:buNone/>
            </a:pPr>
            <a:r>
              <a:rPr b="0" i="0" lang="en-GB" sz="1400" u="none" cap="none" strike="noStrike">
                <a:solidFill>
                  <a:schemeClr val="dk1"/>
                </a:solidFill>
                <a:latin typeface="Courier New"/>
                <a:ea typeface="Courier New"/>
                <a:cs typeface="Courier New"/>
                <a:sym typeface="Courier New"/>
              </a:rPr>
              <a:t>      (123002, 123003 , 123004 )</a:t>
            </a:r>
            <a:endParaRPr b="0"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99" name="Google Shape;399;p36"/>
          <p:cNvSpPr txBox="1"/>
          <p:nvPr/>
        </p:nvSpPr>
        <p:spPr>
          <a:xfrm>
            <a:off x="783550" y="4408025"/>
            <a:ext cx="7658100" cy="429900"/>
          </a:xfrm>
          <a:prstGeom prst="rect">
            <a:avLst/>
          </a:prstGeom>
          <a:noFill/>
          <a:ln>
            <a:noFill/>
          </a:ln>
        </p:spPr>
        <p:txBody>
          <a:bodyPr anchorCtr="0" anchor="t" bIns="91425" lIns="91425" spcFirstLastPara="1" rIns="91425" wrap="square" tIns="91425">
            <a:noAutofit/>
          </a:bodyPr>
          <a:lstStyle/>
          <a:p>
            <a:pPr indent="-254000" lvl="0" marL="342900" marR="0" rtl="0" algn="l">
              <a:lnSpc>
                <a:spcPct val="90000"/>
              </a:lnSpc>
              <a:spcBef>
                <a:spcPts val="0"/>
              </a:spcBef>
              <a:spcAft>
                <a:spcPts val="0"/>
              </a:spcAft>
              <a:buClr>
                <a:schemeClr val="dk1"/>
              </a:buClr>
              <a:buSzPts val="1400"/>
              <a:buFont typeface="Avenir"/>
              <a:buChar char="●"/>
            </a:pPr>
            <a:r>
              <a:rPr b="0" i="1" lang="en-GB" sz="1400" u="none" cap="none" strike="noStrike">
                <a:solidFill>
                  <a:schemeClr val="dk1"/>
                </a:solidFill>
                <a:latin typeface="Avenir"/>
                <a:ea typeface="Avenir"/>
                <a:cs typeface="Avenir"/>
                <a:sym typeface="Avenir"/>
              </a:rPr>
              <a:t>Note : Upon commit the transaction,  savepoints defined in the transaction are lost.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7"/>
          <p:cNvSpPr txBox="1"/>
          <p:nvPr>
            <p:ph type="title"/>
          </p:nvPr>
        </p:nvSpPr>
        <p:spPr>
          <a:xfrm>
            <a:off x="628650" y="1360600"/>
            <a:ext cx="7886700" cy="1918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sz="1400">
              <a:latin typeface="Avenir"/>
              <a:ea typeface="Avenir"/>
              <a:cs typeface="Avenir"/>
              <a:sym typeface="Avenir"/>
            </a:endParaRPr>
          </a:p>
          <a:p>
            <a:pPr indent="-254000" lvl="0" marL="342900" rtl="0" algn="l">
              <a:lnSpc>
                <a:spcPct val="90000"/>
              </a:lnSpc>
              <a:spcBef>
                <a:spcPts val="0"/>
              </a:spcBef>
              <a:spcAft>
                <a:spcPts val="0"/>
              </a:spcAft>
              <a:buSzPts val="1400"/>
              <a:buFont typeface="Avenir"/>
              <a:buChar char="●"/>
            </a:pPr>
            <a:r>
              <a:rPr lang="en-GB" sz="1400">
                <a:latin typeface="Avenir"/>
                <a:ea typeface="Avenir"/>
                <a:cs typeface="Avenir"/>
                <a:sym typeface="Avenir"/>
              </a:rPr>
              <a:t>Savepoints that are created can be deleted in a transaction without affecting the transaction.</a:t>
            </a:r>
            <a:endParaRPr sz="1400">
              <a:latin typeface="Avenir"/>
              <a:ea typeface="Avenir"/>
              <a:cs typeface="Avenir"/>
              <a:sym typeface="Avenir"/>
            </a:endParaRPr>
          </a:p>
          <a:p>
            <a:pPr indent="0" lvl="0" marL="342900" rtl="0" algn="l">
              <a:lnSpc>
                <a:spcPct val="90000"/>
              </a:lnSpc>
              <a:spcBef>
                <a:spcPts val="0"/>
              </a:spcBef>
              <a:spcAft>
                <a:spcPts val="0"/>
              </a:spcAft>
              <a:buSzPts val="1400"/>
              <a:buNone/>
            </a:pPr>
            <a:r>
              <a:t/>
            </a:r>
            <a:endParaRPr sz="1400">
              <a:latin typeface="Avenir"/>
              <a:ea typeface="Avenir"/>
              <a:cs typeface="Avenir"/>
              <a:sym typeface="Avenir"/>
            </a:endParaRPr>
          </a:p>
          <a:p>
            <a:pPr indent="0" lvl="0" marL="342900" rtl="0" algn="l">
              <a:lnSpc>
                <a:spcPct val="90000"/>
              </a:lnSpc>
              <a:spcBef>
                <a:spcPts val="0"/>
              </a:spcBef>
              <a:spcAft>
                <a:spcPts val="0"/>
              </a:spcAft>
              <a:buSzPts val="1400"/>
              <a:buNone/>
            </a:pPr>
            <a:r>
              <a:t/>
            </a:r>
            <a:endParaRPr sz="1400">
              <a:latin typeface="Avenir"/>
              <a:ea typeface="Avenir"/>
              <a:cs typeface="Avenir"/>
              <a:sym typeface="Avenir"/>
            </a:endParaRPr>
          </a:p>
          <a:p>
            <a:pPr indent="-254000" lvl="0" marL="342900" rtl="0" algn="l">
              <a:lnSpc>
                <a:spcPct val="90000"/>
              </a:lnSpc>
              <a:spcBef>
                <a:spcPts val="0"/>
              </a:spcBef>
              <a:spcAft>
                <a:spcPts val="0"/>
              </a:spcAft>
              <a:buSzPts val="1400"/>
              <a:buFont typeface="Avenir"/>
              <a:buChar char="●"/>
            </a:pPr>
            <a:r>
              <a:rPr lang="en-GB" sz="1400">
                <a:latin typeface="Avenir"/>
                <a:ea typeface="Avenir"/>
                <a:cs typeface="Avenir"/>
                <a:sym typeface="Avenir"/>
              </a:rPr>
              <a:t>This is called releasing the individual savepoint from the total set of savepoints. </a:t>
            </a:r>
            <a:endParaRPr sz="1400">
              <a:latin typeface="Avenir"/>
              <a:ea typeface="Avenir"/>
              <a:cs typeface="Avenir"/>
              <a:sym typeface="Avenir"/>
            </a:endParaRPr>
          </a:p>
          <a:p>
            <a:pPr indent="0" lvl="0" marL="0" rtl="0" algn="l">
              <a:lnSpc>
                <a:spcPct val="90000"/>
              </a:lnSpc>
              <a:spcBef>
                <a:spcPts val="0"/>
              </a:spcBef>
              <a:spcAft>
                <a:spcPts val="0"/>
              </a:spcAft>
              <a:buSzPts val="1400"/>
              <a:buNone/>
            </a:pPr>
            <a:r>
              <a:t/>
            </a:r>
            <a:endParaRPr sz="1400">
              <a:latin typeface="Avenir"/>
              <a:ea typeface="Avenir"/>
              <a:cs typeface="Avenir"/>
              <a:sym typeface="Avenir"/>
            </a:endParaRPr>
          </a:p>
          <a:p>
            <a:pPr indent="0" lvl="0" marL="342900" rtl="0" algn="l">
              <a:lnSpc>
                <a:spcPct val="90000"/>
              </a:lnSpc>
              <a:spcBef>
                <a:spcPts val="0"/>
              </a:spcBef>
              <a:spcAft>
                <a:spcPts val="0"/>
              </a:spcAft>
              <a:buSzPts val="1400"/>
              <a:buNone/>
            </a:pPr>
            <a:r>
              <a:t/>
            </a:r>
            <a:endParaRPr sz="1400">
              <a:latin typeface="Avenir"/>
              <a:ea typeface="Avenir"/>
              <a:cs typeface="Avenir"/>
              <a:sym typeface="Avenir"/>
            </a:endParaRPr>
          </a:p>
          <a:p>
            <a:pPr indent="-254000" lvl="0" marL="342900" rtl="0" algn="l">
              <a:lnSpc>
                <a:spcPct val="90000"/>
              </a:lnSpc>
              <a:spcBef>
                <a:spcPts val="0"/>
              </a:spcBef>
              <a:spcAft>
                <a:spcPts val="0"/>
              </a:spcAft>
              <a:buSzPts val="1400"/>
              <a:buFont typeface="Avenir"/>
              <a:buChar char="●"/>
            </a:pPr>
            <a:r>
              <a:rPr lang="en-GB" sz="1400">
                <a:latin typeface="Avenir"/>
                <a:ea typeface="Avenir"/>
                <a:cs typeface="Avenir"/>
                <a:sym typeface="Avenir"/>
              </a:rPr>
              <a:t>If  SAVEPOINT has been released, you can no longer use the ROLLBACK command to undo transactions 	performed since the earlier SAVEPOINT.</a:t>
            </a:r>
            <a:br>
              <a:rPr lang="en-GB" sz="1400">
                <a:latin typeface="Avenir"/>
                <a:ea typeface="Avenir"/>
                <a:cs typeface="Avenir"/>
                <a:sym typeface="Avenir"/>
              </a:rPr>
            </a:br>
            <a:endParaRPr sz="1400">
              <a:latin typeface="Avenir"/>
              <a:ea typeface="Avenir"/>
              <a:cs typeface="Avenir"/>
              <a:sym typeface="Avenir"/>
            </a:endParaRPr>
          </a:p>
          <a:p>
            <a:pPr indent="0" lvl="0" marL="0" rtl="0" algn="l">
              <a:lnSpc>
                <a:spcPct val="90000"/>
              </a:lnSpc>
              <a:spcBef>
                <a:spcPts val="0"/>
              </a:spcBef>
              <a:spcAft>
                <a:spcPts val="0"/>
              </a:spcAft>
              <a:buClr>
                <a:schemeClr val="dk1"/>
              </a:buClr>
              <a:buSzPts val="1400"/>
              <a:buFont typeface="Calibri"/>
              <a:buNone/>
            </a:pPr>
            <a:r>
              <a:t/>
            </a:r>
            <a:endParaRPr b="1" sz="1400">
              <a:latin typeface="Avenir"/>
              <a:ea typeface="Avenir"/>
              <a:cs typeface="Avenir"/>
              <a:sym typeface="Avenir"/>
            </a:endParaRPr>
          </a:p>
        </p:txBody>
      </p:sp>
      <p:sp>
        <p:nvSpPr>
          <p:cNvPr id="405" name="Google Shape;405;p37"/>
          <p:cNvSpPr txBox="1"/>
          <p:nvPr/>
        </p:nvSpPr>
        <p:spPr>
          <a:xfrm>
            <a:off x="437381" y="168244"/>
            <a:ext cx="5782500" cy="5820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800"/>
              <a:buFont typeface="Arial"/>
              <a:buNone/>
            </a:pPr>
            <a:r>
              <a:rPr b="1" i="0" lang="en-GB" sz="2300" u="none" cap="none" strike="noStrike">
                <a:solidFill>
                  <a:srgbClr val="434343"/>
                </a:solidFill>
                <a:latin typeface="Avenir"/>
                <a:ea typeface="Avenir"/>
                <a:cs typeface="Avenir"/>
                <a:sym typeface="Avenir"/>
              </a:rPr>
              <a:t>RELEASE SAVEPOINT</a:t>
            </a:r>
            <a:endParaRPr b="0" i="0" sz="2300" u="none" cap="none" strike="noStrike">
              <a:solidFill>
                <a:srgbClr val="434343"/>
              </a:solidFill>
              <a:latin typeface="Avenir"/>
              <a:ea typeface="Avenir"/>
              <a:cs typeface="Avenir"/>
              <a:sym typeface="Avenir"/>
            </a:endParaRPr>
          </a:p>
        </p:txBody>
      </p:sp>
      <p:pic>
        <p:nvPicPr>
          <p:cNvPr id="406" name="Google Shape;406;p37"/>
          <p:cNvPicPr preferRelativeResize="0"/>
          <p:nvPr/>
        </p:nvPicPr>
        <p:blipFill rotWithShape="1">
          <a:blip r:embed="rId3">
            <a:alphaModFix/>
          </a:blip>
          <a:srcRect b="0" l="0" r="0" t="0"/>
          <a:stretch/>
        </p:blipFill>
        <p:spPr>
          <a:xfrm>
            <a:off x="949750" y="4093100"/>
            <a:ext cx="4628575" cy="697925"/>
          </a:xfrm>
          <a:prstGeom prst="rect">
            <a:avLst/>
          </a:prstGeom>
          <a:noFill/>
          <a:ln>
            <a:noFill/>
          </a:ln>
        </p:spPr>
      </p:pic>
      <p:sp>
        <p:nvSpPr>
          <p:cNvPr id="407" name="Google Shape;407;p37"/>
          <p:cNvSpPr txBox="1"/>
          <p:nvPr>
            <p:ph type="title"/>
          </p:nvPr>
        </p:nvSpPr>
        <p:spPr>
          <a:xfrm>
            <a:off x="896150" y="3358325"/>
            <a:ext cx="7886700" cy="582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b="1" lang="en-GB" sz="1400">
                <a:latin typeface="Avenir"/>
                <a:ea typeface="Avenir"/>
                <a:cs typeface="Avenir"/>
                <a:sym typeface="Avenir"/>
              </a:rPr>
              <a:t>Let us see an example of below:</a:t>
            </a:r>
            <a:endParaRPr b="1" sz="1400">
              <a:latin typeface="Avenir"/>
              <a:ea typeface="Avenir"/>
              <a:cs typeface="Avenir"/>
              <a:sym typeface="Avenir"/>
            </a:endParaRPr>
          </a:p>
          <a:p>
            <a:pPr indent="0" lvl="0" marL="0" rtl="0" algn="l">
              <a:lnSpc>
                <a:spcPct val="90000"/>
              </a:lnSpc>
              <a:spcBef>
                <a:spcPts val="0"/>
              </a:spcBef>
              <a:spcAft>
                <a:spcPts val="0"/>
              </a:spcAft>
              <a:buClr>
                <a:schemeClr val="dk1"/>
              </a:buClr>
              <a:buSzPts val="1100"/>
              <a:buFont typeface="Arial"/>
              <a:buNone/>
            </a:pPr>
            <a:r>
              <a:t/>
            </a:r>
            <a:endParaRPr b="1" sz="1400">
              <a:latin typeface="Avenir"/>
              <a:ea typeface="Avenir"/>
              <a:cs typeface="Avenir"/>
              <a:sym typeface="Avenir"/>
            </a:endParaRPr>
          </a:p>
          <a:p>
            <a:pPr indent="0" lvl="0" marL="0" rtl="0" algn="l">
              <a:lnSpc>
                <a:spcPct val="90000"/>
              </a:lnSpc>
              <a:spcBef>
                <a:spcPts val="0"/>
              </a:spcBef>
              <a:spcAft>
                <a:spcPts val="0"/>
              </a:spcAft>
              <a:buClr>
                <a:schemeClr val="dk1"/>
              </a:buClr>
              <a:buSzPts val="1100"/>
              <a:buFont typeface="Arial"/>
              <a:buNone/>
            </a:pPr>
            <a:r>
              <a:rPr b="1" lang="en-GB" sz="1400">
                <a:latin typeface="Avenir"/>
                <a:ea typeface="Avenir"/>
                <a:cs typeface="Avenir"/>
                <a:sym typeface="Avenir"/>
              </a:rPr>
              <a:t>SELECT * FROM CUSTOMER WHERE CUST_ID in ( 123007, 123006, 123005 )</a:t>
            </a:r>
            <a:endParaRPr b="1" sz="1400">
              <a:latin typeface="Avenir"/>
              <a:ea typeface="Avenir"/>
              <a:cs typeface="Avenir"/>
              <a:sym typeface="Avenir"/>
            </a:endParaRPr>
          </a:p>
          <a:p>
            <a:pPr indent="0" lvl="0" marL="0" rtl="0" algn="l">
              <a:lnSpc>
                <a:spcPct val="90000"/>
              </a:lnSpc>
              <a:spcBef>
                <a:spcPts val="0"/>
              </a:spcBef>
              <a:spcAft>
                <a:spcPts val="0"/>
              </a:spcAft>
              <a:buClr>
                <a:schemeClr val="dk1"/>
              </a:buClr>
              <a:buSzPts val="1400"/>
              <a:buFont typeface="Calibri"/>
              <a:buNone/>
            </a:pPr>
            <a:r>
              <a:t/>
            </a:r>
            <a:endParaRPr b="1" sz="1400">
              <a:latin typeface="Avenir"/>
              <a:ea typeface="Avenir"/>
              <a:cs typeface="Avenir"/>
              <a:sym typeface="Aveni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8"/>
          <p:cNvSpPr txBox="1"/>
          <p:nvPr>
            <p:ph type="title"/>
          </p:nvPr>
        </p:nvSpPr>
        <p:spPr>
          <a:xfrm>
            <a:off x="475800" y="1021100"/>
            <a:ext cx="4686000" cy="4122300"/>
          </a:xfrm>
          <a:prstGeom prst="rect">
            <a:avLst/>
          </a:pr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b="1" lang="en-GB" sz="1400">
                <a:latin typeface="Avenir"/>
                <a:ea typeface="Avenir"/>
                <a:cs typeface="Avenir"/>
                <a:sym typeface="Avenir"/>
              </a:rPr>
              <a:t>Example:</a:t>
            </a:r>
            <a:br>
              <a:rPr lang="en-GB" sz="1400">
                <a:latin typeface="Calibri"/>
                <a:ea typeface="Calibri"/>
                <a:cs typeface="Calibri"/>
                <a:sym typeface="Calibri"/>
              </a:rPr>
            </a:br>
            <a:endParaRPr sz="1400">
              <a:latin typeface="Calibri"/>
              <a:ea typeface="Calibri"/>
              <a:cs typeface="Calibri"/>
              <a:sym typeface="Calibri"/>
            </a:endParaRPr>
          </a:p>
          <a:p>
            <a:pPr indent="0" lvl="0" marL="0" rtl="0" algn="l">
              <a:lnSpc>
                <a:spcPct val="90000"/>
              </a:lnSpc>
              <a:spcBef>
                <a:spcPts val="0"/>
              </a:spcBef>
              <a:spcAft>
                <a:spcPts val="0"/>
              </a:spcAft>
              <a:buClr>
                <a:schemeClr val="dk1"/>
              </a:buClr>
              <a:buSzPts val="1400"/>
              <a:buFont typeface="Calibri"/>
              <a:buNone/>
            </a:pPr>
            <a:r>
              <a:rPr lang="en-GB" sz="1400">
                <a:latin typeface="Courier New"/>
                <a:ea typeface="Courier New"/>
                <a:cs typeface="Courier New"/>
                <a:sym typeface="Courier New"/>
              </a:rPr>
              <a:t>START TRANSACTION;</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Font typeface="Calibri"/>
              <a:buNone/>
            </a:pPr>
            <a:br>
              <a:rPr lang="en-GB" sz="1400">
                <a:latin typeface="Courier New"/>
                <a:ea typeface="Courier New"/>
                <a:cs typeface="Courier New"/>
                <a:sym typeface="Courier New"/>
              </a:rPr>
            </a:br>
            <a:r>
              <a:rPr lang="en-GB" sz="1400">
                <a:latin typeface="Courier New"/>
                <a:ea typeface="Courier New"/>
                <a:cs typeface="Courier New"/>
                <a:sym typeface="Courier New"/>
              </a:rPr>
              <a:t>SAVEPOINT </a:t>
            </a:r>
            <a:r>
              <a:rPr i="1" lang="en-GB" sz="1400">
                <a:latin typeface="Courier New"/>
                <a:ea typeface="Courier New"/>
                <a:cs typeface="Courier New"/>
                <a:sym typeface="Courier New"/>
              </a:rPr>
              <a:t>customer_1</a:t>
            </a:r>
            <a:r>
              <a:rPr lang="en-GB" sz="1400">
                <a:latin typeface="Courier New"/>
                <a:ea typeface="Courier New"/>
                <a:cs typeface="Courier New"/>
                <a:sym typeface="Courier New"/>
              </a:rPr>
              <a:t>;</a:t>
            </a:r>
            <a:br>
              <a:rPr lang="en-GB" sz="1400">
                <a:latin typeface="Courier New"/>
                <a:ea typeface="Courier New"/>
                <a:cs typeface="Courier New"/>
                <a:sym typeface="Courier New"/>
              </a:rPr>
            </a:br>
            <a:r>
              <a:rPr lang="en-GB" sz="1400">
                <a:latin typeface="Courier New"/>
                <a:ea typeface="Courier New"/>
                <a:cs typeface="Courier New"/>
                <a:sym typeface="Courier New"/>
              </a:rPr>
              <a:t>	DELETE </a:t>
            </a:r>
            <a:endParaRPr sz="1400">
              <a:latin typeface="Courier New"/>
              <a:ea typeface="Courier New"/>
              <a:cs typeface="Courier New"/>
              <a:sym typeface="Courier New"/>
            </a:endParaRPr>
          </a:p>
          <a:p>
            <a:pPr indent="457200" lvl="0" marL="0" rtl="0" algn="l">
              <a:lnSpc>
                <a:spcPct val="90000"/>
              </a:lnSpc>
              <a:spcBef>
                <a:spcPts val="0"/>
              </a:spcBef>
              <a:spcAft>
                <a:spcPts val="0"/>
              </a:spcAft>
              <a:buClr>
                <a:schemeClr val="dk1"/>
              </a:buClr>
              <a:buSzPts val="1400"/>
              <a:buFont typeface="Calibri"/>
              <a:buNone/>
            </a:pPr>
            <a:r>
              <a:rPr lang="en-GB" sz="1400">
                <a:latin typeface="Courier New"/>
                <a:ea typeface="Courier New"/>
                <a:cs typeface="Courier New"/>
                <a:sym typeface="Courier New"/>
              </a:rPr>
              <a:t>FROM CUSTOMER </a:t>
            </a:r>
            <a:endParaRPr sz="1400">
              <a:latin typeface="Courier New"/>
              <a:ea typeface="Courier New"/>
              <a:cs typeface="Courier New"/>
              <a:sym typeface="Courier New"/>
            </a:endParaRPr>
          </a:p>
          <a:p>
            <a:pPr indent="457200" lvl="0" marL="0" rtl="0" algn="l">
              <a:lnSpc>
                <a:spcPct val="90000"/>
              </a:lnSpc>
              <a:spcBef>
                <a:spcPts val="0"/>
              </a:spcBef>
              <a:spcAft>
                <a:spcPts val="0"/>
              </a:spcAft>
              <a:buClr>
                <a:schemeClr val="dk1"/>
              </a:buClr>
              <a:buSzPts val="1400"/>
              <a:buFont typeface="Calibri"/>
              <a:buNone/>
            </a:pPr>
            <a:r>
              <a:rPr lang="en-GB" sz="1400">
                <a:latin typeface="Courier New"/>
                <a:ea typeface="Courier New"/>
                <a:cs typeface="Courier New"/>
                <a:sym typeface="Courier New"/>
              </a:rPr>
              <a:t>WHERE CUST_ID =123007;</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Font typeface="Calibri"/>
              <a:buNone/>
            </a:pPr>
            <a:br>
              <a:rPr lang="en-GB" sz="1400">
                <a:latin typeface="Courier New"/>
                <a:ea typeface="Courier New"/>
                <a:cs typeface="Courier New"/>
                <a:sym typeface="Courier New"/>
              </a:rPr>
            </a:br>
            <a:r>
              <a:rPr lang="en-GB" sz="1400">
                <a:latin typeface="Courier New"/>
                <a:ea typeface="Courier New"/>
                <a:cs typeface="Courier New"/>
                <a:sym typeface="Courier New"/>
              </a:rPr>
              <a:t>SAVEPOINT </a:t>
            </a:r>
            <a:r>
              <a:rPr i="1" lang="en-GB" sz="1400">
                <a:latin typeface="Courier New"/>
                <a:ea typeface="Courier New"/>
                <a:cs typeface="Courier New"/>
                <a:sym typeface="Courier New"/>
              </a:rPr>
              <a:t>customer_2</a:t>
            </a:r>
            <a:r>
              <a:rPr lang="en-GB" sz="1400">
                <a:latin typeface="Courier New"/>
                <a:ea typeface="Courier New"/>
                <a:cs typeface="Courier New"/>
                <a:sym typeface="Courier New"/>
              </a:rPr>
              <a:t>;</a:t>
            </a:r>
            <a:br>
              <a:rPr lang="en-GB" sz="1400">
                <a:latin typeface="Courier New"/>
                <a:ea typeface="Courier New"/>
                <a:cs typeface="Courier New"/>
                <a:sym typeface="Courier New"/>
              </a:rPr>
            </a:br>
            <a:r>
              <a:rPr lang="en-GB" sz="1400">
                <a:latin typeface="Courier New"/>
                <a:ea typeface="Courier New"/>
                <a:cs typeface="Courier New"/>
                <a:sym typeface="Courier New"/>
              </a:rPr>
              <a:t>	DELETE </a:t>
            </a:r>
            <a:endParaRPr sz="1400">
              <a:latin typeface="Courier New"/>
              <a:ea typeface="Courier New"/>
              <a:cs typeface="Courier New"/>
              <a:sym typeface="Courier New"/>
            </a:endParaRPr>
          </a:p>
          <a:p>
            <a:pPr indent="457200" lvl="0" marL="0" rtl="0" algn="l">
              <a:lnSpc>
                <a:spcPct val="90000"/>
              </a:lnSpc>
              <a:spcBef>
                <a:spcPts val="0"/>
              </a:spcBef>
              <a:spcAft>
                <a:spcPts val="0"/>
              </a:spcAft>
              <a:buClr>
                <a:schemeClr val="dk1"/>
              </a:buClr>
              <a:buSzPts val="1400"/>
              <a:buFont typeface="Calibri"/>
              <a:buNone/>
            </a:pPr>
            <a:r>
              <a:rPr lang="en-GB" sz="1400">
                <a:latin typeface="Courier New"/>
                <a:ea typeface="Courier New"/>
                <a:cs typeface="Courier New"/>
                <a:sym typeface="Courier New"/>
              </a:rPr>
              <a:t>FROM CUSTOMER </a:t>
            </a:r>
            <a:endParaRPr sz="1400">
              <a:latin typeface="Courier New"/>
              <a:ea typeface="Courier New"/>
              <a:cs typeface="Courier New"/>
              <a:sym typeface="Courier New"/>
            </a:endParaRPr>
          </a:p>
          <a:p>
            <a:pPr indent="457200" lvl="0" marL="0" rtl="0" algn="l">
              <a:lnSpc>
                <a:spcPct val="90000"/>
              </a:lnSpc>
              <a:spcBef>
                <a:spcPts val="0"/>
              </a:spcBef>
              <a:spcAft>
                <a:spcPts val="0"/>
              </a:spcAft>
              <a:buClr>
                <a:schemeClr val="dk1"/>
              </a:buClr>
              <a:buSzPts val="1400"/>
              <a:buFont typeface="Calibri"/>
              <a:buNone/>
            </a:pPr>
            <a:r>
              <a:rPr lang="en-GB" sz="1400">
                <a:latin typeface="Courier New"/>
                <a:ea typeface="Courier New"/>
                <a:cs typeface="Courier New"/>
                <a:sym typeface="Courier New"/>
              </a:rPr>
              <a:t>WHERE CUST_ID =123006;</a:t>
            </a:r>
            <a:br>
              <a:rPr lang="en-GB" sz="1400">
                <a:latin typeface="Courier New"/>
                <a:ea typeface="Courier New"/>
                <a:cs typeface="Courier New"/>
                <a:sym typeface="Courier New"/>
              </a:rPr>
            </a:b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Font typeface="Calibri"/>
              <a:buNone/>
            </a:pPr>
            <a:r>
              <a:rPr lang="en-GB" sz="1400">
                <a:latin typeface="Courier New"/>
                <a:ea typeface="Courier New"/>
                <a:cs typeface="Courier New"/>
                <a:sym typeface="Courier New"/>
              </a:rPr>
              <a:t>SAVEPOINT </a:t>
            </a:r>
            <a:r>
              <a:rPr i="1" lang="en-GB" sz="1400">
                <a:latin typeface="Courier New"/>
                <a:ea typeface="Courier New"/>
                <a:cs typeface="Courier New"/>
                <a:sym typeface="Courier New"/>
              </a:rPr>
              <a:t>customer_3</a:t>
            </a:r>
            <a:r>
              <a:rPr lang="en-GB" sz="1400">
                <a:latin typeface="Courier New"/>
                <a:ea typeface="Courier New"/>
                <a:cs typeface="Courier New"/>
                <a:sym typeface="Courier New"/>
              </a:rPr>
              <a:t>;</a:t>
            </a:r>
            <a:br>
              <a:rPr lang="en-GB" sz="1400">
                <a:latin typeface="Courier New"/>
                <a:ea typeface="Courier New"/>
                <a:cs typeface="Courier New"/>
                <a:sym typeface="Courier New"/>
              </a:rPr>
            </a:br>
            <a:r>
              <a:rPr lang="en-GB" sz="1400">
                <a:latin typeface="Courier New"/>
                <a:ea typeface="Courier New"/>
                <a:cs typeface="Courier New"/>
                <a:sym typeface="Courier New"/>
              </a:rPr>
              <a:t>	DELETE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Font typeface="Calibri"/>
              <a:buNone/>
            </a:pPr>
            <a:r>
              <a:rPr lang="en-GB" sz="1400">
                <a:latin typeface="Courier New"/>
                <a:ea typeface="Courier New"/>
                <a:cs typeface="Courier New"/>
                <a:sym typeface="Courier New"/>
              </a:rPr>
              <a:t>    FROM CUSTOMER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Font typeface="Calibri"/>
              <a:buNone/>
            </a:pPr>
            <a:r>
              <a:rPr lang="en-GB" sz="1400">
                <a:latin typeface="Courier New"/>
                <a:ea typeface="Courier New"/>
                <a:cs typeface="Courier New"/>
                <a:sym typeface="Courier New"/>
              </a:rPr>
              <a:t>    WHERE Cust_Id=123005;</a:t>
            </a:r>
            <a:br>
              <a:rPr lang="en-GB" sz="1400">
                <a:latin typeface="Courier New"/>
                <a:ea typeface="Courier New"/>
                <a:cs typeface="Courier New"/>
                <a:sym typeface="Courier New"/>
              </a:rPr>
            </a:br>
            <a:br>
              <a:rPr b="1" lang="en-GB" sz="1400">
                <a:latin typeface="Courier New"/>
                <a:ea typeface="Courier New"/>
                <a:cs typeface="Courier New"/>
                <a:sym typeface="Courier New"/>
              </a:rPr>
            </a:br>
            <a:r>
              <a:rPr b="1" lang="en-GB" sz="1400">
                <a:latin typeface="Courier New"/>
                <a:ea typeface="Courier New"/>
                <a:cs typeface="Courier New"/>
                <a:sym typeface="Courier New"/>
              </a:rPr>
              <a:t>RELEASE </a:t>
            </a:r>
            <a:r>
              <a:rPr lang="en-GB" sz="1400">
                <a:latin typeface="Courier New"/>
                <a:ea typeface="Courier New"/>
                <a:cs typeface="Courier New"/>
                <a:sym typeface="Courier New"/>
              </a:rPr>
              <a:t>SAVEPOINT </a:t>
            </a:r>
            <a:r>
              <a:rPr i="1" lang="en-GB" sz="1400">
                <a:latin typeface="Courier New"/>
                <a:ea typeface="Courier New"/>
                <a:cs typeface="Courier New"/>
                <a:sym typeface="Courier New"/>
              </a:rPr>
              <a:t>customer_2</a:t>
            </a:r>
            <a:r>
              <a:rPr lang="en-GB"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Font typeface="Calibri"/>
              <a:buNone/>
            </a:pPr>
            <a:r>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Font typeface="Calibri"/>
              <a:buNone/>
            </a:pPr>
            <a:r>
              <a:rPr b="1" lang="en-GB" sz="1400">
                <a:latin typeface="Courier New"/>
                <a:ea typeface="Courier New"/>
                <a:cs typeface="Courier New"/>
                <a:sym typeface="Courier New"/>
              </a:rPr>
              <a:t>ROLLBACK </a:t>
            </a:r>
            <a:r>
              <a:rPr lang="en-GB" sz="1400">
                <a:latin typeface="Courier New"/>
                <a:ea typeface="Courier New"/>
                <a:cs typeface="Courier New"/>
                <a:sym typeface="Courier New"/>
              </a:rPr>
              <a:t> to </a:t>
            </a:r>
            <a:r>
              <a:rPr i="1" lang="en-GB" sz="1400">
                <a:latin typeface="Courier New"/>
                <a:ea typeface="Courier New"/>
                <a:cs typeface="Courier New"/>
                <a:sym typeface="Courier New"/>
              </a:rPr>
              <a:t>customer_2 ; </a:t>
            </a:r>
            <a:endParaRPr i="1"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Font typeface="Calibri"/>
              <a:buNone/>
            </a:pPr>
            <a:r>
              <a:rPr b="1" lang="en-GB" sz="1400">
                <a:latin typeface="Courier New"/>
                <a:ea typeface="Courier New"/>
                <a:cs typeface="Courier New"/>
                <a:sym typeface="Courier New"/>
              </a:rPr>
              <a:t>ROLLBACK </a:t>
            </a:r>
            <a:r>
              <a:rPr lang="en-GB" sz="1400">
                <a:latin typeface="Courier New"/>
                <a:ea typeface="Courier New"/>
                <a:cs typeface="Courier New"/>
                <a:sym typeface="Courier New"/>
              </a:rPr>
              <a:t> to </a:t>
            </a:r>
            <a:r>
              <a:rPr i="1" lang="en-GB" sz="1400">
                <a:latin typeface="Courier New"/>
                <a:ea typeface="Courier New"/>
                <a:cs typeface="Courier New"/>
                <a:sym typeface="Courier New"/>
              </a:rPr>
              <a:t>customer_3 ; </a:t>
            </a:r>
            <a:endParaRPr i="1"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Font typeface="Calibri"/>
              <a:buNone/>
            </a:pPr>
            <a:r>
              <a:t/>
            </a:r>
            <a:endParaRPr sz="1400"/>
          </a:p>
          <a:p>
            <a:pPr indent="0" lvl="0" marL="0" rtl="0" algn="l">
              <a:lnSpc>
                <a:spcPct val="90000"/>
              </a:lnSpc>
              <a:spcBef>
                <a:spcPts val="0"/>
              </a:spcBef>
              <a:spcAft>
                <a:spcPts val="0"/>
              </a:spcAft>
              <a:buClr>
                <a:schemeClr val="dk1"/>
              </a:buClr>
              <a:buSzPts val="1400"/>
              <a:buFont typeface="Calibri"/>
              <a:buNone/>
            </a:pPr>
            <a:r>
              <a:t/>
            </a:r>
            <a:endParaRPr b="1" sz="1400"/>
          </a:p>
        </p:txBody>
      </p:sp>
      <p:sp>
        <p:nvSpPr>
          <p:cNvPr id="413" name="Google Shape;413;p38"/>
          <p:cNvSpPr txBox="1"/>
          <p:nvPr/>
        </p:nvSpPr>
        <p:spPr>
          <a:xfrm>
            <a:off x="437375" y="168250"/>
            <a:ext cx="4724400" cy="734400"/>
          </a:xfrm>
          <a:prstGeom prst="rect">
            <a:avLst/>
          </a:prstGeom>
          <a:noFill/>
          <a:ln cap="flat" cmpd="sng" w="9525">
            <a:solidFill>
              <a:srgbClr val="000000"/>
            </a:solidFill>
            <a:prstDash val="solid"/>
            <a:round/>
            <a:headEnd len="sm" w="sm" type="none"/>
            <a:tailEnd len="sm" w="sm" type="none"/>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800"/>
              <a:buFont typeface="Arial"/>
              <a:buNone/>
            </a:pPr>
            <a:r>
              <a:rPr b="1" i="0" lang="en-GB" sz="2300" u="none" cap="none" strike="noStrike">
                <a:solidFill>
                  <a:srgbClr val="434343"/>
                </a:solidFill>
                <a:latin typeface="Avenir"/>
                <a:ea typeface="Avenir"/>
                <a:cs typeface="Avenir"/>
                <a:sym typeface="Avenir"/>
              </a:rPr>
              <a:t>RELEASE SAVEPOINT</a:t>
            </a:r>
            <a:endParaRPr b="0" i="0" sz="2300" u="none" cap="none" strike="noStrike">
              <a:solidFill>
                <a:srgbClr val="434343"/>
              </a:solidFill>
              <a:latin typeface="Avenir"/>
              <a:ea typeface="Avenir"/>
              <a:cs typeface="Avenir"/>
              <a:sym typeface="Avenir"/>
            </a:endParaRPr>
          </a:p>
        </p:txBody>
      </p:sp>
      <p:sp>
        <p:nvSpPr>
          <p:cNvPr id="414" name="Google Shape;414;p38"/>
          <p:cNvSpPr txBox="1"/>
          <p:nvPr/>
        </p:nvSpPr>
        <p:spPr>
          <a:xfrm>
            <a:off x="5233050" y="1049875"/>
            <a:ext cx="2885100" cy="527100"/>
          </a:xfrm>
          <a:prstGeom prst="rect">
            <a:avLst/>
          </a:prstGeom>
          <a:noFill/>
          <a:ln cap="flat" cmpd="sng" w="9525">
            <a:solidFill>
              <a:srgbClr val="000000"/>
            </a:solidFill>
            <a:prstDash val="dash"/>
            <a:round/>
            <a:headEnd len="sm" w="sm" type="none"/>
            <a:tailEnd len="sm" w="sm" type="none"/>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800"/>
              <a:buFont typeface="Arial"/>
              <a:buNone/>
            </a:pPr>
            <a:r>
              <a:rPr b="1" i="0" lang="en-GB" sz="2300" u="none" cap="none" strike="noStrike">
                <a:solidFill>
                  <a:srgbClr val="434343"/>
                </a:solidFill>
                <a:latin typeface="Avenir"/>
                <a:ea typeface="Avenir"/>
                <a:cs typeface="Avenir"/>
                <a:sym typeface="Avenir"/>
              </a:rPr>
              <a:t>Result</a:t>
            </a:r>
            <a:endParaRPr b="0" i="0" sz="2300" u="none" cap="none" strike="noStrike">
              <a:solidFill>
                <a:srgbClr val="434343"/>
              </a:solidFill>
              <a:latin typeface="Avenir"/>
              <a:ea typeface="Avenir"/>
              <a:cs typeface="Avenir"/>
              <a:sym typeface="Avenir"/>
            </a:endParaRPr>
          </a:p>
        </p:txBody>
      </p:sp>
      <p:pic>
        <p:nvPicPr>
          <p:cNvPr id="415" name="Google Shape;415;p38"/>
          <p:cNvPicPr preferRelativeResize="0"/>
          <p:nvPr/>
        </p:nvPicPr>
        <p:blipFill rotWithShape="1">
          <a:blip r:embed="rId3">
            <a:alphaModFix/>
          </a:blip>
          <a:srcRect b="0" l="0" r="0" t="0"/>
          <a:stretch/>
        </p:blipFill>
        <p:spPr>
          <a:xfrm>
            <a:off x="5233050" y="1729375"/>
            <a:ext cx="3758549" cy="3372950"/>
          </a:xfrm>
          <a:prstGeom prst="rect">
            <a:avLst/>
          </a:prstGeom>
          <a:noFill/>
          <a:ln cap="flat" cmpd="sng" w="9525">
            <a:solidFill>
              <a:schemeClr val="dk2"/>
            </a:solidFill>
            <a:prstDash val="dot"/>
            <a:round/>
            <a:headEnd len="sm" w="sm" type="none"/>
            <a:tailEnd len="sm" w="sm" type="none"/>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9"/>
          <p:cNvSpPr txBox="1"/>
          <p:nvPr>
            <p:ph type="title"/>
          </p:nvPr>
        </p:nvSpPr>
        <p:spPr>
          <a:xfrm>
            <a:off x="421400" y="1705625"/>
            <a:ext cx="4455600" cy="457500"/>
          </a:xfrm>
          <a:prstGeom prst="rect">
            <a:avLst/>
          </a:pr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342900" rtl="0" algn="l">
              <a:lnSpc>
                <a:spcPct val="90000"/>
              </a:lnSpc>
              <a:spcBef>
                <a:spcPts val="0"/>
              </a:spcBef>
              <a:spcAft>
                <a:spcPts val="0"/>
              </a:spcAft>
              <a:buClr>
                <a:schemeClr val="dk1"/>
              </a:buClr>
              <a:buSzPts val="1400"/>
              <a:buFont typeface="Calibri"/>
              <a:buNone/>
            </a:pPr>
            <a:r>
              <a:t/>
            </a:r>
            <a:endParaRPr sz="1600">
              <a:latin typeface="Avenir"/>
              <a:ea typeface="Avenir"/>
              <a:cs typeface="Avenir"/>
              <a:sym typeface="Avenir"/>
            </a:endParaRPr>
          </a:p>
          <a:p>
            <a:pPr indent="0" lvl="0" marL="0" rtl="0" algn="l">
              <a:lnSpc>
                <a:spcPct val="90000"/>
              </a:lnSpc>
              <a:spcBef>
                <a:spcPts val="0"/>
              </a:spcBef>
              <a:spcAft>
                <a:spcPts val="0"/>
              </a:spcAft>
              <a:buClr>
                <a:schemeClr val="dk1"/>
              </a:buClr>
              <a:buSzPts val="1400"/>
              <a:buFont typeface="Calibri"/>
              <a:buNone/>
            </a:pPr>
            <a:r>
              <a:rPr lang="en-GB" sz="1600">
                <a:latin typeface="Courier New"/>
                <a:ea typeface="Courier New"/>
                <a:cs typeface="Courier New"/>
                <a:sym typeface="Courier New"/>
              </a:rPr>
              <a:t>E.g:  </a:t>
            </a:r>
            <a:r>
              <a:rPr b="1" lang="en-GB" sz="1600">
                <a:latin typeface="Courier New"/>
                <a:ea typeface="Courier New"/>
                <a:cs typeface="Courier New"/>
                <a:sym typeface="Courier New"/>
              </a:rPr>
              <a:t>ROLLBACK </a:t>
            </a:r>
            <a:r>
              <a:rPr lang="en-GB" sz="1600">
                <a:latin typeface="Courier New"/>
                <a:ea typeface="Courier New"/>
                <a:cs typeface="Courier New"/>
                <a:sym typeface="Courier New"/>
              </a:rPr>
              <a:t>TO </a:t>
            </a:r>
            <a:r>
              <a:rPr i="1" lang="en-GB" sz="1600">
                <a:latin typeface="Courier New"/>
                <a:ea typeface="Courier New"/>
                <a:cs typeface="Courier New"/>
                <a:sym typeface="Courier New"/>
              </a:rPr>
              <a:t>Customer_1 ;</a:t>
            </a:r>
            <a:br>
              <a:rPr lang="en-GB" sz="1600">
                <a:latin typeface="Avenir"/>
                <a:ea typeface="Avenir"/>
                <a:cs typeface="Avenir"/>
                <a:sym typeface="Avenir"/>
              </a:rPr>
            </a:br>
            <a:endParaRPr sz="1600">
              <a:latin typeface="Avenir"/>
              <a:ea typeface="Avenir"/>
              <a:cs typeface="Avenir"/>
              <a:sym typeface="Avenir"/>
            </a:endParaRPr>
          </a:p>
        </p:txBody>
      </p:sp>
      <p:sp>
        <p:nvSpPr>
          <p:cNvPr id="421" name="Google Shape;421;p39"/>
          <p:cNvSpPr txBox="1"/>
          <p:nvPr/>
        </p:nvSpPr>
        <p:spPr>
          <a:xfrm>
            <a:off x="437381" y="168244"/>
            <a:ext cx="5782500" cy="5820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800"/>
              <a:buFont typeface="Arial"/>
              <a:buNone/>
            </a:pPr>
            <a:r>
              <a:rPr b="1" i="0" lang="en-GB" sz="2300" u="none" cap="none" strike="noStrike">
                <a:solidFill>
                  <a:srgbClr val="434343"/>
                </a:solidFill>
                <a:latin typeface="Avenir"/>
                <a:ea typeface="Avenir"/>
                <a:cs typeface="Avenir"/>
                <a:sym typeface="Avenir"/>
              </a:rPr>
              <a:t>RELEASE SAVEPOINT</a:t>
            </a:r>
            <a:endParaRPr b="0" i="0" sz="2300" u="none" cap="none" strike="noStrike">
              <a:solidFill>
                <a:srgbClr val="434343"/>
              </a:solidFill>
              <a:latin typeface="Avenir"/>
              <a:ea typeface="Avenir"/>
              <a:cs typeface="Avenir"/>
              <a:sym typeface="Avenir"/>
            </a:endParaRPr>
          </a:p>
        </p:txBody>
      </p:sp>
      <p:pic>
        <p:nvPicPr>
          <p:cNvPr id="422" name="Google Shape;422;p39"/>
          <p:cNvPicPr preferRelativeResize="0"/>
          <p:nvPr/>
        </p:nvPicPr>
        <p:blipFill rotWithShape="1">
          <a:blip r:embed="rId3">
            <a:alphaModFix/>
          </a:blip>
          <a:srcRect b="0" l="0" r="0" t="0"/>
          <a:stretch/>
        </p:blipFill>
        <p:spPr>
          <a:xfrm>
            <a:off x="437375" y="2216300"/>
            <a:ext cx="8289725" cy="2788651"/>
          </a:xfrm>
          <a:prstGeom prst="rect">
            <a:avLst/>
          </a:prstGeom>
          <a:noFill/>
          <a:ln cap="flat" cmpd="sng" w="9525">
            <a:solidFill>
              <a:schemeClr val="dk2"/>
            </a:solidFill>
            <a:prstDash val="dash"/>
            <a:round/>
            <a:headEnd len="sm" w="sm" type="none"/>
            <a:tailEnd len="sm" w="sm" type="none"/>
          </a:ln>
        </p:spPr>
      </p:pic>
      <p:sp>
        <p:nvSpPr>
          <p:cNvPr id="423" name="Google Shape;423;p39"/>
          <p:cNvSpPr txBox="1"/>
          <p:nvPr>
            <p:ph type="title"/>
          </p:nvPr>
        </p:nvSpPr>
        <p:spPr>
          <a:xfrm>
            <a:off x="437375" y="1087825"/>
            <a:ext cx="6557400" cy="457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400"/>
              <a:buFont typeface="Calibri"/>
              <a:buNone/>
            </a:pPr>
            <a:r>
              <a:rPr lang="en-GB" sz="1400">
                <a:latin typeface="Avenir"/>
                <a:ea typeface="Avenir"/>
                <a:cs typeface="Avenir"/>
                <a:sym typeface="Avenir"/>
              </a:rPr>
              <a:t>Rollback issued before RELEASE will be successful. </a:t>
            </a:r>
            <a:endParaRPr sz="1400">
              <a:latin typeface="Avenir"/>
              <a:ea typeface="Avenir"/>
              <a:cs typeface="Avenir"/>
              <a:sym typeface="Aveni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4"/>
          <p:cNvSpPr txBox="1"/>
          <p:nvPr>
            <p:ph type="title"/>
          </p:nvPr>
        </p:nvSpPr>
        <p:spPr>
          <a:xfrm>
            <a:off x="493219" y="1222331"/>
            <a:ext cx="8314200" cy="3691800"/>
          </a:xfrm>
          <a:prstGeom prst="rect">
            <a:avLst/>
          </a:prstGeom>
          <a:noFill/>
          <a:ln>
            <a:noFill/>
          </a:ln>
        </p:spPr>
        <p:txBody>
          <a:bodyPr anchorCtr="0" anchor="ctr" bIns="34275" lIns="68575" spcFirstLastPara="1" rIns="68575" wrap="square" tIns="34275">
            <a:noAutofit/>
          </a:bodyPr>
          <a:lstStyle/>
          <a:p>
            <a:pPr indent="-254000" lvl="0" marL="342900" rtl="0" algn="l">
              <a:lnSpc>
                <a:spcPct val="90000"/>
              </a:lnSpc>
              <a:spcBef>
                <a:spcPts val="0"/>
              </a:spcBef>
              <a:spcAft>
                <a:spcPts val="0"/>
              </a:spcAft>
              <a:buSzPts val="1400"/>
              <a:buFont typeface="Avenir"/>
              <a:buChar char="●"/>
            </a:pPr>
            <a:r>
              <a:rPr lang="en-GB" sz="1400">
                <a:latin typeface="Avenir"/>
                <a:ea typeface="Avenir"/>
                <a:cs typeface="Avenir"/>
                <a:sym typeface="Avenir"/>
              </a:rPr>
              <a:t>A transaction with DML statements follows the ACID properties. </a:t>
            </a:r>
            <a:endParaRPr sz="1400">
              <a:latin typeface="Avenir"/>
              <a:ea typeface="Avenir"/>
              <a:cs typeface="Avenir"/>
              <a:sym typeface="Avenir"/>
            </a:endParaRPr>
          </a:p>
          <a:p>
            <a:pPr indent="0" lvl="0" marL="342900" rtl="0" algn="l">
              <a:lnSpc>
                <a:spcPct val="90000"/>
              </a:lnSpc>
              <a:spcBef>
                <a:spcPts val="0"/>
              </a:spcBef>
              <a:spcAft>
                <a:spcPts val="0"/>
              </a:spcAft>
              <a:buSzPts val="1400"/>
              <a:buNone/>
            </a:pPr>
            <a:r>
              <a:t/>
            </a:r>
            <a:endParaRPr sz="1400">
              <a:latin typeface="Avenir"/>
              <a:ea typeface="Avenir"/>
              <a:cs typeface="Avenir"/>
              <a:sym typeface="Avenir"/>
            </a:endParaRPr>
          </a:p>
          <a:p>
            <a:pPr indent="0" lvl="0" marL="342900" rtl="0" algn="l">
              <a:lnSpc>
                <a:spcPct val="90000"/>
              </a:lnSpc>
              <a:spcBef>
                <a:spcPts val="0"/>
              </a:spcBef>
              <a:spcAft>
                <a:spcPts val="0"/>
              </a:spcAft>
              <a:buSzPts val="1400"/>
              <a:buNone/>
            </a:pPr>
            <a:r>
              <a:t/>
            </a:r>
            <a:endParaRPr sz="1400">
              <a:latin typeface="Avenir"/>
              <a:ea typeface="Avenir"/>
              <a:cs typeface="Avenir"/>
              <a:sym typeface="Avenir"/>
            </a:endParaRPr>
          </a:p>
          <a:p>
            <a:pPr indent="-254000" lvl="0" marL="342900" rtl="0" algn="l">
              <a:lnSpc>
                <a:spcPct val="90000"/>
              </a:lnSpc>
              <a:spcBef>
                <a:spcPts val="0"/>
              </a:spcBef>
              <a:spcAft>
                <a:spcPts val="0"/>
              </a:spcAft>
              <a:buSzPts val="1400"/>
              <a:buChar char="●"/>
            </a:pPr>
            <a:r>
              <a:rPr b="1" i="1" lang="en-GB" sz="1600">
                <a:latin typeface="Avenir"/>
                <a:ea typeface="Avenir"/>
                <a:cs typeface="Avenir"/>
                <a:sym typeface="Avenir"/>
              </a:rPr>
              <a:t>Atomicity</a:t>
            </a:r>
            <a:r>
              <a:rPr lang="en-GB" sz="1400">
                <a:latin typeface="Avenir"/>
                <a:ea typeface="Avenir"/>
                <a:cs typeface="Avenir"/>
                <a:sym typeface="Avenir"/>
              </a:rPr>
              <a:t>:  It ensures the transaction is </a:t>
            </a:r>
            <a:r>
              <a:rPr i="1" lang="en-GB" sz="1400">
                <a:latin typeface="Avenir"/>
                <a:ea typeface="Avenir"/>
                <a:cs typeface="Avenir"/>
                <a:sym typeface="Avenir"/>
              </a:rPr>
              <a:t>fulfilled</a:t>
            </a:r>
            <a:r>
              <a:rPr lang="en-GB" sz="1400">
                <a:latin typeface="Avenir"/>
                <a:ea typeface="Avenir"/>
                <a:cs typeface="Avenir"/>
                <a:sym typeface="Avenir"/>
              </a:rPr>
              <a:t>; otherwise </a:t>
            </a:r>
            <a:r>
              <a:rPr i="1" lang="en-GB" sz="1400">
                <a:latin typeface="Avenir"/>
                <a:ea typeface="Avenir"/>
                <a:cs typeface="Avenir"/>
                <a:sym typeface="Avenir"/>
              </a:rPr>
              <a:t>fail </a:t>
            </a:r>
            <a:r>
              <a:rPr lang="en-GB" sz="1400">
                <a:latin typeface="Avenir"/>
                <a:ea typeface="Avenir"/>
                <a:cs typeface="Avenir"/>
                <a:sym typeface="Avenir"/>
              </a:rPr>
              <a:t>the transaction. </a:t>
            </a:r>
            <a:endParaRPr sz="1400">
              <a:latin typeface="Avenir"/>
              <a:ea typeface="Avenir"/>
              <a:cs typeface="Avenir"/>
              <a:sym typeface="Avenir"/>
            </a:endParaRPr>
          </a:p>
          <a:p>
            <a:pPr indent="0" lvl="0" marL="342900" rtl="0" algn="l">
              <a:lnSpc>
                <a:spcPct val="90000"/>
              </a:lnSpc>
              <a:spcBef>
                <a:spcPts val="0"/>
              </a:spcBef>
              <a:spcAft>
                <a:spcPts val="0"/>
              </a:spcAft>
              <a:buSzPts val="1400"/>
              <a:buNone/>
            </a:pPr>
            <a:r>
              <a:t/>
            </a:r>
            <a:endParaRPr sz="1400">
              <a:latin typeface="Avenir"/>
              <a:ea typeface="Avenir"/>
              <a:cs typeface="Avenir"/>
              <a:sym typeface="Avenir"/>
            </a:endParaRPr>
          </a:p>
          <a:p>
            <a:pPr indent="0" lvl="0" marL="342900" rtl="0" algn="l">
              <a:lnSpc>
                <a:spcPct val="90000"/>
              </a:lnSpc>
              <a:spcBef>
                <a:spcPts val="0"/>
              </a:spcBef>
              <a:spcAft>
                <a:spcPts val="0"/>
              </a:spcAft>
              <a:buSzPts val="1400"/>
              <a:buNone/>
            </a:pPr>
            <a:r>
              <a:t/>
            </a:r>
            <a:endParaRPr sz="1400">
              <a:latin typeface="Avenir"/>
              <a:ea typeface="Avenir"/>
              <a:cs typeface="Avenir"/>
              <a:sym typeface="Avenir"/>
            </a:endParaRPr>
          </a:p>
          <a:p>
            <a:pPr indent="-254000" lvl="0" marL="342900" rtl="0" algn="l">
              <a:lnSpc>
                <a:spcPct val="90000"/>
              </a:lnSpc>
              <a:spcBef>
                <a:spcPts val="0"/>
              </a:spcBef>
              <a:spcAft>
                <a:spcPts val="0"/>
              </a:spcAft>
              <a:buSzPts val="1400"/>
              <a:buFont typeface="Avenir"/>
              <a:buChar char="●"/>
            </a:pPr>
            <a:r>
              <a:rPr lang="en-GB" sz="1400">
                <a:latin typeface="Avenir"/>
                <a:ea typeface="Avenir"/>
                <a:cs typeface="Avenir"/>
                <a:sym typeface="Avenir"/>
              </a:rPr>
              <a:t>E.g:  Ordering a Pizza is fulfilled with series of transactions like - </a:t>
            </a:r>
            <a:endParaRPr sz="1400">
              <a:latin typeface="Avenir"/>
              <a:ea typeface="Avenir"/>
              <a:cs typeface="Avenir"/>
              <a:sym typeface="Avenir"/>
            </a:endParaRPr>
          </a:p>
          <a:p>
            <a:pPr indent="-254000" lvl="2" marL="1028700" rtl="0" algn="l">
              <a:lnSpc>
                <a:spcPct val="90000"/>
              </a:lnSpc>
              <a:spcBef>
                <a:spcPts val="0"/>
              </a:spcBef>
              <a:spcAft>
                <a:spcPts val="0"/>
              </a:spcAft>
              <a:buSzPts val="1400"/>
              <a:buFont typeface="Avenir"/>
              <a:buChar char="■"/>
            </a:pPr>
            <a:r>
              <a:rPr lang="en-GB">
                <a:latin typeface="Avenir"/>
                <a:ea typeface="Avenir"/>
                <a:cs typeface="Avenir"/>
                <a:sym typeface="Avenir"/>
              </a:rPr>
              <a:t>Choose an item - check the inventory</a:t>
            </a:r>
            <a:endParaRPr>
              <a:latin typeface="Avenir"/>
              <a:ea typeface="Avenir"/>
              <a:cs typeface="Avenir"/>
              <a:sym typeface="Avenir"/>
            </a:endParaRPr>
          </a:p>
          <a:p>
            <a:pPr indent="-254000" lvl="2" marL="1028700" rtl="0" algn="l">
              <a:lnSpc>
                <a:spcPct val="90000"/>
              </a:lnSpc>
              <a:spcBef>
                <a:spcPts val="0"/>
              </a:spcBef>
              <a:spcAft>
                <a:spcPts val="0"/>
              </a:spcAft>
              <a:buSzPts val="1400"/>
              <a:buFont typeface="Avenir"/>
              <a:buChar char="■"/>
            </a:pPr>
            <a:r>
              <a:rPr lang="en-GB">
                <a:latin typeface="Avenir"/>
                <a:ea typeface="Avenir"/>
                <a:cs typeface="Avenir"/>
                <a:sym typeface="Avenir"/>
              </a:rPr>
              <a:t>Order the dish   -  insert order details </a:t>
            </a:r>
            <a:endParaRPr>
              <a:latin typeface="Avenir"/>
              <a:ea typeface="Avenir"/>
              <a:cs typeface="Avenir"/>
              <a:sym typeface="Avenir"/>
            </a:endParaRPr>
          </a:p>
          <a:p>
            <a:pPr indent="-254000" lvl="2" marL="1028700" rtl="0" algn="l">
              <a:lnSpc>
                <a:spcPct val="90000"/>
              </a:lnSpc>
              <a:spcBef>
                <a:spcPts val="0"/>
              </a:spcBef>
              <a:spcAft>
                <a:spcPts val="0"/>
              </a:spcAft>
              <a:buSzPts val="1400"/>
              <a:buFont typeface="Avenir"/>
              <a:buChar char="■"/>
            </a:pPr>
            <a:r>
              <a:rPr lang="en-GB">
                <a:latin typeface="Avenir"/>
                <a:ea typeface="Avenir"/>
                <a:cs typeface="Avenir"/>
                <a:sym typeface="Avenir"/>
              </a:rPr>
              <a:t>Complete the order -   includes payment transaction. </a:t>
            </a:r>
            <a:endParaRPr>
              <a:latin typeface="Avenir"/>
              <a:ea typeface="Avenir"/>
              <a:cs typeface="Avenir"/>
              <a:sym typeface="Avenir"/>
            </a:endParaRPr>
          </a:p>
          <a:p>
            <a:pPr indent="0" lvl="0" marL="0" rtl="0" algn="l">
              <a:lnSpc>
                <a:spcPct val="90000"/>
              </a:lnSpc>
              <a:spcBef>
                <a:spcPts val="0"/>
              </a:spcBef>
              <a:spcAft>
                <a:spcPts val="0"/>
              </a:spcAft>
              <a:buSzPts val="1400"/>
              <a:buNone/>
            </a:pPr>
            <a:r>
              <a:t/>
            </a:r>
            <a:endParaRPr sz="1400">
              <a:latin typeface="Avenir"/>
              <a:ea typeface="Avenir"/>
              <a:cs typeface="Avenir"/>
              <a:sym typeface="Avenir"/>
            </a:endParaRPr>
          </a:p>
          <a:p>
            <a:pPr indent="0" lvl="0" marL="0" rtl="0" algn="l">
              <a:lnSpc>
                <a:spcPct val="90000"/>
              </a:lnSpc>
              <a:spcBef>
                <a:spcPts val="0"/>
              </a:spcBef>
              <a:spcAft>
                <a:spcPts val="0"/>
              </a:spcAft>
              <a:buSzPts val="1400"/>
              <a:buNone/>
            </a:pPr>
            <a:r>
              <a:t/>
            </a:r>
            <a:endParaRPr sz="1400">
              <a:latin typeface="Avenir"/>
              <a:ea typeface="Avenir"/>
              <a:cs typeface="Avenir"/>
              <a:sym typeface="Avenir"/>
            </a:endParaRPr>
          </a:p>
          <a:p>
            <a:pPr indent="-254000" lvl="0" marL="342900" rtl="0" algn="l">
              <a:lnSpc>
                <a:spcPct val="90000"/>
              </a:lnSpc>
              <a:spcBef>
                <a:spcPts val="0"/>
              </a:spcBef>
              <a:spcAft>
                <a:spcPts val="0"/>
              </a:spcAft>
              <a:buSzPts val="1400"/>
              <a:buFont typeface="Avenir"/>
              <a:buChar char="●"/>
            </a:pPr>
            <a:r>
              <a:rPr lang="en-GB" sz="1400">
                <a:latin typeface="Avenir"/>
                <a:ea typeface="Avenir"/>
                <a:cs typeface="Avenir"/>
                <a:sym typeface="Avenir"/>
              </a:rPr>
              <a:t>If the customer recalls the order at any stage, all the DML operations are  rollbacked including changes to inventory, orders and  payments. </a:t>
            </a:r>
            <a:endParaRPr sz="1400">
              <a:latin typeface="Avenir"/>
              <a:ea typeface="Avenir"/>
              <a:cs typeface="Avenir"/>
              <a:sym typeface="Avenir"/>
            </a:endParaRPr>
          </a:p>
          <a:p>
            <a:pPr indent="0" lvl="0" marL="0" rtl="0" algn="l">
              <a:lnSpc>
                <a:spcPct val="90000"/>
              </a:lnSpc>
              <a:spcBef>
                <a:spcPts val="0"/>
              </a:spcBef>
              <a:spcAft>
                <a:spcPts val="0"/>
              </a:spcAft>
              <a:buSzPts val="1400"/>
              <a:buNone/>
            </a:pPr>
            <a:r>
              <a:rPr lang="en-GB" sz="1400">
                <a:latin typeface="Avenir"/>
                <a:ea typeface="Avenir"/>
                <a:cs typeface="Avenir"/>
                <a:sym typeface="Avenir"/>
              </a:rPr>
              <a:t>       </a:t>
            </a:r>
            <a:endParaRPr sz="1400">
              <a:latin typeface="Avenir"/>
              <a:ea typeface="Avenir"/>
              <a:cs typeface="Avenir"/>
              <a:sym typeface="Avenir"/>
            </a:endParaRPr>
          </a:p>
          <a:p>
            <a:pPr indent="0" lvl="0" marL="0" rtl="0" algn="l">
              <a:lnSpc>
                <a:spcPct val="90000"/>
              </a:lnSpc>
              <a:spcBef>
                <a:spcPts val="0"/>
              </a:spcBef>
              <a:spcAft>
                <a:spcPts val="0"/>
              </a:spcAft>
              <a:buSzPts val="1400"/>
              <a:buNone/>
            </a:pPr>
            <a:r>
              <a:rPr lang="en-GB" sz="1400">
                <a:latin typeface="Avenir"/>
                <a:ea typeface="Avenir"/>
                <a:cs typeface="Avenir"/>
                <a:sym typeface="Avenir"/>
              </a:rPr>
              <a:t>        However,  if the transaction is completed, you will enjoy your Pizza. </a:t>
            </a:r>
            <a:endParaRPr sz="1400">
              <a:latin typeface="Avenir"/>
              <a:ea typeface="Avenir"/>
              <a:cs typeface="Avenir"/>
              <a:sym typeface="Avenir"/>
            </a:endParaRPr>
          </a:p>
          <a:p>
            <a:pPr indent="0" lvl="0" marL="342900" rtl="0" algn="l">
              <a:lnSpc>
                <a:spcPct val="90000"/>
              </a:lnSpc>
              <a:spcBef>
                <a:spcPts val="0"/>
              </a:spcBef>
              <a:spcAft>
                <a:spcPts val="0"/>
              </a:spcAft>
              <a:buSzPts val="1400"/>
              <a:buNone/>
            </a:pPr>
            <a:r>
              <a:t/>
            </a:r>
            <a:endParaRPr sz="1400">
              <a:latin typeface="Avenir"/>
              <a:ea typeface="Avenir"/>
              <a:cs typeface="Avenir"/>
              <a:sym typeface="Avenir"/>
            </a:endParaRPr>
          </a:p>
          <a:p>
            <a:pPr indent="0" lvl="0" marL="342900" rtl="0" algn="l">
              <a:lnSpc>
                <a:spcPct val="90000"/>
              </a:lnSpc>
              <a:spcBef>
                <a:spcPts val="0"/>
              </a:spcBef>
              <a:spcAft>
                <a:spcPts val="0"/>
              </a:spcAft>
              <a:buSzPts val="1400"/>
              <a:buNone/>
            </a:pPr>
            <a:r>
              <a:t/>
            </a:r>
            <a:endParaRPr sz="1400">
              <a:latin typeface="Avenir"/>
              <a:ea typeface="Avenir"/>
              <a:cs typeface="Avenir"/>
              <a:sym typeface="Avenir"/>
            </a:endParaRPr>
          </a:p>
          <a:p>
            <a:pPr indent="-254000" lvl="0" marL="342900" rtl="0" algn="l">
              <a:lnSpc>
                <a:spcPct val="90000"/>
              </a:lnSpc>
              <a:spcBef>
                <a:spcPts val="0"/>
              </a:spcBef>
              <a:spcAft>
                <a:spcPts val="0"/>
              </a:spcAft>
              <a:buSzPts val="1400"/>
              <a:buChar char="●"/>
            </a:pPr>
            <a:r>
              <a:rPr lang="en-GB" sz="1400">
                <a:latin typeface="Avenir"/>
                <a:ea typeface="Avenir"/>
                <a:cs typeface="Avenir"/>
                <a:sym typeface="Avenir"/>
              </a:rPr>
              <a:t>Database commands :  </a:t>
            </a:r>
            <a:r>
              <a:rPr b="1" i="1" lang="en-GB" sz="1400">
                <a:latin typeface="Avenir"/>
                <a:ea typeface="Avenir"/>
                <a:cs typeface="Avenir"/>
                <a:sym typeface="Avenir"/>
              </a:rPr>
              <a:t>COMMIT  , ROLLBACK </a:t>
            </a:r>
            <a:r>
              <a:rPr b="1" lang="en-GB" sz="1400">
                <a:latin typeface="Avenir"/>
                <a:ea typeface="Avenir"/>
                <a:cs typeface="Avenir"/>
                <a:sym typeface="Avenir"/>
              </a:rPr>
              <a:t> </a:t>
            </a:r>
            <a:r>
              <a:rPr lang="en-GB" sz="1400">
                <a:latin typeface="Avenir"/>
                <a:ea typeface="Avenir"/>
                <a:cs typeface="Avenir"/>
                <a:sym typeface="Avenir"/>
              </a:rPr>
              <a:t>will helps to achieve the atomicity.</a:t>
            </a:r>
            <a:endParaRPr sz="1400">
              <a:latin typeface="Avenir"/>
              <a:ea typeface="Avenir"/>
              <a:cs typeface="Avenir"/>
              <a:sym typeface="Avenir"/>
            </a:endParaRPr>
          </a:p>
          <a:p>
            <a:pPr indent="0" lvl="0" marL="0" rtl="0" algn="l">
              <a:lnSpc>
                <a:spcPct val="90000"/>
              </a:lnSpc>
              <a:spcBef>
                <a:spcPts val="0"/>
              </a:spcBef>
              <a:spcAft>
                <a:spcPts val="0"/>
              </a:spcAft>
              <a:buClr>
                <a:schemeClr val="dk1"/>
              </a:buClr>
              <a:buSzPts val="1800"/>
              <a:buFont typeface="Calibri"/>
              <a:buNone/>
            </a:pPr>
            <a:r>
              <a:t/>
            </a:r>
            <a:endParaRPr sz="1400">
              <a:latin typeface="Avenir"/>
              <a:ea typeface="Avenir"/>
              <a:cs typeface="Avenir"/>
              <a:sym typeface="Avenir"/>
            </a:endParaRPr>
          </a:p>
        </p:txBody>
      </p:sp>
      <p:sp>
        <p:nvSpPr>
          <p:cNvPr id="158" name="Google Shape;158;p4"/>
          <p:cNvSpPr txBox="1"/>
          <p:nvPr/>
        </p:nvSpPr>
        <p:spPr>
          <a:xfrm>
            <a:off x="437381" y="168244"/>
            <a:ext cx="5782500" cy="5820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800"/>
              <a:buFont typeface="Arial"/>
              <a:buNone/>
            </a:pPr>
            <a:r>
              <a:rPr b="1" i="0" lang="en-GB" sz="2300" u="none" cap="none" strike="noStrike">
                <a:solidFill>
                  <a:srgbClr val="434343"/>
                </a:solidFill>
                <a:latin typeface="Avenir"/>
                <a:ea typeface="Avenir"/>
                <a:cs typeface="Avenir"/>
                <a:sym typeface="Avenir"/>
              </a:rPr>
              <a:t>What is Transaction?</a:t>
            </a:r>
            <a:endParaRPr b="0" i="0" sz="2300" u="none" cap="none" strike="noStrike">
              <a:solidFill>
                <a:srgbClr val="434343"/>
              </a:solidFill>
              <a:latin typeface="Avenir"/>
              <a:ea typeface="Avenir"/>
              <a:cs typeface="Avenir"/>
              <a:sym typeface="Aveni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0"/>
          <p:cNvSpPr txBox="1"/>
          <p:nvPr/>
        </p:nvSpPr>
        <p:spPr>
          <a:xfrm>
            <a:off x="403744" y="2328863"/>
            <a:ext cx="7306500" cy="483600"/>
          </a:xfrm>
          <a:prstGeom prst="rect">
            <a:avLst/>
          </a:prstGeom>
          <a:noFill/>
          <a:ln>
            <a:noFill/>
          </a:ln>
        </p:spPr>
        <p:txBody>
          <a:bodyPr anchorCtr="0" anchor="t" bIns="12875" lIns="25725" spcFirstLastPara="1" rIns="25725" wrap="square" tIns="12875">
            <a:noAutofit/>
          </a:bodyPr>
          <a:lstStyle/>
          <a:p>
            <a:pPr indent="0" lvl="0" marL="0" marR="0" rtl="0" algn="l">
              <a:lnSpc>
                <a:spcPct val="90000"/>
              </a:lnSpc>
              <a:spcBef>
                <a:spcPts val="0"/>
              </a:spcBef>
              <a:spcAft>
                <a:spcPts val="0"/>
              </a:spcAft>
              <a:buClr>
                <a:schemeClr val="dk1"/>
              </a:buClr>
              <a:buSzPts val="3300"/>
              <a:buFont typeface="Calibri"/>
              <a:buNone/>
            </a:pPr>
            <a:r>
              <a:rPr b="0" i="0" lang="en-GB" sz="3300" u="none" cap="none" strike="noStrike">
                <a:solidFill>
                  <a:schemeClr val="dk1"/>
                </a:solidFill>
                <a:latin typeface="Avenir"/>
                <a:ea typeface="Avenir"/>
                <a:cs typeface="Avenir"/>
                <a:sym typeface="Avenir"/>
              </a:rPr>
              <a:t>COMMIT Statement</a:t>
            </a:r>
            <a:endParaRPr b="0" i="0" sz="3300" u="none" cap="none" strike="noStrike">
              <a:solidFill>
                <a:schemeClr val="dk1"/>
              </a:solidFill>
              <a:latin typeface="Avenir"/>
              <a:ea typeface="Avenir"/>
              <a:cs typeface="Avenir"/>
              <a:sym typeface="Avenir"/>
            </a:endParaRPr>
          </a:p>
          <a:p>
            <a:pPr indent="0" lvl="0" marL="0" marR="0" rtl="0" algn="l">
              <a:lnSpc>
                <a:spcPct val="90000"/>
              </a:lnSpc>
              <a:spcBef>
                <a:spcPts val="0"/>
              </a:spcBef>
              <a:spcAft>
                <a:spcPts val="0"/>
              </a:spcAft>
              <a:buClr>
                <a:srgbClr val="000000"/>
              </a:buClr>
              <a:buSzPts val="2500"/>
              <a:buFont typeface="Calibri"/>
              <a:buNone/>
            </a:pPr>
            <a:r>
              <a:t/>
            </a:r>
            <a:endParaRPr b="0" i="0" sz="3800" u="none" cap="none" strike="noStrike">
              <a:solidFill>
                <a:srgbClr val="434343"/>
              </a:solidFill>
              <a:latin typeface="Avenir"/>
              <a:ea typeface="Avenir"/>
              <a:cs typeface="Avenir"/>
              <a:sym typeface="Aveni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1"/>
          <p:cNvSpPr txBox="1"/>
          <p:nvPr>
            <p:ph type="ctrTitle"/>
          </p:nvPr>
        </p:nvSpPr>
        <p:spPr>
          <a:xfrm>
            <a:off x="532425" y="1448325"/>
            <a:ext cx="8237700" cy="2441100"/>
          </a:xfrm>
          <a:prstGeom prst="rect">
            <a:avLst/>
          </a:prstGeom>
          <a:noFill/>
          <a:ln>
            <a:noFill/>
          </a:ln>
        </p:spPr>
        <p:txBody>
          <a:bodyPr anchorCtr="0" anchor="b" bIns="34275" lIns="68575" spcFirstLastPara="1" rIns="68575" wrap="square" tIns="34275">
            <a:noAutofit/>
          </a:bodyPr>
          <a:lstStyle/>
          <a:p>
            <a:pPr indent="-254000" lvl="0" marL="342900" rtl="0" algn="l">
              <a:lnSpc>
                <a:spcPct val="90000"/>
              </a:lnSpc>
              <a:spcBef>
                <a:spcPts val="0"/>
              </a:spcBef>
              <a:spcAft>
                <a:spcPts val="0"/>
              </a:spcAft>
              <a:buSzPts val="1400"/>
              <a:buFont typeface="Avenir"/>
              <a:buChar char="●"/>
            </a:pPr>
            <a:r>
              <a:rPr lang="en-GB" sz="1400">
                <a:latin typeface="Avenir"/>
                <a:ea typeface="Avenir"/>
                <a:cs typeface="Avenir"/>
                <a:sym typeface="Avenir"/>
              </a:rPr>
              <a:t>COMMIT ends the current transaction.</a:t>
            </a:r>
            <a:endParaRPr sz="1400">
              <a:latin typeface="Avenir"/>
              <a:ea typeface="Avenir"/>
              <a:cs typeface="Avenir"/>
              <a:sym typeface="Avenir"/>
            </a:endParaRPr>
          </a:p>
          <a:p>
            <a:pPr indent="0" lvl="0" marL="0" rtl="0" algn="l">
              <a:lnSpc>
                <a:spcPct val="90000"/>
              </a:lnSpc>
              <a:spcBef>
                <a:spcPts val="0"/>
              </a:spcBef>
              <a:spcAft>
                <a:spcPts val="0"/>
              </a:spcAft>
              <a:buSzPts val="4500"/>
              <a:buNone/>
            </a:pPr>
            <a:r>
              <a:t/>
            </a:r>
            <a:endParaRPr sz="1400">
              <a:latin typeface="Avenir"/>
              <a:ea typeface="Avenir"/>
              <a:cs typeface="Avenir"/>
              <a:sym typeface="Avenir"/>
            </a:endParaRPr>
          </a:p>
          <a:p>
            <a:pPr indent="0" lvl="0" marL="0" rtl="0" algn="l">
              <a:lnSpc>
                <a:spcPct val="90000"/>
              </a:lnSpc>
              <a:spcBef>
                <a:spcPts val="0"/>
              </a:spcBef>
              <a:spcAft>
                <a:spcPts val="0"/>
              </a:spcAft>
              <a:buSzPts val="4500"/>
              <a:buNone/>
            </a:pPr>
            <a:r>
              <a:t/>
            </a:r>
            <a:endParaRPr sz="1400">
              <a:latin typeface="Avenir"/>
              <a:ea typeface="Avenir"/>
              <a:cs typeface="Avenir"/>
              <a:sym typeface="Avenir"/>
            </a:endParaRPr>
          </a:p>
          <a:p>
            <a:pPr indent="-254000" lvl="0" marL="342900" rtl="0" algn="l">
              <a:lnSpc>
                <a:spcPct val="90000"/>
              </a:lnSpc>
              <a:spcBef>
                <a:spcPts val="0"/>
              </a:spcBef>
              <a:spcAft>
                <a:spcPts val="0"/>
              </a:spcAft>
              <a:buSzPts val="1400"/>
              <a:buFont typeface="Avenir"/>
              <a:buChar char="●"/>
            </a:pPr>
            <a:r>
              <a:rPr lang="en-GB" sz="1400">
                <a:latin typeface="Avenir"/>
                <a:ea typeface="Avenir"/>
                <a:cs typeface="Avenir"/>
                <a:sym typeface="Avenir"/>
              </a:rPr>
              <a:t>It permanently  saves the transaction effected changes to the physical data files and make others visible to the data changes. </a:t>
            </a:r>
            <a:endParaRPr sz="1400">
              <a:latin typeface="Avenir"/>
              <a:ea typeface="Avenir"/>
              <a:cs typeface="Avenir"/>
              <a:sym typeface="Avenir"/>
            </a:endParaRPr>
          </a:p>
          <a:p>
            <a:pPr indent="0" lvl="0" marL="0" rtl="0" algn="l">
              <a:lnSpc>
                <a:spcPct val="90000"/>
              </a:lnSpc>
              <a:spcBef>
                <a:spcPts val="0"/>
              </a:spcBef>
              <a:spcAft>
                <a:spcPts val="0"/>
              </a:spcAft>
              <a:buSzPts val="4500"/>
              <a:buNone/>
            </a:pPr>
            <a:r>
              <a:t/>
            </a:r>
            <a:endParaRPr sz="1400">
              <a:latin typeface="Avenir"/>
              <a:ea typeface="Avenir"/>
              <a:cs typeface="Avenir"/>
              <a:sym typeface="Avenir"/>
            </a:endParaRPr>
          </a:p>
          <a:p>
            <a:pPr indent="-254000" lvl="0" marL="342900" rtl="0" algn="l">
              <a:lnSpc>
                <a:spcPct val="90000"/>
              </a:lnSpc>
              <a:spcBef>
                <a:spcPts val="0"/>
              </a:spcBef>
              <a:spcAft>
                <a:spcPts val="0"/>
              </a:spcAft>
              <a:buSzPts val="1400"/>
              <a:buFont typeface="Avenir"/>
              <a:buChar char="●"/>
            </a:pPr>
            <a:r>
              <a:rPr lang="en-GB" sz="1400">
                <a:latin typeface="Avenir"/>
                <a:ea typeface="Avenir"/>
                <a:cs typeface="Avenir"/>
                <a:sym typeface="Avenir"/>
              </a:rPr>
              <a:t>After the COMMIT has been issued, the current transaction will exit and savepoint will disappear.</a:t>
            </a:r>
            <a:endParaRPr sz="1400">
              <a:latin typeface="Avenir"/>
              <a:ea typeface="Avenir"/>
              <a:cs typeface="Avenir"/>
              <a:sym typeface="Avenir"/>
            </a:endParaRPr>
          </a:p>
          <a:p>
            <a:pPr indent="0" lvl="0" marL="0" rtl="0" algn="l">
              <a:lnSpc>
                <a:spcPct val="90000"/>
              </a:lnSpc>
              <a:spcBef>
                <a:spcPts val="0"/>
              </a:spcBef>
              <a:spcAft>
                <a:spcPts val="0"/>
              </a:spcAft>
              <a:buSzPts val="4500"/>
              <a:buNone/>
            </a:pPr>
            <a:r>
              <a:t/>
            </a:r>
            <a:endParaRPr sz="1400">
              <a:latin typeface="Avenir"/>
              <a:ea typeface="Avenir"/>
              <a:cs typeface="Avenir"/>
              <a:sym typeface="Avenir"/>
            </a:endParaRPr>
          </a:p>
          <a:p>
            <a:pPr indent="0" lvl="0" marL="0" rtl="0" algn="l">
              <a:lnSpc>
                <a:spcPct val="90000"/>
              </a:lnSpc>
              <a:spcBef>
                <a:spcPts val="0"/>
              </a:spcBef>
              <a:spcAft>
                <a:spcPts val="0"/>
              </a:spcAft>
              <a:buSzPts val="4500"/>
              <a:buNone/>
            </a:pPr>
            <a:r>
              <a:t/>
            </a:r>
            <a:endParaRPr sz="1400">
              <a:latin typeface="Avenir"/>
              <a:ea typeface="Avenir"/>
              <a:cs typeface="Avenir"/>
              <a:sym typeface="Avenir"/>
            </a:endParaRPr>
          </a:p>
          <a:p>
            <a:pPr indent="-254000" lvl="0" marL="342900" rtl="0" algn="l">
              <a:lnSpc>
                <a:spcPct val="90000"/>
              </a:lnSpc>
              <a:spcBef>
                <a:spcPts val="0"/>
              </a:spcBef>
              <a:spcAft>
                <a:spcPts val="0"/>
              </a:spcAft>
              <a:buSzPts val="1400"/>
              <a:buFont typeface="Avenir"/>
              <a:buChar char="●"/>
            </a:pPr>
            <a:r>
              <a:rPr lang="en-GB" sz="1400">
                <a:latin typeface="Avenir"/>
                <a:ea typeface="Avenir"/>
                <a:cs typeface="Avenir"/>
                <a:sym typeface="Avenir"/>
              </a:rPr>
              <a:t>There is no option of database that will "undo" the transaction after committing the data.</a:t>
            </a:r>
            <a:br>
              <a:rPr lang="en-GB" sz="1400">
                <a:latin typeface="Avenir"/>
                <a:ea typeface="Avenir"/>
                <a:cs typeface="Avenir"/>
                <a:sym typeface="Avenir"/>
              </a:rPr>
            </a:br>
            <a:endParaRPr sz="1400">
              <a:latin typeface="Avenir"/>
              <a:ea typeface="Avenir"/>
              <a:cs typeface="Avenir"/>
              <a:sym typeface="Avenir"/>
            </a:endParaRPr>
          </a:p>
        </p:txBody>
      </p:sp>
      <p:sp>
        <p:nvSpPr>
          <p:cNvPr id="434" name="Google Shape;434;p41"/>
          <p:cNvSpPr txBox="1"/>
          <p:nvPr/>
        </p:nvSpPr>
        <p:spPr>
          <a:xfrm>
            <a:off x="437381" y="168244"/>
            <a:ext cx="5782500" cy="5820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800"/>
              <a:buFont typeface="Arial"/>
              <a:buNone/>
            </a:pPr>
            <a:r>
              <a:rPr b="1" i="0" lang="en-GB" sz="2300" u="none" cap="none" strike="noStrike">
                <a:solidFill>
                  <a:srgbClr val="434343"/>
                </a:solidFill>
                <a:latin typeface="Avenir"/>
                <a:ea typeface="Avenir"/>
                <a:cs typeface="Avenir"/>
                <a:sym typeface="Avenir"/>
              </a:rPr>
              <a:t>COMMIT</a:t>
            </a:r>
            <a:endParaRPr b="0" i="0" sz="2300" u="none" cap="none" strike="noStrike">
              <a:solidFill>
                <a:srgbClr val="434343"/>
              </a:solidFill>
              <a:latin typeface="Avenir"/>
              <a:ea typeface="Avenir"/>
              <a:cs typeface="Avenir"/>
              <a:sym typeface="Aveni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2"/>
          <p:cNvSpPr txBox="1"/>
          <p:nvPr>
            <p:ph idx="1" type="subTitle"/>
          </p:nvPr>
        </p:nvSpPr>
        <p:spPr>
          <a:xfrm>
            <a:off x="872500" y="1326347"/>
            <a:ext cx="7366800" cy="3574500"/>
          </a:xfrm>
          <a:prstGeom prst="rect">
            <a:avLst/>
          </a:prstGeom>
          <a:noFill/>
          <a:ln>
            <a:noFill/>
          </a:ln>
        </p:spPr>
        <p:txBody>
          <a:bodyPr anchorCtr="0" anchor="t" bIns="34275" lIns="68575" spcFirstLastPara="1" rIns="68575" wrap="square" tIns="34275">
            <a:noAutofit/>
          </a:bodyPr>
          <a:lstStyle/>
          <a:p>
            <a:pPr indent="0" lvl="0" marL="0" rtl="0" algn="l">
              <a:lnSpc>
                <a:spcPct val="80000"/>
              </a:lnSpc>
              <a:spcBef>
                <a:spcPts val="800"/>
              </a:spcBef>
              <a:spcAft>
                <a:spcPts val="0"/>
              </a:spcAft>
              <a:buClr>
                <a:schemeClr val="dk1"/>
              </a:buClr>
              <a:buSzPts val="1100"/>
              <a:buNone/>
            </a:pPr>
            <a:r>
              <a:rPr b="1" lang="en-GB" sz="1400">
                <a:latin typeface="Courier New"/>
                <a:ea typeface="Courier New"/>
                <a:cs typeface="Courier New"/>
                <a:sym typeface="Courier New"/>
              </a:rPr>
              <a:t>Example:</a:t>
            </a:r>
            <a:endParaRPr b="1" sz="1400">
              <a:latin typeface="Courier New"/>
              <a:ea typeface="Courier New"/>
              <a:cs typeface="Courier New"/>
              <a:sym typeface="Courier New"/>
            </a:endParaRPr>
          </a:p>
          <a:p>
            <a:pPr indent="0" lvl="0" marL="0" rtl="0" algn="l">
              <a:lnSpc>
                <a:spcPct val="80000"/>
              </a:lnSpc>
              <a:spcBef>
                <a:spcPts val="800"/>
              </a:spcBef>
              <a:spcAft>
                <a:spcPts val="0"/>
              </a:spcAft>
              <a:buClr>
                <a:schemeClr val="dk1"/>
              </a:buClr>
              <a:buSzPts val="1100"/>
              <a:buFont typeface="Arial"/>
              <a:buNone/>
            </a:pPr>
            <a:r>
              <a:rPr lang="en-GB" sz="1400">
                <a:latin typeface="Courier New"/>
                <a:ea typeface="Courier New"/>
                <a:cs typeface="Courier New"/>
                <a:sym typeface="Courier New"/>
              </a:rPr>
              <a:t>SELECT *</a:t>
            </a:r>
            <a:endParaRPr sz="1400">
              <a:latin typeface="Courier New"/>
              <a:ea typeface="Courier New"/>
              <a:cs typeface="Courier New"/>
              <a:sym typeface="Courier New"/>
            </a:endParaRPr>
          </a:p>
          <a:p>
            <a:pPr indent="0" lvl="0" marL="0" rtl="0" algn="l">
              <a:lnSpc>
                <a:spcPct val="80000"/>
              </a:lnSpc>
              <a:spcBef>
                <a:spcPts val="800"/>
              </a:spcBef>
              <a:spcAft>
                <a:spcPts val="0"/>
              </a:spcAft>
              <a:buClr>
                <a:schemeClr val="dk1"/>
              </a:buClr>
              <a:buSzPts val="1100"/>
              <a:buFont typeface="Arial"/>
              <a:buNone/>
            </a:pPr>
            <a:r>
              <a:rPr lang="en-GB" sz="1400">
                <a:latin typeface="Courier New"/>
                <a:ea typeface="Courier New"/>
                <a:cs typeface="Courier New"/>
                <a:sym typeface="Courier New"/>
              </a:rPr>
              <a:t>FROM ACCOUNT</a:t>
            </a:r>
            <a:endParaRPr sz="1400">
              <a:latin typeface="Courier New"/>
              <a:ea typeface="Courier New"/>
              <a:cs typeface="Courier New"/>
              <a:sym typeface="Courier New"/>
            </a:endParaRPr>
          </a:p>
          <a:p>
            <a:pPr indent="0" lvl="0" marL="0" rtl="0" algn="l">
              <a:lnSpc>
                <a:spcPct val="80000"/>
              </a:lnSpc>
              <a:spcBef>
                <a:spcPts val="800"/>
              </a:spcBef>
              <a:spcAft>
                <a:spcPts val="0"/>
              </a:spcAft>
              <a:buClr>
                <a:schemeClr val="dk1"/>
              </a:buClr>
              <a:buSzPts val="1100"/>
              <a:buFont typeface="Arial"/>
              <a:buNone/>
            </a:pPr>
            <a:r>
              <a:rPr lang="en-GB" sz="1400">
                <a:latin typeface="Courier New"/>
                <a:ea typeface="Courier New"/>
                <a:cs typeface="Courier New"/>
                <a:sym typeface="Courier New"/>
              </a:rPr>
              <a:t>WHERE Acct_status = 'INACTIVE'</a:t>
            </a:r>
            <a:endParaRPr sz="1400">
              <a:latin typeface="Courier New"/>
              <a:ea typeface="Courier New"/>
              <a:cs typeface="Courier New"/>
              <a:sym typeface="Courier New"/>
            </a:endParaRPr>
          </a:p>
          <a:p>
            <a:pPr indent="0" lvl="0" marL="0" rtl="0" algn="l">
              <a:lnSpc>
                <a:spcPct val="80000"/>
              </a:lnSpc>
              <a:spcBef>
                <a:spcPts val="800"/>
              </a:spcBef>
              <a:spcAft>
                <a:spcPts val="0"/>
              </a:spcAft>
              <a:buClr>
                <a:schemeClr val="dk1"/>
              </a:buClr>
              <a:buSzPts val="1100"/>
              <a:buFont typeface="Arial"/>
              <a:buNone/>
            </a:pPr>
            <a:r>
              <a:rPr lang="en-GB" sz="1400">
                <a:latin typeface="Courier New"/>
                <a:ea typeface="Courier New"/>
                <a:cs typeface="Courier New"/>
                <a:sym typeface="Courier New"/>
              </a:rPr>
              <a:t>AND  (balance = 0 or balance is NULL  ) ;</a:t>
            </a:r>
            <a:endParaRPr sz="1400">
              <a:latin typeface="Courier New"/>
              <a:ea typeface="Courier New"/>
              <a:cs typeface="Courier New"/>
              <a:sym typeface="Courier New"/>
            </a:endParaRPr>
          </a:p>
          <a:p>
            <a:pPr indent="0" lvl="0" marL="0" rtl="0" algn="l">
              <a:lnSpc>
                <a:spcPct val="80000"/>
              </a:lnSpc>
              <a:spcBef>
                <a:spcPts val="800"/>
              </a:spcBef>
              <a:spcAft>
                <a:spcPts val="0"/>
              </a:spcAft>
              <a:buClr>
                <a:schemeClr val="dk1"/>
              </a:buClr>
              <a:buSzPts val="1100"/>
              <a:buFont typeface="Arial"/>
              <a:buNone/>
            </a:pPr>
            <a:r>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None/>
            </a:pPr>
            <a:r>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None/>
            </a:pPr>
            <a:r>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None/>
            </a:pPr>
            <a:r>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None/>
            </a:pPr>
            <a:r>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100"/>
              <a:buFont typeface="Arial"/>
              <a:buNone/>
            </a:pPr>
            <a:r>
              <a:rPr lang="en-GB" sz="1400">
                <a:latin typeface="Courier New"/>
                <a:ea typeface="Courier New"/>
                <a:cs typeface="Courier New"/>
                <a:sym typeface="Courier New"/>
              </a:rPr>
              <a:t>DELETE</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100"/>
              <a:buFont typeface="Arial"/>
              <a:buNone/>
            </a:pPr>
            <a:r>
              <a:rPr lang="en-GB" sz="1400">
                <a:latin typeface="Courier New"/>
                <a:ea typeface="Courier New"/>
                <a:cs typeface="Courier New"/>
                <a:sym typeface="Courier New"/>
              </a:rPr>
              <a:t>FROM ACCOUNT</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100"/>
              <a:buFont typeface="Arial"/>
              <a:buNone/>
            </a:pPr>
            <a:r>
              <a:rPr lang="en-GB" sz="1400">
                <a:latin typeface="Courier New"/>
                <a:ea typeface="Courier New"/>
                <a:cs typeface="Courier New"/>
                <a:sym typeface="Courier New"/>
              </a:rPr>
              <a:t>WHERE Acct_status = 'INACTIVE'</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100"/>
              <a:buNone/>
            </a:pPr>
            <a:r>
              <a:rPr lang="en-GB" sz="1400">
                <a:latin typeface="Courier New"/>
                <a:ea typeface="Courier New"/>
                <a:cs typeface="Courier New"/>
                <a:sym typeface="Courier New"/>
              </a:rPr>
              <a:t>AND  (balance = 0 or balance is NULL);</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100"/>
              <a:buNone/>
            </a:pPr>
            <a:r>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Font typeface="Calibri"/>
              <a:buNone/>
            </a:pPr>
            <a:r>
              <a:rPr b="1" lang="en-GB" sz="1400">
                <a:latin typeface="Courier New"/>
                <a:ea typeface="Courier New"/>
                <a:cs typeface="Courier New"/>
                <a:sym typeface="Courier New"/>
              </a:rPr>
              <a:t>COMMIT; </a:t>
            </a:r>
            <a:endParaRPr b="1" sz="1400">
              <a:latin typeface="Courier New"/>
              <a:ea typeface="Courier New"/>
              <a:cs typeface="Courier New"/>
              <a:sym typeface="Courier New"/>
            </a:endParaRPr>
          </a:p>
          <a:p>
            <a:pPr indent="0" lvl="0" marL="0" rtl="0" algn="l">
              <a:lnSpc>
                <a:spcPct val="80000"/>
              </a:lnSpc>
              <a:spcBef>
                <a:spcPts val="800"/>
              </a:spcBef>
              <a:spcAft>
                <a:spcPts val="0"/>
              </a:spcAft>
              <a:buClr>
                <a:schemeClr val="dk1"/>
              </a:buClr>
              <a:buSzPts val="1400"/>
              <a:buNone/>
            </a:pPr>
            <a:r>
              <a:t/>
            </a:r>
            <a:endParaRPr b="1" sz="1400">
              <a:latin typeface="Courier New"/>
              <a:ea typeface="Courier New"/>
              <a:cs typeface="Courier New"/>
              <a:sym typeface="Courier New"/>
            </a:endParaRPr>
          </a:p>
        </p:txBody>
      </p:sp>
      <p:sp>
        <p:nvSpPr>
          <p:cNvPr id="440" name="Google Shape;440;p42"/>
          <p:cNvSpPr txBox="1"/>
          <p:nvPr/>
        </p:nvSpPr>
        <p:spPr>
          <a:xfrm>
            <a:off x="437381" y="168244"/>
            <a:ext cx="5782500" cy="5820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800"/>
              <a:buFont typeface="Arial"/>
              <a:buNone/>
            </a:pPr>
            <a:r>
              <a:rPr b="1" i="0" lang="en-GB" sz="2300" u="none" cap="none" strike="noStrike">
                <a:solidFill>
                  <a:srgbClr val="434343"/>
                </a:solidFill>
                <a:latin typeface="Avenir"/>
                <a:ea typeface="Avenir"/>
                <a:cs typeface="Avenir"/>
                <a:sym typeface="Avenir"/>
              </a:rPr>
              <a:t>COMMIT</a:t>
            </a:r>
            <a:endParaRPr b="0" i="0" sz="2300" u="none" cap="none" strike="noStrike">
              <a:solidFill>
                <a:srgbClr val="434343"/>
              </a:solidFill>
              <a:latin typeface="Avenir"/>
              <a:ea typeface="Avenir"/>
              <a:cs typeface="Avenir"/>
              <a:sym typeface="Avenir"/>
            </a:endParaRPr>
          </a:p>
        </p:txBody>
      </p:sp>
      <p:pic>
        <p:nvPicPr>
          <p:cNvPr id="441" name="Google Shape;441;p42"/>
          <p:cNvPicPr preferRelativeResize="0"/>
          <p:nvPr/>
        </p:nvPicPr>
        <p:blipFill rotWithShape="1">
          <a:blip r:embed="rId3">
            <a:alphaModFix/>
          </a:blip>
          <a:srcRect b="0" l="0" r="0" t="0"/>
          <a:stretch/>
        </p:blipFill>
        <p:spPr>
          <a:xfrm>
            <a:off x="948275" y="3040950"/>
            <a:ext cx="5418075" cy="5820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45" name="Shape 445"/>
        <p:cNvGrpSpPr/>
        <p:nvPr/>
      </p:nvGrpSpPr>
      <p:grpSpPr>
        <a:xfrm>
          <a:off x="0" y="0"/>
          <a:ext cx="0" cy="0"/>
          <a:chOff x="0" y="0"/>
          <a:chExt cx="0" cy="0"/>
        </a:xfrm>
      </p:grpSpPr>
      <p:sp>
        <p:nvSpPr>
          <p:cNvPr id="446" name="Google Shape;446;p43"/>
          <p:cNvSpPr txBox="1"/>
          <p:nvPr>
            <p:ph type="title"/>
          </p:nvPr>
        </p:nvSpPr>
        <p:spPr>
          <a:xfrm>
            <a:off x="437381" y="1754813"/>
            <a:ext cx="8470500" cy="1813200"/>
          </a:xfrm>
          <a:prstGeom prst="rect">
            <a:avLst/>
          </a:prstGeom>
          <a:noFill/>
          <a:ln>
            <a:noFill/>
          </a:ln>
        </p:spPr>
        <p:txBody>
          <a:bodyPr anchorCtr="0" anchor="ctr" bIns="34275" lIns="68575" spcFirstLastPara="1" rIns="68575" wrap="square" tIns="34275">
            <a:noAutofit/>
          </a:bodyPr>
          <a:lstStyle/>
          <a:p>
            <a:pPr indent="-254000" lvl="0" marL="342900" rtl="0" algn="l">
              <a:lnSpc>
                <a:spcPct val="90000"/>
              </a:lnSpc>
              <a:spcBef>
                <a:spcPts val="0"/>
              </a:spcBef>
              <a:spcAft>
                <a:spcPts val="0"/>
              </a:spcAft>
              <a:buSzPts val="1400"/>
              <a:buFont typeface="Avenir"/>
              <a:buChar char="●"/>
            </a:pPr>
            <a:r>
              <a:rPr lang="en-GB" sz="1400">
                <a:latin typeface="Avenir"/>
                <a:ea typeface="Avenir"/>
                <a:cs typeface="Avenir"/>
                <a:sym typeface="Avenir"/>
              </a:rPr>
              <a:t>In a current running transaction which is not yet physically committed to database, the transactional changes can be rollbacked and retain the original status of the data. </a:t>
            </a:r>
            <a:endParaRPr sz="1400">
              <a:latin typeface="Avenir"/>
              <a:ea typeface="Avenir"/>
              <a:cs typeface="Avenir"/>
              <a:sym typeface="Avenir"/>
            </a:endParaRPr>
          </a:p>
          <a:p>
            <a:pPr indent="0" lvl="0" marL="342900" rtl="0" algn="l">
              <a:lnSpc>
                <a:spcPct val="90000"/>
              </a:lnSpc>
              <a:spcBef>
                <a:spcPts val="0"/>
              </a:spcBef>
              <a:spcAft>
                <a:spcPts val="0"/>
              </a:spcAft>
              <a:buSzPts val="1400"/>
              <a:buNone/>
            </a:pPr>
            <a:r>
              <a:t/>
            </a:r>
            <a:endParaRPr b="1" sz="1400">
              <a:latin typeface="Avenir"/>
              <a:ea typeface="Avenir"/>
              <a:cs typeface="Avenir"/>
              <a:sym typeface="Avenir"/>
            </a:endParaRPr>
          </a:p>
          <a:p>
            <a:pPr indent="0" lvl="0" marL="342900" rtl="0" algn="l">
              <a:lnSpc>
                <a:spcPct val="90000"/>
              </a:lnSpc>
              <a:spcBef>
                <a:spcPts val="0"/>
              </a:spcBef>
              <a:spcAft>
                <a:spcPts val="0"/>
              </a:spcAft>
              <a:buSzPts val="1400"/>
              <a:buNone/>
            </a:pPr>
            <a:r>
              <a:t/>
            </a:r>
            <a:endParaRPr b="1" sz="1400">
              <a:latin typeface="Avenir"/>
              <a:ea typeface="Avenir"/>
              <a:cs typeface="Avenir"/>
              <a:sym typeface="Avenir"/>
            </a:endParaRPr>
          </a:p>
          <a:p>
            <a:pPr indent="0" lvl="0" marL="342900" rtl="0" algn="l">
              <a:lnSpc>
                <a:spcPct val="90000"/>
              </a:lnSpc>
              <a:spcBef>
                <a:spcPts val="0"/>
              </a:spcBef>
              <a:spcAft>
                <a:spcPts val="0"/>
              </a:spcAft>
              <a:buSzPts val="1400"/>
              <a:buNone/>
            </a:pPr>
            <a:r>
              <a:t/>
            </a:r>
            <a:endParaRPr b="1" sz="1400">
              <a:latin typeface="Avenir"/>
              <a:ea typeface="Avenir"/>
              <a:cs typeface="Avenir"/>
              <a:sym typeface="Avenir"/>
            </a:endParaRPr>
          </a:p>
          <a:p>
            <a:pPr indent="0" lvl="0" marL="342900" rtl="0" algn="l">
              <a:lnSpc>
                <a:spcPct val="90000"/>
              </a:lnSpc>
              <a:spcBef>
                <a:spcPts val="0"/>
              </a:spcBef>
              <a:spcAft>
                <a:spcPts val="0"/>
              </a:spcAft>
              <a:buSzPts val="1400"/>
              <a:buNone/>
            </a:pPr>
            <a:r>
              <a:t/>
            </a:r>
            <a:endParaRPr b="1" sz="1400">
              <a:latin typeface="Avenir"/>
              <a:ea typeface="Avenir"/>
              <a:cs typeface="Avenir"/>
              <a:sym typeface="Avenir"/>
            </a:endParaRPr>
          </a:p>
          <a:p>
            <a:pPr indent="0" lvl="0" marL="342900" rtl="0" algn="l">
              <a:lnSpc>
                <a:spcPct val="90000"/>
              </a:lnSpc>
              <a:spcBef>
                <a:spcPts val="0"/>
              </a:spcBef>
              <a:spcAft>
                <a:spcPts val="0"/>
              </a:spcAft>
              <a:buSzPts val="1400"/>
              <a:buNone/>
            </a:pPr>
            <a:r>
              <a:t/>
            </a:r>
            <a:endParaRPr b="1" sz="1400">
              <a:latin typeface="Avenir"/>
              <a:ea typeface="Avenir"/>
              <a:cs typeface="Avenir"/>
              <a:sym typeface="Avenir"/>
            </a:endParaRPr>
          </a:p>
          <a:p>
            <a:pPr indent="-254000" lvl="0" marL="342900" rtl="0" algn="l">
              <a:lnSpc>
                <a:spcPct val="90000"/>
              </a:lnSpc>
              <a:spcBef>
                <a:spcPts val="0"/>
              </a:spcBef>
              <a:spcAft>
                <a:spcPts val="0"/>
              </a:spcAft>
              <a:buSzPts val="1400"/>
              <a:buFont typeface="Avenir"/>
              <a:buChar char="●"/>
            </a:pPr>
            <a:r>
              <a:rPr lang="en-GB" sz="1400">
                <a:latin typeface="Avenir"/>
                <a:ea typeface="Avenir"/>
                <a:cs typeface="Avenir"/>
                <a:sym typeface="Avenir"/>
              </a:rPr>
              <a:t>ROLLBACK plays a great roll during interactive operations when user tries to restrain from modifying the data. </a:t>
            </a:r>
            <a:endParaRPr sz="1400">
              <a:latin typeface="Avenir"/>
              <a:ea typeface="Avenir"/>
              <a:cs typeface="Avenir"/>
              <a:sym typeface="Avenir"/>
            </a:endParaRPr>
          </a:p>
        </p:txBody>
      </p:sp>
      <p:sp>
        <p:nvSpPr>
          <p:cNvPr id="447" name="Google Shape;447;p43"/>
          <p:cNvSpPr txBox="1"/>
          <p:nvPr/>
        </p:nvSpPr>
        <p:spPr>
          <a:xfrm>
            <a:off x="437381" y="168244"/>
            <a:ext cx="5782500" cy="5820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800"/>
              <a:buFont typeface="Arial"/>
              <a:buNone/>
            </a:pPr>
            <a:r>
              <a:rPr b="1" i="0" lang="en-GB" sz="2300" u="none" cap="none" strike="noStrike">
                <a:solidFill>
                  <a:srgbClr val="434343"/>
                </a:solidFill>
                <a:latin typeface="Avenir"/>
                <a:ea typeface="Avenir"/>
                <a:cs typeface="Avenir"/>
                <a:sym typeface="Avenir"/>
              </a:rPr>
              <a:t>ROLLBACK</a:t>
            </a:r>
            <a:endParaRPr b="0" i="0" sz="2300" u="none" cap="none" strike="noStrike">
              <a:solidFill>
                <a:srgbClr val="434343"/>
              </a:solidFill>
              <a:latin typeface="Avenir"/>
              <a:ea typeface="Avenir"/>
              <a:cs typeface="Avenir"/>
              <a:sym typeface="Aveni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51" name="Shape 451"/>
        <p:cNvGrpSpPr/>
        <p:nvPr/>
      </p:nvGrpSpPr>
      <p:grpSpPr>
        <a:xfrm>
          <a:off x="0" y="0"/>
          <a:ext cx="0" cy="0"/>
          <a:chOff x="0" y="0"/>
          <a:chExt cx="0" cy="0"/>
        </a:xfrm>
      </p:grpSpPr>
      <p:sp>
        <p:nvSpPr>
          <p:cNvPr id="452" name="Google Shape;452;p44"/>
          <p:cNvSpPr txBox="1"/>
          <p:nvPr>
            <p:ph type="title"/>
          </p:nvPr>
        </p:nvSpPr>
        <p:spPr>
          <a:xfrm>
            <a:off x="736275" y="1141875"/>
            <a:ext cx="7779000" cy="2710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400"/>
              <a:buFont typeface="Calibri"/>
              <a:buNone/>
            </a:pPr>
            <a:r>
              <a:rPr lang="en-GB" sz="1400">
                <a:latin typeface="Avenir"/>
                <a:ea typeface="Avenir"/>
                <a:cs typeface="Avenir"/>
                <a:sym typeface="Avenir"/>
              </a:rPr>
              <a:t>Delete few rows and try to ROLLBACK to retain the original data. </a:t>
            </a:r>
            <a:endParaRPr sz="1400">
              <a:latin typeface="Avenir"/>
              <a:ea typeface="Avenir"/>
              <a:cs typeface="Avenir"/>
              <a:sym typeface="Avenir"/>
            </a:endParaRPr>
          </a:p>
          <a:p>
            <a:pPr indent="0" lvl="0" marL="0" rtl="0" algn="l">
              <a:lnSpc>
                <a:spcPct val="90000"/>
              </a:lnSpc>
              <a:spcBef>
                <a:spcPts val="0"/>
              </a:spcBef>
              <a:spcAft>
                <a:spcPts val="0"/>
              </a:spcAft>
              <a:buClr>
                <a:schemeClr val="dk1"/>
              </a:buClr>
              <a:buSzPts val="1400"/>
              <a:buFont typeface="Calibri"/>
              <a:buNone/>
            </a:pPr>
            <a:br>
              <a:rPr lang="en-GB" sz="1400">
                <a:latin typeface="Courier New"/>
                <a:ea typeface="Courier New"/>
                <a:cs typeface="Courier New"/>
                <a:sym typeface="Courier New"/>
              </a:rPr>
            </a:br>
            <a:r>
              <a:rPr lang="en-GB" sz="1400">
                <a:latin typeface="Courier New"/>
                <a:ea typeface="Courier New"/>
                <a:cs typeface="Courier New"/>
                <a:sym typeface="Courier New"/>
              </a:rPr>
              <a:t>DELETE FROM CUSTOMER  WHERE CUST_ID =123006</a:t>
            </a:r>
            <a:br>
              <a:rPr lang="en-GB" sz="1400">
                <a:latin typeface="Courier New"/>
                <a:ea typeface="Courier New"/>
                <a:cs typeface="Courier New"/>
                <a:sym typeface="Courier New"/>
              </a:rPr>
            </a:br>
            <a:br>
              <a:rPr lang="en-GB" sz="1400">
                <a:latin typeface="Courier New"/>
                <a:ea typeface="Courier New"/>
                <a:cs typeface="Courier New"/>
                <a:sym typeface="Courier New"/>
              </a:rPr>
            </a:br>
            <a:r>
              <a:rPr lang="en-GB" sz="1400">
                <a:latin typeface="Courier New"/>
                <a:ea typeface="Courier New"/>
                <a:cs typeface="Courier New"/>
                <a:sym typeface="Courier New"/>
              </a:rPr>
              <a:t>select * from CUSTOMER;</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Font typeface="Calibri"/>
              <a:buNone/>
            </a:pPr>
            <a:r>
              <a:t/>
            </a:r>
            <a:endParaRPr sz="1400">
              <a:latin typeface="Avenir"/>
              <a:ea typeface="Avenir"/>
              <a:cs typeface="Avenir"/>
              <a:sym typeface="Avenir"/>
            </a:endParaRPr>
          </a:p>
          <a:p>
            <a:pPr indent="0" lvl="0" marL="0" rtl="0" algn="l">
              <a:lnSpc>
                <a:spcPct val="90000"/>
              </a:lnSpc>
              <a:spcBef>
                <a:spcPts val="0"/>
              </a:spcBef>
              <a:spcAft>
                <a:spcPts val="0"/>
              </a:spcAft>
              <a:buClr>
                <a:schemeClr val="dk1"/>
              </a:buClr>
              <a:buSzPts val="1400"/>
              <a:buFont typeface="Calibri"/>
              <a:buNone/>
            </a:pPr>
            <a:br>
              <a:rPr lang="en-GB" sz="1400">
                <a:latin typeface="Avenir"/>
                <a:ea typeface="Avenir"/>
                <a:cs typeface="Avenir"/>
                <a:sym typeface="Avenir"/>
              </a:rPr>
            </a:br>
            <a:r>
              <a:rPr lang="en-GB" sz="1400">
                <a:latin typeface="Avenir"/>
                <a:ea typeface="Avenir"/>
                <a:cs typeface="Avenir"/>
                <a:sym typeface="Avenir"/>
              </a:rPr>
              <a:t>CUST_ID                  NAME                    ADDRESS     	     STATE_CODE    TELEPHONE </a:t>
            </a:r>
            <a:br>
              <a:rPr lang="en-GB" sz="1400">
                <a:latin typeface="Avenir"/>
                <a:ea typeface="Avenir"/>
                <a:cs typeface="Avenir"/>
                <a:sym typeface="Avenir"/>
              </a:rPr>
            </a:br>
            <a:r>
              <a:rPr lang="en-GB" sz="1400">
                <a:latin typeface="Avenir"/>
                <a:ea typeface="Avenir"/>
                <a:cs typeface="Avenir"/>
                <a:sym typeface="Avenir"/>
              </a:rPr>
              <a:t>     123001               Oliver                    225-5, Emeryville         452                  1897614500</a:t>
            </a:r>
            <a:br>
              <a:rPr lang="en-GB" sz="1400">
                <a:latin typeface="Avenir"/>
                <a:ea typeface="Avenir"/>
                <a:cs typeface="Avenir"/>
                <a:sym typeface="Avenir"/>
              </a:rPr>
            </a:br>
            <a:r>
              <a:rPr lang="en-GB" sz="1400">
                <a:latin typeface="Avenir"/>
                <a:ea typeface="Avenir"/>
                <a:cs typeface="Avenir"/>
                <a:sym typeface="Avenir"/>
              </a:rPr>
              <a:t>     123002               George                 194-6,New brighton     875	        	189761700 </a:t>
            </a:r>
            <a:br>
              <a:rPr lang="en-GB" sz="1400">
                <a:latin typeface="Avenir"/>
                <a:ea typeface="Avenir"/>
                <a:cs typeface="Avenir"/>
                <a:sym typeface="Avenir"/>
              </a:rPr>
            </a:br>
            <a:r>
              <a:rPr lang="en-GB" sz="1400">
                <a:latin typeface="Avenir"/>
                <a:ea typeface="Avenir"/>
                <a:cs typeface="Avenir"/>
                <a:sym typeface="Avenir"/>
              </a:rPr>
              <a:t>     123003               Harry                     2909-5,walnut creek    232                 1897617866</a:t>
            </a:r>
            <a:br>
              <a:rPr lang="en-GB" sz="1400">
                <a:latin typeface="Avenir"/>
                <a:ea typeface="Avenir"/>
                <a:cs typeface="Avenir"/>
                <a:sym typeface="Avenir"/>
              </a:rPr>
            </a:br>
            <a:r>
              <a:rPr lang="en-GB" sz="1400">
                <a:latin typeface="Avenir"/>
                <a:ea typeface="Avenir"/>
                <a:cs typeface="Avenir"/>
                <a:sym typeface="Avenir"/>
              </a:rPr>
              <a:t>     123004               Jack                       229-5, Concord           501                  1897627999</a:t>
            </a:r>
            <a:endParaRPr sz="1400">
              <a:latin typeface="Avenir"/>
              <a:ea typeface="Avenir"/>
              <a:cs typeface="Avenir"/>
              <a:sym typeface="Avenir"/>
            </a:endParaRPr>
          </a:p>
        </p:txBody>
      </p:sp>
      <p:sp>
        <p:nvSpPr>
          <p:cNvPr id="453" name="Google Shape;453;p44"/>
          <p:cNvSpPr txBox="1"/>
          <p:nvPr/>
        </p:nvSpPr>
        <p:spPr>
          <a:xfrm>
            <a:off x="437381" y="168244"/>
            <a:ext cx="5782500" cy="5820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800"/>
              <a:buFont typeface="Arial"/>
              <a:buNone/>
            </a:pPr>
            <a:r>
              <a:rPr b="1" i="0" lang="en-GB" sz="2300" u="none" cap="none" strike="noStrike">
                <a:solidFill>
                  <a:srgbClr val="434343"/>
                </a:solidFill>
                <a:latin typeface="Avenir"/>
                <a:ea typeface="Avenir"/>
                <a:cs typeface="Avenir"/>
                <a:sym typeface="Avenir"/>
              </a:rPr>
              <a:t>ROLLBACK</a:t>
            </a:r>
            <a:endParaRPr b="0" i="0" sz="2300" u="none" cap="none" strike="noStrike">
              <a:solidFill>
                <a:srgbClr val="434343"/>
              </a:solidFill>
              <a:latin typeface="Avenir"/>
              <a:ea typeface="Avenir"/>
              <a:cs typeface="Avenir"/>
              <a:sym typeface="Aveni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57" name="Shape 457"/>
        <p:cNvGrpSpPr/>
        <p:nvPr/>
      </p:nvGrpSpPr>
      <p:grpSpPr>
        <a:xfrm>
          <a:off x="0" y="0"/>
          <a:ext cx="0" cy="0"/>
          <a:chOff x="0" y="0"/>
          <a:chExt cx="0" cy="0"/>
        </a:xfrm>
      </p:grpSpPr>
      <p:sp>
        <p:nvSpPr>
          <p:cNvPr id="458" name="Google Shape;458;p45"/>
          <p:cNvSpPr txBox="1"/>
          <p:nvPr>
            <p:ph type="title"/>
          </p:nvPr>
        </p:nvSpPr>
        <p:spPr>
          <a:xfrm>
            <a:off x="736275" y="1363256"/>
            <a:ext cx="7779000" cy="3346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400"/>
              <a:buFont typeface="Calibri"/>
              <a:buNone/>
            </a:pPr>
            <a:br>
              <a:rPr lang="en-GB" sz="1400">
                <a:latin typeface="Avenir"/>
                <a:ea typeface="Avenir"/>
                <a:cs typeface="Avenir"/>
                <a:sym typeface="Avenir"/>
              </a:rPr>
            </a:br>
            <a:r>
              <a:rPr lang="en-GB" sz="1400">
                <a:latin typeface="Avenir"/>
                <a:ea typeface="Avenir"/>
                <a:cs typeface="Avenir"/>
                <a:sym typeface="Avenir"/>
              </a:rPr>
              <a:t>Performing ROLLBACK</a:t>
            </a:r>
            <a:br>
              <a:rPr lang="en-GB" sz="1400">
                <a:latin typeface="Avenir"/>
                <a:ea typeface="Avenir"/>
                <a:cs typeface="Avenir"/>
                <a:sym typeface="Avenir"/>
              </a:rPr>
            </a:br>
            <a:endParaRPr sz="1400">
              <a:latin typeface="Avenir"/>
              <a:ea typeface="Avenir"/>
              <a:cs typeface="Avenir"/>
              <a:sym typeface="Avenir"/>
            </a:endParaRPr>
          </a:p>
          <a:p>
            <a:pPr indent="0" lvl="0" marL="0" rtl="0" algn="l">
              <a:lnSpc>
                <a:spcPct val="90000"/>
              </a:lnSpc>
              <a:spcBef>
                <a:spcPts val="0"/>
              </a:spcBef>
              <a:spcAft>
                <a:spcPts val="0"/>
              </a:spcAft>
              <a:buClr>
                <a:schemeClr val="dk1"/>
              </a:buClr>
              <a:buSzPts val="1400"/>
              <a:buFont typeface="Calibri"/>
              <a:buNone/>
            </a:pPr>
            <a:r>
              <a:rPr lang="en-GB" sz="1400">
                <a:latin typeface="Courier New"/>
                <a:ea typeface="Courier New"/>
                <a:cs typeface="Courier New"/>
                <a:sym typeface="Courier New"/>
              </a:rPr>
              <a:t>ROLLBACK;</a:t>
            </a:r>
            <a:br>
              <a:rPr lang="en-GB" sz="1400">
                <a:latin typeface="Courier New"/>
                <a:ea typeface="Courier New"/>
                <a:cs typeface="Courier New"/>
                <a:sym typeface="Courier New"/>
              </a:rPr>
            </a:br>
            <a:br>
              <a:rPr lang="en-GB" sz="1400">
                <a:latin typeface="Courier New"/>
                <a:ea typeface="Courier New"/>
                <a:cs typeface="Courier New"/>
                <a:sym typeface="Courier New"/>
              </a:rPr>
            </a:br>
            <a:r>
              <a:rPr lang="en-GB" sz="1400">
                <a:latin typeface="Courier New"/>
                <a:ea typeface="Courier New"/>
                <a:cs typeface="Courier New"/>
                <a:sym typeface="Courier New"/>
              </a:rPr>
              <a:t>select * from CUSTOMER;</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Font typeface="Calibri"/>
              <a:buNone/>
            </a:pPr>
            <a:r>
              <a:t/>
            </a:r>
            <a:endParaRPr sz="1400">
              <a:latin typeface="Avenir"/>
              <a:ea typeface="Avenir"/>
              <a:cs typeface="Avenir"/>
              <a:sym typeface="Avenir"/>
            </a:endParaRPr>
          </a:p>
          <a:p>
            <a:pPr indent="0" lvl="0" marL="0" rtl="0" algn="l">
              <a:lnSpc>
                <a:spcPct val="90000"/>
              </a:lnSpc>
              <a:spcBef>
                <a:spcPts val="0"/>
              </a:spcBef>
              <a:spcAft>
                <a:spcPts val="0"/>
              </a:spcAft>
              <a:buClr>
                <a:schemeClr val="dk1"/>
              </a:buClr>
              <a:buSzPts val="1400"/>
              <a:buFont typeface="Calibri"/>
              <a:buNone/>
            </a:pPr>
            <a:br>
              <a:rPr lang="en-GB" sz="1400">
                <a:latin typeface="Avenir"/>
                <a:ea typeface="Avenir"/>
                <a:cs typeface="Avenir"/>
                <a:sym typeface="Avenir"/>
              </a:rPr>
            </a:br>
            <a:r>
              <a:rPr lang="en-GB" sz="1400">
                <a:latin typeface="Avenir"/>
                <a:ea typeface="Avenir"/>
                <a:cs typeface="Avenir"/>
                <a:sym typeface="Avenir"/>
              </a:rPr>
              <a:t>CUST_ID   		    NAME			   ADDRESS     	          STATE_CODE   TELEPHONE </a:t>
            </a:r>
            <a:br>
              <a:rPr lang="en-GB" sz="1400">
                <a:latin typeface="Avenir"/>
                <a:ea typeface="Avenir"/>
                <a:cs typeface="Avenir"/>
                <a:sym typeface="Avenir"/>
              </a:rPr>
            </a:br>
            <a:r>
              <a:rPr lang="en-GB" sz="1400">
                <a:latin typeface="Avenir"/>
                <a:ea typeface="Avenir"/>
                <a:cs typeface="Avenir"/>
                <a:sym typeface="Avenir"/>
              </a:rPr>
              <a:t>     123006               Kiran                            	            	         532                     9542434422</a:t>
            </a:r>
            <a:br>
              <a:rPr lang="en-GB" sz="1400">
                <a:latin typeface="Avenir"/>
                <a:ea typeface="Avenir"/>
                <a:cs typeface="Avenir"/>
                <a:sym typeface="Avenir"/>
              </a:rPr>
            </a:br>
            <a:r>
              <a:rPr lang="en-GB" sz="1400">
                <a:latin typeface="Avenir"/>
                <a:ea typeface="Avenir"/>
                <a:cs typeface="Avenir"/>
                <a:sym typeface="Avenir"/>
              </a:rPr>
              <a:t>     123006               Kiran                                                              532	                  9542434422</a:t>
            </a:r>
            <a:br>
              <a:rPr lang="en-GB" sz="1400">
                <a:latin typeface="Avenir"/>
                <a:ea typeface="Avenir"/>
                <a:cs typeface="Avenir"/>
                <a:sym typeface="Avenir"/>
              </a:rPr>
            </a:br>
            <a:r>
              <a:rPr lang="en-GB" sz="1400">
                <a:latin typeface="Avenir"/>
                <a:ea typeface="Avenir"/>
                <a:cs typeface="Avenir"/>
                <a:sym typeface="Avenir"/>
              </a:rPr>
              <a:t>     123001               Oliver                        225-5, Emeryville         452                    1897614500</a:t>
            </a:r>
            <a:br>
              <a:rPr lang="en-GB" sz="1400">
                <a:latin typeface="Avenir"/>
                <a:ea typeface="Avenir"/>
                <a:cs typeface="Avenir"/>
                <a:sym typeface="Avenir"/>
              </a:rPr>
            </a:br>
            <a:r>
              <a:rPr lang="en-GB" sz="1400">
                <a:latin typeface="Avenir"/>
                <a:ea typeface="Avenir"/>
                <a:cs typeface="Avenir"/>
                <a:sym typeface="Avenir"/>
              </a:rPr>
              <a:t>     123002               George                     194-6,New brighton     875	                 189761700 </a:t>
            </a:r>
            <a:br>
              <a:rPr lang="en-GB" sz="1400">
                <a:latin typeface="Avenir"/>
                <a:ea typeface="Avenir"/>
                <a:cs typeface="Avenir"/>
                <a:sym typeface="Avenir"/>
              </a:rPr>
            </a:br>
            <a:r>
              <a:rPr lang="en-GB" sz="1400">
                <a:latin typeface="Avenir"/>
                <a:ea typeface="Avenir"/>
                <a:cs typeface="Avenir"/>
                <a:sym typeface="Avenir"/>
              </a:rPr>
              <a:t>     123003               Harry                         2909-5,walnut creek     232                  1897617866</a:t>
            </a:r>
            <a:br>
              <a:rPr lang="en-GB" sz="1400">
                <a:latin typeface="Avenir"/>
                <a:ea typeface="Avenir"/>
                <a:cs typeface="Avenir"/>
                <a:sym typeface="Avenir"/>
              </a:rPr>
            </a:br>
            <a:r>
              <a:rPr lang="en-GB" sz="1400">
                <a:latin typeface="Avenir"/>
                <a:ea typeface="Avenir"/>
                <a:cs typeface="Avenir"/>
                <a:sym typeface="Avenir"/>
              </a:rPr>
              <a:t>     123004               Jack                           229-5, Concord            501                  1897627999</a:t>
            </a:r>
            <a:endParaRPr sz="1400">
              <a:latin typeface="Avenir"/>
              <a:ea typeface="Avenir"/>
              <a:cs typeface="Avenir"/>
              <a:sym typeface="Avenir"/>
            </a:endParaRPr>
          </a:p>
        </p:txBody>
      </p:sp>
      <p:sp>
        <p:nvSpPr>
          <p:cNvPr id="459" name="Google Shape;459;p45"/>
          <p:cNvSpPr txBox="1"/>
          <p:nvPr/>
        </p:nvSpPr>
        <p:spPr>
          <a:xfrm>
            <a:off x="437381" y="168244"/>
            <a:ext cx="5782500" cy="5820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800"/>
              <a:buFont typeface="Arial"/>
              <a:buNone/>
            </a:pPr>
            <a:r>
              <a:rPr b="1" i="0" lang="en-GB" sz="2300" u="none" cap="none" strike="noStrike">
                <a:solidFill>
                  <a:srgbClr val="434343"/>
                </a:solidFill>
                <a:latin typeface="Avenir"/>
                <a:ea typeface="Avenir"/>
                <a:cs typeface="Avenir"/>
                <a:sym typeface="Avenir"/>
              </a:rPr>
              <a:t>ROLLBACK</a:t>
            </a:r>
            <a:endParaRPr b="0" i="0" sz="2300" u="none" cap="none" strike="noStrike">
              <a:solidFill>
                <a:srgbClr val="434343"/>
              </a:solidFill>
              <a:latin typeface="Avenir"/>
              <a:ea typeface="Avenir"/>
              <a:cs typeface="Avenir"/>
              <a:sym typeface="Aveni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46"/>
          <p:cNvSpPr txBox="1"/>
          <p:nvPr/>
        </p:nvSpPr>
        <p:spPr>
          <a:xfrm>
            <a:off x="403744" y="2328863"/>
            <a:ext cx="7306500" cy="483600"/>
          </a:xfrm>
          <a:prstGeom prst="rect">
            <a:avLst/>
          </a:prstGeom>
          <a:noFill/>
          <a:ln>
            <a:noFill/>
          </a:ln>
        </p:spPr>
        <p:txBody>
          <a:bodyPr anchorCtr="0" anchor="t" bIns="12875" lIns="25725" spcFirstLastPara="1" rIns="25725" wrap="square" tIns="12875">
            <a:noAutofit/>
          </a:bodyPr>
          <a:lstStyle/>
          <a:p>
            <a:pPr indent="0" lvl="0" marL="0" marR="0" rtl="0" algn="l">
              <a:lnSpc>
                <a:spcPct val="90000"/>
              </a:lnSpc>
              <a:spcBef>
                <a:spcPts val="0"/>
              </a:spcBef>
              <a:spcAft>
                <a:spcPts val="0"/>
              </a:spcAft>
              <a:buClr>
                <a:schemeClr val="dk1"/>
              </a:buClr>
              <a:buSzPts val="3300"/>
              <a:buFont typeface="Calibri"/>
              <a:buNone/>
            </a:pPr>
            <a:r>
              <a:rPr b="0" i="0" lang="en-GB" sz="3300" u="none" cap="none" strike="noStrike">
                <a:solidFill>
                  <a:schemeClr val="dk1"/>
                </a:solidFill>
                <a:latin typeface="Avenir"/>
                <a:ea typeface="Avenir"/>
                <a:cs typeface="Avenir"/>
                <a:sym typeface="Avenir"/>
              </a:rPr>
              <a:t>Locking</a:t>
            </a:r>
            <a:endParaRPr b="0" i="0" sz="3300" u="none" cap="none" strike="noStrike">
              <a:solidFill>
                <a:schemeClr val="dk1"/>
              </a:solidFill>
              <a:latin typeface="Avenir"/>
              <a:ea typeface="Avenir"/>
              <a:cs typeface="Avenir"/>
              <a:sym typeface="Avenir"/>
            </a:endParaRPr>
          </a:p>
          <a:p>
            <a:pPr indent="0" lvl="0" marL="0" marR="0" rtl="0" algn="l">
              <a:lnSpc>
                <a:spcPct val="90000"/>
              </a:lnSpc>
              <a:spcBef>
                <a:spcPts val="0"/>
              </a:spcBef>
              <a:spcAft>
                <a:spcPts val="0"/>
              </a:spcAft>
              <a:buClr>
                <a:srgbClr val="000000"/>
              </a:buClr>
              <a:buSzPts val="2500"/>
              <a:buFont typeface="Calibri"/>
              <a:buNone/>
            </a:pPr>
            <a:r>
              <a:t/>
            </a:r>
            <a:endParaRPr b="0" i="0" sz="3800" u="none" cap="none" strike="noStrike">
              <a:solidFill>
                <a:srgbClr val="434343"/>
              </a:solidFill>
              <a:latin typeface="Avenir"/>
              <a:ea typeface="Avenir"/>
              <a:cs typeface="Avenir"/>
              <a:sym typeface="Aveni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pic>
        <p:nvPicPr>
          <p:cNvPr descr="IMG_256" id="469" name="Google Shape;469;p47"/>
          <p:cNvPicPr preferRelativeResize="0"/>
          <p:nvPr>
            <p:ph idx="1" type="body"/>
          </p:nvPr>
        </p:nvPicPr>
        <p:blipFill rotWithShape="1">
          <a:blip r:embed="rId3">
            <a:alphaModFix/>
          </a:blip>
          <a:srcRect b="0" l="0" r="0" t="0"/>
          <a:stretch/>
        </p:blipFill>
        <p:spPr>
          <a:xfrm>
            <a:off x="2034555" y="3932092"/>
            <a:ext cx="5074800" cy="697200"/>
          </a:xfrm>
          <a:prstGeom prst="rect">
            <a:avLst/>
          </a:prstGeom>
          <a:noFill/>
          <a:ln>
            <a:noFill/>
          </a:ln>
        </p:spPr>
      </p:pic>
      <p:sp>
        <p:nvSpPr>
          <p:cNvPr id="470" name="Google Shape;470;p47"/>
          <p:cNvSpPr txBox="1"/>
          <p:nvPr>
            <p:ph type="title"/>
          </p:nvPr>
        </p:nvSpPr>
        <p:spPr>
          <a:xfrm>
            <a:off x="437381" y="1051031"/>
            <a:ext cx="8403000" cy="2601900"/>
          </a:xfrm>
          <a:prstGeom prst="rect">
            <a:avLst/>
          </a:prstGeom>
          <a:noFill/>
          <a:ln>
            <a:noFill/>
          </a:ln>
        </p:spPr>
        <p:txBody>
          <a:bodyPr anchorCtr="0" anchor="ctr" bIns="34275" lIns="68575" spcFirstLastPara="1" rIns="68575" wrap="square" tIns="34275">
            <a:noAutofit/>
          </a:bodyPr>
          <a:lstStyle/>
          <a:p>
            <a:pPr indent="-254000" lvl="0" marL="342900" rtl="0" algn="l">
              <a:lnSpc>
                <a:spcPct val="90000"/>
              </a:lnSpc>
              <a:spcBef>
                <a:spcPts val="0"/>
              </a:spcBef>
              <a:spcAft>
                <a:spcPts val="0"/>
              </a:spcAft>
              <a:buSzPts val="1400"/>
              <a:buFont typeface="Avenir"/>
              <a:buChar char="●"/>
            </a:pPr>
            <a:r>
              <a:rPr lang="en-GB" sz="1400">
                <a:latin typeface="Avenir"/>
                <a:ea typeface="Avenir"/>
                <a:cs typeface="Avenir"/>
                <a:sym typeface="Avenir"/>
              </a:rPr>
              <a:t>LOCKS are acquired by user transaction in a session. </a:t>
            </a:r>
            <a:endParaRPr sz="1400">
              <a:latin typeface="Avenir"/>
              <a:ea typeface="Avenir"/>
              <a:cs typeface="Avenir"/>
              <a:sym typeface="Avenir"/>
            </a:endParaRPr>
          </a:p>
          <a:p>
            <a:pPr indent="0" lvl="0" marL="342900" rtl="0" algn="l">
              <a:lnSpc>
                <a:spcPct val="90000"/>
              </a:lnSpc>
              <a:spcBef>
                <a:spcPts val="0"/>
              </a:spcBef>
              <a:spcAft>
                <a:spcPts val="0"/>
              </a:spcAft>
              <a:buSzPts val="1400"/>
              <a:buNone/>
            </a:pPr>
            <a:r>
              <a:t/>
            </a:r>
            <a:endParaRPr sz="1400">
              <a:latin typeface="Avenir"/>
              <a:ea typeface="Avenir"/>
              <a:cs typeface="Avenir"/>
              <a:sym typeface="Avenir"/>
            </a:endParaRPr>
          </a:p>
          <a:p>
            <a:pPr indent="-254000" lvl="0" marL="342900" rtl="0" algn="l">
              <a:lnSpc>
                <a:spcPct val="90000"/>
              </a:lnSpc>
              <a:spcBef>
                <a:spcPts val="0"/>
              </a:spcBef>
              <a:spcAft>
                <a:spcPts val="0"/>
              </a:spcAft>
              <a:buSzPts val="1400"/>
              <a:buFont typeface="Avenir"/>
              <a:buChar char="●"/>
            </a:pPr>
            <a:r>
              <a:rPr lang="en-GB" sz="1400">
                <a:latin typeface="Avenir"/>
                <a:ea typeface="Avenir"/>
                <a:cs typeface="Avenir"/>
                <a:sym typeface="Avenir"/>
              </a:rPr>
              <a:t>SQL Engine locks  objects when the transaction begins the DML statements on each record.</a:t>
            </a:r>
            <a:endParaRPr sz="1400">
              <a:latin typeface="Avenir"/>
              <a:ea typeface="Avenir"/>
              <a:cs typeface="Avenir"/>
              <a:sym typeface="Avenir"/>
            </a:endParaRPr>
          </a:p>
          <a:p>
            <a:pPr indent="0" lvl="0" marL="342900" rtl="0" algn="l">
              <a:lnSpc>
                <a:spcPct val="90000"/>
              </a:lnSpc>
              <a:spcBef>
                <a:spcPts val="0"/>
              </a:spcBef>
              <a:spcAft>
                <a:spcPts val="0"/>
              </a:spcAft>
              <a:buSzPts val="1400"/>
              <a:buNone/>
            </a:pPr>
            <a:r>
              <a:t/>
            </a:r>
            <a:endParaRPr sz="1400">
              <a:latin typeface="Avenir"/>
              <a:ea typeface="Avenir"/>
              <a:cs typeface="Avenir"/>
              <a:sym typeface="Avenir"/>
            </a:endParaRPr>
          </a:p>
          <a:p>
            <a:pPr indent="-254000" lvl="0" marL="342900" rtl="0" algn="l">
              <a:lnSpc>
                <a:spcPct val="90000"/>
              </a:lnSpc>
              <a:spcBef>
                <a:spcPts val="0"/>
              </a:spcBef>
              <a:spcAft>
                <a:spcPts val="0"/>
              </a:spcAft>
              <a:buSzPts val="1400"/>
              <a:buFont typeface="Avenir"/>
              <a:buChar char="●"/>
            </a:pPr>
            <a:r>
              <a:rPr lang="en-GB" sz="1400">
                <a:latin typeface="Avenir"/>
                <a:ea typeface="Avenir"/>
                <a:cs typeface="Avenir"/>
                <a:sym typeface="Avenir"/>
              </a:rPr>
              <a:t>To ensure data integrity, DML statements acquire explicit locks on data records or tables.</a:t>
            </a:r>
            <a:endParaRPr sz="1400">
              <a:latin typeface="Avenir"/>
              <a:ea typeface="Avenir"/>
              <a:cs typeface="Avenir"/>
              <a:sym typeface="Avenir"/>
            </a:endParaRPr>
          </a:p>
          <a:p>
            <a:pPr indent="0" lvl="0" marL="342900" rtl="0" algn="l">
              <a:lnSpc>
                <a:spcPct val="90000"/>
              </a:lnSpc>
              <a:spcBef>
                <a:spcPts val="0"/>
              </a:spcBef>
              <a:spcAft>
                <a:spcPts val="0"/>
              </a:spcAft>
              <a:buSzPts val="1400"/>
              <a:buNone/>
            </a:pPr>
            <a:r>
              <a:t/>
            </a:r>
            <a:endParaRPr sz="1400">
              <a:latin typeface="Avenir"/>
              <a:ea typeface="Avenir"/>
              <a:cs typeface="Avenir"/>
              <a:sym typeface="Avenir"/>
            </a:endParaRPr>
          </a:p>
          <a:p>
            <a:pPr indent="-254000" lvl="0" marL="342900" rtl="0" algn="l">
              <a:lnSpc>
                <a:spcPct val="90000"/>
              </a:lnSpc>
              <a:spcBef>
                <a:spcPts val="0"/>
              </a:spcBef>
              <a:spcAft>
                <a:spcPts val="0"/>
              </a:spcAft>
              <a:buSzPts val="1400"/>
              <a:buFont typeface="Avenir"/>
              <a:buChar char="●"/>
            </a:pPr>
            <a:r>
              <a:rPr lang="en-GB" sz="1400">
                <a:latin typeface="Avenir"/>
                <a:ea typeface="Avenir"/>
                <a:cs typeface="Avenir"/>
                <a:sym typeface="Avenir"/>
              </a:rPr>
              <a:t>Multiple users in an integrated environment can see changes applied by each other.</a:t>
            </a:r>
            <a:endParaRPr sz="1400">
              <a:latin typeface="Avenir"/>
              <a:ea typeface="Avenir"/>
              <a:cs typeface="Avenir"/>
              <a:sym typeface="Avenir"/>
            </a:endParaRPr>
          </a:p>
          <a:p>
            <a:pPr indent="0" lvl="0" marL="342900" rtl="0" algn="l">
              <a:lnSpc>
                <a:spcPct val="90000"/>
              </a:lnSpc>
              <a:spcBef>
                <a:spcPts val="0"/>
              </a:spcBef>
              <a:spcAft>
                <a:spcPts val="0"/>
              </a:spcAft>
              <a:buSzPts val="1400"/>
              <a:buNone/>
            </a:pPr>
            <a:r>
              <a:t/>
            </a:r>
            <a:endParaRPr sz="1400">
              <a:latin typeface="Avenir"/>
              <a:ea typeface="Avenir"/>
              <a:cs typeface="Avenir"/>
              <a:sym typeface="Avenir"/>
            </a:endParaRPr>
          </a:p>
          <a:p>
            <a:pPr indent="-254000" lvl="0" marL="342900" rtl="0" algn="l">
              <a:lnSpc>
                <a:spcPct val="90000"/>
              </a:lnSpc>
              <a:spcBef>
                <a:spcPts val="0"/>
              </a:spcBef>
              <a:spcAft>
                <a:spcPts val="0"/>
              </a:spcAft>
              <a:buSzPts val="1400"/>
              <a:buFont typeface="Avenir"/>
              <a:buChar char="●"/>
            </a:pPr>
            <a:r>
              <a:rPr lang="en-GB" sz="1400">
                <a:latin typeface="Avenir"/>
                <a:ea typeface="Avenir"/>
                <a:cs typeface="Avenir"/>
                <a:sym typeface="Avenir"/>
              </a:rPr>
              <a:t>After the transactions are complete, LOCKs are however released. </a:t>
            </a:r>
            <a:endParaRPr sz="1400">
              <a:latin typeface="Avenir"/>
              <a:ea typeface="Avenir"/>
              <a:cs typeface="Avenir"/>
              <a:sym typeface="Avenir"/>
            </a:endParaRPr>
          </a:p>
          <a:p>
            <a:pPr indent="0" lvl="0" marL="0" rtl="0" algn="l">
              <a:lnSpc>
                <a:spcPct val="90000"/>
              </a:lnSpc>
              <a:spcBef>
                <a:spcPts val="0"/>
              </a:spcBef>
              <a:spcAft>
                <a:spcPts val="0"/>
              </a:spcAft>
              <a:buSzPts val="1400"/>
              <a:buNone/>
            </a:pPr>
            <a:r>
              <a:t/>
            </a:r>
            <a:endParaRPr sz="1400">
              <a:latin typeface="Avenir"/>
              <a:ea typeface="Avenir"/>
              <a:cs typeface="Avenir"/>
              <a:sym typeface="Avenir"/>
            </a:endParaRPr>
          </a:p>
          <a:p>
            <a:pPr indent="-254000" lvl="0" marL="342900" rtl="0" algn="l">
              <a:lnSpc>
                <a:spcPct val="90000"/>
              </a:lnSpc>
              <a:spcBef>
                <a:spcPts val="0"/>
              </a:spcBef>
              <a:spcAft>
                <a:spcPts val="0"/>
              </a:spcAft>
              <a:buSzPts val="1400"/>
              <a:buFont typeface="Avenir"/>
              <a:buChar char="●"/>
            </a:pPr>
            <a:r>
              <a:rPr b="1" lang="en-GB" sz="1400">
                <a:latin typeface="Avenir"/>
                <a:ea typeface="Avenir"/>
                <a:cs typeface="Avenir"/>
                <a:sym typeface="Avenir"/>
              </a:rPr>
              <a:t>Lock hierarchy:</a:t>
            </a:r>
            <a:endParaRPr b="1" sz="1400">
              <a:latin typeface="Avenir"/>
              <a:ea typeface="Avenir"/>
              <a:cs typeface="Avenir"/>
              <a:sym typeface="Avenir"/>
            </a:endParaRPr>
          </a:p>
          <a:p>
            <a:pPr indent="0" lvl="0" marL="342900" rtl="0" algn="l">
              <a:lnSpc>
                <a:spcPct val="90000"/>
              </a:lnSpc>
              <a:spcBef>
                <a:spcPts val="0"/>
              </a:spcBef>
              <a:spcAft>
                <a:spcPts val="0"/>
              </a:spcAft>
              <a:buSzPts val="1400"/>
              <a:buNone/>
            </a:pPr>
            <a:r>
              <a:rPr lang="en-GB" sz="1400">
                <a:latin typeface="Avenir"/>
                <a:ea typeface="Avenir"/>
                <a:cs typeface="Avenir"/>
                <a:sym typeface="Avenir"/>
              </a:rPr>
              <a:t>The locks are acquired  at any  level for different purpose of transaction.</a:t>
            </a:r>
            <a:endParaRPr sz="1400">
              <a:latin typeface="Avenir"/>
              <a:ea typeface="Avenir"/>
              <a:cs typeface="Avenir"/>
              <a:sym typeface="Avenir"/>
            </a:endParaRPr>
          </a:p>
        </p:txBody>
      </p:sp>
      <p:sp>
        <p:nvSpPr>
          <p:cNvPr id="471" name="Google Shape;471;p47"/>
          <p:cNvSpPr txBox="1"/>
          <p:nvPr/>
        </p:nvSpPr>
        <p:spPr>
          <a:xfrm>
            <a:off x="437381" y="168244"/>
            <a:ext cx="5782500" cy="5820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800"/>
              <a:buFont typeface="Arial"/>
              <a:buNone/>
            </a:pPr>
            <a:r>
              <a:rPr b="1" i="0" lang="en-GB" sz="2300" u="none" cap="none" strike="noStrike">
                <a:solidFill>
                  <a:srgbClr val="434343"/>
                </a:solidFill>
                <a:latin typeface="Avenir"/>
                <a:ea typeface="Avenir"/>
                <a:cs typeface="Avenir"/>
                <a:sym typeface="Avenir"/>
              </a:rPr>
              <a:t>Lock</a:t>
            </a:r>
            <a:endParaRPr b="0" i="0" sz="2300" u="none" cap="none" strike="noStrike">
              <a:solidFill>
                <a:srgbClr val="434343"/>
              </a:solidFill>
              <a:latin typeface="Avenir"/>
              <a:ea typeface="Avenir"/>
              <a:cs typeface="Avenir"/>
              <a:sym typeface="Aveni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8"/>
          <p:cNvSpPr txBox="1"/>
          <p:nvPr/>
        </p:nvSpPr>
        <p:spPr>
          <a:xfrm>
            <a:off x="403744" y="2328863"/>
            <a:ext cx="7306500" cy="483600"/>
          </a:xfrm>
          <a:prstGeom prst="rect">
            <a:avLst/>
          </a:prstGeom>
          <a:noFill/>
          <a:ln>
            <a:noFill/>
          </a:ln>
        </p:spPr>
        <p:txBody>
          <a:bodyPr anchorCtr="0" anchor="t" bIns="12875" lIns="25725" spcFirstLastPara="1" rIns="25725" wrap="square" tIns="12875">
            <a:noAutofit/>
          </a:bodyPr>
          <a:lstStyle/>
          <a:p>
            <a:pPr indent="0" lvl="0" marL="0" marR="0" rtl="0" algn="l">
              <a:lnSpc>
                <a:spcPct val="90000"/>
              </a:lnSpc>
              <a:spcBef>
                <a:spcPts val="0"/>
              </a:spcBef>
              <a:spcAft>
                <a:spcPts val="0"/>
              </a:spcAft>
              <a:buClr>
                <a:schemeClr val="dk1"/>
              </a:buClr>
              <a:buSzPts val="3300"/>
              <a:buFont typeface="Calibri"/>
              <a:buNone/>
            </a:pPr>
            <a:r>
              <a:rPr b="0" i="0" lang="en-GB" sz="3300" u="none" cap="none" strike="noStrike">
                <a:solidFill>
                  <a:schemeClr val="dk1"/>
                </a:solidFill>
                <a:latin typeface="Avenir"/>
                <a:ea typeface="Avenir"/>
                <a:cs typeface="Avenir"/>
                <a:sym typeface="Avenir"/>
              </a:rPr>
              <a:t>Locking Levels</a:t>
            </a:r>
            <a:endParaRPr b="0" i="0" sz="3300" u="none" cap="none" strike="noStrike">
              <a:solidFill>
                <a:schemeClr val="dk1"/>
              </a:solidFill>
              <a:latin typeface="Avenir"/>
              <a:ea typeface="Avenir"/>
              <a:cs typeface="Avenir"/>
              <a:sym typeface="Avenir"/>
            </a:endParaRPr>
          </a:p>
          <a:p>
            <a:pPr indent="0" lvl="0" marL="0" marR="0" rtl="0" algn="l">
              <a:lnSpc>
                <a:spcPct val="90000"/>
              </a:lnSpc>
              <a:spcBef>
                <a:spcPts val="0"/>
              </a:spcBef>
              <a:spcAft>
                <a:spcPts val="0"/>
              </a:spcAft>
              <a:buClr>
                <a:srgbClr val="000000"/>
              </a:buClr>
              <a:buSzPts val="2500"/>
              <a:buFont typeface="Calibri"/>
              <a:buNone/>
            </a:pPr>
            <a:r>
              <a:t/>
            </a:r>
            <a:endParaRPr b="0" i="0" sz="3800" u="none" cap="none" strike="noStrike">
              <a:solidFill>
                <a:srgbClr val="434343"/>
              </a:solidFill>
              <a:latin typeface="Avenir"/>
              <a:ea typeface="Avenir"/>
              <a:cs typeface="Avenir"/>
              <a:sym typeface="Aveni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49"/>
          <p:cNvSpPr txBox="1"/>
          <p:nvPr>
            <p:ph type="title"/>
          </p:nvPr>
        </p:nvSpPr>
        <p:spPr>
          <a:xfrm>
            <a:off x="437381" y="1074919"/>
            <a:ext cx="8433300" cy="3779700"/>
          </a:xfrm>
          <a:prstGeom prst="rect">
            <a:avLst/>
          </a:prstGeom>
          <a:noFill/>
          <a:ln>
            <a:noFill/>
          </a:ln>
        </p:spPr>
        <p:txBody>
          <a:bodyPr anchorCtr="0" anchor="ctr" bIns="34275" lIns="68575" spcFirstLastPara="1" rIns="68575" wrap="square" tIns="34275">
            <a:noAutofit/>
          </a:bodyPr>
          <a:lstStyle/>
          <a:p>
            <a:pPr indent="-254000" lvl="0" marL="342900" rtl="0" algn="l">
              <a:lnSpc>
                <a:spcPct val="90000"/>
              </a:lnSpc>
              <a:spcBef>
                <a:spcPts val="0"/>
              </a:spcBef>
              <a:spcAft>
                <a:spcPts val="0"/>
              </a:spcAft>
              <a:buSzPts val="1400"/>
              <a:buFont typeface="Avenir"/>
              <a:buChar char="●"/>
            </a:pPr>
            <a:r>
              <a:rPr lang="en-GB" sz="1400">
                <a:latin typeface="Avenir"/>
                <a:ea typeface="Avenir"/>
                <a:cs typeface="Avenir"/>
                <a:sym typeface="Avenir"/>
              </a:rPr>
              <a:t>Several types of locks are used for concurrency that each lock is specific to a transaction and does not affect other transaction.</a:t>
            </a:r>
            <a:br>
              <a:rPr lang="en-GB" sz="1400">
                <a:latin typeface="Avenir"/>
                <a:ea typeface="Avenir"/>
                <a:cs typeface="Avenir"/>
                <a:sym typeface="Avenir"/>
              </a:rPr>
            </a:br>
            <a:endParaRPr sz="1400">
              <a:latin typeface="Avenir"/>
              <a:ea typeface="Avenir"/>
              <a:cs typeface="Avenir"/>
              <a:sym typeface="Avenir"/>
            </a:endParaRPr>
          </a:p>
          <a:p>
            <a:pPr indent="-254000" lvl="0" marL="342900" rtl="0" algn="l">
              <a:lnSpc>
                <a:spcPct val="90000"/>
              </a:lnSpc>
              <a:spcBef>
                <a:spcPts val="0"/>
              </a:spcBef>
              <a:spcAft>
                <a:spcPts val="0"/>
              </a:spcAft>
              <a:buSzPts val="1400"/>
              <a:buFont typeface="Avenir"/>
              <a:buChar char="●"/>
            </a:pPr>
            <a:r>
              <a:rPr lang="en-GB" sz="1400">
                <a:latin typeface="Avenir"/>
                <a:ea typeface="Avenir"/>
                <a:cs typeface="Avenir"/>
                <a:sym typeface="Avenir"/>
              </a:rPr>
              <a:t>Below are the system resources on which Locks are acquired. </a:t>
            </a:r>
            <a:endParaRPr sz="1400">
              <a:latin typeface="Avenir"/>
              <a:ea typeface="Avenir"/>
              <a:cs typeface="Avenir"/>
              <a:sym typeface="Avenir"/>
            </a:endParaRPr>
          </a:p>
          <a:p>
            <a:pPr indent="0" lvl="0" marL="342900" rtl="0" algn="l">
              <a:lnSpc>
                <a:spcPct val="90000"/>
              </a:lnSpc>
              <a:spcBef>
                <a:spcPts val="0"/>
              </a:spcBef>
              <a:spcAft>
                <a:spcPts val="0"/>
              </a:spcAft>
              <a:buSzPts val="1400"/>
              <a:buNone/>
            </a:pPr>
            <a:r>
              <a:t/>
            </a:r>
            <a:endParaRPr sz="1400">
              <a:latin typeface="Avenir"/>
              <a:ea typeface="Avenir"/>
              <a:cs typeface="Avenir"/>
              <a:sym typeface="Avenir"/>
            </a:endParaRPr>
          </a:p>
          <a:p>
            <a:pPr indent="-254000" lvl="0" marL="342900" rtl="0" algn="l">
              <a:lnSpc>
                <a:spcPct val="90000"/>
              </a:lnSpc>
              <a:spcBef>
                <a:spcPts val="0"/>
              </a:spcBef>
              <a:spcAft>
                <a:spcPts val="0"/>
              </a:spcAft>
              <a:buSzPts val="1400"/>
              <a:buFont typeface="Avenir"/>
              <a:buChar char="●"/>
            </a:pPr>
            <a:r>
              <a:rPr b="1" lang="en-GB" sz="1400">
                <a:latin typeface="Avenir"/>
                <a:ea typeface="Avenir"/>
                <a:cs typeface="Avenir"/>
                <a:sym typeface="Avenir"/>
              </a:rPr>
              <a:t>RID: (Row ID) : </a:t>
            </a:r>
            <a:r>
              <a:rPr lang="en-GB" sz="1400">
                <a:latin typeface="Avenir"/>
                <a:ea typeface="Avenir"/>
                <a:cs typeface="Avenir"/>
                <a:sym typeface="Avenir"/>
              </a:rPr>
              <a:t>Row-id is a unique address of individual record in a table.</a:t>
            </a:r>
            <a:endParaRPr sz="1400">
              <a:latin typeface="Avenir"/>
              <a:ea typeface="Avenir"/>
              <a:cs typeface="Avenir"/>
              <a:sym typeface="Avenir"/>
            </a:endParaRPr>
          </a:p>
          <a:p>
            <a:pPr indent="0" lvl="0" marL="342900" rtl="0" algn="l">
              <a:lnSpc>
                <a:spcPct val="90000"/>
              </a:lnSpc>
              <a:spcBef>
                <a:spcPts val="0"/>
              </a:spcBef>
              <a:spcAft>
                <a:spcPts val="0"/>
              </a:spcAft>
              <a:buSzPts val="1400"/>
              <a:buNone/>
            </a:pPr>
            <a:r>
              <a:rPr lang="en-GB" sz="1400">
                <a:latin typeface="Avenir"/>
                <a:ea typeface="Avenir"/>
                <a:cs typeface="Avenir"/>
                <a:sym typeface="Avenir"/>
              </a:rPr>
              <a:t>DML statements when executed will try to isolate the records from other transactions using this rowid.Hence the row-ids are locked by DML statements, and then perform the operations.</a:t>
            </a:r>
            <a:endParaRPr sz="1400">
              <a:latin typeface="Avenir"/>
              <a:ea typeface="Avenir"/>
              <a:cs typeface="Avenir"/>
              <a:sym typeface="Avenir"/>
            </a:endParaRPr>
          </a:p>
          <a:p>
            <a:pPr indent="0" lvl="0" marL="342900" rtl="0" algn="l">
              <a:lnSpc>
                <a:spcPct val="90000"/>
              </a:lnSpc>
              <a:spcBef>
                <a:spcPts val="0"/>
              </a:spcBef>
              <a:spcAft>
                <a:spcPts val="0"/>
              </a:spcAft>
              <a:buSzPts val="1400"/>
              <a:buNone/>
            </a:pPr>
            <a:r>
              <a:t/>
            </a:r>
            <a:endParaRPr sz="1400">
              <a:latin typeface="Avenir"/>
              <a:ea typeface="Avenir"/>
              <a:cs typeface="Avenir"/>
              <a:sym typeface="Avenir"/>
            </a:endParaRPr>
          </a:p>
          <a:p>
            <a:pPr indent="0" lvl="0" marL="342900" rtl="0" algn="l">
              <a:lnSpc>
                <a:spcPct val="90000"/>
              </a:lnSpc>
              <a:spcBef>
                <a:spcPts val="0"/>
              </a:spcBef>
              <a:spcAft>
                <a:spcPts val="0"/>
              </a:spcAft>
              <a:buSzPts val="1400"/>
              <a:buNone/>
            </a:pPr>
            <a:r>
              <a:t/>
            </a:r>
            <a:endParaRPr sz="1400">
              <a:latin typeface="Avenir"/>
              <a:ea typeface="Avenir"/>
              <a:cs typeface="Avenir"/>
              <a:sym typeface="Avenir"/>
            </a:endParaRPr>
          </a:p>
          <a:p>
            <a:pPr indent="-254000" lvl="0" marL="342900" rtl="0" algn="l">
              <a:lnSpc>
                <a:spcPct val="90000"/>
              </a:lnSpc>
              <a:spcBef>
                <a:spcPts val="0"/>
              </a:spcBef>
              <a:spcAft>
                <a:spcPts val="0"/>
              </a:spcAft>
              <a:buSzPts val="1400"/>
              <a:buFont typeface="Avenir"/>
              <a:buChar char="●"/>
            </a:pPr>
            <a:r>
              <a:rPr b="1" lang="en-GB" sz="1400">
                <a:latin typeface="Avenir"/>
                <a:ea typeface="Avenir"/>
                <a:cs typeface="Avenir"/>
                <a:sym typeface="Avenir"/>
              </a:rPr>
              <a:t>Table:</a:t>
            </a:r>
            <a:r>
              <a:rPr lang="en-GB" sz="1400">
                <a:latin typeface="Avenir"/>
                <a:ea typeface="Avenir"/>
                <a:cs typeface="Avenir"/>
                <a:sym typeface="Avenir"/>
              </a:rPr>
              <a:t> A transaction with DML statements lock the entire table and corresponding indexes. </a:t>
            </a:r>
            <a:endParaRPr sz="1400">
              <a:latin typeface="Avenir"/>
              <a:ea typeface="Avenir"/>
              <a:cs typeface="Avenir"/>
              <a:sym typeface="Avenir"/>
            </a:endParaRPr>
          </a:p>
          <a:p>
            <a:pPr indent="0" lvl="0" marL="342900" rtl="0" algn="l">
              <a:lnSpc>
                <a:spcPct val="90000"/>
              </a:lnSpc>
              <a:spcBef>
                <a:spcPts val="0"/>
              </a:spcBef>
              <a:spcAft>
                <a:spcPts val="0"/>
              </a:spcAft>
              <a:buSzPts val="1400"/>
              <a:buNone/>
            </a:pPr>
            <a:r>
              <a:rPr lang="en-GB" sz="1400">
                <a:latin typeface="Avenir"/>
                <a:ea typeface="Avenir"/>
                <a:cs typeface="Avenir"/>
                <a:sym typeface="Avenir"/>
              </a:rPr>
              <a:t>This locks are more reliable in batch processing when performing huge volume of data, and restricts users to access the tables. So that the performance will not be degraded in terms of taking snapshots of data.</a:t>
            </a:r>
            <a:endParaRPr sz="1400">
              <a:latin typeface="Avenir"/>
              <a:ea typeface="Avenir"/>
              <a:cs typeface="Avenir"/>
              <a:sym typeface="Avenir"/>
            </a:endParaRPr>
          </a:p>
          <a:p>
            <a:pPr indent="0" lvl="0" marL="342900" rtl="0" algn="l">
              <a:lnSpc>
                <a:spcPct val="90000"/>
              </a:lnSpc>
              <a:spcBef>
                <a:spcPts val="0"/>
              </a:spcBef>
              <a:spcAft>
                <a:spcPts val="0"/>
              </a:spcAft>
              <a:buSzPts val="1400"/>
              <a:buNone/>
            </a:pPr>
            <a:r>
              <a:t/>
            </a:r>
            <a:endParaRPr sz="1400">
              <a:latin typeface="Avenir"/>
              <a:ea typeface="Avenir"/>
              <a:cs typeface="Avenir"/>
              <a:sym typeface="Avenir"/>
            </a:endParaRPr>
          </a:p>
          <a:p>
            <a:pPr indent="0" lvl="0" marL="342900" rtl="0" algn="l">
              <a:lnSpc>
                <a:spcPct val="90000"/>
              </a:lnSpc>
              <a:spcBef>
                <a:spcPts val="0"/>
              </a:spcBef>
              <a:spcAft>
                <a:spcPts val="0"/>
              </a:spcAft>
              <a:buSzPts val="1400"/>
              <a:buNone/>
            </a:pPr>
            <a:r>
              <a:t/>
            </a:r>
            <a:endParaRPr sz="1400">
              <a:latin typeface="Avenir"/>
              <a:ea typeface="Avenir"/>
              <a:cs typeface="Avenir"/>
              <a:sym typeface="Avenir"/>
            </a:endParaRPr>
          </a:p>
          <a:p>
            <a:pPr indent="-254000" lvl="0" marL="342900" rtl="0" algn="l">
              <a:lnSpc>
                <a:spcPct val="90000"/>
              </a:lnSpc>
              <a:spcBef>
                <a:spcPts val="0"/>
              </a:spcBef>
              <a:spcAft>
                <a:spcPts val="0"/>
              </a:spcAft>
              <a:buSzPts val="1400"/>
              <a:buFont typeface="Avenir"/>
              <a:buChar char="●"/>
            </a:pPr>
            <a:r>
              <a:rPr b="1" lang="en-GB" sz="1400">
                <a:latin typeface="Avenir"/>
                <a:ea typeface="Avenir"/>
                <a:cs typeface="Avenir"/>
                <a:sym typeface="Avenir"/>
              </a:rPr>
              <a:t>Key:  </a:t>
            </a:r>
            <a:r>
              <a:rPr lang="en-GB" sz="1400">
                <a:latin typeface="Avenir"/>
                <a:ea typeface="Avenir"/>
                <a:cs typeface="Avenir"/>
                <a:sym typeface="Avenir"/>
              </a:rPr>
              <a:t>Indexes are generated by default when primary Key is created on a table. Hence the locks are acquired on these keys .</a:t>
            </a:r>
            <a:endParaRPr sz="1400">
              <a:latin typeface="Avenir"/>
              <a:ea typeface="Avenir"/>
              <a:cs typeface="Avenir"/>
              <a:sym typeface="Avenir"/>
            </a:endParaRPr>
          </a:p>
        </p:txBody>
      </p:sp>
      <p:sp>
        <p:nvSpPr>
          <p:cNvPr id="482" name="Google Shape;482;p49"/>
          <p:cNvSpPr txBox="1"/>
          <p:nvPr/>
        </p:nvSpPr>
        <p:spPr>
          <a:xfrm>
            <a:off x="437381" y="168244"/>
            <a:ext cx="5782500" cy="5820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800"/>
              <a:buFont typeface="Arial"/>
              <a:buNone/>
            </a:pPr>
            <a:r>
              <a:rPr b="1" i="0" lang="en-GB" sz="2300" u="none" cap="none" strike="noStrike">
                <a:solidFill>
                  <a:srgbClr val="434343"/>
                </a:solidFill>
                <a:latin typeface="Avenir"/>
                <a:ea typeface="Avenir"/>
                <a:cs typeface="Avenir"/>
                <a:sym typeface="Avenir"/>
              </a:rPr>
              <a:t>Locking Levels</a:t>
            </a:r>
            <a:endParaRPr b="0" i="0" sz="2300" u="none" cap="none" strike="noStrike">
              <a:solidFill>
                <a:srgbClr val="434343"/>
              </a:solidFill>
              <a:latin typeface="Avenir"/>
              <a:ea typeface="Avenir"/>
              <a:cs typeface="Avenir"/>
              <a:sym typeface="Aveni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5"/>
          <p:cNvSpPr txBox="1"/>
          <p:nvPr>
            <p:ph type="title"/>
          </p:nvPr>
        </p:nvSpPr>
        <p:spPr>
          <a:xfrm>
            <a:off x="663038" y="1159669"/>
            <a:ext cx="7735200" cy="37545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chemeClr val="dk1"/>
              </a:buClr>
              <a:buSzPts val="1800"/>
              <a:buFont typeface="Calibri"/>
              <a:buNone/>
            </a:pPr>
            <a:r>
              <a:rPr b="1" i="1" lang="en-GB" sz="1700">
                <a:latin typeface="Avenir"/>
                <a:ea typeface="Avenir"/>
                <a:cs typeface="Avenir"/>
                <a:sym typeface="Avenir"/>
              </a:rPr>
              <a:t>Consistency </a:t>
            </a:r>
            <a:r>
              <a:rPr lang="en-GB" sz="1400">
                <a:latin typeface="Avenir"/>
                <a:ea typeface="Avenir"/>
                <a:cs typeface="Avenir"/>
                <a:sym typeface="Avenir"/>
              </a:rPr>
              <a:t>:    </a:t>
            </a:r>
            <a:endParaRPr sz="1400">
              <a:latin typeface="Avenir"/>
              <a:ea typeface="Avenir"/>
              <a:cs typeface="Avenir"/>
              <a:sym typeface="Avenir"/>
            </a:endParaRPr>
          </a:p>
          <a:p>
            <a:pPr indent="0" lvl="0" marL="0" rtl="0" algn="l">
              <a:lnSpc>
                <a:spcPct val="100000"/>
              </a:lnSpc>
              <a:spcBef>
                <a:spcPts val="0"/>
              </a:spcBef>
              <a:spcAft>
                <a:spcPts val="0"/>
              </a:spcAft>
              <a:buSzPts val="1800"/>
              <a:buNone/>
            </a:pPr>
            <a:r>
              <a:t/>
            </a:r>
            <a:endParaRPr sz="1400">
              <a:latin typeface="Avenir"/>
              <a:ea typeface="Avenir"/>
              <a:cs typeface="Avenir"/>
              <a:sym typeface="Avenir"/>
            </a:endParaRPr>
          </a:p>
          <a:p>
            <a:pPr indent="0" lvl="0" marL="0" rtl="0" algn="l">
              <a:lnSpc>
                <a:spcPct val="100000"/>
              </a:lnSpc>
              <a:spcBef>
                <a:spcPts val="0"/>
              </a:spcBef>
              <a:spcAft>
                <a:spcPts val="0"/>
              </a:spcAft>
              <a:buSzPts val="1800"/>
              <a:buNone/>
            </a:pPr>
            <a:r>
              <a:rPr lang="en-GB" sz="1400">
                <a:latin typeface="Avenir"/>
                <a:ea typeface="Avenir"/>
                <a:cs typeface="Avenir"/>
                <a:sym typeface="Avenir"/>
              </a:rPr>
              <a:t>Any failure of transactions due to database crash or network failures,  the original state of data is retained.  </a:t>
            </a:r>
            <a:endParaRPr sz="1400">
              <a:latin typeface="Avenir"/>
              <a:ea typeface="Avenir"/>
              <a:cs typeface="Avenir"/>
              <a:sym typeface="Avenir"/>
            </a:endParaRPr>
          </a:p>
          <a:p>
            <a:pPr indent="0" lvl="0" marL="0" rtl="0" algn="l">
              <a:lnSpc>
                <a:spcPct val="100000"/>
              </a:lnSpc>
              <a:spcBef>
                <a:spcPts val="0"/>
              </a:spcBef>
              <a:spcAft>
                <a:spcPts val="0"/>
              </a:spcAft>
              <a:buClr>
                <a:schemeClr val="dk1"/>
              </a:buClr>
              <a:buSzPts val="1800"/>
              <a:buFont typeface="Calibri"/>
              <a:buNone/>
            </a:pPr>
            <a:r>
              <a:t/>
            </a:r>
            <a:endParaRPr i="1" sz="1400">
              <a:latin typeface="Avenir"/>
              <a:ea typeface="Avenir"/>
              <a:cs typeface="Avenir"/>
              <a:sym typeface="Avenir"/>
            </a:endParaRPr>
          </a:p>
          <a:p>
            <a:pPr indent="0" lvl="0" marL="0" rtl="0" algn="l">
              <a:lnSpc>
                <a:spcPct val="100000"/>
              </a:lnSpc>
              <a:spcBef>
                <a:spcPts val="0"/>
              </a:spcBef>
              <a:spcAft>
                <a:spcPts val="0"/>
              </a:spcAft>
              <a:buClr>
                <a:schemeClr val="dk1"/>
              </a:buClr>
              <a:buSzPts val="1800"/>
              <a:buFont typeface="Calibri"/>
              <a:buNone/>
            </a:pPr>
            <a:r>
              <a:rPr lang="en-GB" sz="1400">
                <a:latin typeface="Avenir"/>
                <a:ea typeface="Avenir"/>
                <a:cs typeface="Avenir"/>
                <a:sym typeface="Avenir"/>
              </a:rPr>
              <a:t>During crash recovery,  SQL engine replay the transactions recorded in </a:t>
            </a:r>
            <a:r>
              <a:rPr b="1" lang="en-GB" sz="1400">
                <a:latin typeface="Avenir"/>
                <a:ea typeface="Avenir"/>
                <a:cs typeface="Avenir"/>
                <a:sym typeface="Avenir"/>
              </a:rPr>
              <a:t>doublewrite buffer.</a:t>
            </a:r>
            <a:endParaRPr sz="1400">
              <a:latin typeface="Avenir"/>
              <a:ea typeface="Avenir"/>
              <a:cs typeface="Avenir"/>
              <a:sym typeface="Avenir"/>
            </a:endParaRPr>
          </a:p>
          <a:p>
            <a:pPr indent="0" lvl="0" marL="0" rtl="0" algn="l">
              <a:lnSpc>
                <a:spcPct val="100000"/>
              </a:lnSpc>
              <a:spcBef>
                <a:spcPts val="0"/>
              </a:spcBef>
              <a:spcAft>
                <a:spcPts val="0"/>
              </a:spcAft>
              <a:buClr>
                <a:schemeClr val="dk1"/>
              </a:buClr>
              <a:buSzPts val="1800"/>
              <a:buFont typeface="Calibri"/>
              <a:buNone/>
            </a:pPr>
            <a:r>
              <a:rPr lang="en-GB" sz="1400">
                <a:latin typeface="Avenir"/>
                <a:ea typeface="Avenir"/>
                <a:cs typeface="Avenir"/>
                <a:sym typeface="Avenir"/>
              </a:rPr>
              <a:t>Hence the </a:t>
            </a:r>
            <a:r>
              <a:rPr i="1" lang="en-GB" sz="1400">
                <a:latin typeface="Avenir"/>
                <a:ea typeface="Avenir"/>
                <a:cs typeface="Avenir"/>
                <a:sym typeface="Avenir"/>
              </a:rPr>
              <a:t>data is consistent </a:t>
            </a:r>
            <a:r>
              <a:rPr lang="en-GB" sz="1400">
                <a:latin typeface="Avenir"/>
                <a:ea typeface="Avenir"/>
                <a:cs typeface="Avenir"/>
                <a:sym typeface="Avenir"/>
              </a:rPr>
              <a:t>in the database without loss of transaction status. </a:t>
            </a:r>
            <a:endParaRPr sz="1400">
              <a:latin typeface="Avenir"/>
              <a:ea typeface="Avenir"/>
              <a:cs typeface="Avenir"/>
              <a:sym typeface="Avenir"/>
            </a:endParaRPr>
          </a:p>
          <a:p>
            <a:pPr indent="0" lvl="0" marL="0" rtl="0" algn="l">
              <a:lnSpc>
                <a:spcPct val="100000"/>
              </a:lnSpc>
              <a:spcBef>
                <a:spcPts val="0"/>
              </a:spcBef>
              <a:spcAft>
                <a:spcPts val="0"/>
              </a:spcAft>
              <a:buClr>
                <a:schemeClr val="dk1"/>
              </a:buClr>
              <a:buSzPts val="1800"/>
              <a:buFont typeface="Calibri"/>
              <a:buNone/>
            </a:pPr>
            <a:r>
              <a:t/>
            </a:r>
            <a:endParaRPr sz="1400">
              <a:latin typeface="Avenir"/>
              <a:ea typeface="Avenir"/>
              <a:cs typeface="Avenir"/>
              <a:sym typeface="Avenir"/>
            </a:endParaRPr>
          </a:p>
          <a:p>
            <a:pPr indent="0" lvl="0" marL="0" rtl="0" algn="l">
              <a:lnSpc>
                <a:spcPct val="100000"/>
              </a:lnSpc>
              <a:spcBef>
                <a:spcPts val="0"/>
              </a:spcBef>
              <a:spcAft>
                <a:spcPts val="0"/>
              </a:spcAft>
              <a:buClr>
                <a:schemeClr val="dk1"/>
              </a:buClr>
              <a:buSzPts val="1800"/>
              <a:buFont typeface="Calibri"/>
              <a:buNone/>
            </a:pPr>
            <a:r>
              <a:rPr lang="en-GB" sz="1400">
                <a:latin typeface="Avenir"/>
                <a:ea typeface="Avenir"/>
                <a:cs typeface="Avenir"/>
                <a:sym typeface="Avenir"/>
              </a:rPr>
              <a:t>It means it will have a record of the user SQL statements on the database, which are used for recovery process .</a:t>
            </a:r>
            <a:endParaRPr sz="1400">
              <a:latin typeface="Avenir"/>
              <a:ea typeface="Avenir"/>
              <a:cs typeface="Avenir"/>
              <a:sym typeface="Avenir"/>
            </a:endParaRPr>
          </a:p>
          <a:p>
            <a:pPr indent="0" lvl="0" marL="0" rtl="0" algn="l">
              <a:lnSpc>
                <a:spcPct val="100000"/>
              </a:lnSpc>
              <a:spcBef>
                <a:spcPts val="0"/>
              </a:spcBef>
              <a:spcAft>
                <a:spcPts val="0"/>
              </a:spcAft>
              <a:buClr>
                <a:schemeClr val="dk1"/>
              </a:buClr>
              <a:buSzPts val="1800"/>
              <a:buFont typeface="Calibri"/>
              <a:buNone/>
            </a:pPr>
            <a:r>
              <a:t/>
            </a:r>
            <a:endParaRPr sz="1400">
              <a:latin typeface="Avenir"/>
              <a:ea typeface="Avenir"/>
              <a:cs typeface="Avenir"/>
              <a:sym typeface="Avenir"/>
            </a:endParaRPr>
          </a:p>
          <a:p>
            <a:pPr indent="0" lvl="0" marL="0" rtl="0" algn="l">
              <a:lnSpc>
                <a:spcPct val="100000"/>
              </a:lnSpc>
              <a:spcBef>
                <a:spcPts val="0"/>
              </a:spcBef>
              <a:spcAft>
                <a:spcPts val="0"/>
              </a:spcAft>
              <a:buClr>
                <a:schemeClr val="dk1"/>
              </a:buClr>
              <a:buSzPts val="1800"/>
              <a:buFont typeface="Calibri"/>
              <a:buNone/>
            </a:pPr>
            <a:r>
              <a:t/>
            </a:r>
            <a:endParaRPr sz="1400">
              <a:latin typeface="Avenir"/>
              <a:ea typeface="Avenir"/>
              <a:cs typeface="Avenir"/>
              <a:sym typeface="Aveni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0"/>
          <p:cNvSpPr txBox="1"/>
          <p:nvPr>
            <p:ph type="title"/>
          </p:nvPr>
        </p:nvSpPr>
        <p:spPr>
          <a:xfrm>
            <a:off x="628650" y="744864"/>
            <a:ext cx="7809900" cy="4110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400"/>
              <a:buFont typeface="Calibri"/>
              <a:buNone/>
            </a:pPr>
            <a:r>
              <a:rPr i="1" lang="en-GB" sz="1400">
                <a:latin typeface="Avenir"/>
                <a:ea typeface="Avenir"/>
                <a:cs typeface="Avenir"/>
                <a:sym typeface="Avenir"/>
              </a:rPr>
              <a:t>Memory level locks :  Database memory is allocated with pages and pages forms an extent. Locks do occur at these stages. </a:t>
            </a:r>
            <a:endParaRPr i="1" sz="1400">
              <a:latin typeface="Avenir"/>
              <a:ea typeface="Avenir"/>
              <a:cs typeface="Avenir"/>
              <a:sym typeface="Avenir"/>
            </a:endParaRPr>
          </a:p>
          <a:p>
            <a:pPr indent="0" lvl="0" marL="0" rtl="0" algn="l">
              <a:lnSpc>
                <a:spcPct val="90000"/>
              </a:lnSpc>
              <a:spcBef>
                <a:spcPts val="0"/>
              </a:spcBef>
              <a:spcAft>
                <a:spcPts val="0"/>
              </a:spcAft>
              <a:buClr>
                <a:schemeClr val="dk1"/>
              </a:buClr>
              <a:buSzPts val="1400"/>
              <a:buFont typeface="Calibri"/>
              <a:buNone/>
            </a:pPr>
            <a:r>
              <a:t/>
            </a:r>
            <a:endParaRPr i="1" sz="1400">
              <a:latin typeface="Avenir"/>
              <a:ea typeface="Avenir"/>
              <a:cs typeface="Avenir"/>
              <a:sym typeface="Avenir"/>
            </a:endParaRPr>
          </a:p>
          <a:p>
            <a:pPr indent="0" lvl="0" marL="0" rtl="0" algn="l">
              <a:lnSpc>
                <a:spcPct val="90000"/>
              </a:lnSpc>
              <a:spcBef>
                <a:spcPts val="0"/>
              </a:spcBef>
              <a:spcAft>
                <a:spcPts val="0"/>
              </a:spcAft>
              <a:buClr>
                <a:schemeClr val="dk1"/>
              </a:buClr>
              <a:buSzPts val="1400"/>
              <a:buFont typeface="Calibri"/>
              <a:buNone/>
            </a:pPr>
            <a:br>
              <a:rPr lang="en-GB" sz="1400">
                <a:latin typeface="Avenir"/>
                <a:ea typeface="Avenir"/>
                <a:cs typeface="Avenir"/>
                <a:sym typeface="Avenir"/>
              </a:rPr>
            </a:br>
            <a:r>
              <a:rPr b="1" lang="en-GB" sz="1400">
                <a:latin typeface="Avenir"/>
                <a:ea typeface="Avenir"/>
                <a:cs typeface="Avenir"/>
                <a:sym typeface="Avenir"/>
              </a:rPr>
              <a:t>Page: A page consists of </a:t>
            </a:r>
            <a:r>
              <a:rPr lang="en-GB" sz="1400">
                <a:latin typeface="Avenir"/>
                <a:ea typeface="Avenir"/>
                <a:cs typeface="Avenir"/>
                <a:sym typeface="Avenir"/>
              </a:rPr>
              <a:t>8-kilobyte (KB) used by a data file or index .  Acquire the locks at page level and extent level. </a:t>
            </a:r>
            <a:endParaRPr sz="1400">
              <a:latin typeface="Avenir"/>
              <a:ea typeface="Avenir"/>
              <a:cs typeface="Avenir"/>
              <a:sym typeface="Avenir"/>
            </a:endParaRPr>
          </a:p>
          <a:p>
            <a:pPr indent="0" lvl="0" marL="0" rtl="0" algn="l">
              <a:lnSpc>
                <a:spcPct val="90000"/>
              </a:lnSpc>
              <a:spcBef>
                <a:spcPts val="0"/>
              </a:spcBef>
              <a:spcAft>
                <a:spcPts val="0"/>
              </a:spcAft>
              <a:buClr>
                <a:schemeClr val="dk1"/>
              </a:buClr>
              <a:buSzPts val="1400"/>
              <a:buFont typeface="Calibri"/>
              <a:buNone/>
            </a:pPr>
            <a:r>
              <a:t/>
            </a:r>
            <a:endParaRPr sz="1400">
              <a:latin typeface="Avenir"/>
              <a:ea typeface="Avenir"/>
              <a:cs typeface="Avenir"/>
              <a:sym typeface="Avenir"/>
            </a:endParaRPr>
          </a:p>
          <a:p>
            <a:pPr indent="0" lvl="0" marL="0" rtl="0" algn="l">
              <a:lnSpc>
                <a:spcPct val="90000"/>
              </a:lnSpc>
              <a:spcBef>
                <a:spcPts val="0"/>
              </a:spcBef>
              <a:spcAft>
                <a:spcPts val="0"/>
              </a:spcAft>
              <a:buClr>
                <a:schemeClr val="dk1"/>
              </a:buClr>
              <a:buSzPts val="1400"/>
              <a:buFont typeface="Calibri"/>
              <a:buNone/>
            </a:pPr>
            <a:br>
              <a:rPr lang="en-GB" sz="1400">
                <a:latin typeface="Avenir"/>
                <a:ea typeface="Avenir"/>
                <a:cs typeface="Avenir"/>
                <a:sym typeface="Avenir"/>
              </a:rPr>
            </a:br>
            <a:r>
              <a:rPr b="1" lang="en-GB" sz="1400">
                <a:latin typeface="Avenir"/>
                <a:ea typeface="Avenir"/>
                <a:cs typeface="Avenir"/>
                <a:sym typeface="Avenir"/>
              </a:rPr>
              <a:t>Extent: </a:t>
            </a:r>
            <a:r>
              <a:rPr lang="en-GB" sz="1400">
                <a:latin typeface="Avenir"/>
                <a:ea typeface="Avenir"/>
                <a:cs typeface="Avenir"/>
                <a:sym typeface="Avenir"/>
              </a:rPr>
              <a:t>Similarly an extents can be locked which consists of contiguous 8 data pages. </a:t>
            </a:r>
            <a:endParaRPr sz="1400">
              <a:latin typeface="Avenir"/>
              <a:ea typeface="Avenir"/>
              <a:cs typeface="Avenir"/>
              <a:sym typeface="Avenir"/>
            </a:endParaRPr>
          </a:p>
          <a:p>
            <a:pPr indent="0" lvl="0" marL="0" rtl="0" algn="l">
              <a:lnSpc>
                <a:spcPct val="90000"/>
              </a:lnSpc>
              <a:spcBef>
                <a:spcPts val="0"/>
              </a:spcBef>
              <a:spcAft>
                <a:spcPts val="0"/>
              </a:spcAft>
              <a:buClr>
                <a:schemeClr val="dk1"/>
              </a:buClr>
              <a:buSzPts val="1400"/>
              <a:buFont typeface="Calibri"/>
              <a:buNone/>
            </a:pPr>
            <a:br>
              <a:rPr lang="en-GB" sz="1400">
                <a:latin typeface="Avenir"/>
                <a:ea typeface="Avenir"/>
                <a:cs typeface="Avenir"/>
                <a:sym typeface="Avenir"/>
              </a:rPr>
            </a:br>
            <a:r>
              <a:rPr b="1" lang="en-GB" sz="1400">
                <a:latin typeface="Avenir"/>
                <a:ea typeface="Avenir"/>
                <a:cs typeface="Avenir"/>
                <a:sym typeface="Avenir"/>
              </a:rPr>
              <a:t>Database: </a:t>
            </a:r>
            <a:r>
              <a:rPr lang="en-GB" sz="1400">
                <a:latin typeface="Avenir"/>
                <a:ea typeface="Avenir"/>
                <a:cs typeface="Avenir"/>
                <a:sym typeface="Avenir"/>
              </a:rPr>
              <a:t> Entire Database can be locked for maintenance purpose .  </a:t>
            </a:r>
            <a:endParaRPr b="1" sz="1400">
              <a:latin typeface="Avenir"/>
              <a:ea typeface="Avenir"/>
              <a:cs typeface="Avenir"/>
              <a:sym typeface="Avenir"/>
            </a:endParaRPr>
          </a:p>
        </p:txBody>
      </p:sp>
      <p:sp>
        <p:nvSpPr>
          <p:cNvPr id="488" name="Google Shape;488;p50"/>
          <p:cNvSpPr txBox="1"/>
          <p:nvPr/>
        </p:nvSpPr>
        <p:spPr>
          <a:xfrm>
            <a:off x="437381" y="168244"/>
            <a:ext cx="5782500" cy="5820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800"/>
              <a:buFont typeface="Arial"/>
              <a:buNone/>
            </a:pPr>
            <a:r>
              <a:rPr b="1" i="0" lang="en-GB" sz="2300" u="none" cap="none" strike="noStrike">
                <a:solidFill>
                  <a:srgbClr val="434343"/>
                </a:solidFill>
                <a:latin typeface="Avenir"/>
                <a:ea typeface="Avenir"/>
                <a:cs typeface="Avenir"/>
                <a:sym typeface="Avenir"/>
              </a:rPr>
              <a:t>Locking Levels</a:t>
            </a:r>
            <a:endParaRPr b="0" i="0" sz="2300" u="none" cap="none" strike="noStrike">
              <a:solidFill>
                <a:srgbClr val="434343"/>
              </a:solidFill>
              <a:latin typeface="Avenir"/>
              <a:ea typeface="Avenir"/>
              <a:cs typeface="Avenir"/>
              <a:sym typeface="Aveni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51"/>
          <p:cNvSpPr txBox="1"/>
          <p:nvPr/>
        </p:nvSpPr>
        <p:spPr>
          <a:xfrm>
            <a:off x="403744" y="2328863"/>
            <a:ext cx="7306500" cy="483600"/>
          </a:xfrm>
          <a:prstGeom prst="rect">
            <a:avLst/>
          </a:prstGeom>
          <a:noFill/>
          <a:ln>
            <a:noFill/>
          </a:ln>
        </p:spPr>
        <p:txBody>
          <a:bodyPr anchorCtr="0" anchor="t" bIns="12875" lIns="25725" spcFirstLastPara="1" rIns="25725" wrap="square" tIns="12875">
            <a:noAutofit/>
          </a:bodyPr>
          <a:lstStyle/>
          <a:p>
            <a:pPr indent="0" lvl="0" marL="0" marR="0" rtl="0" algn="l">
              <a:lnSpc>
                <a:spcPct val="90000"/>
              </a:lnSpc>
              <a:spcBef>
                <a:spcPts val="0"/>
              </a:spcBef>
              <a:spcAft>
                <a:spcPts val="0"/>
              </a:spcAft>
              <a:buClr>
                <a:schemeClr val="dk1"/>
              </a:buClr>
              <a:buSzPts val="3300"/>
              <a:buFont typeface="Calibri"/>
              <a:buNone/>
            </a:pPr>
            <a:r>
              <a:rPr b="0" i="0" lang="en-GB" sz="3800" u="none" cap="none" strike="noStrike">
                <a:solidFill>
                  <a:schemeClr val="dk1"/>
                </a:solidFill>
                <a:latin typeface="Avenir"/>
                <a:ea typeface="Avenir"/>
                <a:cs typeface="Avenir"/>
                <a:sym typeface="Avenir"/>
              </a:rPr>
              <a:t>Shared and Exclusive Locks</a:t>
            </a:r>
            <a:endParaRPr b="0" i="0" sz="3800" u="none" cap="none" strike="noStrike">
              <a:solidFill>
                <a:srgbClr val="434343"/>
              </a:solidFill>
              <a:latin typeface="Avenir"/>
              <a:ea typeface="Avenir"/>
              <a:cs typeface="Avenir"/>
              <a:sym typeface="Aveni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52"/>
          <p:cNvSpPr txBox="1"/>
          <p:nvPr>
            <p:ph type="title"/>
          </p:nvPr>
        </p:nvSpPr>
        <p:spPr>
          <a:xfrm>
            <a:off x="571500" y="1548412"/>
            <a:ext cx="7886700" cy="2955300"/>
          </a:xfrm>
          <a:prstGeom prst="rect">
            <a:avLst/>
          </a:prstGeom>
          <a:noFill/>
          <a:ln>
            <a:noFill/>
          </a:ln>
        </p:spPr>
        <p:txBody>
          <a:bodyPr anchorCtr="0" anchor="ctr" bIns="34275" lIns="68575" spcFirstLastPara="1" rIns="68575" wrap="square" tIns="34275">
            <a:noAutofit/>
          </a:bodyPr>
          <a:lstStyle/>
          <a:p>
            <a:pPr indent="-254000" lvl="0" marL="342900" rtl="0" algn="l">
              <a:lnSpc>
                <a:spcPct val="90000"/>
              </a:lnSpc>
              <a:spcBef>
                <a:spcPts val="0"/>
              </a:spcBef>
              <a:spcAft>
                <a:spcPts val="0"/>
              </a:spcAft>
              <a:buSzPts val="1400"/>
              <a:buChar char="●"/>
            </a:pPr>
            <a:r>
              <a:rPr lang="en-GB" sz="1400">
                <a:latin typeface="Avenir"/>
                <a:ea typeface="Avenir"/>
                <a:cs typeface="Avenir"/>
                <a:sym typeface="Avenir"/>
              </a:rPr>
              <a:t>Every transaction executes DML statements needs to acquire </a:t>
            </a:r>
            <a:r>
              <a:rPr b="1" i="1" lang="en-GB" sz="1400">
                <a:latin typeface="Avenir"/>
                <a:ea typeface="Avenir"/>
                <a:cs typeface="Avenir"/>
                <a:sym typeface="Avenir"/>
              </a:rPr>
              <a:t>Row-level locking</a:t>
            </a:r>
            <a:r>
              <a:rPr lang="en-GB" sz="1400">
                <a:latin typeface="Avenir"/>
                <a:ea typeface="Avenir"/>
                <a:cs typeface="Avenir"/>
                <a:sym typeface="Avenir"/>
              </a:rPr>
              <a:t>.</a:t>
            </a:r>
            <a:endParaRPr sz="1400">
              <a:latin typeface="Avenir"/>
              <a:ea typeface="Avenir"/>
              <a:cs typeface="Avenir"/>
              <a:sym typeface="Avenir"/>
            </a:endParaRPr>
          </a:p>
          <a:p>
            <a:pPr indent="0" lvl="0" marL="342900" rtl="0" algn="l">
              <a:lnSpc>
                <a:spcPct val="90000"/>
              </a:lnSpc>
              <a:spcBef>
                <a:spcPts val="0"/>
              </a:spcBef>
              <a:spcAft>
                <a:spcPts val="0"/>
              </a:spcAft>
              <a:buSzPts val="1400"/>
              <a:buNone/>
            </a:pPr>
            <a:r>
              <a:t/>
            </a:r>
            <a:endParaRPr sz="1400">
              <a:latin typeface="Avenir"/>
              <a:ea typeface="Avenir"/>
              <a:cs typeface="Avenir"/>
              <a:sym typeface="Avenir"/>
            </a:endParaRPr>
          </a:p>
          <a:p>
            <a:pPr indent="-254000" lvl="0" marL="342900" rtl="0" algn="l">
              <a:lnSpc>
                <a:spcPct val="90000"/>
              </a:lnSpc>
              <a:spcBef>
                <a:spcPts val="0"/>
              </a:spcBef>
              <a:spcAft>
                <a:spcPts val="0"/>
              </a:spcAft>
              <a:buSzPts val="1400"/>
              <a:buChar char="●"/>
            </a:pPr>
            <a:r>
              <a:rPr lang="en-GB" sz="1400">
                <a:latin typeface="Avenir"/>
                <a:ea typeface="Avenir"/>
                <a:cs typeface="Avenir"/>
                <a:sym typeface="Avenir"/>
              </a:rPr>
              <a:t> Here are the two types. </a:t>
            </a:r>
            <a:endParaRPr sz="1400">
              <a:latin typeface="Avenir"/>
              <a:ea typeface="Avenir"/>
              <a:cs typeface="Avenir"/>
              <a:sym typeface="Avenir"/>
            </a:endParaRPr>
          </a:p>
          <a:p>
            <a:pPr indent="0" lvl="0" marL="0" rtl="0" algn="l">
              <a:lnSpc>
                <a:spcPct val="90000"/>
              </a:lnSpc>
              <a:spcBef>
                <a:spcPts val="0"/>
              </a:spcBef>
              <a:spcAft>
                <a:spcPts val="0"/>
              </a:spcAft>
              <a:buSzPts val="1400"/>
              <a:buNone/>
            </a:pPr>
            <a:r>
              <a:t/>
            </a:r>
            <a:endParaRPr sz="1400">
              <a:latin typeface="Avenir"/>
              <a:ea typeface="Avenir"/>
              <a:cs typeface="Avenir"/>
              <a:sym typeface="Avenir"/>
            </a:endParaRPr>
          </a:p>
          <a:p>
            <a:pPr indent="0" lvl="0" marL="0" rtl="0" algn="l">
              <a:lnSpc>
                <a:spcPct val="90000"/>
              </a:lnSpc>
              <a:spcBef>
                <a:spcPts val="0"/>
              </a:spcBef>
              <a:spcAft>
                <a:spcPts val="0"/>
              </a:spcAft>
              <a:buSzPts val="1400"/>
              <a:buNone/>
            </a:pPr>
            <a:r>
              <a:t/>
            </a:r>
            <a:endParaRPr sz="1400">
              <a:latin typeface="Avenir"/>
              <a:ea typeface="Avenir"/>
              <a:cs typeface="Avenir"/>
              <a:sym typeface="Avenir"/>
            </a:endParaRPr>
          </a:p>
          <a:p>
            <a:pPr indent="-254000" lvl="1" marL="685800" rtl="0" algn="l">
              <a:lnSpc>
                <a:spcPct val="90000"/>
              </a:lnSpc>
              <a:spcBef>
                <a:spcPts val="0"/>
              </a:spcBef>
              <a:spcAft>
                <a:spcPts val="0"/>
              </a:spcAft>
              <a:buSzPts val="1400"/>
              <a:buFont typeface="Avenir"/>
              <a:buChar char="○"/>
            </a:pPr>
            <a:r>
              <a:rPr lang="en-GB" sz="1400">
                <a:latin typeface="Avenir"/>
                <a:ea typeface="Avenir"/>
                <a:cs typeface="Avenir"/>
                <a:sym typeface="Avenir"/>
              </a:rPr>
              <a:t>Shared lock or Read Lock</a:t>
            </a:r>
            <a:endParaRPr sz="1400">
              <a:latin typeface="Avenir"/>
              <a:ea typeface="Avenir"/>
              <a:cs typeface="Avenir"/>
              <a:sym typeface="Avenir"/>
            </a:endParaRPr>
          </a:p>
          <a:p>
            <a:pPr indent="0" lvl="0" marL="685800" rtl="0" algn="l">
              <a:lnSpc>
                <a:spcPct val="90000"/>
              </a:lnSpc>
              <a:spcBef>
                <a:spcPts val="0"/>
              </a:spcBef>
              <a:spcAft>
                <a:spcPts val="0"/>
              </a:spcAft>
              <a:buSzPts val="1400"/>
              <a:buNone/>
            </a:pPr>
            <a:r>
              <a:t/>
            </a:r>
            <a:endParaRPr>
              <a:latin typeface="Avenir"/>
              <a:ea typeface="Avenir"/>
              <a:cs typeface="Avenir"/>
              <a:sym typeface="Avenir"/>
            </a:endParaRPr>
          </a:p>
          <a:p>
            <a:pPr indent="-254000" lvl="1" marL="685800" rtl="0" algn="l">
              <a:lnSpc>
                <a:spcPct val="90000"/>
              </a:lnSpc>
              <a:spcBef>
                <a:spcPts val="0"/>
              </a:spcBef>
              <a:spcAft>
                <a:spcPts val="0"/>
              </a:spcAft>
              <a:buSzPts val="1400"/>
              <a:buFont typeface="Calibri"/>
              <a:buChar char="○"/>
            </a:pPr>
            <a:r>
              <a:rPr lang="en-GB" sz="1400">
                <a:latin typeface="Avenir"/>
                <a:ea typeface="Avenir"/>
                <a:cs typeface="Avenir"/>
                <a:sym typeface="Avenir"/>
              </a:rPr>
              <a:t>Exclusive lock or Write Lock </a:t>
            </a:r>
            <a:br>
              <a:rPr b="1" lang="en-GB" sz="1400">
                <a:latin typeface="Avenir"/>
                <a:ea typeface="Avenir"/>
                <a:cs typeface="Avenir"/>
                <a:sym typeface="Avenir"/>
              </a:rPr>
            </a:br>
            <a:endParaRPr sz="1400">
              <a:latin typeface="Avenir"/>
              <a:ea typeface="Avenir"/>
              <a:cs typeface="Avenir"/>
              <a:sym typeface="Avenir"/>
            </a:endParaRPr>
          </a:p>
        </p:txBody>
      </p:sp>
      <p:sp>
        <p:nvSpPr>
          <p:cNvPr id="499" name="Google Shape;499;p52"/>
          <p:cNvSpPr txBox="1"/>
          <p:nvPr/>
        </p:nvSpPr>
        <p:spPr>
          <a:xfrm>
            <a:off x="437381" y="168244"/>
            <a:ext cx="5782500" cy="5820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800"/>
              <a:buFont typeface="Arial"/>
              <a:buNone/>
            </a:pPr>
            <a:r>
              <a:rPr b="1" i="0" lang="en-GB" sz="2300" u="none" cap="none" strike="noStrike">
                <a:solidFill>
                  <a:srgbClr val="434343"/>
                </a:solidFill>
                <a:latin typeface="Avenir"/>
                <a:ea typeface="Avenir"/>
                <a:cs typeface="Avenir"/>
                <a:sym typeface="Avenir"/>
              </a:rPr>
              <a:t>Shared and Exclusive Locks</a:t>
            </a:r>
            <a:endParaRPr b="0" i="0" sz="2300" u="none" cap="none" strike="noStrike">
              <a:solidFill>
                <a:srgbClr val="434343"/>
              </a:solidFill>
              <a:latin typeface="Avenir"/>
              <a:ea typeface="Avenir"/>
              <a:cs typeface="Avenir"/>
              <a:sym typeface="Aveni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53"/>
          <p:cNvSpPr txBox="1"/>
          <p:nvPr>
            <p:ph type="title"/>
          </p:nvPr>
        </p:nvSpPr>
        <p:spPr>
          <a:xfrm>
            <a:off x="571500" y="1319812"/>
            <a:ext cx="7886700" cy="2955300"/>
          </a:xfrm>
          <a:prstGeom prst="rect">
            <a:avLst/>
          </a:prstGeom>
          <a:noFill/>
          <a:ln>
            <a:noFill/>
          </a:ln>
        </p:spPr>
        <p:txBody>
          <a:bodyPr anchorCtr="0" anchor="ctr" bIns="34275" lIns="68575" spcFirstLastPara="1" rIns="68575" wrap="square" tIns="34275">
            <a:noAutofit/>
          </a:bodyPr>
          <a:lstStyle/>
          <a:p>
            <a:pPr indent="-254000" lvl="0" marL="342900" rtl="0" algn="l">
              <a:lnSpc>
                <a:spcPct val="90000"/>
              </a:lnSpc>
              <a:spcBef>
                <a:spcPts val="0"/>
              </a:spcBef>
              <a:spcAft>
                <a:spcPts val="0"/>
              </a:spcAft>
              <a:buSzPts val="1400"/>
              <a:buFont typeface="Avenir"/>
              <a:buChar char="●"/>
            </a:pPr>
            <a:r>
              <a:rPr lang="en-GB" sz="1400">
                <a:latin typeface="Avenir"/>
                <a:ea typeface="Avenir"/>
                <a:cs typeface="Avenir"/>
                <a:sym typeface="Avenir"/>
              </a:rPr>
              <a:t>Shared lock is an initial lock acquired by a SELECT statement of a transaction to lock the rows for applying next DML statements. </a:t>
            </a:r>
            <a:endParaRPr sz="1400">
              <a:latin typeface="Avenir"/>
              <a:ea typeface="Avenir"/>
              <a:cs typeface="Avenir"/>
              <a:sym typeface="Avenir"/>
            </a:endParaRPr>
          </a:p>
          <a:p>
            <a:pPr indent="0" lvl="0" marL="342900" rtl="0" algn="l">
              <a:lnSpc>
                <a:spcPct val="90000"/>
              </a:lnSpc>
              <a:spcBef>
                <a:spcPts val="0"/>
              </a:spcBef>
              <a:spcAft>
                <a:spcPts val="0"/>
              </a:spcAft>
              <a:buSzPts val="1400"/>
              <a:buNone/>
            </a:pPr>
            <a:r>
              <a:t/>
            </a:r>
            <a:endParaRPr sz="1400">
              <a:latin typeface="Avenir"/>
              <a:ea typeface="Avenir"/>
              <a:cs typeface="Avenir"/>
              <a:sym typeface="Avenir"/>
            </a:endParaRPr>
          </a:p>
          <a:p>
            <a:pPr indent="0" lvl="0" marL="342900" rtl="0" algn="l">
              <a:lnSpc>
                <a:spcPct val="90000"/>
              </a:lnSpc>
              <a:spcBef>
                <a:spcPts val="0"/>
              </a:spcBef>
              <a:spcAft>
                <a:spcPts val="0"/>
              </a:spcAft>
              <a:buSzPts val="1400"/>
              <a:buNone/>
            </a:pPr>
            <a:r>
              <a:t/>
            </a:r>
            <a:endParaRPr sz="1400">
              <a:latin typeface="Avenir"/>
              <a:ea typeface="Avenir"/>
              <a:cs typeface="Avenir"/>
              <a:sym typeface="Avenir"/>
            </a:endParaRPr>
          </a:p>
          <a:p>
            <a:pPr indent="0" lvl="0" marL="342900" rtl="0" algn="l">
              <a:lnSpc>
                <a:spcPct val="90000"/>
              </a:lnSpc>
              <a:spcBef>
                <a:spcPts val="0"/>
              </a:spcBef>
              <a:spcAft>
                <a:spcPts val="0"/>
              </a:spcAft>
              <a:buSzPts val="1400"/>
              <a:buNone/>
            </a:pPr>
            <a:r>
              <a:t/>
            </a:r>
            <a:endParaRPr sz="1400">
              <a:latin typeface="Avenir"/>
              <a:ea typeface="Avenir"/>
              <a:cs typeface="Avenir"/>
              <a:sym typeface="Avenir"/>
            </a:endParaRPr>
          </a:p>
          <a:p>
            <a:pPr indent="-254000" lvl="0" marL="342900" rtl="0" algn="l">
              <a:lnSpc>
                <a:spcPct val="90000"/>
              </a:lnSpc>
              <a:spcBef>
                <a:spcPts val="0"/>
              </a:spcBef>
              <a:spcAft>
                <a:spcPts val="0"/>
              </a:spcAft>
              <a:buSzPts val="1400"/>
              <a:buFont typeface="Avenir"/>
              <a:buChar char="●"/>
            </a:pPr>
            <a:r>
              <a:rPr lang="en-GB" sz="1400">
                <a:latin typeface="Avenir"/>
                <a:ea typeface="Avenir"/>
                <a:cs typeface="Avenir"/>
                <a:sym typeface="Avenir"/>
              </a:rPr>
              <a:t>Shared lock is  useful to avoid deadlocks of multiple transactions if they are using same DML statements. </a:t>
            </a:r>
            <a:endParaRPr sz="1400">
              <a:latin typeface="Avenir"/>
              <a:ea typeface="Avenir"/>
              <a:cs typeface="Avenir"/>
              <a:sym typeface="Avenir"/>
            </a:endParaRPr>
          </a:p>
          <a:p>
            <a:pPr indent="0" lvl="0" marL="342900" rtl="0" algn="l">
              <a:lnSpc>
                <a:spcPct val="90000"/>
              </a:lnSpc>
              <a:spcBef>
                <a:spcPts val="0"/>
              </a:spcBef>
              <a:spcAft>
                <a:spcPts val="0"/>
              </a:spcAft>
              <a:buSzPts val="1400"/>
              <a:buNone/>
            </a:pPr>
            <a:r>
              <a:t/>
            </a:r>
            <a:endParaRPr sz="1400">
              <a:latin typeface="Avenir"/>
              <a:ea typeface="Avenir"/>
              <a:cs typeface="Avenir"/>
              <a:sym typeface="Avenir"/>
            </a:endParaRPr>
          </a:p>
          <a:p>
            <a:pPr indent="0" lvl="0" marL="342900" rtl="0" algn="l">
              <a:lnSpc>
                <a:spcPct val="90000"/>
              </a:lnSpc>
              <a:spcBef>
                <a:spcPts val="0"/>
              </a:spcBef>
              <a:spcAft>
                <a:spcPts val="0"/>
              </a:spcAft>
              <a:buSzPts val="1400"/>
              <a:buNone/>
            </a:pPr>
            <a:r>
              <a:t/>
            </a:r>
            <a:endParaRPr sz="1400">
              <a:latin typeface="Avenir"/>
              <a:ea typeface="Avenir"/>
              <a:cs typeface="Avenir"/>
              <a:sym typeface="Avenir"/>
            </a:endParaRPr>
          </a:p>
          <a:p>
            <a:pPr indent="0" lvl="0" marL="342900" rtl="0" algn="l">
              <a:lnSpc>
                <a:spcPct val="90000"/>
              </a:lnSpc>
              <a:spcBef>
                <a:spcPts val="0"/>
              </a:spcBef>
              <a:spcAft>
                <a:spcPts val="0"/>
              </a:spcAft>
              <a:buSzPts val="1400"/>
              <a:buNone/>
            </a:pPr>
            <a:r>
              <a:t/>
            </a:r>
            <a:endParaRPr sz="1400">
              <a:latin typeface="Avenir"/>
              <a:ea typeface="Avenir"/>
              <a:cs typeface="Avenir"/>
              <a:sym typeface="Avenir"/>
            </a:endParaRPr>
          </a:p>
          <a:p>
            <a:pPr indent="-254000" lvl="0" marL="342900" rtl="0" algn="l">
              <a:lnSpc>
                <a:spcPct val="90000"/>
              </a:lnSpc>
              <a:spcBef>
                <a:spcPts val="0"/>
              </a:spcBef>
              <a:spcAft>
                <a:spcPts val="0"/>
              </a:spcAft>
              <a:buSzPts val="1400"/>
              <a:buFont typeface="Avenir"/>
              <a:buChar char="●"/>
            </a:pPr>
            <a:r>
              <a:rPr lang="en-GB" sz="1400">
                <a:latin typeface="Avenir"/>
                <a:ea typeface="Avenir"/>
                <a:cs typeface="Avenir"/>
                <a:sym typeface="Avenir"/>
              </a:rPr>
              <a:t>However, the other transactions can also acquire multiple shared locks (S) on the same records locked by first transaction. </a:t>
            </a:r>
            <a:endParaRPr sz="1400">
              <a:latin typeface="Avenir"/>
              <a:ea typeface="Avenir"/>
              <a:cs typeface="Avenir"/>
              <a:sym typeface="Avenir"/>
            </a:endParaRPr>
          </a:p>
        </p:txBody>
      </p:sp>
      <p:sp>
        <p:nvSpPr>
          <p:cNvPr id="505" name="Google Shape;505;p53"/>
          <p:cNvSpPr txBox="1"/>
          <p:nvPr/>
        </p:nvSpPr>
        <p:spPr>
          <a:xfrm>
            <a:off x="437381" y="168244"/>
            <a:ext cx="5782500" cy="5820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800"/>
              <a:buFont typeface="Arial"/>
              <a:buNone/>
            </a:pPr>
            <a:r>
              <a:rPr b="1" i="0" lang="en-GB" sz="2300" u="none" cap="none" strike="noStrike">
                <a:solidFill>
                  <a:srgbClr val="434343"/>
                </a:solidFill>
                <a:latin typeface="Avenir"/>
                <a:ea typeface="Avenir"/>
                <a:cs typeface="Avenir"/>
                <a:sym typeface="Avenir"/>
              </a:rPr>
              <a:t>Shared Locks</a:t>
            </a:r>
            <a:endParaRPr b="0" i="0" sz="2300" u="none" cap="none" strike="noStrike">
              <a:solidFill>
                <a:srgbClr val="434343"/>
              </a:solidFill>
              <a:latin typeface="Avenir"/>
              <a:ea typeface="Avenir"/>
              <a:cs typeface="Avenir"/>
              <a:sym typeface="Aveni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54"/>
          <p:cNvSpPr txBox="1"/>
          <p:nvPr>
            <p:ph type="title"/>
          </p:nvPr>
        </p:nvSpPr>
        <p:spPr>
          <a:xfrm>
            <a:off x="628650" y="2662025"/>
            <a:ext cx="4008600" cy="2197500"/>
          </a:xfrm>
          <a:prstGeom prst="rect">
            <a:avLst/>
          </a:pr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400"/>
              <a:buFont typeface="Calibri"/>
              <a:buNone/>
            </a:pPr>
            <a:r>
              <a:rPr b="1" lang="en-GB" sz="1800">
                <a:latin typeface="Arial"/>
                <a:ea typeface="Arial"/>
                <a:cs typeface="Arial"/>
                <a:sym typeface="Arial"/>
              </a:rPr>
              <a:t>Instance  - 1 </a:t>
            </a:r>
            <a:endParaRPr b="1" sz="1800">
              <a:latin typeface="Arial"/>
              <a:ea typeface="Arial"/>
              <a:cs typeface="Arial"/>
              <a:sym typeface="Arial"/>
            </a:endParaRPr>
          </a:p>
          <a:p>
            <a:pPr indent="0" lvl="0" marL="0" rtl="0" algn="l">
              <a:lnSpc>
                <a:spcPct val="90000"/>
              </a:lnSpc>
              <a:spcBef>
                <a:spcPts val="0"/>
              </a:spcBef>
              <a:spcAft>
                <a:spcPts val="0"/>
              </a:spcAft>
              <a:buClr>
                <a:schemeClr val="dk1"/>
              </a:buClr>
              <a:buSzPts val="1400"/>
              <a:buFont typeface="Calibri"/>
              <a:buNone/>
            </a:pPr>
            <a:r>
              <a:t/>
            </a:r>
            <a:endParaRPr sz="1400"/>
          </a:p>
          <a:p>
            <a:pPr indent="0" lvl="0" marL="0" rtl="0" algn="l">
              <a:lnSpc>
                <a:spcPct val="90000"/>
              </a:lnSpc>
              <a:spcBef>
                <a:spcPts val="0"/>
              </a:spcBef>
              <a:spcAft>
                <a:spcPts val="0"/>
              </a:spcAft>
              <a:buClr>
                <a:schemeClr val="dk1"/>
              </a:buClr>
              <a:buSzPts val="1400"/>
              <a:buFont typeface="Calibri"/>
              <a:buNone/>
            </a:pPr>
            <a:r>
              <a:rPr lang="en-GB" sz="1400">
                <a:latin typeface="Courier New"/>
                <a:ea typeface="Courier New"/>
                <a:cs typeface="Courier New"/>
                <a:sym typeface="Courier New"/>
              </a:rPr>
              <a:t>START TRANSACTION;</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Font typeface="Calibri"/>
              <a:buNone/>
            </a:pPr>
            <a:r>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Font typeface="Calibri"/>
              <a:buNone/>
            </a:pPr>
            <a:r>
              <a:rPr lang="en-GB" sz="1400">
                <a:latin typeface="Courier New"/>
                <a:ea typeface="Courier New"/>
                <a:cs typeface="Courier New"/>
                <a:sym typeface="Courier New"/>
              </a:rPr>
              <a:t>SELECT * FROM ACCOUNT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Font typeface="Calibri"/>
              <a:buNone/>
            </a:pPr>
            <a:r>
              <a:rPr lang="en-GB" sz="1400">
                <a:latin typeface="Courier New"/>
                <a:ea typeface="Courier New"/>
                <a:cs typeface="Courier New"/>
                <a:sym typeface="Courier New"/>
              </a:rPr>
              <a:t>WHERE Acct_Num = '4000-1956-2001' LOCK IN SHARE MODE</a:t>
            </a:r>
            <a:br>
              <a:rPr lang="en-GB" sz="1400"/>
            </a:br>
            <a:br>
              <a:rPr lang="en-GB" sz="1400">
                <a:latin typeface="Calibri"/>
                <a:ea typeface="Calibri"/>
                <a:cs typeface="Calibri"/>
                <a:sym typeface="Calibri"/>
              </a:rPr>
            </a:br>
            <a:endParaRPr sz="1400"/>
          </a:p>
          <a:p>
            <a:pPr indent="0" lvl="0" marL="0" rtl="0" algn="l">
              <a:lnSpc>
                <a:spcPct val="90000"/>
              </a:lnSpc>
              <a:spcBef>
                <a:spcPts val="0"/>
              </a:spcBef>
              <a:spcAft>
                <a:spcPts val="0"/>
              </a:spcAft>
              <a:buClr>
                <a:schemeClr val="dk1"/>
              </a:buClr>
              <a:buSzPts val="1400"/>
              <a:buFont typeface="Calibri"/>
              <a:buNone/>
            </a:pPr>
            <a:r>
              <a:t/>
            </a:r>
            <a:endParaRPr sz="1400"/>
          </a:p>
          <a:p>
            <a:pPr indent="0" lvl="0" marL="0" rtl="0" algn="l">
              <a:lnSpc>
                <a:spcPct val="90000"/>
              </a:lnSpc>
              <a:spcBef>
                <a:spcPts val="0"/>
              </a:spcBef>
              <a:spcAft>
                <a:spcPts val="0"/>
              </a:spcAft>
              <a:buClr>
                <a:schemeClr val="dk1"/>
              </a:buClr>
              <a:buSzPts val="1400"/>
              <a:buFont typeface="Calibri"/>
              <a:buNone/>
            </a:pPr>
            <a:r>
              <a:t/>
            </a:r>
            <a:endParaRPr sz="1400"/>
          </a:p>
        </p:txBody>
      </p:sp>
      <p:sp>
        <p:nvSpPr>
          <p:cNvPr id="511" name="Google Shape;511;p54"/>
          <p:cNvSpPr txBox="1"/>
          <p:nvPr>
            <p:ph type="title"/>
          </p:nvPr>
        </p:nvSpPr>
        <p:spPr>
          <a:xfrm>
            <a:off x="628650" y="1699475"/>
            <a:ext cx="6699900" cy="5346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400"/>
              <a:buFont typeface="Calibri"/>
              <a:buNone/>
            </a:pPr>
            <a:r>
              <a:rPr i="1" lang="en-GB" sz="1800">
                <a:solidFill>
                  <a:srgbClr val="274E13"/>
                </a:solidFill>
                <a:latin typeface="Avenir"/>
                <a:ea typeface="Avenir"/>
                <a:cs typeface="Avenir"/>
                <a:sym typeface="Avenir"/>
              </a:rPr>
              <a:t>SHARED lock is acquired by two sessions without any error.</a:t>
            </a:r>
            <a:endParaRPr i="1" sz="1400">
              <a:solidFill>
                <a:srgbClr val="274E13"/>
              </a:solidFill>
              <a:latin typeface="Avenir"/>
              <a:ea typeface="Avenir"/>
              <a:cs typeface="Avenir"/>
              <a:sym typeface="Avenir"/>
            </a:endParaRPr>
          </a:p>
        </p:txBody>
      </p:sp>
      <p:sp>
        <p:nvSpPr>
          <p:cNvPr id="512" name="Google Shape;512;p54"/>
          <p:cNvSpPr txBox="1"/>
          <p:nvPr>
            <p:ph type="title"/>
          </p:nvPr>
        </p:nvSpPr>
        <p:spPr>
          <a:xfrm>
            <a:off x="628650" y="1087294"/>
            <a:ext cx="6699900" cy="6498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400"/>
              <a:buFont typeface="Calibri"/>
              <a:buNone/>
            </a:pPr>
            <a:r>
              <a:rPr lang="en-GB" sz="1800">
                <a:solidFill>
                  <a:srgbClr val="274E13"/>
                </a:solidFill>
                <a:latin typeface="Arial"/>
                <a:ea typeface="Arial"/>
                <a:cs typeface="Arial"/>
                <a:sym typeface="Arial"/>
              </a:rPr>
              <a:t>For example: Consider the following two sessions</a:t>
            </a:r>
            <a:endParaRPr sz="1400">
              <a:solidFill>
                <a:srgbClr val="274E13"/>
              </a:solidFill>
            </a:endParaRPr>
          </a:p>
        </p:txBody>
      </p:sp>
      <p:sp>
        <p:nvSpPr>
          <p:cNvPr id="513" name="Google Shape;513;p54"/>
          <p:cNvSpPr txBox="1"/>
          <p:nvPr/>
        </p:nvSpPr>
        <p:spPr>
          <a:xfrm>
            <a:off x="437381" y="168244"/>
            <a:ext cx="5782500" cy="5820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800"/>
              <a:buFont typeface="Arial"/>
              <a:buNone/>
            </a:pPr>
            <a:r>
              <a:rPr b="1" i="0" lang="en-GB" sz="2300" u="none" cap="none" strike="noStrike">
                <a:solidFill>
                  <a:srgbClr val="434343"/>
                </a:solidFill>
                <a:latin typeface="Avenir"/>
                <a:ea typeface="Avenir"/>
                <a:cs typeface="Avenir"/>
                <a:sym typeface="Avenir"/>
              </a:rPr>
              <a:t>Shared Locks  between two SELECT Queries</a:t>
            </a:r>
            <a:endParaRPr b="0" i="0" sz="2300" u="none" cap="none" strike="noStrike">
              <a:solidFill>
                <a:srgbClr val="434343"/>
              </a:solidFill>
              <a:latin typeface="Avenir"/>
              <a:ea typeface="Avenir"/>
              <a:cs typeface="Avenir"/>
              <a:sym typeface="Avenir"/>
            </a:endParaRPr>
          </a:p>
        </p:txBody>
      </p:sp>
      <p:pic>
        <p:nvPicPr>
          <p:cNvPr id="514" name="Google Shape;514;p54"/>
          <p:cNvPicPr preferRelativeResize="0"/>
          <p:nvPr/>
        </p:nvPicPr>
        <p:blipFill rotWithShape="1">
          <a:blip r:embed="rId3">
            <a:alphaModFix/>
          </a:blip>
          <a:srcRect b="0" l="0" r="0" t="0"/>
          <a:stretch/>
        </p:blipFill>
        <p:spPr>
          <a:xfrm>
            <a:off x="4817550" y="2614925"/>
            <a:ext cx="3696399" cy="2197500"/>
          </a:xfrm>
          <a:prstGeom prst="rect">
            <a:avLst/>
          </a:prstGeom>
          <a:noFill/>
          <a:ln cap="flat" cmpd="sng" w="9525">
            <a:solidFill>
              <a:schemeClr val="dk2"/>
            </a:solidFill>
            <a:prstDash val="dot"/>
            <a:round/>
            <a:headEnd len="sm" w="sm" type="none"/>
            <a:tailEnd len="sm" w="sm" type="none"/>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55"/>
          <p:cNvSpPr txBox="1"/>
          <p:nvPr>
            <p:ph type="title"/>
          </p:nvPr>
        </p:nvSpPr>
        <p:spPr>
          <a:xfrm>
            <a:off x="628650" y="1847552"/>
            <a:ext cx="4274400" cy="1891500"/>
          </a:xfrm>
          <a:prstGeom prst="rect">
            <a:avLst/>
          </a:pr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400"/>
              <a:buFont typeface="Calibri"/>
              <a:buNone/>
            </a:pPr>
            <a:r>
              <a:rPr b="1" lang="en-GB" sz="1800">
                <a:latin typeface="Arial"/>
                <a:ea typeface="Arial"/>
                <a:cs typeface="Arial"/>
                <a:sym typeface="Arial"/>
              </a:rPr>
              <a:t>Instance - 2</a:t>
            </a:r>
            <a:endParaRPr b="1" sz="1800">
              <a:latin typeface="Arial"/>
              <a:ea typeface="Arial"/>
              <a:cs typeface="Arial"/>
              <a:sym typeface="Arial"/>
            </a:endParaRPr>
          </a:p>
          <a:p>
            <a:pPr indent="0" lvl="0" marL="0" rtl="0" algn="l">
              <a:lnSpc>
                <a:spcPct val="90000"/>
              </a:lnSpc>
              <a:spcBef>
                <a:spcPts val="0"/>
              </a:spcBef>
              <a:spcAft>
                <a:spcPts val="0"/>
              </a:spcAft>
              <a:buClr>
                <a:schemeClr val="dk1"/>
              </a:buClr>
              <a:buSzPts val="1400"/>
              <a:buFont typeface="Calibri"/>
              <a:buNone/>
            </a:pPr>
            <a:r>
              <a:t/>
            </a:r>
            <a:endParaRPr sz="1400"/>
          </a:p>
          <a:p>
            <a:pPr indent="0" lvl="0" marL="0" rtl="0" algn="l">
              <a:lnSpc>
                <a:spcPct val="90000"/>
              </a:lnSpc>
              <a:spcBef>
                <a:spcPts val="0"/>
              </a:spcBef>
              <a:spcAft>
                <a:spcPts val="0"/>
              </a:spcAft>
              <a:buClr>
                <a:schemeClr val="dk1"/>
              </a:buClr>
              <a:buSzPts val="1400"/>
              <a:buFont typeface="Calibri"/>
              <a:buNone/>
            </a:pPr>
            <a:r>
              <a:rPr lang="en-GB" sz="1400">
                <a:latin typeface="Courier New"/>
                <a:ea typeface="Courier New"/>
                <a:cs typeface="Courier New"/>
                <a:sym typeface="Courier New"/>
              </a:rPr>
              <a:t>START TRANSACTION;</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Font typeface="Calibri"/>
              <a:buNone/>
            </a:pPr>
            <a:r>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Font typeface="Calibri"/>
              <a:buNone/>
            </a:pPr>
            <a:r>
              <a:rPr lang="en-GB" sz="1400">
                <a:latin typeface="Courier New"/>
                <a:ea typeface="Courier New"/>
                <a:cs typeface="Courier New"/>
                <a:sym typeface="Courier New"/>
              </a:rPr>
              <a:t>SELECT *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Font typeface="Calibri"/>
              <a:buNone/>
            </a:pPr>
            <a:r>
              <a:rPr lang="en-GB" sz="1400">
                <a:latin typeface="Courier New"/>
                <a:ea typeface="Courier New"/>
                <a:cs typeface="Courier New"/>
                <a:sym typeface="Courier New"/>
              </a:rPr>
              <a:t>FROM ACCOUNT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Font typeface="Calibri"/>
              <a:buNone/>
            </a:pPr>
            <a:r>
              <a:rPr lang="en-GB" sz="1400">
                <a:latin typeface="Courier New"/>
                <a:ea typeface="Courier New"/>
                <a:cs typeface="Courier New"/>
                <a:sym typeface="Courier New"/>
              </a:rPr>
              <a:t>WHERE Acct_Num = '4000-1956-2001'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Font typeface="Calibri"/>
              <a:buNone/>
            </a:pPr>
            <a:r>
              <a:rPr lang="en-GB" sz="1400">
                <a:latin typeface="Courier New"/>
                <a:ea typeface="Courier New"/>
                <a:cs typeface="Courier New"/>
                <a:sym typeface="Courier New"/>
              </a:rPr>
              <a:t>LOCK IN SHARE MODE</a:t>
            </a:r>
            <a:endParaRPr sz="1400"/>
          </a:p>
          <a:p>
            <a:pPr indent="0" lvl="0" marL="0" rtl="0" algn="l">
              <a:lnSpc>
                <a:spcPct val="90000"/>
              </a:lnSpc>
              <a:spcBef>
                <a:spcPts val="0"/>
              </a:spcBef>
              <a:spcAft>
                <a:spcPts val="0"/>
              </a:spcAft>
              <a:buClr>
                <a:schemeClr val="dk1"/>
              </a:buClr>
              <a:buSzPts val="1400"/>
              <a:buFont typeface="Calibri"/>
              <a:buNone/>
            </a:pPr>
            <a:br>
              <a:rPr lang="en-GB" sz="1400"/>
            </a:br>
            <a:endParaRPr b="1" sz="1400"/>
          </a:p>
        </p:txBody>
      </p:sp>
      <p:sp>
        <p:nvSpPr>
          <p:cNvPr id="520" name="Google Shape;520;p55"/>
          <p:cNvSpPr txBox="1"/>
          <p:nvPr>
            <p:ph type="title"/>
          </p:nvPr>
        </p:nvSpPr>
        <p:spPr>
          <a:xfrm>
            <a:off x="628650" y="1087294"/>
            <a:ext cx="6699900" cy="6498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400"/>
              <a:buFont typeface="Calibri"/>
              <a:buNone/>
            </a:pPr>
            <a:r>
              <a:rPr lang="en-GB" sz="1800">
                <a:solidFill>
                  <a:srgbClr val="274E13"/>
                </a:solidFill>
                <a:latin typeface="Arial"/>
                <a:ea typeface="Arial"/>
                <a:cs typeface="Arial"/>
                <a:sym typeface="Arial"/>
              </a:rPr>
              <a:t>Shared lock is also acquired by Instance -2 .</a:t>
            </a:r>
            <a:endParaRPr sz="1400">
              <a:solidFill>
                <a:srgbClr val="274E13"/>
              </a:solidFill>
            </a:endParaRPr>
          </a:p>
        </p:txBody>
      </p:sp>
      <p:sp>
        <p:nvSpPr>
          <p:cNvPr id="521" name="Google Shape;521;p55"/>
          <p:cNvSpPr txBox="1"/>
          <p:nvPr/>
        </p:nvSpPr>
        <p:spPr>
          <a:xfrm>
            <a:off x="437374" y="168250"/>
            <a:ext cx="6699900" cy="5820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800"/>
              <a:buFont typeface="Arial"/>
              <a:buNone/>
            </a:pPr>
            <a:r>
              <a:rPr b="1" i="0" lang="en-GB" sz="2300" u="none" cap="none" strike="noStrike">
                <a:solidFill>
                  <a:srgbClr val="434343"/>
                </a:solidFill>
                <a:latin typeface="Avenir"/>
                <a:ea typeface="Avenir"/>
                <a:cs typeface="Avenir"/>
                <a:sym typeface="Avenir"/>
              </a:rPr>
              <a:t>Shared Locks between two SELECT queries</a:t>
            </a:r>
            <a:endParaRPr b="0" i="0" sz="2300" u="none" cap="none" strike="noStrike">
              <a:solidFill>
                <a:srgbClr val="434343"/>
              </a:solidFill>
              <a:latin typeface="Avenir"/>
              <a:ea typeface="Avenir"/>
              <a:cs typeface="Avenir"/>
              <a:sym typeface="Avenir"/>
            </a:endParaRPr>
          </a:p>
        </p:txBody>
      </p:sp>
      <p:pic>
        <p:nvPicPr>
          <p:cNvPr id="522" name="Google Shape;522;p55"/>
          <p:cNvPicPr preferRelativeResize="0"/>
          <p:nvPr/>
        </p:nvPicPr>
        <p:blipFill rotWithShape="1">
          <a:blip r:embed="rId3">
            <a:alphaModFix/>
          </a:blip>
          <a:srcRect b="0" l="0" r="0" t="0"/>
          <a:stretch/>
        </p:blipFill>
        <p:spPr>
          <a:xfrm>
            <a:off x="5142075" y="2067375"/>
            <a:ext cx="3833825" cy="1612700"/>
          </a:xfrm>
          <a:prstGeom prst="rect">
            <a:avLst/>
          </a:prstGeom>
          <a:noFill/>
          <a:ln cap="flat" cmpd="sng" w="9525">
            <a:solidFill>
              <a:schemeClr val="dk2"/>
            </a:solidFill>
            <a:prstDash val="dash"/>
            <a:round/>
            <a:headEnd len="sm" w="sm" type="none"/>
            <a:tailEnd len="sm" w="sm" type="none"/>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56"/>
          <p:cNvSpPr txBox="1"/>
          <p:nvPr>
            <p:ph type="title"/>
          </p:nvPr>
        </p:nvSpPr>
        <p:spPr>
          <a:xfrm>
            <a:off x="421925" y="1304475"/>
            <a:ext cx="4297800" cy="2634300"/>
          </a:xfrm>
          <a:prstGeom prst="rect">
            <a:avLst/>
          </a:pr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400"/>
              <a:buFont typeface="Calibri"/>
              <a:buNone/>
            </a:pPr>
            <a:r>
              <a:rPr b="1" lang="en-GB" sz="1800">
                <a:latin typeface="Arial"/>
                <a:ea typeface="Arial"/>
                <a:cs typeface="Arial"/>
                <a:sym typeface="Arial"/>
              </a:rPr>
              <a:t>Session  - 1 </a:t>
            </a:r>
            <a:endParaRPr b="1" sz="1800">
              <a:latin typeface="Arial"/>
              <a:ea typeface="Arial"/>
              <a:cs typeface="Arial"/>
              <a:sym typeface="Arial"/>
            </a:endParaRPr>
          </a:p>
          <a:p>
            <a:pPr indent="0" lvl="0" marL="0" rtl="0" algn="l">
              <a:lnSpc>
                <a:spcPct val="90000"/>
              </a:lnSpc>
              <a:spcBef>
                <a:spcPts val="0"/>
              </a:spcBef>
              <a:spcAft>
                <a:spcPts val="0"/>
              </a:spcAft>
              <a:buClr>
                <a:schemeClr val="dk1"/>
              </a:buClr>
              <a:buSzPts val="1400"/>
              <a:buFont typeface="Calibri"/>
              <a:buNone/>
            </a:pPr>
            <a:r>
              <a:t/>
            </a:r>
            <a:endParaRPr sz="1400"/>
          </a:p>
          <a:p>
            <a:pPr indent="0" lvl="0" marL="0" rtl="0" algn="l">
              <a:lnSpc>
                <a:spcPct val="90000"/>
              </a:lnSpc>
              <a:spcBef>
                <a:spcPts val="0"/>
              </a:spcBef>
              <a:spcAft>
                <a:spcPts val="0"/>
              </a:spcAft>
              <a:buClr>
                <a:schemeClr val="dk1"/>
              </a:buClr>
              <a:buSzPts val="1400"/>
              <a:buFont typeface="Calibri"/>
              <a:buNone/>
            </a:pPr>
            <a:r>
              <a:rPr lang="en-GB" sz="1400">
                <a:latin typeface="Courier New"/>
                <a:ea typeface="Courier New"/>
                <a:cs typeface="Courier New"/>
                <a:sym typeface="Courier New"/>
              </a:rPr>
              <a:t>START TRANSACTION;</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Font typeface="Calibri"/>
              <a:buNone/>
            </a:pPr>
            <a:r>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Font typeface="Calibri"/>
              <a:buNone/>
            </a:pPr>
            <a:r>
              <a:rPr lang="en-GB" sz="1400">
                <a:latin typeface="Courier New"/>
                <a:ea typeface="Courier New"/>
                <a:cs typeface="Courier New"/>
                <a:sym typeface="Courier New"/>
              </a:rPr>
              <a:t>SELECT * FROM ACCOUNT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Font typeface="Calibri"/>
              <a:buNone/>
            </a:pPr>
            <a:r>
              <a:rPr lang="en-GB" sz="1400">
                <a:latin typeface="Courier New"/>
                <a:ea typeface="Courier New"/>
                <a:cs typeface="Courier New"/>
                <a:sym typeface="Courier New"/>
              </a:rPr>
              <a:t>WHERE Acct_Num = '4000-1956-2001'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Font typeface="Calibri"/>
              <a:buNone/>
            </a:pPr>
            <a:r>
              <a:rPr lang="en-GB" sz="1400">
                <a:latin typeface="Courier New"/>
                <a:ea typeface="Courier New"/>
                <a:cs typeface="Courier New"/>
                <a:sym typeface="Courier New"/>
              </a:rPr>
              <a:t>LOCK IN SHARE MODE;</a:t>
            </a:r>
            <a:br>
              <a:rPr lang="en-GB" sz="1400">
                <a:latin typeface="Courier New"/>
                <a:ea typeface="Courier New"/>
                <a:cs typeface="Courier New"/>
                <a:sym typeface="Courier New"/>
              </a:rPr>
            </a:b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Font typeface="Calibri"/>
              <a:buNone/>
            </a:pPr>
            <a:r>
              <a:rPr lang="en-GB" sz="1400">
                <a:latin typeface="Courier New"/>
                <a:ea typeface="Courier New"/>
                <a:cs typeface="Courier New"/>
                <a:sym typeface="Courier New"/>
              </a:rPr>
              <a:t>UPDATE ACCOUNT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Font typeface="Calibri"/>
              <a:buNone/>
            </a:pPr>
            <a:r>
              <a:rPr lang="en-GB" sz="1400">
                <a:latin typeface="Courier New"/>
                <a:ea typeface="Courier New"/>
                <a:cs typeface="Courier New"/>
                <a:sym typeface="Courier New"/>
              </a:rPr>
              <a:t>Set balance =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Font typeface="Calibri"/>
              <a:buNone/>
            </a:pPr>
            <a:r>
              <a:rPr lang="en-GB" sz="1400">
                <a:latin typeface="Courier New"/>
                <a:ea typeface="Courier New"/>
                <a:cs typeface="Courier New"/>
                <a:sym typeface="Courier New"/>
              </a:rPr>
              <a:t>balance -  balance * 0.04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Font typeface="Calibri"/>
              <a:buNone/>
            </a:pPr>
            <a:r>
              <a:rPr lang="en-GB" sz="1400">
                <a:latin typeface="Courier New"/>
                <a:ea typeface="Courier New"/>
                <a:cs typeface="Courier New"/>
                <a:sym typeface="Courier New"/>
              </a:rPr>
              <a:t>WHERE Acct_Num = '4000-1956-2001'</a:t>
            </a:r>
            <a:endParaRPr sz="1400"/>
          </a:p>
          <a:p>
            <a:pPr indent="0" lvl="0" marL="0" rtl="0" algn="l">
              <a:lnSpc>
                <a:spcPct val="90000"/>
              </a:lnSpc>
              <a:spcBef>
                <a:spcPts val="0"/>
              </a:spcBef>
              <a:spcAft>
                <a:spcPts val="0"/>
              </a:spcAft>
              <a:buClr>
                <a:schemeClr val="dk1"/>
              </a:buClr>
              <a:buSzPts val="1400"/>
              <a:buFont typeface="Calibri"/>
              <a:buNone/>
            </a:pPr>
            <a:r>
              <a:t/>
            </a:r>
            <a:endParaRPr sz="1400"/>
          </a:p>
        </p:txBody>
      </p:sp>
      <p:sp>
        <p:nvSpPr>
          <p:cNvPr id="528" name="Google Shape;528;p56"/>
          <p:cNvSpPr txBox="1"/>
          <p:nvPr/>
        </p:nvSpPr>
        <p:spPr>
          <a:xfrm>
            <a:off x="437381" y="168244"/>
            <a:ext cx="5782500" cy="5820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800"/>
              <a:buFont typeface="Arial"/>
              <a:buNone/>
            </a:pPr>
            <a:r>
              <a:rPr b="1" i="0" lang="en-GB" sz="2300" u="none" cap="none" strike="noStrike">
                <a:solidFill>
                  <a:srgbClr val="434343"/>
                </a:solidFill>
                <a:latin typeface="Avenir"/>
                <a:ea typeface="Avenir"/>
                <a:cs typeface="Avenir"/>
                <a:sym typeface="Avenir"/>
              </a:rPr>
              <a:t>Shared Locks with Update statement</a:t>
            </a:r>
            <a:endParaRPr b="0" i="0" sz="2300" u="none" cap="none" strike="noStrike">
              <a:solidFill>
                <a:srgbClr val="434343"/>
              </a:solidFill>
              <a:latin typeface="Avenir"/>
              <a:ea typeface="Avenir"/>
              <a:cs typeface="Avenir"/>
              <a:sym typeface="Avenir"/>
            </a:endParaRPr>
          </a:p>
        </p:txBody>
      </p:sp>
      <p:pic>
        <p:nvPicPr>
          <p:cNvPr id="529" name="Google Shape;529;p56"/>
          <p:cNvPicPr preferRelativeResize="0"/>
          <p:nvPr/>
        </p:nvPicPr>
        <p:blipFill rotWithShape="1">
          <a:blip r:embed="rId3">
            <a:alphaModFix/>
          </a:blip>
          <a:srcRect b="0" l="0" r="0" t="0"/>
          <a:stretch/>
        </p:blipFill>
        <p:spPr>
          <a:xfrm>
            <a:off x="4803950" y="1438450"/>
            <a:ext cx="4297801" cy="2500325"/>
          </a:xfrm>
          <a:prstGeom prst="rect">
            <a:avLst/>
          </a:prstGeom>
          <a:noFill/>
          <a:ln cap="flat" cmpd="sng" w="9525">
            <a:solidFill>
              <a:schemeClr val="dk2"/>
            </a:solidFill>
            <a:prstDash val="dash"/>
            <a:round/>
            <a:headEnd len="sm" w="sm" type="none"/>
            <a:tailEnd len="sm" w="sm" type="none"/>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57"/>
          <p:cNvSpPr txBox="1"/>
          <p:nvPr>
            <p:ph type="title"/>
          </p:nvPr>
        </p:nvSpPr>
        <p:spPr>
          <a:xfrm>
            <a:off x="421925" y="1588650"/>
            <a:ext cx="3131400" cy="1966200"/>
          </a:xfrm>
          <a:prstGeom prst="rect">
            <a:avLst/>
          </a:pr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400"/>
              <a:buFont typeface="Calibri"/>
              <a:buNone/>
            </a:pPr>
            <a:r>
              <a:rPr b="1" lang="en-GB" sz="1800">
                <a:latin typeface="Arial"/>
                <a:ea typeface="Arial"/>
                <a:cs typeface="Arial"/>
                <a:sym typeface="Arial"/>
              </a:rPr>
              <a:t>Session  - 2</a:t>
            </a:r>
            <a:endParaRPr b="1" sz="1800">
              <a:latin typeface="Arial"/>
              <a:ea typeface="Arial"/>
              <a:cs typeface="Arial"/>
              <a:sym typeface="Arial"/>
            </a:endParaRPr>
          </a:p>
          <a:p>
            <a:pPr indent="0" lvl="0" marL="0" rtl="0" algn="l">
              <a:lnSpc>
                <a:spcPct val="90000"/>
              </a:lnSpc>
              <a:spcBef>
                <a:spcPts val="0"/>
              </a:spcBef>
              <a:spcAft>
                <a:spcPts val="0"/>
              </a:spcAft>
              <a:buClr>
                <a:schemeClr val="dk1"/>
              </a:buClr>
              <a:buSzPts val="1400"/>
              <a:buFont typeface="Calibri"/>
              <a:buNone/>
            </a:pPr>
            <a:r>
              <a:t/>
            </a:r>
            <a:endParaRPr sz="1400"/>
          </a:p>
          <a:p>
            <a:pPr indent="0" lvl="0" marL="0" rtl="0" algn="l">
              <a:lnSpc>
                <a:spcPct val="90000"/>
              </a:lnSpc>
              <a:spcBef>
                <a:spcPts val="0"/>
              </a:spcBef>
              <a:spcAft>
                <a:spcPts val="0"/>
              </a:spcAft>
              <a:buClr>
                <a:schemeClr val="dk1"/>
              </a:buClr>
              <a:buSzPts val="1400"/>
              <a:buFont typeface="Calibri"/>
              <a:buNone/>
            </a:pPr>
            <a:r>
              <a:rPr lang="en-GB" sz="1400">
                <a:latin typeface="Courier New"/>
                <a:ea typeface="Courier New"/>
                <a:cs typeface="Courier New"/>
                <a:sym typeface="Courier New"/>
              </a:rPr>
              <a:t>START TRANSACTION;</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Font typeface="Calibri"/>
              <a:buNone/>
            </a:pPr>
            <a:r>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Font typeface="Calibri"/>
              <a:buNone/>
            </a:pPr>
            <a:r>
              <a:rPr lang="en-GB" sz="1400">
                <a:latin typeface="Courier New"/>
                <a:ea typeface="Courier New"/>
                <a:cs typeface="Courier New"/>
                <a:sym typeface="Courier New"/>
              </a:rPr>
              <a:t>SELECT *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Font typeface="Calibri"/>
              <a:buNone/>
            </a:pPr>
            <a:r>
              <a:rPr lang="en-GB" sz="1400">
                <a:latin typeface="Courier New"/>
                <a:ea typeface="Courier New"/>
                <a:cs typeface="Courier New"/>
                <a:sym typeface="Courier New"/>
              </a:rPr>
              <a:t>FROM ACCOUNT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Font typeface="Calibri"/>
              <a:buNone/>
            </a:pPr>
            <a:r>
              <a:rPr lang="en-GB" sz="1400">
                <a:latin typeface="Courier New"/>
                <a:ea typeface="Courier New"/>
                <a:cs typeface="Courier New"/>
                <a:sym typeface="Courier New"/>
              </a:rPr>
              <a:t>WHERE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Font typeface="Calibri"/>
              <a:buNone/>
            </a:pPr>
            <a:r>
              <a:rPr lang="en-GB" sz="1400">
                <a:latin typeface="Courier New"/>
                <a:ea typeface="Courier New"/>
                <a:cs typeface="Courier New"/>
                <a:sym typeface="Courier New"/>
              </a:rPr>
              <a:t>Acct_Num = '4000-1956-2001'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Font typeface="Calibri"/>
              <a:buNone/>
            </a:pPr>
            <a:r>
              <a:rPr lang="en-GB" sz="1400">
                <a:latin typeface="Courier New"/>
                <a:ea typeface="Courier New"/>
                <a:cs typeface="Courier New"/>
                <a:sym typeface="Courier New"/>
              </a:rPr>
              <a:t>LOCK IN SHARE MODE</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Font typeface="Calibri"/>
              <a:buNone/>
            </a:pPr>
            <a:r>
              <a:t/>
            </a:r>
            <a:endParaRPr b="1" sz="1400"/>
          </a:p>
        </p:txBody>
      </p:sp>
      <p:sp>
        <p:nvSpPr>
          <p:cNvPr id="535" name="Google Shape;535;p57"/>
          <p:cNvSpPr txBox="1"/>
          <p:nvPr/>
        </p:nvSpPr>
        <p:spPr>
          <a:xfrm>
            <a:off x="421931" y="3994725"/>
            <a:ext cx="8559000" cy="9525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1400"/>
              <a:buFont typeface="Arial"/>
              <a:buNone/>
            </a:pPr>
            <a:r>
              <a:rPr b="0" i="1" lang="en-GB" sz="1400" u="none" cap="none" strike="noStrike">
                <a:solidFill>
                  <a:srgbClr val="FF0000"/>
                </a:solidFill>
                <a:latin typeface="Calibri"/>
                <a:ea typeface="Calibri"/>
                <a:cs typeface="Calibri"/>
                <a:sym typeface="Calibri"/>
              </a:rPr>
              <a:t>Running / Awaiting : </a:t>
            </a:r>
            <a:endParaRPr b="0" i="0" sz="1400" u="none" cap="none" strike="noStrike">
              <a:solidFill>
                <a:srgbClr val="FF0000"/>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1400"/>
              <a:buFont typeface="Arial"/>
              <a:buNone/>
            </a:pPr>
            <a:r>
              <a:rPr b="0" i="0" lang="en-GB" sz="1400" u="none" cap="none" strike="noStrike">
                <a:solidFill>
                  <a:srgbClr val="FF0000"/>
                </a:solidFill>
                <a:latin typeface="Calibri"/>
                <a:ea typeface="Calibri"/>
                <a:cs typeface="Calibri"/>
                <a:sym typeface="Calibri"/>
              </a:rPr>
              <a:t>Since the DML statement is executed in Instance -1 for same record,  a shared lock is occured in Instance - 2 .</a:t>
            </a:r>
            <a:endParaRPr b="0" i="0" sz="1400" u="none" cap="none" strike="noStrike">
              <a:solidFill>
                <a:srgbClr val="FF0000"/>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1400"/>
              <a:buFont typeface="Arial"/>
              <a:buNone/>
            </a:pPr>
            <a:r>
              <a:t/>
            </a:r>
            <a:endParaRPr b="0" i="1" sz="1400" u="none" cap="none" strike="noStrike">
              <a:solidFill>
                <a:srgbClr val="FF0000"/>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1400"/>
              <a:buFont typeface="Arial"/>
              <a:buNone/>
            </a:pPr>
            <a:r>
              <a:rPr b="0" i="0" lang="en-GB" sz="1400" u="none" cap="none" strike="noStrike">
                <a:solidFill>
                  <a:srgbClr val="FF0000"/>
                </a:solidFill>
                <a:latin typeface="Calibri"/>
                <a:ea typeface="Calibri"/>
                <a:cs typeface="Calibri"/>
                <a:sym typeface="Calibri"/>
              </a:rPr>
              <a:t>Instance - 2 is in Queue and gains the lock on the record after instance - 1 activity is done.</a:t>
            </a:r>
            <a:endParaRPr b="0" i="0" sz="1400" u="none" cap="none" strike="noStrike">
              <a:solidFill>
                <a:srgbClr val="FF0000"/>
              </a:solidFill>
              <a:latin typeface="Calibri"/>
              <a:ea typeface="Calibri"/>
              <a:cs typeface="Calibri"/>
              <a:sym typeface="Calibri"/>
            </a:endParaRPr>
          </a:p>
        </p:txBody>
      </p:sp>
      <p:sp>
        <p:nvSpPr>
          <p:cNvPr id="536" name="Google Shape;536;p57"/>
          <p:cNvSpPr txBox="1"/>
          <p:nvPr/>
        </p:nvSpPr>
        <p:spPr>
          <a:xfrm>
            <a:off x="437381" y="168244"/>
            <a:ext cx="5782500" cy="5820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800"/>
              <a:buFont typeface="Arial"/>
              <a:buNone/>
            </a:pPr>
            <a:r>
              <a:rPr b="1" i="0" lang="en-GB" sz="2300" u="none" cap="none" strike="noStrike">
                <a:solidFill>
                  <a:srgbClr val="434343"/>
                </a:solidFill>
                <a:latin typeface="Avenir"/>
                <a:ea typeface="Avenir"/>
                <a:cs typeface="Avenir"/>
                <a:sym typeface="Avenir"/>
              </a:rPr>
              <a:t>Shared Locks</a:t>
            </a:r>
            <a:endParaRPr b="0" i="0" sz="2300" u="none" cap="none" strike="noStrike">
              <a:solidFill>
                <a:srgbClr val="434343"/>
              </a:solidFill>
              <a:latin typeface="Avenir"/>
              <a:ea typeface="Avenir"/>
              <a:cs typeface="Avenir"/>
              <a:sym typeface="Avenir"/>
            </a:endParaRPr>
          </a:p>
        </p:txBody>
      </p:sp>
      <p:pic>
        <p:nvPicPr>
          <p:cNvPr id="537" name="Google Shape;537;p57"/>
          <p:cNvPicPr preferRelativeResize="0"/>
          <p:nvPr/>
        </p:nvPicPr>
        <p:blipFill rotWithShape="1">
          <a:blip r:embed="rId3">
            <a:alphaModFix/>
          </a:blip>
          <a:srcRect b="0" l="0" r="0" t="0"/>
          <a:stretch/>
        </p:blipFill>
        <p:spPr>
          <a:xfrm>
            <a:off x="3630700" y="1600375"/>
            <a:ext cx="5232025" cy="1966200"/>
          </a:xfrm>
          <a:prstGeom prst="rect">
            <a:avLst/>
          </a:prstGeom>
          <a:noFill/>
          <a:ln cap="flat" cmpd="sng" w="9525">
            <a:solidFill>
              <a:schemeClr val="dk2"/>
            </a:solidFill>
            <a:prstDash val="dash"/>
            <a:round/>
            <a:headEnd len="sm" w="sm" type="none"/>
            <a:tailEnd len="sm" w="sm" type="none"/>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58"/>
          <p:cNvSpPr txBox="1"/>
          <p:nvPr>
            <p:ph type="title"/>
          </p:nvPr>
        </p:nvSpPr>
        <p:spPr>
          <a:xfrm>
            <a:off x="628650" y="1242806"/>
            <a:ext cx="7886700" cy="3422100"/>
          </a:xfrm>
          <a:prstGeom prst="rect">
            <a:avLst/>
          </a:prstGeom>
          <a:noFill/>
          <a:ln>
            <a:noFill/>
          </a:ln>
        </p:spPr>
        <p:txBody>
          <a:bodyPr anchorCtr="0" anchor="ctr" bIns="34275" lIns="68575" spcFirstLastPara="1" rIns="68575" wrap="square" tIns="34275">
            <a:noAutofit/>
          </a:bodyPr>
          <a:lstStyle/>
          <a:p>
            <a:pPr indent="-254000" lvl="0" marL="342900" rtl="0" algn="l">
              <a:lnSpc>
                <a:spcPct val="90000"/>
              </a:lnSpc>
              <a:spcBef>
                <a:spcPts val="0"/>
              </a:spcBef>
              <a:spcAft>
                <a:spcPts val="0"/>
              </a:spcAft>
              <a:buSzPts val="1400"/>
              <a:buChar char="●"/>
            </a:pPr>
            <a:r>
              <a:rPr lang="en-GB" sz="1400"/>
              <a:t>E</a:t>
            </a:r>
            <a:r>
              <a:rPr lang="en-GB" sz="1400">
                <a:latin typeface="Calibri"/>
                <a:ea typeface="Calibri"/>
                <a:cs typeface="Calibri"/>
                <a:sym typeface="Calibri"/>
              </a:rPr>
              <a:t>xclusive locks </a:t>
            </a:r>
            <a:r>
              <a:rPr lang="en-GB" sz="1400"/>
              <a:t>are acquired by </a:t>
            </a:r>
            <a:r>
              <a:rPr lang="en-GB" sz="1400">
                <a:latin typeface="Calibri"/>
                <a:ea typeface="Calibri"/>
                <a:cs typeface="Calibri"/>
                <a:sym typeface="Calibri"/>
              </a:rPr>
              <a:t>DML statements: DELETE, INSERT and UPDATE.</a:t>
            </a:r>
            <a:endParaRPr sz="1400">
              <a:latin typeface="Calibri"/>
              <a:ea typeface="Calibri"/>
              <a:cs typeface="Calibri"/>
              <a:sym typeface="Calibri"/>
            </a:endParaRPr>
          </a:p>
          <a:p>
            <a:pPr indent="0" lvl="0" marL="342900" rtl="0" algn="l">
              <a:lnSpc>
                <a:spcPct val="90000"/>
              </a:lnSpc>
              <a:spcBef>
                <a:spcPts val="0"/>
              </a:spcBef>
              <a:spcAft>
                <a:spcPts val="0"/>
              </a:spcAft>
              <a:buSzPts val="1400"/>
              <a:buNone/>
            </a:pPr>
            <a:r>
              <a:t/>
            </a:r>
            <a:endParaRPr sz="1400"/>
          </a:p>
          <a:p>
            <a:pPr indent="0" lvl="0" marL="342900" rtl="0" algn="l">
              <a:lnSpc>
                <a:spcPct val="90000"/>
              </a:lnSpc>
              <a:spcBef>
                <a:spcPts val="0"/>
              </a:spcBef>
              <a:spcAft>
                <a:spcPts val="0"/>
              </a:spcAft>
              <a:buSzPts val="1400"/>
              <a:buNone/>
            </a:pPr>
            <a:r>
              <a:t/>
            </a:r>
            <a:endParaRPr sz="1400"/>
          </a:p>
          <a:p>
            <a:pPr indent="-254000" lvl="0" marL="342900" rtl="0" algn="l">
              <a:lnSpc>
                <a:spcPct val="90000"/>
              </a:lnSpc>
              <a:spcBef>
                <a:spcPts val="0"/>
              </a:spcBef>
              <a:spcAft>
                <a:spcPts val="0"/>
              </a:spcAft>
              <a:buSzPts val="1400"/>
              <a:buChar char="●"/>
            </a:pPr>
            <a:r>
              <a:rPr lang="en-GB" sz="1400"/>
              <a:t>Data cannot be modified at a time by two DML statements. If they then its a deadlock or one transaction keeps waiting for other transaction.</a:t>
            </a:r>
            <a:endParaRPr sz="1400"/>
          </a:p>
          <a:p>
            <a:pPr indent="0" lvl="0" marL="342900" rtl="0" algn="l">
              <a:lnSpc>
                <a:spcPct val="90000"/>
              </a:lnSpc>
              <a:spcBef>
                <a:spcPts val="0"/>
              </a:spcBef>
              <a:spcAft>
                <a:spcPts val="0"/>
              </a:spcAft>
              <a:buSzPts val="1400"/>
              <a:buNone/>
            </a:pPr>
            <a:r>
              <a:t/>
            </a:r>
            <a:endParaRPr sz="1400"/>
          </a:p>
          <a:p>
            <a:pPr indent="0" lvl="0" marL="342900" rtl="0" algn="l">
              <a:lnSpc>
                <a:spcPct val="90000"/>
              </a:lnSpc>
              <a:spcBef>
                <a:spcPts val="0"/>
              </a:spcBef>
              <a:spcAft>
                <a:spcPts val="0"/>
              </a:spcAft>
              <a:buSzPts val="1400"/>
              <a:buNone/>
            </a:pPr>
            <a:r>
              <a:t/>
            </a:r>
            <a:endParaRPr sz="1400"/>
          </a:p>
          <a:p>
            <a:pPr indent="-254000" lvl="0" marL="342900" rtl="0" algn="l">
              <a:lnSpc>
                <a:spcPct val="90000"/>
              </a:lnSpc>
              <a:spcBef>
                <a:spcPts val="0"/>
              </a:spcBef>
              <a:spcAft>
                <a:spcPts val="0"/>
              </a:spcAft>
              <a:buSzPts val="1400"/>
              <a:buChar char="●"/>
            </a:pPr>
            <a:r>
              <a:rPr lang="en-GB" sz="1400"/>
              <a:t>Hence this lock is mandatorily acquired by any DML statement by default when executed to modify the records.</a:t>
            </a:r>
            <a:endParaRPr sz="1400"/>
          </a:p>
          <a:p>
            <a:pPr indent="0" lvl="0" marL="342900" rtl="0" algn="l">
              <a:lnSpc>
                <a:spcPct val="90000"/>
              </a:lnSpc>
              <a:spcBef>
                <a:spcPts val="0"/>
              </a:spcBef>
              <a:spcAft>
                <a:spcPts val="0"/>
              </a:spcAft>
              <a:buSzPts val="1400"/>
              <a:buNone/>
            </a:pPr>
            <a:r>
              <a:t/>
            </a:r>
            <a:endParaRPr sz="1400"/>
          </a:p>
          <a:p>
            <a:pPr indent="0" lvl="0" marL="342900" rtl="0" algn="l">
              <a:lnSpc>
                <a:spcPct val="90000"/>
              </a:lnSpc>
              <a:spcBef>
                <a:spcPts val="0"/>
              </a:spcBef>
              <a:spcAft>
                <a:spcPts val="0"/>
              </a:spcAft>
              <a:buSzPts val="1400"/>
              <a:buNone/>
            </a:pPr>
            <a:r>
              <a:t/>
            </a:r>
            <a:endParaRPr sz="1400"/>
          </a:p>
          <a:p>
            <a:pPr indent="-254000" lvl="0" marL="342900" rtl="0" algn="l">
              <a:lnSpc>
                <a:spcPct val="90000"/>
              </a:lnSpc>
              <a:spcBef>
                <a:spcPts val="0"/>
              </a:spcBef>
              <a:spcAft>
                <a:spcPts val="0"/>
              </a:spcAft>
              <a:buSzPts val="1400"/>
              <a:buChar char="●"/>
            </a:pPr>
            <a:r>
              <a:rPr lang="en-GB" sz="1400"/>
              <a:t>This lock cannot be shared with any other transactions as they have to keep waiting until the first DML transaction completes and commits its changes to database. </a:t>
            </a:r>
            <a:endParaRPr sz="1400"/>
          </a:p>
          <a:p>
            <a:pPr indent="0" lvl="0" marL="342900" rtl="0" algn="l">
              <a:lnSpc>
                <a:spcPct val="90000"/>
              </a:lnSpc>
              <a:spcBef>
                <a:spcPts val="0"/>
              </a:spcBef>
              <a:spcAft>
                <a:spcPts val="0"/>
              </a:spcAft>
              <a:buSzPts val="1400"/>
              <a:buNone/>
            </a:pPr>
            <a:r>
              <a:t/>
            </a:r>
            <a:endParaRPr sz="1400"/>
          </a:p>
          <a:p>
            <a:pPr indent="0" lvl="0" marL="342900" rtl="0" algn="l">
              <a:lnSpc>
                <a:spcPct val="90000"/>
              </a:lnSpc>
              <a:spcBef>
                <a:spcPts val="0"/>
              </a:spcBef>
              <a:spcAft>
                <a:spcPts val="0"/>
              </a:spcAft>
              <a:buSzPts val="1400"/>
              <a:buNone/>
            </a:pPr>
            <a:r>
              <a:t/>
            </a:r>
            <a:endParaRPr sz="1400"/>
          </a:p>
          <a:p>
            <a:pPr indent="-254000" lvl="0" marL="342900" rtl="0" algn="l">
              <a:lnSpc>
                <a:spcPct val="90000"/>
              </a:lnSpc>
              <a:spcBef>
                <a:spcPts val="0"/>
              </a:spcBef>
              <a:spcAft>
                <a:spcPts val="0"/>
              </a:spcAft>
              <a:buSzPts val="1400"/>
              <a:buChar char="●"/>
            </a:pPr>
            <a:r>
              <a:rPr lang="en-GB" sz="1400"/>
              <a:t>Note: Once the Exclusive lock ( X) is acquired , other transactions gain neither of the Shared ( S) nor Exclusive (X)  Locks</a:t>
            </a:r>
            <a:endParaRPr sz="1400"/>
          </a:p>
        </p:txBody>
      </p:sp>
      <p:sp>
        <p:nvSpPr>
          <p:cNvPr id="543" name="Google Shape;543;p58"/>
          <p:cNvSpPr txBox="1"/>
          <p:nvPr/>
        </p:nvSpPr>
        <p:spPr>
          <a:xfrm>
            <a:off x="437381" y="168244"/>
            <a:ext cx="5782500" cy="5820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800"/>
              <a:buFont typeface="Arial"/>
              <a:buNone/>
            </a:pPr>
            <a:r>
              <a:rPr b="1" i="0" lang="en-GB" sz="2300" u="none" cap="none" strike="noStrike">
                <a:solidFill>
                  <a:srgbClr val="434343"/>
                </a:solidFill>
                <a:latin typeface="Avenir"/>
                <a:ea typeface="Avenir"/>
                <a:cs typeface="Avenir"/>
                <a:sym typeface="Avenir"/>
              </a:rPr>
              <a:t>Exclusive (X) Locks</a:t>
            </a:r>
            <a:endParaRPr b="0" i="0" sz="2300" u="none" cap="none" strike="noStrike">
              <a:solidFill>
                <a:srgbClr val="434343"/>
              </a:solidFill>
              <a:latin typeface="Avenir"/>
              <a:ea typeface="Avenir"/>
              <a:cs typeface="Avenir"/>
              <a:sym typeface="Aveni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9"/>
          <p:cNvSpPr txBox="1"/>
          <p:nvPr>
            <p:ph type="title"/>
          </p:nvPr>
        </p:nvSpPr>
        <p:spPr>
          <a:xfrm>
            <a:off x="544838" y="1026656"/>
            <a:ext cx="8265300" cy="3999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400"/>
              <a:buFont typeface="Calibri"/>
              <a:buNone/>
            </a:pPr>
            <a:r>
              <a:rPr b="1" lang="en-GB" sz="1400">
                <a:latin typeface="Arial"/>
                <a:ea typeface="Arial"/>
                <a:cs typeface="Arial"/>
                <a:sym typeface="Arial"/>
              </a:rPr>
              <a:t>Session  - 1 </a:t>
            </a:r>
            <a:r>
              <a:rPr lang="en-GB" sz="1100">
                <a:latin typeface="Arial"/>
                <a:ea typeface="Arial"/>
                <a:cs typeface="Arial"/>
                <a:sym typeface="Arial"/>
              </a:rPr>
              <a:t>/* acquired shared lock */</a:t>
            </a:r>
            <a:endParaRPr b="1" sz="1100">
              <a:latin typeface="Arial"/>
              <a:ea typeface="Arial"/>
              <a:cs typeface="Arial"/>
              <a:sym typeface="Arial"/>
            </a:endParaRPr>
          </a:p>
          <a:p>
            <a:pPr indent="0" lvl="0" marL="0" rtl="0" algn="l">
              <a:lnSpc>
                <a:spcPct val="90000"/>
              </a:lnSpc>
              <a:spcBef>
                <a:spcPts val="0"/>
              </a:spcBef>
              <a:spcAft>
                <a:spcPts val="0"/>
              </a:spcAft>
              <a:buClr>
                <a:schemeClr val="dk1"/>
              </a:buClr>
              <a:buSzPts val="1400"/>
              <a:buFont typeface="Calibri"/>
              <a:buNone/>
            </a:pPr>
            <a:r>
              <a:t/>
            </a:r>
            <a:endParaRPr sz="1100">
              <a:latin typeface="Arial"/>
              <a:ea typeface="Arial"/>
              <a:cs typeface="Arial"/>
              <a:sym typeface="Arial"/>
            </a:endParaRPr>
          </a:p>
          <a:p>
            <a:pPr indent="0" lvl="0" marL="0" rtl="0" algn="l">
              <a:lnSpc>
                <a:spcPct val="90000"/>
              </a:lnSpc>
              <a:spcBef>
                <a:spcPts val="0"/>
              </a:spcBef>
              <a:spcAft>
                <a:spcPts val="0"/>
              </a:spcAft>
              <a:buClr>
                <a:schemeClr val="dk1"/>
              </a:buClr>
              <a:buSzPts val="1400"/>
              <a:buFont typeface="Calibri"/>
              <a:buNone/>
            </a:pPr>
            <a:r>
              <a:rPr lang="en-GB" sz="1100">
                <a:latin typeface="Courier New"/>
                <a:ea typeface="Courier New"/>
                <a:cs typeface="Courier New"/>
                <a:sym typeface="Courier New"/>
              </a:rPr>
              <a:t>START TRANSACTION</a:t>
            </a:r>
            <a:endParaRPr sz="11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Font typeface="Calibri"/>
              <a:buNone/>
            </a:pPr>
            <a:r>
              <a:rPr lang="en-GB" sz="1100">
                <a:latin typeface="Courier New"/>
                <a:ea typeface="Courier New"/>
                <a:cs typeface="Courier New"/>
                <a:sym typeface="Courier New"/>
              </a:rPr>
              <a:t>SELECT * FROM ACCOUNT WHERE Acct_Num = '4000-1956-2001' LOCK IN SHARE MODE</a:t>
            </a:r>
            <a:endParaRPr sz="11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Font typeface="Calibri"/>
              <a:buNone/>
            </a:pPr>
            <a:r>
              <a:t/>
            </a:r>
            <a:endParaRPr sz="1100">
              <a:latin typeface="Arial"/>
              <a:ea typeface="Arial"/>
              <a:cs typeface="Arial"/>
              <a:sym typeface="Arial"/>
            </a:endParaRPr>
          </a:p>
          <a:p>
            <a:pPr indent="0" lvl="0" marL="0" rtl="0" algn="l">
              <a:lnSpc>
                <a:spcPct val="90000"/>
              </a:lnSpc>
              <a:spcBef>
                <a:spcPts val="0"/>
              </a:spcBef>
              <a:spcAft>
                <a:spcPts val="0"/>
              </a:spcAft>
              <a:buClr>
                <a:schemeClr val="dk1"/>
              </a:buClr>
              <a:buSzPts val="1400"/>
              <a:buFont typeface="Calibri"/>
              <a:buNone/>
            </a:pPr>
            <a:r>
              <a:rPr b="1" lang="en-GB" sz="1400">
                <a:latin typeface="Arial"/>
                <a:ea typeface="Arial"/>
                <a:cs typeface="Arial"/>
                <a:sym typeface="Arial"/>
              </a:rPr>
              <a:t>Session  - 2 </a:t>
            </a:r>
            <a:r>
              <a:rPr b="1" lang="en-GB" sz="1100">
                <a:latin typeface="Arial"/>
                <a:ea typeface="Arial"/>
                <a:cs typeface="Arial"/>
                <a:sym typeface="Arial"/>
              </a:rPr>
              <a:t> </a:t>
            </a:r>
            <a:r>
              <a:rPr lang="en-GB" sz="1100">
                <a:latin typeface="Arial"/>
                <a:ea typeface="Arial"/>
                <a:cs typeface="Arial"/>
                <a:sym typeface="Arial"/>
              </a:rPr>
              <a:t>/* acquired shared lock */</a:t>
            </a:r>
            <a:endParaRPr sz="1100">
              <a:latin typeface="Arial"/>
              <a:ea typeface="Arial"/>
              <a:cs typeface="Arial"/>
              <a:sym typeface="Arial"/>
            </a:endParaRPr>
          </a:p>
          <a:p>
            <a:pPr indent="0" lvl="0" marL="0" rtl="0" algn="l">
              <a:lnSpc>
                <a:spcPct val="90000"/>
              </a:lnSpc>
              <a:spcBef>
                <a:spcPts val="0"/>
              </a:spcBef>
              <a:spcAft>
                <a:spcPts val="0"/>
              </a:spcAft>
              <a:buClr>
                <a:schemeClr val="dk1"/>
              </a:buClr>
              <a:buSzPts val="1400"/>
              <a:buFont typeface="Calibri"/>
              <a:buNone/>
            </a:pPr>
            <a:r>
              <a:rPr lang="en-GB" sz="1100">
                <a:latin typeface="Courier New"/>
                <a:ea typeface="Courier New"/>
                <a:cs typeface="Courier New"/>
                <a:sym typeface="Courier New"/>
              </a:rPr>
              <a:t>START TRANSACTION</a:t>
            </a:r>
            <a:endParaRPr sz="11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Font typeface="Calibri"/>
              <a:buNone/>
            </a:pPr>
            <a:r>
              <a:rPr lang="en-GB" sz="1100">
                <a:latin typeface="Courier New"/>
                <a:ea typeface="Courier New"/>
                <a:cs typeface="Courier New"/>
                <a:sym typeface="Courier New"/>
              </a:rPr>
              <a:t>SELECT * FROM ACCOUNT WHERE Acct_Num = '4000-1956-2001' LOCK IN SHARE MODE</a:t>
            </a:r>
            <a:endParaRPr sz="11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Font typeface="Calibri"/>
              <a:buNone/>
            </a:pPr>
            <a:r>
              <a:t/>
            </a:r>
            <a:endParaRPr b="1" sz="1100">
              <a:latin typeface="Arial"/>
              <a:ea typeface="Arial"/>
              <a:cs typeface="Arial"/>
              <a:sym typeface="Arial"/>
            </a:endParaRPr>
          </a:p>
          <a:p>
            <a:pPr indent="0" lvl="0" marL="0" rtl="0" algn="l">
              <a:lnSpc>
                <a:spcPct val="90000"/>
              </a:lnSpc>
              <a:spcBef>
                <a:spcPts val="0"/>
              </a:spcBef>
              <a:spcAft>
                <a:spcPts val="0"/>
              </a:spcAft>
              <a:buClr>
                <a:schemeClr val="dk1"/>
              </a:buClr>
              <a:buSzPts val="1400"/>
              <a:buFont typeface="Calibri"/>
              <a:buNone/>
            </a:pPr>
            <a:r>
              <a:rPr b="1" lang="en-GB" sz="1400">
                <a:latin typeface="Arial"/>
                <a:ea typeface="Arial"/>
                <a:cs typeface="Arial"/>
                <a:sym typeface="Arial"/>
              </a:rPr>
              <a:t>Session  - 1  </a:t>
            </a:r>
            <a:r>
              <a:rPr lang="en-GB" sz="1100">
                <a:latin typeface="Arial"/>
                <a:ea typeface="Arial"/>
                <a:cs typeface="Arial"/>
                <a:sym typeface="Arial"/>
              </a:rPr>
              <a:t>/* acquired shared lock  </a:t>
            </a:r>
            <a:r>
              <a:rPr b="1" lang="en-GB" sz="1100">
                <a:latin typeface="Arial"/>
                <a:ea typeface="Arial"/>
                <a:cs typeface="Arial"/>
                <a:sym typeface="Arial"/>
              </a:rPr>
              <a:t>and exclusive lock </a:t>
            </a:r>
            <a:r>
              <a:rPr lang="en-GB" sz="1100">
                <a:latin typeface="Arial"/>
                <a:ea typeface="Arial"/>
                <a:cs typeface="Arial"/>
                <a:sym typeface="Arial"/>
              </a:rPr>
              <a:t>*/</a:t>
            </a:r>
            <a:endParaRPr b="1" sz="1100">
              <a:latin typeface="Arial"/>
              <a:ea typeface="Arial"/>
              <a:cs typeface="Arial"/>
              <a:sym typeface="Arial"/>
            </a:endParaRPr>
          </a:p>
          <a:p>
            <a:pPr indent="0" lvl="0" marL="0" rtl="0" algn="l">
              <a:lnSpc>
                <a:spcPct val="90000"/>
              </a:lnSpc>
              <a:spcBef>
                <a:spcPts val="0"/>
              </a:spcBef>
              <a:spcAft>
                <a:spcPts val="0"/>
              </a:spcAft>
              <a:buClr>
                <a:schemeClr val="dk1"/>
              </a:buClr>
              <a:buSzPts val="1400"/>
              <a:buFont typeface="Calibri"/>
              <a:buNone/>
            </a:pPr>
            <a:r>
              <a:rPr lang="en-GB" sz="1100">
                <a:latin typeface="Courier New"/>
                <a:ea typeface="Courier New"/>
                <a:cs typeface="Courier New"/>
                <a:sym typeface="Courier New"/>
              </a:rPr>
              <a:t>START TRANSACTION</a:t>
            </a:r>
            <a:endParaRPr sz="11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Font typeface="Calibri"/>
              <a:buNone/>
            </a:pPr>
            <a:r>
              <a:rPr lang="en-GB" sz="1100">
                <a:latin typeface="Courier New"/>
                <a:ea typeface="Courier New"/>
                <a:cs typeface="Courier New"/>
                <a:sym typeface="Courier New"/>
              </a:rPr>
              <a:t>SELECT * FROM ACCOUNT WHERE Acct_Num = '4000-1956-2001' LOCK IN SHARE MODE</a:t>
            </a:r>
            <a:br>
              <a:rPr lang="en-GB" sz="1100">
                <a:latin typeface="Courier New"/>
                <a:ea typeface="Courier New"/>
                <a:cs typeface="Courier New"/>
                <a:sym typeface="Courier New"/>
              </a:rPr>
            </a:br>
            <a:r>
              <a:rPr lang="en-GB" sz="1100">
                <a:latin typeface="Courier New"/>
                <a:ea typeface="Courier New"/>
                <a:cs typeface="Courier New"/>
                <a:sym typeface="Courier New"/>
              </a:rPr>
              <a:t>UPDATE ACCOUNT Set balance = balance -  balance * 0.04 WHERE Acct_Num = '4000-1956-2001'</a:t>
            </a:r>
            <a:endParaRPr sz="11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Font typeface="Calibri"/>
              <a:buNone/>
            </a:pPr>
            <a:r>
              <a:t/>
            </a:r>
            <a:endParaRPr sz="1100">
              <a:latin typeface="Arial"/>
              <a:ea typeface="Arial"/>
              <a:cs typeface="Arial"/>
              <a:sym typeface="Arial"/>
            </a:endParaRPr>
          </a:p>
          <a:p>
            <a:pPr indent="0" lvl="0" marL="0" rtl="0" algn="l">
              <a:lnSpc>
                <a:spcPct val="90000"/>
              </a:lnSpc>
              <a:spcBef>
                <a:spcPts val="0"/>
              </a:spcBef>
              <a:spcAft>
                <a:spcPts val="0"/>
              </a:spcAft>
              <a:buClr>
                <a:schemeClr val="dk1"/>
              </a:buClr>
              <a:buSzPts val="1400"/>
              <a:buFont typeface="Calibri"/>
              <a:buNone/>
            </a:pPr>
            <a:r>
              <a:rPr b="1" lang="en-GB" sz="1400">
                <a:latin typeface="Arial"/>
                <a:ea typeface="Arial"/>
                <a:cs typeface="Arial"/>
                <a:sym typeface="Arial"/>
              </a:rPr>
              <a:t>Session  - 2 </a:t>
            </a:r>
            <a:r>
              <a:rPr lang="en-GB" sz="1100">
                <a:latin typeface="Arial"/>
                <a:ea typeface="Arial"/>
                <a:cs typeface="Arial"/>
                <a:sym typeface="Arial"/>
              </a:rPr>
              <a:t>/* acquired shared lock  </a:t>
            </a:r>
            <a:r>
              <a:rPr b="1" lang="en-GB" sz="1100">
                <a:latin typeface="Arial"/>
                <a:ea typeface="Arial"/>
                <a:cs typeface="Arial"/>
                <a:sym typeface="Arial"/>
              </a:rPr>
              <a:t>but did not gain exclusive lock </a:t>
            </a:r>
            <a:r>
              <a:rPr b="1" lang="en-GB" sz="1100">
                <a:solidFill>
                  <a:srgbClr val="FF0000"/>
                </a:solidFill>
                <a:latin typeface="Arial"/>
                <a:ea typeface="Arial"/>
                <a:cs typeface="Arial"/>
                <a:sym typeface="Arial"/>
              </a:rPr>
              <a:t>( waiting ) </a:t>
            </a:r>
            <a:r>
              <a:rPr b="1" lang="en-GB" sz="1100">
                <a:latin typeface="Arial"/>
                <a:ea typeface="Arial"/>
                <a:cs typeface="Arial"/>
                <a:sym typeface="Arial"/>
              </a:rPr>
              <a:t>*/</a:t>
            </a:r>
            <a:endParaRPr b="1" sz="1100">
              <a:latin typeface="Arial"/>
              <a:ea typeface="Arial"/>
              <a:cs typeface="Arial"/>
              <a:sym typeface="Arial"/>
            </a:endParaRPr>
          </a:p>
          <a:p>
            <a:pPr indent="0" lvl="0" marL="0" rtl="0" algn="l">
              <a:lnSpc>
                <a:spcPct val="90000"/>
              </a:lnSpc>
              <a:spcBef>
                <a:spcPts val="0"/>
              </a:spcBef>
              <a:spcAft>
                <a:spcPts val="0"/>
              </a:spcAft>
              <a:buClr>
                <a:schemeClr val="dk1"/>
              </a:buClr>
              <a:buSzPts val="1400"/>
              <a:buFont typeface="Calibri"/>
              <a:buNone/>
            </a:pPr>
            <a:r>
              <a:rPr lang="en-GB" sz="1100">
                <a:latin typeface="Courier New"/>
                <a:ea typeface="Courier New"/>
                <a:cs typeface="Courier New"/>
                <a:sym typeface="Courier New"/>
              </a:rPr>
              <a:t>START TRANSACTION</a:t>
            </a:r>
            <a:endParaRPr sz="11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Font typeface="Calibri"/>
              <a:buNone/>
            </a:pPr>
            <a:r>
              <a:rPr lang="en-GB" sz="1100">
                <a:latin typeface="Courier New"/>
                <a:ea typeface="Courier New"/>
                <a:cs typeface="Courier New"/>
                <a:sym typeface="Courier New"/>
              </a:rPr>
              <a:t>SELECT * FROM ACCOUNT WHERE Acct_Num = '4000-1956-2001' LOCK IN SHARE MODE</a:t>
            </a:r>
            <a:endParaRPr sz="11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Font typeface="Calibri"/>
              <a:buNone/>
            </a:pPr>
            <a:r>
              <a:rPr lang="en-GB" sz="1100">
                <a:latin typeface="Courier New"/>
                <a:ea typeface="Courier New"/>
                <a:cs typeface="Courier New"/>
                <a:sym typeface="Courier New"/>
              </a:rPr>
              <a:t>UPDATE ACCOUNT Set balance = balance -  balance * 0.04 WHERE Acct_Num = '4000-1956-2001'</a:t>
            </a:r>
            <a:br>
              <a:rPr lang="en-GB" sz="1100">
                <a:latin typeface="Arial"/>
                <a:ea typeface="Arial"/>
                <a:cs typeface="Arial"/>
                <a:sym typeface="Arial"/>
              </a:rPr>
            </a:br>
            <a:endParaRPr sz="1100">
              <a:latin typeface="Arial"/>
              <a:ea typeface="Arial"/>
              <a:cs typeface="Arial"/>
              <a:sym typeface="Arial"/>
            </a:endParaRPr>
          </a:p>
          <a:p>
            <a:pPr indent="0" lvl="0" marL="0" rtl="0" algn="l">
              <a:lnSpc>
                <a:spcPct val="90000"/>
              </a:lnSpc>
              <a:spcBef>
                <a:spcPts val="0"/>
              </a:spcBef>
              <a:spcAft>
                <a:spcPts val="0"/>
              </a:spcAft>
              <a:buClr>
                <a:schemeClr val="dk1"/>
              </a:buClr>
              <a:buSzPts val="1400"/>
              <a:buFont typeface="Calibri"/>
              <a:buNone/>
            </a:pPr>
            <a:r>
              <a:rPr b="1" lang="en-GB" sz="1400">
                <a:latin typeface="Arial"/>
                <a:ea typeface="Arial"/>
                <a:cs typeface="Arial"/>
                <a:sym typeface="Arial"/>
              </a:rPr>
              <a:t>Session  - 3 </a:t>
            </a:r>
            <a:r>
              <a:rPr lang="en-GB" sz="1100">
                <a:latin typeface="Arial"/>
                <a:ea typeface="Arial"/>
                <a:cs typeface="Arial"/>
                <a:sym typeface="Arial"/>
              </a:rPr>
              <a:t>/* </a:t>
            </a:r>
            <a:r>
              <a:rPr b="1" lang="en-GB" sz="1100">
                <a:latin typeface="Arial"/>
                <a:ea typeface="Arial"/>
                <a:cs typeface="Arial"/>
                <a:sym typeface="Arial"/>
              </a:rPr>
              <a:t>Neither acquires  Shared lock(S) nor Exclusive ( X) lock */</a:t>
            </a:r>
            <a:endParaRPr b="1" sz="1100">
              <a:latin typeface="Arial"/>
              <a:ea typeface="Arial"/>
              <a:cs typeface="Arial"/>
              <a:sym typeface="Arial"/>
            </a:endParaRPr>
          </a:p>
          <a:p>
            <a:pPr indent="0" lvl="0" marL="0" rtl="0" algn="l">
              <a:lnSpc>
                <a:spcPct val="90000"/>
              </a:lnSpc>
              <a:spcBef>
                <a:spcPts val="0"/>
              </a:spcBef>
              <a:spcAft>
                <a:spcPts val="0"/>
              </a:spcAft>
              <a:buClr>
                <a:schemeClr val="dk1"/>
              </a:buClr>
              <a:buSzPts val="1400"/>
              <a:buFont typeface="Calibri"/>
              <a:buNone/>
            </a:pPr>
            <a:r>
              <a:rPr lang="en-GB" sz="1100">
                <a:latin typeface="Courier New"/>
                <a:ea typeface="Courier New"/>
                <a:cs typeface="Courier New"/>
                <a:sym typeface="Courier New"/>
              </a:rPr>
              <a:t>START TRANSACTION</a:t>
            </a:r>
            <a:endParaRPr sz="11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Font typeface="Calibri"/>
              <a:buNone/>
            </a:pPr>
            <a:r>
              <a:rPr lang="en-GB" sz="1100">
                <a:latin typeface="Courier New"/>
                <a:ea typeface="Courier New"/>
                <a:cs typeface="Courier New"/>
                <a:sym typeface="Courier New"/>
              </a:rPr>
              <a:t>SELECT * FROM ACCOUNT WHERE Acct_Num = '4000-1956-2001' LOCK IN SHARE MODE</a:t>
            </a:r>
            <a:endParaRPr sz="11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Font typeface="Calibri"/>
              <a:buNone/>
            </a:pPr>
            <a:r>
              <a:rPr lang="en-GB" sz="1100">
                <a:latin typeface="Courier New"/>
                <a:ea typeface="Courier New"/>
                <a:cs typeface="Courier New"/>
                <a:sym typeface="Courier New"/>
              </a:rPr>
              <a:t>UPDATE ACCOUNT Set balance = balance -  balance * 0.04 WHERE Acct_Num = '4000-1956-2001'</a:t>
            </a:r>
            <a:br>
              <a:rPr lang="en-GB" sz="1100">
                <a:latin typeface="Arial"/>
                <a:ea typeface="Arial"/>
                <a:cs typeface="Arial"/>
                <a:sym typeface="Arial"/>
              </a:rPr>
            </a:br>
            <a:endParaRPr sz="1100">
              <a:latin typeface="Arial"/>
              <a:ea typeface="Arial"/>
              <a:cs typeface="Arial"/>
              <a:sym typeface="Arial"/>
            </a:endParaRPr>
          </a:p>
          <a:p>
            <a:pPr indent="0" lvl="0" marL="0" rtl="0" algn="l">
              <a:lnSpc>
                <a:spcPct val="90000"/>
              </a:lnSpc>
              <a:spcBef>
                <a:spcPts val="0"/>
              </a:spcBef>
              <a:spcAft>
                <a:spcPts val="0"/>
              </a:spcAft>
              <a:buClr>
                <a:schemeClr val="dk1"/>
              </a:buClr>
              <a:buSzPts val="1400"/>
              <a:buFont typeface="Calibri"/>
              <a:buNone/>
            </a:pPr>
            <a:r>
              <a:t/>
            </a:r>
            <a:endParaRPr sz="1100">
              <a:latin typeface="Arial"/>
              <a:ea typeface="Arial"/>
              <a:cs typeface="Arial"/>
              <a:sym typeface="Arial"/>
            </a:endParaRPr>
          </a:p>
        </p:txBody>
      </p:sp>
      <p:sp>
        <p:nvSpPr>
          <p:cNvPr id="549" name="Google Shape;549;p59"/>
          <p:cNvSpPr txBox="1"/>
          <p:nvPr/>
        </p:nvSpPr>
        <p:spPr>
          <a:xfrm>
            <a:off x="437381" y="168244"/>
            <a:ext cx="5782500" cy="5820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800"/>
              <a:buFont typeface="Arial"/>
              <a:buNone/>
            </a:pPr>
            <a:r>
              <a:rPr b="1" i="0" lang="en-GB" sz="2300" u="none" cap="none" strike="noStrike">
                <a:solidFill>
                  <a:srgbClr val="434343"/>
                </a:solidFill>
                <a:latin typeface="Avenir"/>
                <a:ea typeface="Avenir"/>
                <a:cs typeface="Avenir"/>
                <a:sym typeface="Avenir"/>
              </a:rPr>
              <a:t>Exclusive (X) Locks</a:t>
            </a:r>
            <a:endParaRPr b="0" i="0" sz="2300" u="none" cap="none" strike="noStrike">
              <a:solidFill>
                <a:srgbClr val="434343"/>
              </a:solidFill>
              <a:latin typeface="Avenir"/>
              <a:ea typeface="Avenir"/>
              <a:cs typeface="Avenir"/>
              <a:sym typeface="Aveni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6"/>
          <p:cNvSpPr txBox="1"/>
          <p:nvPr>
            <p:ph type="title"/>
          </p:nvPr>
        </p:nvSpPr>
        <p:spPr>
          <a:xfrm>
            <a:off x="663038" y="1159669"/>
            <a:ext cx="7735200" cy="37545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chemeClr val="dk1"/>
              </a:buClr>
              <a:buSzPts val="1800"/>
              <a:buFont typeface="Calibri"/>
              <a:buNone/>
            </a:pPr>
            <a:r>
              <a:t/>
            </a:r>
            <a:endParaRPr sz="1400">
              <a:latin typeface="Avenir"/>
              <a:ea typeface="Avenir"/>
              <a:cs typeface="Avenir"/>
              <a:sym typeface="Avenir"/>
            </a:endParaRPr>
          </a:p>
          <a:p>
            <a:pPr indent="0" lvl="0" marL="0" rtl="0" algn="l">
              <a:lnSpc>
                <a:spcPct val="100000"/>
              </a:lnSpc>
              <a:spcBef>
                <a:spcPts val="0"/>
              </a:spcBef>
              <a:spcAft>
                <a:spcPts val="0"/>
              </a:spcAft>
              <a:buClr>
                <a:schemeClr val="dk1"/>
              </a:buClr>
              <a:buSzPts val="1800"/>
              <a:buFont typeface="Calibri"/>
              <a:buNone/>
            </a:pPr>
            <a:r>
              <a:t/>
            </a:r>
            <a:endParaRPr sz="1400">
              <a:latin typeface="Avenir"/>
              <a:ea typeface="Avenir"/>
              <a:cs typeface="Avenir"/>
              <a:sym typeface="Avenir"/>
            </a:endParaRPr>
          </a:p>
          <a:p>
            <a:pPr indent="0" lvl="0" marL="0" rtl="0" algn="l">
              <a:lnSpc>
                <a:spcPct val="100000"/>
              </a:lnSpc>
              <a:spcBef>
                <a:spcPts val="0"/>
              </a:spcBef>
              <a:spcAft>
                <a:spcPts val="0"/>
              </a:spcAft>
              <a:buClr>
                <a:schemeClr val="dk1"/>
              </a:buClr>
              <a:buSzPts val="1800"/>
              <a:buFont typeface="Calibri"/>
              <a:buNone/>
            </a:pPr>
            <a:r>
              <a:rPr b="1" i="1" lang="en-GB" sz="1900">
                <a:latin typeface="Avenir"/>
                <a:ea typeface="Avenir"/>
                <a:cs typeface="Avenir"/>
                <a:sym typeface="Avenir"/>
              </a:rPr>
              <a:t>Isolation</a:t>
            </a:r>
            <a:r>
              <a:rPr b="1" i="1" lang="en-GB" sz="1400">
                <a:latin typeface="Avenir"/>
                <a:ea typeface="Avenir"/>
                <a:cs typeface="Avenir"/>
                <a:sym typeface="Avenir"/>
              </a:rPr>
              <a:t>:</a:t>
            </a:r>
            <a:br>
              <a:rPr b="1" lang="en-GB" sz="1400">
                <a:latin typeface="Avenir"/>
                <a:ea typeface="Avenir"/>
                <a:cs typeface="Avenir"/>
                <a:sym typeface="Avenir"/>
              </a:rPr>
            </a:br>
            <a:br>
              <a:rPr lang="en-GB" sz="1400">
                <a:latin typeface="Avenir"/>
                <a:ea typeface="Avenir"/>
                <a:cs typeface="Avenir"/>
                <a:sym typeface="Avenir"/>
              </a:rPr>
            </a:br>
            <a:r>
              <a:rPr lang="en-GB" sz="1400">
                <a:latin typeface="Avenir"/>
                <a:ea typeface="Avenir"/>
                <a:cs typeface="Avenir"/>
                <a:sym typeface="Avenir"/>
              </a:rPr>
              <a:t>Multiple DML statements concurrently hit the database and isolating one transaction from other transaction is the responsibility of database.</a:t>
            </a:r>
            <a:endParaRPr sz="1400">
              <a:latin typeface="Avenir"/>
              <a:ea typeface="Avenir"/>
              <a:cs typeface="Avenir"/>
              <a:sym typeface="Avenir"/>
            </a:endParaRPr>
          </a:p>
          <a:p>
            <a:pPr indent="0" lvl="0" marL="0" rtl="0" algn="l">
              <a:lnSpc>
                <a:spcPct val="100000"/>
              </a:lnSpc>
              <a:spcBef>
                <a:spcPts val="0"/>
              </a:spcBef>
              <a:spcAft>
                <a:spcPts val="0"/>
              </a:spcAft>
              <a:buClr>
                <a:schemeClr val="dk1"/>
              </a:buClr>
              <a:buSzPts val="1800"/>
              <a:buFont typeface="Calibri"/>
              <a:buNone/>
            </a:pPr>
            <a:r>
              <a:t/>
            </a:r>
            <a:endParaRPr sz="1400">
              <a:latin typeface="Avenir"/>
              <a:ea typeface="Avenir"/>
              <a:cs typeface="Avenir"/>
              <a:sym typeface="Avenir"/>
            </a:endParaRPr>
          </a:p>
          <a:p>
            <a:pPr indent="0" lvl="0" marL="0" rtl="0" algn="l">
              <a:lnSpc>
                <a:spcPct val="100000"/>
              </a:lnSpc>
              <a:spcBef>
                <a:spcPts val="0"/>
              </a:spcBef>
              <a:spcAft>
                <a:spcPts val="0"/>
              </a:spcAft>
              <a:buClr>
                <a:schemeClr val="dk1"/>
              </a:buClr>
              <a:buSzPts val="1800"/>
              <a:buFont typeface="Calibri"/>
              <a:buNone/>
            </a:pPr>
            <a:r>
              <a:rPr lang="en-GB" sz="1400">
                <a:latin typeface="Avenir"/>
                <a:ea typeface="Avenir"/>
                <a:cs typeface="Avenir"/>
                <a:sym typeface="Avenir"/>
              </a:rPr>
              <a:t>So one individual transaction is isolated from other transactions. It is achieved only by forming the Queue of transactions. </a:t>
            </a:r>
            <a:endParaRPr sz="1400">
              <a:latin typeface="Avenir"/>
              <a:ea typeface="Avenir"/>
              <a:cs typeface="Avenir"/>
              <a:sym typeface="Avenir"/>
            </a:endParaRPr>
          </a:p>
          <a:p>
            <a:pPr indent="0" lvl="0" marL="0" rtl="0" algn="l">
              <a:lnSpc>
                <a:spcPct val="100000"/>
              </a:lnSpc>
              <a:spcBef>
                <a:spcPts val="0"/>
              </a:spcBef>
              <a:spcAft>
                <a:spcPts val="0"/>
              </a:spcAft>
              <a:buClr>
                <a:schemeClr val="dk1"/>
              </a:buClr>
              <a:buSzPts val="1800"/>
              <a:buFont typeface="Calibri"/>
              <a:buNone/>
            </a:pPr>
            <a:r>
              <a:t/>
            </a:r>
            <a:endParaRPr sz="1400">
              <a:latin typeface="Avenir"/>
              <a:ea typeface="Avenir"/>
              <a:cs typeface="Avenir"/>
              <a:sym typeface="Avenir"/>
            </a:endParaRPr>
          </a:p>
          <a:p>
            <a:pPr indent="0" lvl="0" marL="0" rtl="0" algn="l">
              <a:lnSpc>
                <a:spcPct val="100000"/>
              </a:lnSpc>
              <a:spcBef>
                <a:spcPts val="0"/>
              </a:spcBef>
              <a:spcAft>
                <a:spcPts val="0"/>
              </a:spcAft>
              <a:buClr>
                <a:schemeClr val="dk1"/>
              </a:buClr>
              <a:buSzPts val="1800"/>
              <a:buFont typeface="Calibri"/>
              <a:buNone/>
            </a:pPr>
            <a:r>
              <a:rPr lang="en-GB" sz="1400">
                <a:latin typeface="Avenir"/>
                <a:ea typeface="Avenir"/>
                <a:cs typeface="Avenir"/>
                <a:sym typeface="Avenir"/>
              </a:rPr>
              <a:t>E.g:  Assume Withdrawal of amount from ATM &amp; internet transfer are two different transactions occured at the same second.  Both transactions are transferring money from the account.         </a:t>
            </a:r>
            <a:endParaRPr sz="1400">
              <a:latin typeface="Avenir"/>
              <a:ea typeface="Avenir"/>
              <a:cs typeface="Avenir"/>
              <a:sym typeface="Avenir"/>
            </a:endParaRPr>
          </a:p>
          <a:p>
            <a:pPr indent="0" lvl="0" marL="0" rtl="0" algn="l">
              <a:lnSpc>
                <a:spcPct val="100000"/>
              </a:lnSpc>
              <a:spcBef>
                <a:spcPts val="0"/>
              </a:spcBef>
              <a:spcAft>
                <a:spcPts val="0"/>
              </a:spcAft>
              <a:buClr>
                <a:schemeClr val="dk1"/>
              </a:buClr>
              <a:buSzPts val="1800"/>
              <a:buFont typeface="Calibri"/>
              <a:buNone/>
            </a:pPr>
            <a:r>
              <a:rPr lang="en-GB" sz="1400">
                <a:latin typeface="Avenir"/>
                <a:ea typeface="Avenir"/>
                <a:cs typeface="Avenir"/>
                <a:sym typeface="Avenir"/>
              </a:rPr>
              <a:t>        The two individual transactions are isolated , it means the database keeps the transactions in Queue to perform one transaction after the other to ensure the balance is sufficient to transfer the money.</a:t>
            </a:r>
            <a:endParaRPr sz="1400">
              <a:latin typeface="Avenir"/>
              <a:ea typeface="Avenir"/>
              <a:cs typeface="Avenir"/>
              <a:sym typeface="Avenir"/>
            </a:endParaRPr>
          </a:p>
          <a:p>
            <a:pPr indent="0" lvl="0" marL="0" rtl="0" algn="l">
              <a:lnSpc>
                <a:spcPct val="100000"/>
              </a:lnSpc>
              <a:spcBef>
                <a:spcPts val="0"/>
              </a:spcBef>
              <a:spcAft>
                <a:spcPts val="0"/>
              </a:spcAft>
              <a:buClr>
                <a:schemeClr val="dk1"/>
              </a:buClr>
              <a:buSzPts val="1800"/>
              <a:buFont typeface="Calibri"/>
              <a:buNone/>
            </a:pPr>
            <a:r>
              <a:rPr lang="en-GB" sz="1400">
                <a:latin typeface="Avenir"/>
                <a:ea typeface="Avenir"/>
                <a:cs typeface="Avenir"/>
                <a:sym typeface="Avenir"/>
              </a:rPr>
              <a:t> </a:t>
            </a:r>
            <a:endParaRPr sz="1400">
              <a:latin typeface="Avenir"/>
              <a:ea typeface="Avenir"/>
              <a:cs typeface="Avenir"/>
              <a:sym typeface="Avenir"/>
            </a:endParaRPr>
          </a:p>
          <a:p>
            <a:pPr indent="0" lvl="0" marL="0" rtl="0" algn="l">
              <a:lnSpc>
                <a:spcPct val="100000"/>
              </a:lnSpc>
              <a:spcBef>
                <a:spcPts val="0"/>
              </a:spcBef>
              <a:spcAft>
                <a:spcPts val="0"/>
              </a:spcAft>
              <a:buClr>
                <a:schemeClr val="dk1"/>
              </a:buClr>
              <a:buSzPts val="1800"/>
              <a:buFont typeface="Calibri"/>
              <a:buNone/>
            </a:pPr>
            <a:r>
              <a:t/>
            </a:r>
            <a:endParaRPr sz="1400">
              <a:latin typeface="Avenir"/>
              <a:ea typeface="Avenir"/>
              <a:cs typeface="Avenir"/>
              <a:sym typeface="Aveni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60"/>
          <p:cNvSpPr txBox="1"/>
          <p:nvPr/>
        </p:nvSpPr>
        <p:spPr>
          <a:xfrm>
            <a:off x="309725" y="2114550"/>
            <a:ext cx="7264500" cy="9144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chemeClr val="dk1"/>
              </a:buClr>
              <a:buSzPts val="4000"/>
              <a:buFont typeface="Arial"/>
              <a:buNone/>
            </a:pPr>
            <a:r>
              <a:rPr b="0" i="0" lang="en-GB" sz="4000" u="none" cap="none" strike="noStrike">
                <a:solidFill>
                  <a:srgbClr val="666666"/>
                </a:solidFill>
                <a:latin typeface="Avenir"/>
                <a:ea typeface="Avenir"/>
                <a:cs typeface="Avenir"/>
                <a:sym typeface="Avenir"/>
              </a:rPr>
              <a:t>Views</a:t>
            </a:r>
            <a:endParaRPr b="0" i="0" sz="4000" u="none" cap="none" strike="noStrike">
              <a:solidFill>
                <a:srgbClr val="666666"/>
              </a:solidFill>
              <a:latin typeface="Avenir"/>
              <a:ea typeface="Avenir"/>
              <a:cs typeface="Avenir"/>
              <a:sym typeface="Avenir"/>
            </a:endParaRPr>
          </a:p>
          <a:p>
            <a:pPr indent="0" lvl="0" marL="0" marR="0" rtl="0" algn="l">
              <a:lnSpc>
                <a:spcPct val="115000"/>
              </a:lnSpc>
              <a:spcBef>
                <a:spcPts val="0"/>
              </a:spcBef>
              <a:spcAft>
                <a:spcPts val="0"/>
              </a:spcAft>
              <a:buClr>
                <a:schemeClr val="dk1"/>
              </a:buClr>
              <a:buSzPts val="1200"/>
              <a:buFont typeface="Arial"/>
              <a:buNone/>
            </a:pPr>
            <a:r>
              <a:t/>
            </a:r>
            <a:endParaRPr b="0" i="0" sz="5000" u="none" cap="none" strike="noStrike">
              <a:solidFill>
                <a:srgbClr val="000000"/>
              </a:solidFill>
              <a:latin typeface="Avenir"/>
              <a:ea typeface="Avenir"/>
              <a:cs typeface="Avenir"/>
              <a:sym typeface="Aveni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61"/>
          <p:cNvSpPr txBox="1"/>
          <p:nvPr/>
        </p:nvSpPr>
        <p:spPr>
          <a:xfrm>
            <a:off x="423525" y="140875"/>
            <a:ext cx="77100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GB" sz="2800" u="none" cap="none" strike="noStrike">
                <a:solidFill>
                  <a:srgbClr val="666666"/>
                </a:solidFill>
                <a:latin typeface="Avenir"/>
                <a:ea typeface="Avenir"/>
                <a:cs typeface="Avenir"/>
                <a:sym typeface="Avenir"/>
              </a:rPr>
              <a:t>Virtual Tables</a:t>
            </a:r>
            <a:endParaRPr b="0" i="0" sz="2800" u="none" cap="none" strike="noStrike">
              <a:solidFill>
                <a:srgbClr val="666666"/>
              </a:solidFill>
              <a:latin typeface="Avenir"/>
              <a:ea typeface="Avenir"/>
              <a:cs typeface="Avenir"/>
              <a:sym typeface="Avenir"/>
            </a:endParaRPr>
          </a:p>
        </p:txBody>
      </p:sp>
      <p:sp>
        <p:nvSpPr>
          <p:cNvPr id="560" name="Google Shape;560;p61"/>
          <p:cNvSpPr txBox="1"/>
          <p:nvPr/>
        </p:nvSpPr>
        <p:spPr>
          <a:xfrm>
            <a:off x="466925" y="1469775"/>
            <a:ext cx="8610300" cy="29823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80000"/>
              </a:lnSpc>
              <a:spcBef>
                <a:spcPts val="0"/>
              </a:spcBef>
              <a:spcAft>
                <a:spcPts val="0"/>
              </a:spcAft>
              <a:buClr>
                <a:srgbClr val="434343"/>
              </a:buClr>
              <a:buSzPts val="1800"/>
              <a:buFont typeface="Avenir"/>
              <a:buChar char="●"/>
            </a:pPr>
            <a:r>
              <a:rPr b="0" i="0" lang="en-GB" sz="1800" u="none" cap="none" strike="noStrike">
                <a:solidFill>
                  <a:srgbClr val="434343"/>
                </a:solidFill>
                <a:latin typeface="Avenir"/>
                <a:ea typeface="Avenir"/>
                <a:cs typeface="Avenir"/>
                <a:sym typeface="Avenir"/>
              </a:rPr>
              <a:t>A virtual table is a </a:t>
            </a:r>
            <a:r>
              <a:rPr b="1" i="1" lang="en-GB" sz="1800" u="none" cap="none" strike="noStrike">
                <a:solidFill>
                  <a:srgbClr val="434343"/>
                </a:solidFill>
                <a:latin typeface="Avenir"/>
                <a:ea typeface="Avenir"/>
                <a:cs typeface="Avenir"/>
                <a:sym typeface="Avenir"/>
              </a:rPr>
              <a:t>derived form of data </a:t>
            </a:r>
            <a:r>
              <a:rPr b="0" i="0" lang="en-GB" sz="1800" u="none" cap="none" strike="noStrike">
                <a:solidFill>
                  <a:srgbClr val="434343"/>
                </a:solidFill>
                <a:latin typeface="Avenir"/>
                <a:ea typeface="Avenir"/>
                <a:cs typeface="Avenir"/>
                <a:sym typeface="Avenir"/>
              </a:rPr>
              <a:t>from a physical database tables.</a:t>
            </a:r>
            <a:endParaRPr b="0" i="0" sz="1800" u="none" cap="none" strike="noStrike">
              <a:solidFill>
                <a:srgbClr val="434343"/>
              </a:solidFill>
              <a:latin typeface="Avenir"/>
              <a:ea typeface="Avenir"/>
              <a:cs typeface="Avenir"/>
              <a:sym typeface="Avenir"/>
            </a:endParaRPr>
          </a:p>
          <a:p>
            <a:pPr indent="0" lvl="0" marL="457200" marR="0" rtl="0" algn="l">
              <a:lnSpc>
                <a:spcPct val="80000"/>
              </a:lnSpc>
              <a:spcBef>
                <a:spcPts val="0"/>
              </a:spcBef>
              <a:spcAft>
                <a:spcPts val="0"/>
              </a:spcAft>
              <a:buClr>
                <a:srgbClr val="000000"/>
              </a:buClr>
              <a:buSzPts val="1800"/>
              <a:buFont typeface="Arial"/>
              <a:buNone/>
            </a:pPr>
            <a:r>
              <a:t/>
            </a:r>
            <a:endParaRPr b="0" i="0" sz="1800" u="none" cap="none" strike="noStrike">
              <a:solidFill>
                <a:srgbClr val="434343"/>
              </a:solidFill>
              <a:latin typeface="Avenir"/>
              <a:ea typeface="Avenir"/>
              <a:cs typeface="Avenir"/>
              <a:sym typeface="Avenir"/>
            </a:endParaRPr>
          </a:p>
          <a:p>
            <a:pPr indent="0" lvl="0" marL="457200" marR="0" rtl="0" algn="l">
              <a:lnSpc>
                <a:spcPct val="80000"/>
              </a:lnSpc>
              <a:spcBef>
                <a:spcPts val="0"/>
              </a:spcBef>
              <a:spcAft>
                <a:spcPts val="0"/>
              </a:spcAft>
              <a:buClr>
                <a:srgbClr val="000000"/>
              </a:buClr>
              <a:buSzPts val="1800"/>
              <a:buFont typeface="Arial"/>
              <a:buNone/>
            </a:pPr>
            <a:r>
              <a:t/>
            </a:r>
            <a:endParaRPr b="0" i="0" sz="1800" u="none" cap="none" strike="noStrike">
              <a:solidFill>
                <a:srgbClr val="434343"/>
              </a:solidFill>
              <a:latin typeface="Avenir"/>
              <a:ea typeface="Avenir"/>
              <a:cs typeface="Avenir"/>
              <a:sym typeface="Avenir"/>
            </a:endParaRPr>
          </a:p>
          <a:p>
            <a:pPr indent="-342900" lvl="0" marL="457200" marR="0" rtl="0" algn="l">
              <a:lnSpc>
                <a:spcPct val="80000"/>
              </a:lnSpc>
              <a:spcBef>
                <a:spcPts val="0"/>
              </a:spcBef>
              <a:spcAft>
                <a:spcPts val="0"/>
              </a:spcAft>
              <a:buClr>
                <a:srgbClr val="434343"/>
              </a:buClr>
              <a:buSzPts val="1800"/>
              <a:buFont typeface="Avenir"/>
              <a:buChar char="●"/>
            </a:pPr>
            <a:r>
              <a:rPr b="0" i="0" lang="en-GB" sz="1800" u="none" cap="none" strike="noStrike">
                <a:solidFill>
                  <a:srgbClr val="434343"/>
                </a:solidFill>
                <a:latin typeface="Avenir"/>
                <a:ea typeface="Avenir"/>
                <a:cs typeface="Avenir"/>
                <a:sym typeface="Avenir"/>
              </a:rPr>
              <a:t>Virtual tables are logically represented using physical data but </a:t>
            </a:r>
            <a:r>
              <a:rPr b="1" i="1" lang="en-GB" sz="1800" u="none" cap="none" strike="noStrike">
                <a:solidFill>
                  <a:srgbClr val="434343"/>
                </a:solidFill>
                <a:latin typeface="Avenir"/>
                <a:ea typeface="Avenir"/>
                <a:cs typeface="Avenir"/>
                <a:sym typeface="Avenir"/>
              </a:rPr>
              <a:t>do not store </a:t>
            </a:r>
            <a:r>
              <a:rPr b="0" i="0" lang="en-GB" sz="1800" u="none" cap="none" strike="noStrike">
                <a:solidFill>
                  <a:srgbClr val="434343"/>
                </a:solidFill>
                <a:latin typeface="Avenir"/>
                <a:ea typeface="Avenir"/>
                <a:cs typeface="Avenir"/>
                <a:sym typeface="Avenir"/>
              </a:rPr>
              <a:t>any data.</a:t>
            </a:r>
            <a:endParaRPr b="0" i="0" sz="1800" u="none" cap="none" strike="noStrike">
              <a:solidFill>
                <a:srgbClr val="434343"/>
              </a:solidFill>
              <a:latin typeface="Avenir"/>
              <a:ea typeface="Avenir"/>
              <a:cs typeface="Avenir"/>
              <a:sym typeface="Avenir"/>
            </a:endParaRPr>
          </a:p>
          <a:p>
            <a:pPr indent="0" lvl="0" marL="457200" marR="0" rtl="0" algn="l">
              <a:lnSpc>
                <a:spcPct val="80000"/>
              </a:lnSpc>
              <a:spcBef>
                <a:spcPts val="0"/>
              </a:spcBef>
              <a:spcAft>
                <a:spcPts val="0"/>
              </a:spcAft>
              <a:buClr>
                <a:srgbClr val="000000"/>
              </a:buClr>
              <a:buSzPts val="1800"/>
              <a:buFont typeface="Arial"/>
              <a:buNone/>
            </a:pPr>
            <a:r>
              <a:t/>
            </a:r>
            <a:endParaRPr b="0" i="0" sz="1800" u="none" cap="none" strike="noStrike">
              <a:solidFill>
                <a:srgbClr val="434343"/>
              </a:solidFill>
              <a:latin typeface="Avenir"/>
              <a:ea typeface="Avenir"/>
              <a:cs typeface="Avenir"/>
              <a:sym typeface="Avenir"/>
            </a:endParaRPr>
          </a:p>
          <a:p>
            <a:pPr indent="0" lvl="0" marL="457200" marR="0" rtl="0" algn="l">
              <a:lnSpc>
                <a:spcPct val="80000"/>
              </a:lnSpc>
              <a:spcBef>
                <a:spcPts val="0"/>
              </a:spcBef>
              <a:spcAft>
                <a:spcPts val="0"/>
              </a:spcAft>
              <a:buClr>
                <a:srgbClr val="000000"/>
              </a:buClr>
              <a:buSzPts val="1800"/>
              <a:buFont typeface="Arial"/>
              <a:buNone/>
            </a:pPr>
            <a:r>
              <a:t/>
            </a:r>
            <a:endParaRPr b="0" i="0" sz="1800" u="none" cap="none" strike="noStrike">
              <a:solidFill>
                <a:srgbClr val="434343"/>
              </a:solidFill>
              <a:latin typeface="Avenir"/>
              <a:ea typeface="Avenir"/>
              <a:cs typeface="Avenir"/>
              <a:sym typeface="Avenir"/>
            </a:endParaRPr>
          </a:p>
          <a:p>
            <a:pPr indent="-342900" lvl="0" marL="457200" marR="0" rtl="0" algn="l">
              <a:lnSpc>
                <a:spcPct val="80000"/>
              </a:lnSpc>
              <a:spcBef>
                <a:spcPts val="0"/>
              </a:spcBef>
              <a:spcAft>
                <a:spcPts val="0"/>
              </a:spcAft>
              <a:buClr>
                <a:srgbClr val="434343"/>
              </a:buClr>
              <a:buSzPts val="1800"/>
              <a:buFont typeface="Avenir"/>
              <a:buChar char="●"/>
            </a:pPr>
            <a:r>
              <a:rPr b="0" i="0" lang="en-GB" sz="1800" u="none" cap="none" strike="noStrike">
                <a:solidFill>
                  <a:srgbClr val="434343"/>
                </a:solidFill>
                <a:latin typeface="Avenir"/>
                <a:ea typeface="Avenir"/>
                <a:cs typeface="Avenir"/>
                <a:sym typeface="Avenir"/>
              </a:rPr>
              <a:t>A virtual table is a construct of record set that are not actually tables. </a:t>
            </a:r>
            <a:endParaRPr b="0" i="0" sz="1800" u="none" cap="none" strike="noStrike">
              <a:solidFill>
                <a:srgbClr val="434343"/>
              </a:solidFill>
              <a:latin typeface="Avenir"/>
              <a:ea typeface="Avenir"/>
              <a:cs typeface="Avenir"/>
              <a:sym typeface="Avenir"/>
            </a:endParaRPr>
          </a:p>
          <a:p>
            <a:pPr indent="0" lvl="0" marL="457200" marR="0" rtl="0" algn="l">
              <a:lnSpc>
                <a:spcPct val="80000"/>
              </a:lnSpc>
              <a:spcBef>
                <a:spcPts val="0"/>
              </a:spcBef>
              <a:spcAft>
                <a:spcPts val="0"/>
              </a:spcAft>
              <a:buClr>
                <a:srgbClr val="000000"/>
              </a:buClr>
              <a:buSzPts val="1800"/>
              <a:buFont typeface="Arial"/>
              <a:buNone/>
            </a:pPr>
            <a:r>
              <a:rPr b="0" i="0" lang="en-GB" sz="1800" u="none" cap="none" strike="noStrike">
                <a:solidFill>
                  <a:srgbClr val="434343"/>
                </a:solidFill>
                <a:latin typeface="Avenir"/>
                <a:ea typeface="Avenir"/>
                <a:cs typeface="Avenir"/>
                <a:sym typeface="Avenir"/>
              </a:rPr>
              <a:t>so that these record sets are referenced in SQL statements like normal tables.</a:t>
            </a:r>
            <a:endParaRPr b="0" i="0" sz="1800" u="none" cap="none" strike="noStrike">
              <a:solidFill>
                <a:srgbClr val="434343"/>
              </a:solidFill>
              <a:latin typeface="Avenir"/>
              <a:ea typeface="Avenir"/>
              <a:cs typeface="Avenir"/>
              <a:sym typeface="Avenir"/>
            </a:endParaRPr>
          </a:p>
          <a:p>
            <a:pPr indent="0" lvl="0" marL="457200" marR="0" rtl="0" algn="l">
              <a:lnSpc>
                <a:spcPct val="80000"/>
              </a:lnSpc>
              <a:spcBef>
                <a:spcPts val="0"/>
              </a:spcBef>
              <a:spcAft>
                <a:spcPts val="0"/>
              </a:spcAft>
              <a:buClr>
                <a:srgbClr val="000000"/>
              </a:buClr>
              <a:buSzPts val="1800"/>
              <a:buFont typeface="Arial"/>
              <a:buNone/>
            </a:pPr>
            <a:r>
              <a:t/>
            </a:r>
            <a:endParaRPr b="0" i="0" sz="1800" u="none" cap="none" strike="noStrike">
              <a:solidFill>
                <a:srgbClr val="434343"/>
              </a:solidFill>
              <a:latin typeface="Avenir"/>
              <a:ea typeface="Avenir"/>
              <a:cs typeface="Avenir"/>
              <a:sym typeface="Avenir"/>
            </a:endParaRPr>
          </a:p>
          <a:p>
            <a:pPr indent="0" lvl="0" marL="0" marR="0" rtl="0" algn="l">
              <a:lnSpc>
                <a:spcPct val="80000"/>
              </a:lnSpc>
              <a:spcBef>
                <a:spcPts val="0"/>
              </a:spcBef>
              <a:spcAft>
                <a:spcPts val="0"/>
              </a:spcAft>
              <a:buClr>
                <a:srgbClr val="000000"/>
              </a:buClr>
              <a:buSzPts val="1800"/>
              <a:buFont typeface="Arial"/>
              <a:buNone/>
            </a:pPr>
            <a:r>
              <a:t/>
            </a:r>
            <a:endParaRPr b="0" i="0" sz="1800" u="none" cap="none" strike="noStrike">
              <a:solidFill>
                <a:srgbClr val="434343"/>
              </a:solidFill>
              <a:latin typeface="Avenir"/>
              <a:ea typeface="Avenir"/>
              <a:cs typeface="Avenir"/>
              <a:sym typeface="Avenir"/>
            </a:endParaRPr>
          </a:p>
          <a:p>
            <a:pPr indent="-342900" lvl="0" marL="457200" marR="0" rtl="0" algn="l">
              <a:lnSpc>
                <a:spcPct val="80000"/>
              </a:lnSpc>
              <a:spcBef>
                <a:spcPts val="0"/>
              </a:spcBef>
              <a:spcAft>
                <a:spcPts val="0"/>
              </a:spcAft>
              <a:buClr>
                <a:srgbClr val="434343"/>
              </a:buClr>
              <a:buSzPts val="1800"/>
              <a:buFont typeface="Avenir"/>
              <a:buChar char="●"/>
            </a:pPr>
            <a:r>
              <a:rPr b="0" i="0" lang="en-GB" sz="1800" u="none" cap="none" strike="noStrike">
                <a:solidFill>
                  <a:srgbClr val="434343"/>
                </a:solidFill>
                <a:latin typeface="Avenir"/>
                <a:ea typeface="Avenir"/>
                <a:cs typeface="Avenir"/>
                <a:sym typeface="Avenir"/>
              </a:rPr>
              <a:t>Virtual tables otherwise called as views and are stored as database objects in MYSQL  Information_schema, and can be retrieved without re-writing it again.</a:t>
            </a:r>
            <a:endParaRPr b="0" i="0" sz="1800" u="none" cap="none" strike="noStrike">
              <a:solidFill>
                <a:srgbClr val="434343"/>
              </a:solidFill>
              <a:latin typeface="Avenir"/>
              <a:ea typeface="Avenir"/>
              <a:cs typeface="Avenir"/>
              <a:sym typeface="Avenir"/>
            </a:endParaRPr>
          </a:p>
          <a:p>
            <a:pPr indent="0" lvl="0" marL="0" marR="0" rtl="0" algn="l">
              <a:lnSpc>
                <a:spcPct val="80000"/>
              </a:lnSpc>
              <a:spcBef>
                <a:spcPts val="0"/>
              </a:spcBef>
              <a:spcAft>
                <a:spcPts val="0"/>
              </a:spcAft>
              <a:buClr>
                <a:srgbClr val="000000"/>
              </a:buClr>
              <a:buSzPts val="1800"/>
              <a:buFont typeface="Arial"/>
              <a:buNone/>
            </a:pPr>
            <a:r>
              <a:rPr b="0" i="0" lang="en-GB" sz="1800" u="none" cap="none" strike="noStrike">
                <a:solidFill>
                  <a:srgbClr val="434343"/>
                </a:solidFill>
                <a:latin typeface="Avenir"/>
                <a:ea typeface="Avenir"/>
                <a:cs typeface="Avenir"/>
                <a:sym typeface="Avenir"/>
              </a:rPr>
              <a:t> </a:t>
            </a:r>
            <a:endParaRPr b="0" i="0" sz="1800" u="none" cap="none" strike="noStrike">
              <a:solidFill>
                <a:srgbClr val="434343"/>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34343"/>
              </a:solidFill>
              <a:highlight>
                <a:srgbClr val="FFFFFF"/>
              </a:highlight>
              <a:latin typeface="Avenir"/>
              <a:ea typeface="Avenir"/>
              <a:cs typeface="Avenir"/>
              <a:sym typeface="Aveni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62"/>
          <p:cNvSpPr txBox="1"/>
          <p:nvPr/>
        </p:nvSpPr>
        <p:spPr>
          <a:xfrm>
            <a:off x="309725" y="2114550"/>
            <a:ext cx="7264500" cy="9144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chemeClr val="dk1"/>
              </a:buClr>
              <a:buSzPts val="4000"/>
              <a:buFont typeface="Arial"/>
              <a:buNone/>
            </a:pPr>
            <a:r>
              <a:rPr b="0" i="0" lang="en-GB" sz="4000" u="none" cap="none" strike="noStrike">
                <a:solidFill>
                  <a:srgbClr val="666666"/>
                </a:solidFill>
                <a:latin typeface="Avenir"/>
                <a:ea typeface="Avenir"/>
                <a:cs typeface="Avenir"/>
                <a:sym typeface="Avenir"/>
              </a:rPr>
              <a:t>What is a view?</a:t>
            </a:r>
            <a:endParaRPr b="0" i="0" sz="4000" u="none" cap="none" strike="noStrike">
              <a:solidFill>
                <a:srgbClr val="666666"/>
              </a:solidFill>
              <a:latin typeface="Avenir"/>
              <a:ea typeface="Avenir"/>
              <a:cs typeface="Avenir"/>
              <a:sym typeface="Avenir"/>
            </a:endParaRPr>
          </a:p>
          <a:p>
            <a:pPr indent="0" lvl="0" marL="0" marR="0" rtl="0" algn="l">
              <a:lnSpc>
                <a:spcPct val="115000"/>
              </a:lnSpc>
              <a:spcBef>
                <a:spcPts val="0"/>
              </a:spcBef>
              <a:spcAft>
                <a:spcPts val="0"/>
              </a:spcAft>
              <a:buClr>
                <a:schemeClr val="dk1"/>
              </a:buClr>
              <a:buSzPts val="1200"/>
              <a:buFont typeface="Arial"/>
              <a:buNone/>
            </a:pPr>
            <a:r>
              <a:t/>
            </a:r>
            <a:endParaRPr b="0" i="0" sz="5000" u="none" cap="none" strike="noStrike">
              <a:solidFill>
                <a:srgbClr val="000000"/>
              </a:solidFill>
              <a:latin typeface="Avenir"/>
              <a:ea typeface="Avenir"/>
              <a:cs typeface="Avenir"/>
              <a:sym typeface="Aveni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63"/>
          <p:cNvSpPr txBox="1"/>
          <p:nvPr/>
        </p:nvSpPr>
        <p:spPr>
          <a:xfrm>
            <a:off x="423525" y="140875"/>
            <a:ext cx="77100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GB" sz="2800" u="none" cap="none" strike="noStrike">
                <a:solidFill>
                  <a:srgbClr val="666666"/>
                </a:solidFill>
                <a:latin typeface="Avenir"/>
                <a:ea typeface="Avenir"/>
                <a:cs typeface="Avenir"/>
                <a:sym typeface="Avenir"/>
              </a:rPr>
              <a:t>What is view?</a:t>
            </a:r>
            <a:endParaRPr b="0" i="0" sz="2800" u="none" cap="none" strike="noStrike">
              <a:solidFill>
                <a:srgbClr val="666666"/>
              </a:solidFill>
              <a:latin typeface="Avenir"/>
              <a:ea typeface="Avenir"/>
              <a:cs typeface="Avenir"/>
              <a:sym typeface="Avenir"/>
            </a:endParaRPr>
          </a:p>
        </p:txBody>
      </p:sp>
      <p:sp>
        <p:nvSpPr>
          <p:cNvPr id="571" name="Google Shape;571;p63"/>
          <p:cNvSpPr txBox="1"/>
          <p:nvPr/>
        </p:nvSpPr>
        <p:spPr>
          <a:xfrm>
            <a:off x="466925" y="1317375"/>
            <a:ext cx="8610300" cy="33513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8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A view is a database object that is created using a Select Query with complex logic.</a:t>
            </a:r>
            <a:endParaRPr b="0" i="0" sz="1800" u="none" cap="none" strike="noStrike">
              <a:solidFill>
                <a:srgbClr val="666666"/>
              </a:solidFill>
              <a:latin typeface="Avenir"/>
              <a:ea typeface="Avenir"/>
              <a:cs typeface="Avenir"/>
              <a:sym typeface="Avenir"/>
            </a:endParaRPr>
          </a:p>
          <a:p>
            <a:pPr indent="0" lvl="0" marL="457200" marR="0" rtl="0" algn="l">
              <a:lnSpc>
                <a:spcPct val="8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a:p>
            <a:pPr indent="-342900" lvl="0" marL="457200" marR="0" rtl="0" algn="l">
              <a:lnSpc>
                <a:spcPct val="8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So views are said to be a logical representation of physical data </a:t>
            </a:r>
            <a:endParaRPr b="0" i="0" sz="1800" u="none" cap="none" strike="noStrike">
              <a:solidFill>
                <a:srgbClr val="666666"/>
              </a:solidFill>
              <a:latin typeface="Avenir"/>
              <a:ea typeface="Avenir"/>
              <a:cs typeface="Avenir"/>
              <a:sym typeface="Avenir"/>
            </a:endParaRPr>
          </a:p>
          <a:p>
            <a:pPr indent="0" lvl="0" marL="0" marR="0" rtl="0" algn="l">
              <a:lnSpc>
                <a:spcPct val="80000"/>
              </a:lnSpc>
              <a:spcBef>
                <a:spcPts val="0"/>
              </a:spcBef>
              <a:spcAft>
                <a:spcPts val="0"/>
              </a:spcAft>
              <a:buClr>
                <a:schemeClr val="dk1"/>
              </a:buClr>
              <a:buSzPts val="2000"/>
              <a:buFont typeface="Arial"/>
              <a:buNone/>
            </a:pPr>
            <a:r>
              <a:t/>
            </a:r>
            <a:endParaRPr b="0" i="0" sz="1800" u="none" cap="none" strike="noStrike">
              <a:solidFill>
                <a:srgbClr val="666666"/>
              </a:solidFill>
              <a:latin typeface="Avenir"/>
              <a:ea typeface="Avenir"/>
              <a:cs typeface="Avenir"/>
              <a:sym typeface="Avenir"/>
            </a:endParaRPr>
          </a:p>
          <a:p>
            <a:pPr indent="-342900" lvl="0" marL="457200" marR="0" rtl="0" algn="l">
              <a:lnSpc>
                <a:spcPct val="8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Views behave like a physical table and users can use them as database objects in any part of SQL queries</a:t>
            </a:r>
            <a:endParaRPr b="0" i="0" sz="1800" u="none" cap="none" strike="noStrike">
              <a:solidFill>
                <a:srgbClr val="666666"/>
              </a:solidFill>
              <a:latin typeface="Avenir"/>
              <a:ea typeface="Avenir"/>
              <a:cs typeface="Avenir"/>
              <a:sym typeface="Avenir"/>
            </a:endParaRPr>
          </a:p>
          <a:p>
            <a:pPr indent="0" lvl="0" marL="0" marR="0" rtl="0" algn="l">
              <a:lnSpc>
                <a:spcPct val="80000"/>
              </a:lnSpc>
              <a:spcBef>
                <a:spcPts val="0"/>
              </a:spcBef>
              <a:spcAft>
                <a:spcPts val="0"/>
              </a:spcAft>
              <a:buClr>
                <a:schemeClr val="dk1"/>
              </a:buClr>
              <a:buSzPts val="2000"/>
              <a:buFont typeface="Arial"/>
              <a:buNone/>
            </a:pPr>
            <a:r>
              <a:t/>
            </a:r>
            <a:endParaRPr b="0" i="0" sz="1800" u="none" cap="none" strike="noStrike">
              <a:solidFill>
                <a:srgbClr val="666666"/>
              </a:solidFill>
              <a:latin typeface="Avenir"/>
              <a:ea typeface="Avenir"/>
              <a:cs typeface="Avenir"/>
              <a:sym typeface="Avenir"/>
            </a:endParaRPr>
          </a:p>
          <a:p>
            <a:pPr indent="-342900" lvl="0" marL="457200" marR="0" rtl="0" algn="l">
              <a:lnSpc>
                <a:spcPct val="8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DML operations can be performed on base tables via views.</a:t>
            </a:r>
            <a:endParaRPr b="0" i="0" sz="1800" u="none" cap="none" strike="noStrike">
              <a:solidFill>
                <a:srgbClr val="666666"/>
              </a:solidFill>
              <a:latin typeface="Avenir"/>
              <a:ea typeface="Avenir"/>
              <a:cs typeface="Avenir"/>
              <a:sym typeface="Avenir"/>
            </a:endParaRPr>
          </a:p>
          <a:p>
            <a:pPr indent="0" lvl="0" marL="0" marR="0" rtl="0" algn="l">
              <a:lnSpc>
                <a:spcPct val="80000"/>
              </a:lnSpc>
              <a:spcBef>
                <a:spcPts val="0"/>
              </a:spcBef>
              <a:spcAft>
                <a:spcPts val="0"/>
              </a:spcAft>
              <a:buClr>
                <a:schemeClr val="dk1"/>
              </a:buClr>
              <a:buSzPts val="2000"/>
              <a:buFont typeface="Arial"/>
              <a:buNone/>
            </a:pPr>
            <a:r>
              <a:t/>
            </a:r>
            <a:endParaRPr b="0" i="0" sz="1800" u="none" cap="none" strike="noStrike">
              <a:solidFill>
                <a:srgbClr val="666666"/>
              </a:solidFill>
              <a:latin typeface="Avenir"/>
              <a:ea typeface="Avenir"/>
              <a:cs typeface="Avenir"/>
              <a:sym typeface="Avenir"/>
            </a:endParaRPr>
          </a:p>
          <a:p>
            <a:pPr indent="-342900" lvl="0" marL="457200" marR="0" rtl="0" algn="l">
              <a:lnSpc>
                <a:spcPct val="8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Since they are stored in the data dictionary , they can be retrieved easily</a:t>
            </a:r>
            <a:endParaRPr b="0" i="0" sz="1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highlight>
                <a:srgbClr val="FFFFFF"/>
              </a:highlight>
              <a:latin typeface="Avenir"/>
              <a:ea typeface="Avenir"/>
              <a:cs typeface="Avenir"/>
              <a:sym typeface="Aveni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64"/>
          <p:cNvSpPr txBox="1"/>
          <p:nvPr/>
        </p:nvSpPr>
        <p:spPr>
          <a:xfrm>
            <a:off x="423525" y="140875"/>
            <a:ext cx="77100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Types of views: Simple View </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 </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800" u="none" cap="none" strike="noStrike">
              <a:solidFill>
                <a:srgbClr val="666666"/>
              </a:solidFill>
              <a:latin typeface="Avenir"/>
              <a:ea typeface="Avenir"/>
              <a:cs typeface="Avenir"/>
              <a:sym typeface="Avenir"/>
            </a:endParaRPr>
          </a:p>
        </p:txBody>
      </p:sp>
      <p:sp>
        <p:nvSpPr>
          <p:cNvPr id="577" name="Google Shape;577;p64"/>
          <p:cNvSpPr txBox="1"/>
          <p:nvPr/>
        </p:nvSpPr>
        <p:spPr>
          <a:xfrm>
            <a:off x="466925" y="1593900"/>
            <a:ext cx="8610300" cy="3074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Simple views are created with a select query written using a single table</a:t>
            </a:r>
            <a:endParaRPr b="0" i="0" sz="1800" u="none" cap="none" strike="noStrike">
              <a:solidFill>
                <a:srgbClr val="666666"/>
              </a:solidFill>
              <a:latin typeface="Avenir"/>
              <a:ea typeface="Avenir"/>
              <a:cs typeface="Avenir"/>
              <a:sym typeface="Avenir"/>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a:p>
            <a:pPr indent="-342900" lvl="0" marL="457200" marR="0" rtl="0" algn="l">
              <a:lnSpc>
                <a:spcPct val="10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DML operations are easily performed just like performing on tables</a:t>
            </a:r>
            <a:endParaRPr b="0" i="0" sz="1800" u="none" cap="none" strike="noStrike">
              <a:solidFill>
                <a:srgbClr val="666666"/>
              </a:solidFill>
              <a:latin typeface="Avenir"/>
              <a:ea typeface="Avenir"/>
              <a:cs typeface="Avenir"/>
              <a:sym typeface="Avenir"/>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666666"/>
              </a:solidFill>
              <a:latin typeface="Arial"/>
              <a:ea typeface="Arial"/>
              <a:cs typeface="Arial"/>
              <a:sym typeface="Arial"/>
            </a:endParaRPr>
          </a:p>
          <a:p>
            <a:pPr indent="457200" lvl="0" marL="0" marR="0" rtl="0" algn="l">
              <a:lnSpc>
                <a:spcPct val="100000"/>
              </a:lnSpc>
              <a:spcBef>
                <a:spcPts val="0"/>
              </a:spcBef>
              <a:spcAft>
                <a:spcPts val="0"/>
              </a:spcAft>
              <a:buClr>
                <a:schemeClr val="dk1"/>
              </a:buClr>
              <a:buSzPts val="2000"/>
              <a:buFont typeface="Arial"/>
              <a:buNone/>
            </a:pPr>
            <a:r>
              <a:rPr b="0" i="0" lang="en-GB" sz="1800" u="none" cap="none" strike="noStrike">
                <a:solidFill>
                  <a:srgbClr val="666666"/>
                </a:solidFill>
                <a:latin typeface="Courier New"/>
                <a:ea typeface="Courier New"/>
                <a:cs typeface="Courier New"/>
                <a:sym typeface="Courier New"/>
              </a:rPr>
              <a:t>Create VIEW </a:t>
            </a:r>
            <a:r>
              <a:rPr b="0" i="1" lang="en-GB" sz="1800" u="none" cap="none" strike="noStrike">
                <a:solidFill>
                  <a:srgbClr val="666666"/>
                </a:solidFill>
                <a:latin typeface="Courier New"/>
                <a:ea typeface="Courier New"/>
                <a:cs typeface="Courier New"/>
                <a:sym typeface="Courier New"/>
              </a:rPr>
              <a:t>Simple_view </a:t>
            </a:r>
            <a:r>
              <a:rPr b="0" i="0" lang="en-GB" sz="1800" u="none" cap="none" strike="noStrike">
                <a:solidFill>
                  <a:srgbClr val="666666"/>
                </a:solidFill>
                <a:latin typeface="Courier New"/>
                <a:ea typeface="Courier New"/>
                <a:cs typeface="Courier New"/>
                <a:sym typeface="Courier New"/>
              </a:rPr>
              <a:t>as </a:t>
            </a:r>
            <a:endParaRPr b="0" i="0" sz="1800" u="none" cap="none" strike="noStrike">
              <a:solidFill>
                <a:srgbClr val="666666"/>
              </a:solidFill>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2000"/>
              <a:buFont typeface="Arial"/>
              <a:buNone/>
            </a:pPr>
            <a:r>
              <a:rPr b="0" i="0" lang="en-GB" sz="1800" u="none" cap="none" strike="noStrike">
                <a:solidFill>
                  <a:srgbClr val="666666"/>
                </a:solidFill>
                <a:latin typeface="Courier New"/>
                <a:ea typeface="Courier New"/>
                <a:cs typeface="Courier New"/>
                <a:sym typeface="Courier New"/>
              </a:rPr>
              <a:t>Select * from CUSTOMER ; </a:t>
            </a:r>
            <a:endParaRPr b="0" i="0" sz="1800" u="none" cap="none" strike="noStrike">
              <a:solidFill>
                <a:srgbClr val="666666"/>
              </a:solidFill>
              <a:latin typeface="Courier New"/>
              <a:ea typeface="Courier New"/>
              <a:cs typeface="Courier New"/>
              <a:sym typeface="Courier New"/>
            </a:endParaRPr>
          </a:p>
          <a:p>
            <a:pPr indent="0" lvl="0" marL="0" marR="0" rtl="0" algn="l">
              <a:lnSpc>
                <a:spcPct val="100000"/>
              </a:lnSpc>
              <a:spcBef>
                <a:spcPts val="1000"/>
              </a:spcBef>
              <a:spcAft>
                <a:spcPts val="0"/>
              </a:spcAft>
              <a:buClr>
                <a:schemeClr val="dk1"/>
              </a:buClr>
              <a:buSzPts val="2000"/>
              <a:buFont typeface="Arial"/>
              <a:buNone/>
            </a:pPr>
            <a:r>
              <a:t/>
            </a:r>
            <a:endParaRPr b="0" i="0" sz="2400" u="none" cap="none" strike="noStrike">
              <a:solidFill>
                <a:srgbClr val="666666"/>
              </a:solidFill>
              <a:latin typeface="Arial"/>
              <a:ea typeface="Arial"/>
              <a:cs typeface="Arial"/>
              <a:sym typeface="Arial"/>
            </a:endParaRPr>
          </a:p>
          <a:p>
            <a:pPr indent="0" lvl="0" marL="0" marR="0" rtl="0" algn="l">
              <a:lnSpc>
                <a:spcPct val="100000"/>
              </a:lnSpc>
              <a:spcBef>
                <a:spcPts val="1000"/>
              </a:spcBef>
              <a:spcAft>
                <a:spcPts val="0"/>
              </a:spcAft>
              <a:buClr>
                <a:schemeClr val="dk1"/>
              </a:buClr>
              <a:buSzPts val="2000"/>
              <a:buFont typeface="Arial"/>
              <a:buNone/>
            </a:pPr>
            <a:r>
              <a:t/>
            </a:r>
            <a:endParaRPr b="0" i="0" sz="2400" u="none" cap="none" strike="noStrike">
              <a:solidFill>
                <a:srgbClr val="666666"/>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t/>
            </a:r>
            <a:endParaRPr b="0" i="0" sz="2400" u="none" cap="none" strike="noStrike">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65"/>
          <p:cNvSpPr txBox="1"/>
          <p:nvPr/>
        </p:nvSpPr>
        <p:spPr>
          <a:xfrm>
            <a:off x="423525" y="140875"/>
            <a:ext cx="7710000" cy="528300"/>
          </a:xfrm>
          <a:prstGeom prst="rect">
            <a:avLst/>
          </a:prstGeom>
          <a:noFill/>
          <a:ln>
            <a:noFill/>
          </a:ln>
        </p:spPr>
        <p:txBody>
          <a:bodyPr anchorCtr="0" anchor="t" bIns="91425" lIns="91425" spcFirstLastPara="1" rIns="91425" wrap="square" tIns="91425">
            <a:noAutofit/>
          </a:bodyPr>
          <a:lstStyle/>
          <a:p>
            <a:pPr indent="0" lvl="0" marL="0" marR="0" rtl="0" algn="l">
              <a:lnSpc>
                <a:spcPct val="70000"/>
              </a:lnSpc>
              <a:spcBef>
                <a:spcPts val="100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Complex View: </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chemeClr val="dk1"/>
              </a:buClr>
              <a:buSzPts val="1100"/>
              <a:buFont typeface="Arial"/>
              <a:buNone/>
            </a:pPr>
            <a:r>
              <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 </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800" u="none" cap="none" strike="noStrike">
              <a:solidFill>
                <a:srgbClr val="666666"/>
              </a:solidFill>
              <a:latin typeface="Avenir"/>
              <a:ea typeface="Avenir"/>
              <a:cs typeface="Avenir"/>
              <a:sym typeface="Avenir"/>
            </a:endParaRPr>
          </a:p>
        </p:txBody>
      </p:sp>
      <p:sp>
        <p:nvSpPr>
          <p:cNvPr id="583" name="Google Shape;583;p65"/>
          <p:cNvSpPr txBox="1"/>
          <p:nvPr/>
        </p:nvSpPr>
        <p:spPr>
          <a:xfrm>
            <a:off x="466925" y="1593900"/>
            <a:ext cx="8610300" cy="3074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Complex view is created using a Select query written with multiple tables using JOINS, sub-queries, with clauses and conditionally filtered</a:t>
            </a:r>
            <a:endParaRPr b="0" i="0" sz="1800" u="none" cap="none" strike="noStrike">
              <a:solidFill>
                <a:srgbClr val="666666"/>
              </a:solidFill>
              <a:latin typeface="Avenir"/>
              <a:ea typeface="Avenir"/>
              <a:cs typeface="Avenir"/>
              <a:sym typeface="Avenir"/>
            </a:endParaRPr>
          </a:p>
          <a:p>
            <a:pPr indent="0" lvl="0" marL="0" marR="0" rtl="0" algn="l">
              <a:lnSpc>
                <a:spcPct val="80000"/>
              </a:lnSpc>
              <a:spcBef>
                <a:spcPts val="0"/>
              </a:spcBef>
              <a:spcAft>
                <a:spcPts val="0"/>
              </a:spcAft>
              <a:buClr>
                <a:schemeClr val="dk1"/>
              </a:buClr>
              <a:buSzPts val="20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80000"/>
              </a:lnSpc>
              <a:spcBef>
                <a:spcPts val="0"/>
              </a:spcBef>
              <a:spcAft>
                <a:spcPts val="0"/>
              </a:spcAft>
              <a:buClr>
                <a:schemeClr val="dk1"/>
              </a:buClr>
              <a:buSzPts val="2000"/>
              <a:buFont typeface="Arial"/>
              <a:buNone/>
            </a:pPr>
            <a:r>
              <a:t/>
            </a:r>
            <a:endParaRPr b="0" i="0" sz="2400" u="none" cap="none" strike="noStrike">
              <a:solidFill>
                <a:schemeClr val="dk1"/>
              </a:solidFill>
              <a:latin typeface="Arial"/>
              <a:ea typeface="Arial"/>
              <a:cs typeface="Arial"/>
              <a:sym typeface="Arial"/>
            </a:endParaRPr>
          </a:p>
          <a:p>
            <a:pPr indent="457200" lvl="0" marL="0" marR="0" rtl="0" algn="l">
              <a:lnSpc>
                <a:spcPct val="80000"/>
              </a:lnSpc>
              <a:spcBef>
                <a:spcPts val="0"/>
              </a:spcBef>
              <a:spcAft>
                <a:spcPts val="0"/>
              </a:spcAft>
              <a:buClr>
                <a:schemeClr val="dk1"/>
              </a:buClr>
              <a:buSzPts val="2000"/>
              <a:buFont typeface="Arial"/>
              <a:buNone/>
            </a:pPr>
            <a:r>
              <a:rPr b="0" i="0" lang="en-GB" sz="1800" u="none" cap="none" strike="noStrike">
                <a:solidFill>
                  <a:srgbClr val="666666"/>
                </a:solidFill>
                <a:latin typeface="Courier New"/>
                <a:ea typeface="Courier New"/>
                <a:cs typeface="Courier New"/>
                <a:sym typeface="Courier New"/>
              </a:rPr>
              <a:t>Create VIEW </a:t>
            </a:r>
            <a:r>
              <a:rPr b="1" i="1" lang="en-GB" sz="1800" u="none" cap="none" strike="noStrike">
                <a:solidFill>
                  <a:srgbClr val="666666"/>
                </a:solidFill>
                <a:latin typeface="Courier New"/>
                <a:ea typeface="Courier New"/>
                <a:cs typeface="Courier New"/>
                <a:sym typeface="Courier New"/>
              </a:rPr>
              <a:t>Complex_view </a:t>
            </a:r>
            <a:r>
              <a:rPr b="0" i="0" lang="en-GB" sz="1800" u="none" cap="none" strike="noStrike">
                <a:solidFill>
                  <a:srgbClr val="666666"/>
                </a:solidFill>
                <a:latin typeface="Courier New"/>
                <a:ea typeface="Courier New"/>
                <a:cs typeface="Courier New"/>
                <a:sym typeface="Courier New"/>
              </a:rPr>
              <a:t>as </a:t>
            </a:r>
            <a:endParaRPr b="0" i="0" sz="1800" u="none" cap="none" strike="noStrike">
              <a:solidFill>
                <a:srgbClr val="666666"/>
              </a:solidFill>
              <a:latin typeface="Courier New"/>
              <a:ea typeface="Courier New"/>
              <a:cs typeface="Courier New"/>
              <a:sym typeface="Courier New"/>
            </a:endParaRPr>
          </a:p>
          <a:p>
            <a:pPr indent="457200" lvl="0" marL="0" marR="0" rtl="0" algn="l">
              <a:lnSpc>
                <a:spcPct val="80000"/>
              </a:lnSpc>
              <a:spcBef>
                <a:spcPts val="0"/>
              </a:spcBef>
              <a:spcAft>
                <a:spcPts val="0"/>
              </a:spcAft>
              <a:buClr>
                <a:schemeClr val="dk1"/>
              </a:buClr>
              <a:buSzPts val="2000"/>
              <a:buFont typeface="Arial"/>
              <a:buNone/>
            </a:pPr>
            <a:r>
              <a:rPr b="0" i="0" lang="en-GB" sz="1800" u="none" cap="none" strike="noStrike">
                <a:solidFill>
                  <a:srgbClr val="666666"/>
                </a:solidFill>
                <a:latin typeface="Courier New"/>
                <a:ea typeface="Courier New"/>
                <a:cs typeface="Courier New"/>
                <a:sym typeface="Courier New"/>
              </a:rPr>
              <a:t>SELECT  c.Cust_Id , </a:t>
            </a:r>
            <a:endParaRPr b="0" i="0" sz="1800" u="none" cap="none" strike="noStrike">
              <a:solidFill>
                <a:srgbClr val="666666"/>
              </a:solidFill>
              <a:latin typeface="Courier New"/>
              <a:ea typeface="Courier New"/>
              <a:cs typeface="Courier New"/>
              <a:sym typeface="Courier New"/>
            </a:endParaRPr>
          </a:p>
          <a:p>
            <a:pPr indent="457200" lvl="0" marL="0" marR="0" rtl="0" algn="l">
              <a:lnSpc>
                <a:spcPct val="80000"/>
              </a:lnSpc>
              <a:spcBef>
                <a:spcPts val="0"/>
              </a:spcBef>
              <a:spcAft>
                <a:spcPts val="0"/>
              </a:spcAft>
              <a:buClr>
                <a:schemeClr val="dk1"/>
              </a:buClr>
              <a:buSzPts val="2000"/>
              <a:buFont typeface="Arial"/>
              <a:buNone/>
            </a:pPr>
            <a:r>
              <a:rPr b="0" i="0" lang="en-GB" sz="1800" u="none" cap="none" strike="noStrike">
                <a:solidFill>
                  <a:srgbClr val="666666"/>
                </a:solidFill>
                <a:latin typeface="Courier New"/>
                <a:ea typeface="Courier New"/>
                <a:cs typeface="Courier New"/>
                <a:sym typeface="Courier New"/>
              </a:rPr>
              <a:t>        a.ACCOUNT </a:t>
            </a:r>
            <a:endParaRPr b="0" i="0" sz="1800" u="none" cap="none" strike="noStrike">
              <a:solidFill>
                <a:srgbClr val="666666"/>
              </a:solidFill>
              <a:latin typeface="Courier New"/>
              <a:ea typeface="Courier New"/>
              <a:cs typeface="Courier New"/>
              <a:sym typeface="Courier New"/>
            </a:endParaRPr>
          </a:p>
          <a:p>
            <a:pPr indent="457200" lvl="0" marL="0" marR="0" rtl="0" algn="l">
              <a:lnSpc>
                <a:spcPct val="80000"/>
              </a:lnSpc>
              <a:spcBef>
                <a:spcPts val="0"/>
              </a:spcBef>
              <a:spcAft>
                <a:spcPts val="0"/>
              </a:spcAft>
              <a:buClr>
                <a:schemeClr val="dk1"/>
              </a:buClr>
              <a:buSzPts val="2000"/>
              <a:buFont typeface="Arial"/>
              <a:buNone/>
            </a:pPr>
            <a:r>
              <a:rPr b="0" i="0" lang="en-GB" sz="1800" u="none" cap="none" strike="noStrike">
                <a:solidFill>
                  <a:srgbClr val="666666"/>
                </a:solidFill>
                <a:latin typeface="Courier New"/>
                <a:ea typeface="Courier New"/>
                <a:cs typeface="Courier New"/>
                <a:sym typeface="Courier New"/>
              </a:rPr>
              <a:t>From CUSTOMER c </a:t>
            </a:r>
            <a:endParaRPr b="0" i="0" sz="1800" u="none" cap="none" strike="noStrike">
              <a:solidFill>
                <a:srgbClr val="666666"/>
              </a:solidFill>
              <a:latin typeface="Courier New"/>
              <a:ea typeface="Courier New"/>
              <a:cs typeface="Courier New"/>
              <a:sym typeface="Courier New"/>
            </a:endParaRPr>
          </a:p>
          <a:p>
            <a:pPr indent="457200" lvl="0" marL="0" marR="0" rtl="0" algn="l">
              <a:lnSpc>
                <a:spcPct val="80000"/>
              </a:lnSpc>
              <a:spcBef>
                <a:spcPts val="0"/>
              </a:spcBef>
              <a:spcAft>
                <a:spcPts val="0"/>
              </a:spcAft>
              <a:buClr>
                <a:schemeClr val="dk1"/>
              </a:buClr>
              <a:buSzPts val="2000"/>
              <a:buFont typeface="Arial"/>
              <a:buNone/>
            </a:pPr>
            <a:r>
              <a:rPr b="0" i="0" lang="en-GB" sz="1800" u="none" cap="none" strike="noStrike">
                <a:solidFill>
                  <a:srgbClr val="666666"/>
                </a:solidFill>
                <a:latin typeface="Courier New"/>
                <a:ea typeface="Courier New"/>
                <a:cs typeface="Courier New"/>
                <a:sym typeface="Courier New"/>
              </a:rPr>
              <a:t>JOIN ACCOUNT  a</a:t>
            </a:r>
            <a:endParaRPr b="0" i="0" sz="1800" u="none" cap="none" strike="noStrike">
              <a:solidFill>
                <a:srgbClr val="666666"/>
              </a:solidFill>
              <a:latin typeface="Courier New"/>
              <a:ea typeface="Courier New"/>
              <a:cs typeface="Courier New"/>
              <a:sym typeface="Courier New"/>
            </a:endParaRPr>
          </a:p>
          <a:p>
            <a:pPr indent="457200" lvl="0" marL="0" marR="0" rtl="0" algn="l">
              <a:lnSpc>
                <a:spcPct val="80000"/>
              </a:lnSpc>
              <a:spcBef>
                <a:spcPts val="0"/>
              </a:spcBef>
              <a:spcAft>
                <a:spcPts val="0"/>
              </a:spcAft>
              <a:buClr>
                <a:schemeClr val="dk1"/>
              </a:buClr>
              <a:buSzPts val="2000"/>
              <a:buFont typeface="Arial"/>
              <a:buNone/>
            </a:pPr>
            <a:r>
              <a:rPr b="0" i="0" lang="en-GB" sz="1800" u="none" cap="none" strike="noStrike">
                <a:solidFill>
                  <a:srgbClr val="666666"/>
                </a:solidFill>
                <a:latin typeface="Courier New"/>
                <a:ea typeface="Courier New"/>
                <a:cs typeface="Courier New"/>
                <a:sym typeface="Courier New"/>
              </a:rPr>
              <a:t>Where c.Cust_Id = a.Cust_Id  </a:t>
            </a:r>
            <a:endParaRPr b="0" i="0" sz="1800" u="none" cap="none" strike="noStrike">
              <a:solidFill>
                <a:srgbClr val="666666"/>
              </a:solidFill>
              <a:latin typeface="Courier New"/>
              <a:ea typeface="Courier New"/>
              <a:cs typeface="Courier New"/>
              <a:sym typeface="Courier New"/>
            </a:endParaRPr>
          </a:p>
          <a:p>
            <a:pPr indent="457200" lvl="0" marL="0" marR="0" rtl="0" algn="l">
              <a:lnSpc>
                <a:spcPct val="80000"/>
              </a:lnSpc>
              <a:spcBef>
                <a:spcPts val="0"/>
              </a:spcBef>
              <a:spcAft>
                <a:spcPts val="0"/>
              </a:spcAft>
              <a:buClr>
                <a:schemeClr val="dk1"/>
              </a:buClr>
              <a:buSzPts val="2000"/>
              <a:buFont typeface="Arial"/>
              <a:buNone/>
            </a:pPr>
            <a:r>
              <a:rPr b="0" i="0" lang="en-GB" sz="1800" u="none" cap="none" strike="noStrike">
                <a:solidFill>
                  <a:srgbClr val="666666"/>
                </a:solidFill>
                <a:latin typeface="Courier New"/>
                <a:ea typeface="Courier New"/>
                <a:cs typeface="Courier New"/>
                <a:sym typeface="Courier New"/>
              </a:rPr>
              <a:t>And   a.balance &gt; 300000</a:t>
            </a:r>
            <a:endParaRPr b="0" i="0" sz="1800" u="none" cap="none" strike="noStrike">
              <a:solidFill>
                <a:srgbClr val="666666"/>
              </a:solidFill>
              <a:latin typeface="Courier New"/>
              <a:ea typeface="Courier New"/>
              <a:cs typeface="Courier New"/>
              <a:sym typeface="Courier New"/>
            </a:endParaRPr>
          </a:p>
          <a:p>
            <a:pPr indent="0" lvl="0" marL="0" marR="0" rtl="0" algn="l">
              <a:lnSpc>
                <a:spcPct val="80000"/>
              </a:lnSpc>
              <a:spcBef>
                <a:spcPts val="0"/>
              </a:spcBef>
              <a:spcAft>
                <a:spcPts val="0"/>
              </a:spcAft>
              <a:buClr>
                <a:schemeClr val="dk1"/>
              </a:buClr>
              <a:buSzPts val="20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1000"/>
              </a:spcBef>
              <a:spcAft>
                <a:spcPts val="0"/>
              </a:spcAft>
              <a:buClr>
                <a:srgbClr val="000000"/>
              </a:buClr>
              <a:buSzPts val="2400"/>
              <a:buFont typeface="Arial"/>
              <a:buNone/>
            </a:pPr>
            <a:r>
              <a:t/>
            </a:r>
            <a:endParaRPr b="0" i="0" sz="2400" u="none" cap="none" strike="noStrike">
              <a:solidFill>
                <a:srgbClr val="666666"/>
              </a:solidFill>
              <a:latin typeface="Arial"/>
              <a:ea typeface="Arial"/>
              <a:cs typeface="Arial"/>
              <a:sym typeface="Arial"/>
            </a:endParaRPr>
          </a:p>
          <a:p>
            <a:pPr indent="0" lvl="0" marL="0" marR="0" rtl="0" algn="l">
              <a:lnSpc>
                <a:spcPct val="100000"/>
              </a:lnSpc>
              <a:spcBef>
                <a:spcPts val="1000"/>
              </a:spcBef>
              <a:spcAft>
                <a:spcPts val="0"/>
              </a:spcAft>
              <a:buClr>
                <a:srgbClr val="000000"/>
              </a:buClr>
              <a:buSzPts val="2400"/>
              <a:buFont typeface="Arial"/>
              <a:buNone/>
            </a:pPr>
            <a:r>
              <a:t/>
            </a:r>
            <a:endParaRPr b="0" i="0" sz="2400" u="none" cap="none" strike="noStrike">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66"/>
          <p:cNvSpPr txBox="1"/>
          <p:nvPr/>
        </p:nvSpPr>
        <p:spPr>
          <a:xfrm>
            <a:off x="423525" y="140875"/>
            <a:ext cx="7710000" cy="528300"/>
          </a:xfrm>
          <a:prstGeom prst="rect">
            <a:avLst/>
          </a:prstGeom>
          <a:noFill/>
          <a:ln>
            <a:noFill/>
          </a:ln>
        </p:spPr>
        <p:txBody>
          <a:bodyPr anchorCtr="0" anchor="t" bIns="91425" lIns="91425" spcFirstLastPara="1" rIns="91425" wrap="square" tIns="91425">
            <a:noAutofit/>
          </a:bodyPr>
          <a:lstStyle/>
          <a:p>
            <a:pPr indent="0" lvl="0" marL="0" marR="0" rtl="0" algn="l">
              <a:lnSpc>
                <a:spcPct val="70000"/>
              </a:lnSpc>
              <a:spcBef>
                <a:spcPts val="100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Inline View: </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chemeClr val="dk1"/>
              </a:buClr>
              <a:buSzPts val="1100"/>
              <a:buFont typeface="Arial"/>
              <a:buNone/>
            </a:pPr>
            <a:r>
              <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 </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800" u="none" cap="none" strike="noStrike">
              <a:solidFill>
                <a:srgbClr val="666666"/>
              </a:solidFill>
              <a:latin typeface="Avenir"/>
              <a:ea typeface="Avenir"/>
              <a:cs typeface="Avenir"/>
              <a:sym typeface="Avenir"/>
            </a:endParaRPr>
          </a:p>
        </p:txBody>
      </p:sp>
      <p:sp>
        <p:nvSpPr>
          <p:cNvPr id="589" name="Google Shape;589;p66"/>
          <p:cNvSpPr txBox="1"/>
          <p:nvPr/>
        </p:nvSpPr>
        <p:spPr>
          <a:xfrm>
            <a:off x="466925" y="1593900"/>
            <a:ext cx="8610300" cy="3295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A subquery is also called as an inline view  if and only if it is called in FROM clause of a SELECT query</a:t>
            </a:r>
            <a:endParaRPr b="0" i="0" sz="1800" u="none" cap="none" strike="noStrike">
              <a:solidFill>
                <a:srgbClr val="666666"/>
              </a:solidFill>
              <a:latin typeface="Avenir"/>
              <a:ea typeface="Avenir"/>
              <a:cs typeface="Avenir"/>
              <a:sym typeface="Avenir"/>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a:p>
            <a:pPr indent="-342900" lvl="0" marL="457200" marR="0" rtl="0" algn="l">
              <a:lnSpc>
                <a:spcPct val="10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It is not stored in any data dictionary like other views. It is dynamically defined in queries</a:t>
            </a:r>
            <a:endParaRPr b="0" i="0" sz="1800" u="none" cap="none" strike="noStrike">
              <a:solidFill>
                <a:srgbClr val="666666"/>
              </a:solidFill>
              <a:latin typeface="Avenir"/>
              <a:ea typeface="Avenir"/>
              <a:cs typeface="Avenir"/>
              <a:sym typeface="Avenir"/>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a:p>
            <a:pPr indent="457200" lvl="0" marL="0" marR="0" rtl="0" algn="l">
              <a:lnSpc>
                <a:spcPct val="70000"/>
              </a:lnSpc>
              <a:spcBef>
                <a:spcPts val="1000"/>
              </a:spcBef>
              <a:spcAft>
                <a:spcPts val="0"/>
              </a:spcAft>
              <a:buClr>
                <a:schemeClr val="dk1"/>
              </a:buClr>
              <a:buSzPts val="2000"/>
              <a:buFont typeface="Arial"/>
              <a:buNone/>
            </a:pPr>
            <a:r>
              <a:rPr b="0" i="0" lang="en-GB" sz="1800" u="none" cap="none" strike="noStrike">
                <a:solidFill>
                  <a:srgbClr val="666666"/>
                </a:solidFill>
                <a:latin typeface="Courier New"/>
                <a:ea typeface="Courier New"/>
                <a:cs typeface="Courier New"/>
                <a:sym typeface="Courier New"/>
              </a:rPr>
              <a:t>SELECT * FROM </a:t>
            </a:r>
            <a:endParaRPr b="0" i="0" sz="1800" u="none" cap="none" strike="noStrike">
              <a:solidFill>
                <a:srgbClr val="666666"/>
              </a:solidFill>
              <a:latin typeface="Courier New"/>
              <a:ea typeface="Courier New"/>
              <a:cs typeface="Courier New"/>
              <a:sym typeface="Courier New"/>
            </a:endParaRPr>
          </a:p>
          <a:p>
            <a:pPr indent="457200" lvl="0" marL="0" marR="0" rtl="0" algn="l">
              <a:lnSpc>
                <a:spcPct val="70000"/>
              </a:lnSpc>
              <a:spcBef>
                <a:spcPts val="1000"/>
              </a:spcBef>
              <a:spcAft>
                <a:spcPts val="0"/>
              </a:spcAft>
              <a:buClr>
                <a:schemeClr val="dk1"/>
              </a:buClr>
              <a:buSzPts val="2000"/>
              <a:buFont typeface="Arial"/>
              <a:buNone/>
            </a:pPr>
            <a:r>
              <a:rPr b="0" i="0" lang="en-GB" sz="1800" u="none" cap="none" strike="noStrike">
                <a:solidFill>
                  <a:srgbClr val="666666"/>
                </a:solidFill>
                <a:latin typeface="Courier New"/>
                <a:ea typeface="Courier New"/>
                <a:cs typeface="Courier New"/>
                <a:sym typeface="Courier New"/>
              </a:rPr>
              <a:t>( SELECT  c.Cust_Id , ba.ACCOUNT </a:t>
            </a:r>
            <a:endParaRPr b="0" i="0" sz="1800" u="none" cap="none" strike="noStrike">
              <a:solidFill>
                <a:srgbClr val="666666"/>
              </a:solidFill>
              <a:latin typeface="Courier New"/>
              <a:ea typeface="Courier New"/>
              <a:cs typeface="Courier New"/>
              <a:sym typeface="Courier New"/>
            </a:endParaRPr>
          </a:p>
          <a:p>
            <a:pPr indent="457200" lvl="0" marL="0" marR="0" rtl="0" algn="l">
              <a:lnSpc>
                <a:spcPct val="80000"/>
              </a:lnSpc>
              <a:spcBef>
                <a:spcPts val="0"/>
              </a:spcBef>
              <a:spcAft>
                <a:spcPts val="0"/>
              </a:spcAft>
              <a:buClr>
                <a:schemeClr val="dk1"/>
              </a:buClr>
              <a:buSzPts val="2000"/>
              <a:buFont typeface="Arial"/>
              <a:buNone/>
            </a:pPr>
            <a:r>
              <a:rPr b="0" i="0" lang="en-GB" sz="1800" u="none" cap="none" strike="noStrike">
                <a:solidFill>
                  <a:srgbClr val="666666"/>
                </a:solidFill>
                <a:latin typeface="Courier New"/>
                <a:ea typeface="Courier New"/>
                <a:cs typeface="Courier New"/>
                <a:sym typeface="Courier New"/>
              </a:rPr>
              <a:t>  From    CUSTOMER bc </a:t>
            </a:r>
            <a:endParaRPr b="0" i="0" sz="1800" u="none" cap="none" strike="noStrike">
              <a:solidFill>
                <a:srgbClr val="666666"/>
              </a:solidFill>
              <a:latin typeface="Courier New"/>
              <a:ea typeface="Courier New"/>
              <a:cs typeface="Courier New"/>
              <a:sym typeface="Courier New"/>
            </a:endParaRPr>
          </a:p>
          <a:p>
            <a:pPr indent="457200" lvl="0" marL="0" marR="0" rtl="0" algn="l">
              <a:lnSpc>
                <a:spcPct val="80000"/>
              </a:lnSpc>
              <a:spcBef>
                <a:spcPts val="0"/>
              </a:spcBef>
              <a:spcAft>
                <a:spcPts val="0"/>
              </a:spcAft>
              <a:buClr>
                <a:schemeClr val="dk1"/>
              </a:buClr>
              <a:buSzPts val="2000"/>
              <a:buFont typeface="Arial"/>
              <a:buNone/>
            </a:pPr>
            <a:r>
              <a:rPr b="0" i="0" lang="en-GB" sz="1800" u="none" cap="none" strike="noStrike">
                <a:solidFill>
                  <a:srgbClr val="666666"/>
                </a:solidFill>
                <a:latin typeface="Courier New"/>
                <a:ea typeface="Courier New"/>
                <a:cs typeface="Courier New"/>
                <a:sym typeface="Courier New"/>
              </a:rPr>
              <a:t>JOIN ACCOUNT   ba</a:t>
            </a:r>
            <a:endParaRPr b="0" i="0" sz="1800" u="none" cap="none" strike="noStrike">
              <a:solidFill>
                <a:srgbClr val="666666"/>
              </a:solidFill>
              <a:latin typeface="Courier New"/>
              <a:ea typeface="Courier New"/>
              <a:cs typeface="Courier New"/>
              <a:sym typeface="Courier New"/>
            </a:endParaRPr>
          </a:p>
          <a:p>
            <a:pPr indent="457200" lvl="0" marL="0" marR="0" rtl="0" algn="l">
              <a:lnSpc>
                <a:spcPct val="80000"/>
              </a:lnSpc>
              <a:spcBef>
                <a:spcPts val="0"/>
              </a:spcBef>
              <a:spcAft>
                <a:spcPts val="0"/>
              </a:spcAft>
              <a:buClr>
                <a:schemeClr val="dk1"/>
              </a:buClr>
              <a:buSzPts val="2000"/>
              <a:buFont typeface="Arial"/>
              <a:buNone/>
            </a:pPr>
            <a:r>
              <a:rPr b="0" i="0" lang="en-GB" sz="1800" u="none" cap="none" strike="noStrike">
                <a:solidFill>
                  <a:srgbClr val="666666"/>
                </a:solidFill>
                <a:latin typeface="Courier New"/>
                <a:ea typeface="Courier New"/>
                <a:cs typeface="Courier New"/>
                <a:sym typeface="Courier New"/>
              </a:rPr>
              <a:t>Where c.Cust_Id = ba.Cust_Id  </a:t>
            </a:r>
            <a:endParaRPr b="0" i="0" sz="1800" u="none" cap="none" strike="noStrike">
              <a:solidFill>
                <a:srgbClr val="666666"/>
              </a:solidFill>
              <a:latin typeface="Courier New"/>
              <a:ea typeface="Courier New"/>
              <a:cs typeface="Courier New"/>
              <a:sym typeface="Courier New"/>
            </a:endParaRPr>
          </a:p>
          <a:p>
            <a:pPr indent="457200" lvl="0" marL="0" marR="0" rtl="0" algn="l">
              <a:lnSpc>
                <a:spcPct val="80000"/>
              </a:lnSpc>
              <a:spcBef>
                <a:spcPts val="0"/>
              </a:spcBef>
              <a:spcAft>
                <a:spcPts val="0"/>
              </a:spcAft>
              <a:buClr>
                <a:schemeClr val="dk1"/>
              </a:buClr>
              <a:buSzPts val="2000"/>
              <a:buFont typeface="Arial"/>
              <a:buNone/>
            </a:pPr>
            <a:r>
              <a:rPr b="0" i="0" lang="en-GB" sz="1800" u="none" cap="none" strike="noStrike">
                <a:solidFill>
                  <a:srgbClr val="666666"/>
                </a:solidFill>
                <a:latin typeface="Courier New"/>
                <a:ea typeface="Courier New"/>
                <a:cs typeface="Courier New"/>
                <a:sym typeface="Courier New"/>
              </a:rPr>
              <a:t>And ba.balance &gt; 300000)</a:t>
            </a:r>
            <a:endParaRPr b="0" i="0" sz="1800" u="none" cap="none" strike="noStrike">
              <a:solidFill>
                <a:srgbClr val="666666"/>
              </a:solidFill>
              <a:latin typeface="Courier New"/>
              <a:ea typeface="Courier New"/>
              <a:cs typeface="Courier New"/>
              <a:sym typeface="Courier New"/>
            </a:endParaRPr>
          </a:p>
          <a:p>
            <a:pPr indent="0" lvl="0" marL="0" marR="0" rtl="0" algn="l">
              <a:lnSpc>
                <a:spcPct val="80000"/>
              </a:lnSpc>
              <a:spcBef>
                <a:spcPts val="0"/>
              </a:spcBef>
              <a:spcAft>
                <a:spcPts val="0"/>
              </a:spcAft>
              <a:buClr>
                <a:schemeClr val="dk1"/>
              </a:buClr>
              <a:buSzPts val="20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67"/>
          <p:cNvSpPr txBox="1"/>
          <p:nvPr/>
        </p:nvSpPr>
        <p:spPr>
          <a:xfrm>
            <a:off x="423525" y="140875"/>
            <a:ext cx="7710000" cy="528300"/>
          </a:xfrm>
          <a:prstGeom prst="rect">
            <a:avLst/>
          </a:prstGeom>
          <a:noFill/>
          <a:ln>
            <a:noFill/>
          </a:ln>
        </p:spPr>
        <p:txBody>
          <a:bodyPr anchorCtr="0" anchor="t" bIns="91425" lIns="91425" spcFirstLastPara="1" rIns="91425" wrap="square" tIns="91425">
            <a:noAutofit/>
          </a:bodyPr>
          <a:lstStyle/>
          <a:p>
            <a:pPr indent="0" lvl="0" marL="0" marR="0" rtl="0" algn="l">
              <a:lnSpc>
                <a:spcPct val="70000"/>
              </a:lnSpc>
              <a:spcBef>
                <a:spcPts val="100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Materialized View: </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chemeClr val="dk1"/>
              </a:buClr>
              <a:buSzPts val="1100"/>
              <a:buFont typeface="Arial"/>
              <a:buNone/>
            </a:pPr>
            <a:r>
              <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 </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800" u="none" cap="none" strike="noStrike">
              <a:solidFill>
                <a:srgbClr val="666666"/>
              </a:solidFill>
              <a:latin typeface="Avenir"/>
              <a:ea typeface="Avenir"/>
              <a:cs typeface="Avenir"/>
              <a:sym typeface="Avenir"/>
            </a:endParaRPr>
          </a:p>
        </p:txBody>
      </p:sp>
      <p:sp>
        <p:nvSpPr>
          <p:cNvPr id="595" name="Google Shape;595;p67"/>
          <p:cNvSpPr txBox="1"/>
          <p:nvPr/>
        </p:nvSpPr>
        <p:spPr>
          <a:xfrm>
            <a:off x="466925" y="1593900"/>
            <a:ext cx="8610300" cy="3295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Unlike views, Materialized views stores the results of a complex SQL queries</a:t>
            </a:r>
            <a:endParaRPr b="0" i="0" sz="1800" u="none" cap="none" strike="noStrike">
              <a:solidFill>
                <a:srgbClr val="666666"/>
              </a:solidFill>
              <a:latin typeface="Avenir"/>
              <a:ea typeface="Avenir"/>
              <a:cs typeface="Avenir"/>
              <a:sym typeface="Avenir"/>
            </a:endParaRPr>
          </a:p>
          <a:p>
            <a:pPr indent="0" lvl="0" marL="0" marR="0" rtl="0" algn="l">
              <a:lnSpc>
                <a:spcPct val="70000"/>
              </a:lnSpc>
              <a:spcBef>
                <a:spcPts val="1000"/>
              </a:spcBef>
              <a:spcAft>
                <a:spcPts val="0"/>
              </a:spcAft>
              <a:buClr>
                <a:schemeClr val="dk1"/>
              </a:buClr>
              <a:buSzPts val="2000"/>
              <a:buFont typeface="Arial"/>
              <a:buNone/>
            </a:pPr>
            <a:r>
              <a:t/>
            </a:r>
            <a:endParaRPr b="0" i="0" sz="1800" u="none" cap="none" strike="noStrike">
              <a:solidFill>
                <a:srgbClr val="666666"/>
              </a:solidFill>
              <a:latin typeface="Avenir"/>
              <a:ea typeface="Avenir"/>
              <a:cs typeface="Avenir"/>
              <a:sym typeface="Avenir"/>
            </a:endParaRPr>
          </a:p>
          <a:p>
            <a:pPr indent="-342900" lvl="0" marL="457200" marR="0" rtl="0" algn="l">
              <a:lnSpc>
                <a:spcPct val="10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These are so useful when the SQL engine takes time in execution of the SQL query logic and retrieve the results</a:t>
            </a:r>
            <a:endParaRPr b="0" i="0" sz="1800" u="none" cap="none" strike="noStrike">
              <a:solidFill>
                <a:srgbClr val="666666"/>
              </a:solidFill>
              <a:latin typeface="Avenir"/>
              <a:ea typeface="Avenir"/>
              <a:cs typeface="Avenir"/>
              <a:sym typeface="Avenir"/>
            </a:endParaRPr>
          </a:p>
          <a:p>
            <a:pPr indent="0" lvl="0" marL="0" marR="0" rtl="0" algn="l">
              <a:lnSpc>
                <a:spcPct val="70000"/>
              </a:lnSpc>
              <a:spcBef>
                <a:spcPts val="1000"/>
              </a:spcBef>
              <a:spcAft>
                <a:spcPts val="0"/>
              </a:spcAft>
              <a:buClr>
                <a:schemeClr val="dk1"/>
              </a:buClr>
              <a:buSzPts val="2000"/>
              <a:buFont typeface="Arial"/>
              <a:buNone/>
            </a:pPr>
            <a:r>
              <a:t/>
            </a:r>
            <a:endParaRPr b="0" i="0" sz="1800" u="none" cap="none" strike="noStrike">
              <a:solidFill>
                <a:srgbClr val="666666"/>
              </a:solidFill>
              <a:latin typeface="Avenir"/>
              <a:ea typeface="Avenir"/>
              <a:cs typeface="Avenir"/>
              <a:sym typeface="Avenir"/>
            </a:endParaRPr>
          </a:p>
          <a:p>
            <a:pPr indent="-342900" lvl="0" marL="457200" marR="0" rtl="0" algn="l">
              <a:lnSpc>
                <a:spcPct val="70000"/>
              </a:lnSpc>
              <a:spcBef>
                <a:spcPts val="100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Materialized views are also called as Snapshots of database tables</a:t>
            </a:r>
            <a:endParaRPr b="0" i="0" sz="1800" u="none" cap="none" strike="noStrike">
              <a:solidFill>
                <a:srgbClr val="666666"/>
              </a:solidFill>
              <a:latin typeface="Avenir"/>
              <a:ea typeface="Avenir"/>
              <a:cs typeface="Avenir"/>
              <a:sym typeface="Avenir"/>
            </a:endParaRPr>
          </a:p>
          <a:p>
            <a:pPr indent="0" lvl="0" marL="0" marR="0" rtl="0" algn="l">
              <a:lnSpc>
                <a:spcPct val="70000"/>
              </a:lnSpc>
              <a:spcBef>
                <a:spcPts val="100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68"/>
          <p:cNvSpPr txBox="1"/>
          <p:nvPr/>
        </p:nvSpPr>
        <p:spPr>
          <a:xfrm>
            <a:off x="423525" y="140875"/>
            <a:ext cx="7710000" cy="528300"/>
          </a:xfrm>
          <a:prstGeom prst="rect">
            <a:avLst/>
          </a:prstGeom>
          <a:noFill/>
          <a:ln>
            <a:noFill/>
          </a:ln>
        </p:spPr>
        <p:txBody>
          <a:bodyPr anchorCtr="0" anchor="t" bIns="91425" lIns="91425" spcFirstLastPara="1" rIns="91425" wrap="square" tIns="91425">
            <a:noAutofit/>
          </a:bodyPr>
          <a:lstStyle/>
          <a:p>
            <a:pPr indent="0" lvl="0" marL="0" marR="0" rtl="0" algn="l">
              <a:lnSpc>
                <a:spcPct val="70000"/>
              </a:lnSpc>
              <a:spcBef>
                <a:spcPts val="100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Materialized View: </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chemeClr val="dk1"/>
              </a:buClr>
              <a:buSzPts val="1100"/>
              <a:buFont typeface="Arial"/>
              <a:buNone/>
            </a:pPr>
            <a:r>
              <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 </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800" u="none" cap="none" strike="noStrike">
              <a:solidFill>
                <a:srgbClr val="666666"/>
              </a:solidFill>
              <a:latin typeface="Avenir"/>
              <a:ea typeface="Avenir"/>
              <a:cs typeface="Avenir"/>
              <a:sym typeface="Avenir"/>
            </a:endParaRPr>
          </a:p>
        </p:txBody>
      </p:sp>
      <p:sp>
        <p:nvSpPr>
          <p:cNvPr id="601" name="Google Shape;601;p68"/>
          <p:cNvSpPr txBox="1"/>
          <p:nvPr/>
        </p:nvSpPr>
        <p:spPr>
          <a:xfrm>
            <a:off x="466925" y="1593900"/>
            <a:ext cx="8610300" cy="3295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70000"/>
              </a:lnSpc>
              <a:spcBef>
                <a:spcPts val="100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These views are refreshed with new data with scheduled intervals</a:t>
            </a:r>
            <a:endParaRPr b="0" i="0" sz="1800" u="none" cap="none" strike="noStrike">
              <a:solidFill>
                <a:srgbClr val="666666"/>
              </a:solidFill>
              <a:latin typeface="Avenir"/>
              <a:ea typeface="Avenir"/>
              <a:cs typeface="Avenir"/>
              <a:sym typeface="Avenir"/>
            </a:endParaRPr>
          </a:p>
          <a:p>
            <a:pPr indent="0" lvl="0" marL="0" marR="0" rtl="0" algn="l">
              <a:lnSpc>
                <a:spcPct val="70000"/>
              </a:lnSpc>
              <a:spcBef>
                <a:spcPts val="1000"/>
              </a:spcBef>
              <a:spcAft>
                <a:spcPts val="0"/>
              </a:spcAft>
              <a:buClr>
                <a:schemeClr val="dk1"/>
              </a:buClr>
              <a:buSzPts val="1100"/>
              <a:buFont typeface="Arial"/>
              <a:buNone/>
            </a:pPr>
            <a:r>
              <a:t/>
            </a:r>
            <a:endParaRPr b="0" i="0" sz="1800" u="none" cap="none" strike="noStrike">
              <a:solidFill>
                <a:srgbClr val="666666"/>
              </a:solidFill>
              <a:latin typeface="Avenir"/>
              <a:ea typeface="Avenir"/>
              <a:cs typeface="Avenir"/>
              <a:sym typeface="Avenir"/>
            </a:endParaRPr>
          </a:p>
          <a:p>
            <a:pPr indent="-342900" lvl="0" marL="457200" marR="0" rtl="0" algn="l">
              <a:lnSpc>
                <a:spcPct val="10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Materialized views are mostly used in data marts where there is a need for handling large volume of data that refers to history data</a:t>
            </a:r>
            <a:endParaRPr b="0" i="0" sz="1800" u="none" cap="none" strike="noStrike">
              <a:solidFill>
                <a:srgbClr val="666666"/>
              </a:solidFill>
              <a:latin typeface="Avenir"/>
              <a:ea typeface="Avenir"/>
              <a:cs typeface="Avenir"/>
              <a:sym typeface="Avenir"/>
            </a:endParaRPr>
          </a:p>
        </p:txBody>
      </p:sp>
      <p:sp>
        <p:nvSpPr>
          <p:cNvPr id="602" name="Google Shape;602;p68"/>
          <p:cNvSpPr/>
          <p:nvPr/>
        </p:nvSpPr>
        <p:spPr>
          <a:xfrm>
            <a:off x="865950" y="3474075"/>
            <a:ext cx="3820350" cy="692680"/>
          </a:xfrm>
          <a:prstGeom prst="wedgeRectCallout">
            <a:avLst>
              <a:gd fmla="val 75830" name="adj1"/>
              <a:gd fmla="val -205361"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666666"/>
                </a:solidFill>
                <a:latin typeface="Avenir"/>
                <a:ea typeface="Avenir"/>
                <a:cs typeface="Avenir"/>
                <a:sym typeface="Avenir"/>
              </a:rPr>
              <a:t>Data marts is a repositories of summarized data. This data is collected for analysis on a specific section or unit within an organization, for example, the sales department.</a:t>
            </a:r>
            <a:endParaRPr b="0" i="0" sz="1200" u="none" cap="none" strike="noStrike">
              <a:solidFill>
                <a:srgbClr val="666666"/>
              </a:solidFill>
              <a:latin typeface="Avenir"/>
              <a:ea typeface="Avenir"/>
              <a:cs typeface="Avenir"/>
              <a:sym typeface="Aveni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69"/>
          <p:cNvSpPr txBox="1"/>
          <p:nvPr/>
        </p:nvSpPr>
        <p:spPr>
          <a:xfrm>
            <a:off x="423525" y="140875"/>
            <a:ext cx="7710000" cy="528300"/>
          </a:xfrm>
          <a:prstGeom prst="rect">
            <a:avLst/>
          </a:prstGeom>
          <a:noFill/>
          <a:ln>
            <a:noFill/>
          </a:ln>
        </p:spPr>
        <p:txBody>
          <a:bodyPr anchorCtr="0" anchor="t" bIns="91425" lIns="91425" spcFirstLastPara="1" rIns="91425" wrap="square" tIns="91425">
            <a:noAutofit/>
          </a:bodyPr>
          <a:lstStyle/>
          <a:p>
            <a:pPr indent="0" lvl="0" marL="0" marR="0" rtl="0" algn="l">
              <a:lnSpc>
                <a:spcPct val="70000"/>
              </a:lnSpc>
              <a:spcBef>
                <a:spcPts val="100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Materialized View: </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chemeClr val="dk1"/>
              </a:buClr>
              <a:buSzPts val="1100"/>
              <a:buFont typeface="Arial"/>
              <a:buNone/>
            </a:pPr>
            <a:r>
              <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 </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800" u="none" cap="none" strike="noStrike">
              <a:solidFill>
                <a:srgbClr val="666666"/>
              </a:solidFill>
              <a:latin typeface="Avenir"/>
              <a:ea typeface="Avenir"/>
              <a:cs typeface="Avenir"/>
              <a:sym typeface="Avenir"/>
            </a:endParaRPr>
          </a:p>
        </p:txBody>
      </p:sp>
      <p:sp>
        <p:nvSpPr>
          <p:cNvPr id="608" name="Google Shape;608;p69"/>
          <p:cNvSpPr txBox="1"/>
          <p:nvPr/>
        </p:nvSpPr>
        <p:spPr>
          <a:xfrm>
            <a:off x="466925" y="1593900"/>
            <a:ext cx="8610300" cy="3295200"/>
          </a:xfrm>
          <a:prstGeom prst="rect">
            <a:avLst/>
          </a:prstGeom>
          <a:noFill/>
          <a:ln>
            <a:noFill/>
          </a:ln>
        </p:spPr>
        <p:txBody>
          <a:bodyPr anchorCtr="0" anchor="t" bIns="91425" lIns="91425" spcFirstLastPara="1" rIns="91425" wrap="square" tIns="91425">
            <a:noAutofit/>
          </a:bodyPr>
          <a:lstStyle/>
          <a:p>
            <a:pPr indent="0" lvl="0" marL="457200" marR="0" rtl="0" algn="l">
              <a:lnSpc>
                <a:spcPct val="90000"/>
              </a:lnSpc>
              <a:spcBef>
                <a:spcPts val="0"/>
              </a:spcBef>
              <a:spcAft>
                <a:spcPts val="0"/>
              </a:spcAft>
              <a:buClr>
                <a:schemeClr val="dk1"/>
              </a:buClr>
              <a:buSzPts val="2000"/>
              <a:buFont typeface="Courier New"/>
              <a:buNone/>
            </a:pPr>
            <a:r>
              <a:rPr b="0" i="0" lang="en-GB" sz="1800" u="none" cap="none" strike="noStrike">
                <a:solidFill>
                  <a:srgbClr val="666666"/>
                </a:solidFill>
                <a:latin typeface="Courier New"/>
                <a:ea typeface="Courier New"/>
                <a:cs typeface="Courier New"/>
                <a:sym typeface="Courier New"/>
              </a:rPr>
              <a:t>create MATERIALIZED VIEW M_VW as SELECT  c.Cust_Id , ba.ACCOUNT </a:t>
            </a:r>
            <a:endParaRPr b="0" i="0" sz="1800" u="none" cap="none" strike="noStrike">
              <a:solidFill>
                <a:srgbClr val="666666"/>
              </a:solidFill>
              <a:latin typeface="Courier New"/>
              <a:ea typeface="Courier New"/>
              <a:cs typeface="Courier New"/>
              <a:sym typeface="Courier New"/>
            </a:endParaRPr>
          </a:p>
          <a:p>
            <a:pPr indent="457200" lvl="0" marL="0" marR="0" rtl="0" algn="l">
              <a:lnSpc>
                <a:spcPct val="80000"/>
              </a:lnSpc>
              <a:spcBef>
                <a:spcPts val="0"/>
              </a:spcBef>
              <a:spcAft>
                <a:spcPts val="0"/>
              </a:spcAft>
              <a:buClr>
                <a:schemeClr val="dk1"/>
              </a:buClr>
              <a:buSzPts val="2000"/>
              <a:buFont typeface="Arial"/>
              <a:buNone/>
            </a:pPr>
            <a:r>
              <a:rPr b="0" i="0" lang="en-GB" sz="1800" u="none" cap="none" strike="noStrike">
                <a:solidFill>
                  <a:srgbClr val="666666"/>
                </a:solidFill>
                <a:latin typeface="Courier New"/>
                <a:ea typeface="Courier New"/>
                <a:cs typeface="Courier New"/>
                <a:sym typeface="Courier New"/>
              </a:rPr>
              <a:t>From CUSTOMER c </a:t>
            </a:r>
            <a:endParaRPr b="0" i="0" sz="1800" u="none" cap="none" strike="noStrike">
              <a:solidFill>
                <a:srgbClr val="666666"/>
              </a:solidFill>
              <a:latin typeface="Courier New"/>
              <a:ea typeface="Courier New"/>
              <a:cs typeface="Courier New"/>
              <a:sym typeface="Courier New"/>
            </a:endParaRPr>
          </a:p>
          <a:p>
            <a:pPr indent="457200" lvl="0" marL="0" marR="0" rtl="0" algn="l">
              <a:lnSpc>
                <a:spcPct val="80000"/>
              </a:lnSpc>
              <a:spcBef>
                <a:spcPts val="0"/>
              </a:spcBef>
              <a:spcAft>
                <a:spcPts val="0"/>
              </a:spcAft>
              <a:buClr>
                <a:schemeClr val="dk1"/>
              </a:buClr>
              <a:buSzPts val="2000"/>
              <a:buFont typeface="Arial"/>
              <a:buNone/>
            </a:pPr>
            <a:r>
              <a:rPr b="0" i="0" lang="en-GB" sz="1800" u="none" cap="none" strike="noStrike">
                <a:solidFill>
                  <a:srgbClr val="666666"/>
                </a:solidFill>
                <a:latin typeface="Courier New"/>
                <a:ea typeface="Courier New"/>
                <a:cs typeface="Courier New"/>
                <a:sym typeface="Courier New"/>
              </a:rPr>
              <a:t>JOIN ACCOUNT   ba</a:t>
            </a:r>
            <a:endParaRPr b="0" i="0" sz="1800" u="none" cap="none" strike="noStrike">
              <a:solidFill>
                <a:srgbClr val="666666"/>
              </a:solidFill>
              <a:latin typeface="Courier New"/>
              <a:ea typeface="Courier New"/>
              <a:cs typeface="Courier New"/>
              <a:sym typeface="Courier New"/>
            </a:endParaRPr>
          </a:p>
          <a:p>
            <a:pPr indent="457200" lvl="0" marL="0" marR="0" rtl="0" algn="l">
              <a:lnSpc>
                <a:spcPct val="80000"/>
              </a:lnSpc>
              <a:spcBef>
                <a:spcPts val="0"/>
              </a:spcBef>
              <a:spcAft>
                <a:spcPts val="0"/>
              </a:spcAft>
              <a:buClr>
                <a:schemeClr val="dk1"/>
              </a:buClr>
              <a:buSzPts val="2000"/>
              <a:buFont typeface="Arial"/>
              <a:buNone/>
            </a:pPr>
            <a:r>
              <a:rPr b="0" i="0" lang="en-GB" sz="1800" u="none" cap="none" strike="noStrike">
                <a:solidFill>
                  <a:srgbClr val="666666"/>
                </a:solidFill>
                <a:latin typeface="Courier New"/>
                <a:ea typeface="Courier New"/>
                <a:cs typeface="Courier New"/>
                <a:sym typeface="Courier New"/>
              </a:rPr>
              <a:t>Where bc.Cust_Id = ba.Cust_Id  </a:t>
            </a:r>
            <a:endParaRPr b="0" i="0" sz="1800" u="none" cap="none" strike="noStrike">
              <a:solidFill>
                <a:srgbClr val="666666"/>
              </a:solidFill>
              <a:latin typeface="Courier New"/>
              <a:ea typeface="Courier New"/>
              <a:cs typeface="Courier New"/>
              <a:sym typeface="Courier New"/>
            </a:endParaRPr>
          </a:p>
          <a:p>
            <a:pPr indent="457200" lvl="0" marL="0" marR="0" rtl="0" algn="l">
              <a:lnSpc>
                <a:spcPct val="90000"/>
              </a:lnSpc>
              <a:spcBef>
                <a:spcPts val="0"/>
              </a:spcBef>
              <a:spcAft>
                <a:spcPts val="0"/>
              </a:spcAft>
              <a:buClr>
                <a:schemeClr val="dk1"/>
              </a:buClr>
              <a:buSzPts val="2000"/>
              <a:buFont typeface="Courier New"/>
              <a:buNone/>
            </a:pPr>
            <a:r>
              <a:rPr b="0" i="0" lang="en-GB" sz="1800" u="none" cap="none" strike="noStrike">
                <a:solidFill>
                  <a:srgbClr val="666666"/>
                </a:solidFill>
                <a:latin typeface="Courier New"/>
                <a:ea typeface="Courier New"/>
                <a:cs typeface="Courier New"/>
                <a:sym typeface="Courier New"/>
              </a:rPr>
              <a:t>And  ba.balance &gt; 99999   </a:t>
            </a:r>
            <a:endParaRPr b="0" i="0" sz="1800" u="none" cap="none" strike="noStrike">
              <a:solidFill>
                <a:srgbClr val="666666"/>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7"/>
          <p:cNvSpPr txBox="1"/>
          <p:nvPr/>
        </p:nvSpPr>
        <p:spPr>
          <a:xfrm>
            <a:off x="403744" y="2328863"/>
            <a:ext cx="5448300" cy="483600"/>
          </a:xfrm>
          <a:prstGeom prst="rect">
            <a:avLst/>
          </a:prstGeom>
          <a:noFill/>
          <a:ln>
            <a:noFill/>
          </a:ln>
        </p:spPr>
        <p:txBody>
          <a:bodyPr anchorCtr="0" anchor="t" bIns="12875" lIns="25725" spcFirstLastPara="1" rIns="25725" wrap="square" tIns="12875">
            <a:noAutofit/>
          </a:bodyPr>
          <a:lstStyle/>
          <a:p>
            <a:pPr indent="0" lvl="0" marL="0" marR="0" rtl="0" algn="l">
              <a:lnSpc>
                <a:spcPct val="90000"/>
              </a:lnSpc>
              <a:spcBef>
                <a:spcPts val="0"/>
              </a:spcBef>
              <a:spcAft>
                <a:spcPts val="0"/>
              </a:spcAft>
              <a:buClr>
                <a:srgbClr val="000000"/>
              </a:buClr>
              <a:buSzPts val="2500"/>
              <a:buFont typeface="Calibri"/>
              <a:buNone/>
            </a:pPr>
            <a:r>
              <a:rPr b="0" i="0" lang="en-GB" sz="3800" u="none" cap="none" strike="noStrike">
                <a:solidFill>
                  <a:srgbClr val="434343"/>
                </a:solidFill>
                <a:latin typeface="Avenir"/>
                <a:ea typeface="Avenir"/>
                <a:cs typeface="Avenir"/>
                <a:sym typeface="Avenir"/>
              </a:rPr>
              <a:t>SQL Transaction Model</a:t>
            </a:r>
            <a:endParaRPr b="0" i="0" sz="3000" u="none" cap="none" strike="noStrike">
              <a:solidFill>
                <a:srgbClr val="434343"/>
              </a:solidFill>
              <a:latin typeface="Avenir"/>
              <a:ea typeface="Avenir"/>
              <a:cs typeface="Avenir"/>
              <a:sym typeface="Aveni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70"/>
          <p:cNvSpPr txBox="1"/>
          <p:nvPr/>
        </p:nvSpPr>
        <p:spPr>
          <a:xfrm>
            <a:off x="423525" y="140875"/>
            <a:ext cx="7710000" cy="528300"/>
          </a:xfrm>
          <a:prstGeom prst="rect">
            <a:avLst/>
          </a:prstGeom>
          <a:noFill/>
          <a:ln>
            <a:noFill/>
          </a:ln>
        </p:spPr>
        <p:txBody>
          <a:bodyPr anchorCtr="0" anchor="t" bIns="91425" lIns="91425" spcFirstLastPara="1" rIns="91425" wrap="square" tIns="91425">
            <a:noAutofit/>
          </a:bodyPr>
          <a:lstStyle/>
          <a:p>
            <a:pPr indent="0" lvl="0" marL="0" marR="0" rtl="0" algn="l">
              <a:lnSpc>
                <a:spcPct val="70000"/>
              </a:lnSpc>
              <a:spcBef>
                <a:spcPts val="100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Refresh Methods</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chemeClr val="dk1"/>
              </a:buClr>
              <a:buSzPts val="1100"/>
              <a:buFont typeface="Arial"/>
              <a:buNone/>
            </a:pPr>
            <a:r>
              <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 </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800" u="none" cap="none" strike="noStrike">
              <a:solidFill>
                <a:srgbClr val="666666"/>
              </a:solidFill>
              <a:latin typeface="Avenir"/>
              <a:ea typeface="Avenir"/>
              <a:cs typeface="Avenir"/>
              <a:sym typeface="Avenir"/>
            </a:endParaRPr>
          </a:p>
        </p:txBody>
      </p:sp>
      <p:sp>
        <p:nvSpPr>
          <p:cNvPr id="614" name="Google Shape;614;p70"/>
          <p:cNvSpPr txBox="1"/>
          <p:nvPr/>
        </p:nvSpPr>
        <p:spPr>
          <a:xfrm>
            <a:off x="466925" y="1593900"/>
            <a:ext cx="8610300" cy="3295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9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Fast &amp; Complete </a:t>
            </a:r>
            <a:endParaRPr b="0" i="0" sz="1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a:p>
            <a:pPr indent="-342900" lvl="0" marL="457200" marR="0" rtl="0" algn="l">
              <a:lnSpc>
                <a:spcPct val="9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A fast refresh uses a log that compares the history and recent changes to its database tables and captures only the changes</a:t>
            </a:r>
            <a:endParaRPr b="0" i="0" sz="1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a:p>
            <a:pPr indent="-342900" lvl="0" marL="457200" marR="0" rtl="0" algn="l">
              <a:lnSpc>
                <a:spcPct val="9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Complete refresh truncates the whole materialized view data and refreshes with new changed data</a:t>
            </a:r>
            <a:endParaRPr b="0" i="0" sz="1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a:p>
            <a:pPr indent="-342900" lvl="0" marL="457200" marR="0" rtl="0" algn="l">
              <a:lnSpc>
                <a:spcPct val="9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Complete refresh is slow when compared with fast refresh method</a:t>
            </a:r>
            <a:endParaRPr b="0" i="0" sz="1800" u="none" cap="none" strike="noStrike">
              <a:solidFill>
                <a:srgbClr val="666666"/>
              </a:solidFill>
              <a:latin typeface="Avenir"/>
              <a:ea typeface="Avenir"/>
              <a:cs typeface="Avenir"/>
              <a:sym typeface="Aveni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71"/>
          <p:cNvSpPr txBox="1"/>
          <p:nvPr/>
        </p:nvSpPr>
        <p:spPr>
          <a:xfrm>
            <a:off x="309725" y="2257950"/>
            <a:ext cx="7264500" cy="627600"/>
          </a:xfrm>
          <a:prstGeom prst="rect">
            <a:avLst/>
          </a:prstGeom>
          <a:noFill/>
          <a:ln>
            <a:noFill/>
          </a:ln>
        </p:spPr>
        <p:txBody>
          <a:bodyPr anchorCtr="0" anchor="t" bIns="17150" lIns="34300" spcFirstLastPara="1" rIns="34300" wrap="square" tIns="17150">
            <a:noAutofit/>
          </a:bodyPr>
          <a:lstStyle/>
          <a:p>
            <a:pPr indent="0" lvl="0" marL="0" marR="0" rtl="0" algn="ctr">
              <a:lnSpc>
                <a:spcPct val="90000"/>
              </a:lnSpc>
              <a:spcBef>
                <a:spcPts val="0"/>
              </a:spcBef>
              <a:spcAft>
                <a:spcPts val="0"/>
              </a:spcAft>
              <a:buClr>
                <a:schemeClr val="dk1"/>
              </a:buClr>
              <a:buSzPts val="3600"/>
              <a:buFont typeface="Calibri"/>
              <a:buNone/>
            </a:pPr>
            <a:r>
              <a:rPr b="0" i="0" lang="en-GB" sz="4000" u="none" cap="none" strike="noStrike">
                <a:solidFill>
                  <a:srgbClr val="666666"/>
                </a:solidFill>
                <a:latin typeface="Avenir"/>
                <a:ea typeface="Avenir"/>
                <a:cs typeface="Avenir"/>
                <a:sym typeface="Avenir"/>
              </a:rPr>
              <a:t>How the RDBMS handles views</a:t>
            </a:r>
            <a:endParaRPr b="0" i="0" sz="4000" u="none" cap="none" strike="noStrike">
              <a:solidFill>
                <a:srgbClr val="666666"/>
              </a:solidFill>
              <a:latin typeface="Avenir"/>
              <a:ea typeface="Avenir"/>
              <a:cs typeface="Avenir"/>
              <a:sym typeface="Avenir"/>
            </a:endParaRPr>
          </a:p>
          <a:p>
            <a:pPr indent="0" lvl="0" marL="0" marR="0" rtl="0" algn="l">
              <a:lnSpc>
                <a:spcPct val="115000"/>
              </a:lnSpc>
              <a:spcBef>
                <a:spcPts val="0"/>
              </a:spcBef>
              <a:spcAft>
                <a:spcPts val="0"/>
              </a:spcAft>
              <a:buClr>
                <a:schemeClr val="dk1"/>
              </a:buClr>
              <a:buSzPts val="1200"/>
              <a:buFont typeface="Arial"/>
              <a:buNone/>
            </a:pPr>
            <a:r>
              <a:t/>
            </a:r>
            <a:endParaRPr b="0" i="0" sz="4000" u="none" cap="none" strike="noStrike">
              <a:solidFill>
                <a:srgbClr val="000000"/>
              </a:solidFill>
              <a:latin typeface="Avenir"/>
              <a:ea typeface="Avenir"/>
              <a:cs typeface="Avenir"/>
              <a:sym typeface="Aveni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72"/>
          <p:cNvSpPr txBox="1"/>
          <p:nvPr/>
        </p:nvSpPr>
        <p:spPr>
          <a:xfrm>
            <a:off x="423525" y="140875"/>
            <a:ext cx="7710000" cy="528300"/>
          </a:xfrm>
          <a:prstGeom prst="rect">
            <a:avLst/>
          </a:prstGeom>
          <a:noFill/>
          <a:ln>
            <a:noFill/>
          </a:ln>
        </p:spPr>
        <p:txBody>
          <a:bodyPr anchorCtr="0" anchor="t" bIns="91425" lIns="91425" spcFirstLastPara="1" rIns="91425" wrap="square" tIns="91425">
            <a:noAutofit/>
          </a:bodyPr>
          <a:lstStyle/>
          <a:p>
            <a:pPr indent="0" lvl="0" marL="0" marR="0" rtl="0" algn="l">
              <a:lnSpc>
                <a:spcPct val="70000"/>
              </a:lnSpc>
              <a:spcBef>
                <a:spcPts val="100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How RDBMS handles views</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chemeClr val="dk1"/>
              </a:buClr>
              <a:buSzPts val="1100"/>
              <a:buFont typeface="Arial"/>
              <a:buNone/>
            </a:pPr>
            <a:r>
              <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 </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800" u="none" cap="none" strike="noStrike">
              <a:solidFill>
                <a:srgbClr val="666666"/>
              </a:solidFill>
              <a:latin typeface="Avenir"/>
              <a:ea typeface="Avenir"/>
              <a:cs typeface="Avenir"/>
              <a:sym typeface="Avenir"/>
            </a:endParaRPr>
          </a:p>
        </p:txBody>
      </p:sp>
      <p:sp>
        <p:nvSpPr>
          <p:cNvPr id="625" name="Google Shape;625;p72"/>
          <p:cNvSpPr txBox="1"/>
          <p:nvPr/>
        </p:nvSpPr>
        <p:spPr>
          <a:xfrm>
            <a:off x="466925" y="1593900"/>
            <a:ext cx="8610300" cy="3295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9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Views are stored in data dictionary. It means once they are created , they are used by several users at a time  in different sessions </a:t>
            </a:r>
            <a:endParaRPr b="0" i="0" sz="1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2000"/>
              <a:buFont typeface="Courier New"/>
              <a:buNone/>
            </a:pPr>
            <a:r>
              <a:t/>
            </a:r>
            <a:endParaRPr b="0" i="0" sz="2000" u="none" cap="none" strike="noStrike">
              <a:solidFill>
                <a:schemeClr val="dk1"/>
              </a:solidFill>
              <a:latin typeface="Arial"/>
              <a:ea typeface="Arial"/>
              <a:cs typeface="Arial"/>
              <a:sym typeface="Arial"/>
            </a:endParaRPr>
          </a:p>
          <a:p>
            <a:pPr indent="0" lvl="0" marL="457200" marR="0" rtl="0" algn="l">
              <a:lnSpc>
                <a:spcPct val="90000"/>
              </a:lnSpc>
              <a:spcBef>
                <a:spcPts val="0"/>
              </a:spcBef>
              <a:spcAft>
                <a:spcPts val="0"/>
              </a:spcAft>
              <a:buClr>
                <a:schemeClr val="dk1"/>
              </a:buClr>
              <a:buSzPts val="2000"/>
              <a:buFont typeface="Courier New"/>
              <a:buNone/>
            </a:pPr>
            <a:r>
              <a:rPr b="0" i="0" lang="en-GB" sz="1800" u="none" cap="none" strike="noStrike">
                <a:solidFill>
                  <a:srgbClr val="666666"/>
                </a:solidFill>
                <a:latin typeface="Courier New"/>
                <a:ea typeface="Courier New"/>
                <a:cs typeface="Courier New"/>
                <a:sym typeface="Courier New"/>
              </a:rPr>
              <a:t>Select * from </a:t>
            </a:r>
            <a:r>
              <a:rPr b="1" i="0" lang="en-GB" sz="1800" u="none" cap="none" strike="noStrike">
                <a:solidFill>
                  <a:srgbClr val="666666"/>
                </a:solidFill>
                <a:latin typeface="Courier New"/>
                <a:ea typeface="Courier New"/>
                <a:cs typeface="Courier New"/>
                <a:sym typeface="Courier New"/>
              </a:rPr>
              <a:t>ALL_VIEWS </a:t>
            </a:r>
            <a:r>
              <a:rPr b="0" i="0" lang="en-GB" sz="1800" u="none" cap="none" strike="noStrike">
                <a:solidFill>
                  <a:srgbClr val="666666"/>
                </a:solidFill>
                <a:latin typeface="Courier New"/>
                <a:ea typeface="Courier New"/>
                <a:cs typeface="Courier New"/>
                <a:sym typeface="Courier New"/>
              </a:rPr>
              <a:t>where view_name in (‘SIMPLE_VIEW’ , ‘COMPLX_VIEW’)</a:t>
            </a:r>
            <a:endParaRPr b="0" i="0" sz="1800" u="none" cap="none" strike="noStrike">
              <a:solidFill>
                <a:srgbClr val="666666"/>
              </a:solidFill>
              <a:latin typeface="Courier New"/>
              <a:ea typeface="Courier New"/>
              <a:cs typeface="Courier New"/>
              <a:sym typeface="Courier New"/>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73"/>
          <p:cNvSpPr txBox="1"/>
          <p:nvPr/>
        </p:nvSpPr>
        <p:spPr>
          <a:xfrm>
            <a:off x="423525" y="140875"/>
            <a:ext cx="7710000" cy="528300"/>
          </a:xfrm>
          <a:prstGeom prst="rect">
            <a:avLst/>
          </a:prstGeom>
          <a:noFill/>
          <a:ln>
            <a:noFill/>
          </a:ln>
        </p:spPr>
        <p:txBody>
          <a:bodyPr anchorCtr="0" anchor="t" bIns="91425" lIns="91425" spcFirstLastPara="1" rIns="91425" wrap="square" tIns="91425">
            <a:noAutofit/>
          </a:bodyPr>
          <a:lstStyle/>
          <a:p>
            <a:pPr indent="0" lvl="0" marL="0" marR="0" rtl="0" algn="l">
              <a:lnSpc>
                <a:spcPct val="70000"/>
              </a:lnSpc>
              <a:spcBef>
                <a:spcPts val="100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How RDBMS handles views</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chemeClr val="dk1"/>
              </a:buClr>
              <a:buSzPts val="1100"/>
              <a:buFont typeface="Arial"/>
              <a:buNone/>
            </a:pPr>
            <a:r>
              <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 </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800" u="none" cap="none" strike="noStrike">
              <a:solidFill>
                <a:srgbClr val="666666"/>
              </a:solidFill>
              <a:latin typeface="Avenir"/>
              <a:ea typeface="Avenir"/>
              <a:cs typeface="Avenir"/>
              <a:sym typeface="Avenir"/>
            </a:endParaRPr>
          </a:p>
        </p:txBody>
      </p:sp>
      <p:sp>
        <p:nvSpPr>
          <p:cNvPr id="631" name="Google Shape;631;p73"/>
          <p:cNvSpPr txBox="1"/>
          <p:nvPr/>
        </p:nvSpPr>
        <p:spPr>
          <a:xfrm>
            <a:off x="466925" y="1593900"/>
            <a:ext cx="8610300" cy="3295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9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The underlying data of base tables dynamically reflects in views since it logically represents the physical data</a:t>
            </a:r>
            <a:endParaRPr b="0" i="0" sz="1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a:p>
            <a:pPr indent="-342900" lvl="0" marL="457200" marR="0" rtl="0" algn="l">
              <a:lnSpc>
                <a:spcPct val="9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However, any updates to data is visible to views only when it is committed</a:t>
            </a:r>
            <a:endParaRPr b="0" i="0" sz="1800" u="none" cap="none" strike="noStrike">
              <a:solidFill>
                <a:srgbClr val="666666"/>
              </a:solidFill>
              <a:latin typeface="Avenir"/>
              <a:ea typeface="Avenir"/>
              <a:cs typeface="Avenir"/>
              <a:sym typeface="Avenir"/>
            </a:endParaRPr>
          </a:p>
          <a:p>
            <a:pPr indent="0" lvl="0" marL="457200" marR="0" rtl="0" algn="l">
              <a:lnSpc>
                <a:spcPct val="9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a:p>
            <a:pPr indent="-342900" lvl="0" marL="457200" marR="0" rtl="0" algn="l">
              <a:lnSpc>
                <a:spcPct val="9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E.g. Open two different SQL sessions and test Simple_View</a:t>
            </a:r>
            <a:endParaRPr b="0" i="0" sz="1800" u="none" cap="none" strike="noStrike">
              <a:solidFill>
                <a:srgbClr val="666666"/>
              </a:solidFill>
              <a:latin typeface="Avenir"/>
              <a:ea typeface="Avenir"/>
              <a:cs typeface="Avenir"/>
              <a:sym typeface="Avenir"/>
            </a:endParaRPr>
          </a:p>
          <a:p>
            <a:pPr indent="0" lvl="0" marL="457200" marR="0" rtl="0" algn="l">
              <a:lnSpc>
                <a:spcPct val="9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a:p>
            <a:pPr indent="-342900" lvl="0" marL="457200" marR="0" rtl="0" algn="l">
              <a:lnSpc>
                <a:spcPct val="9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Step1: In one session, issue the below:</a:t>
            </a:r>
            <a:endParaRPr b="0" i="0" sz="1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a:p>
            <a:pPr indent="0" lvl="0" marL="457200" marR="0" rtl="0" algn="l">
              <a:lnSpc>
                <a:spcPct val="90000"/>
              </a:lnSpc>
              <a:spcBef>
                <a:spcPts val="0"/>
              </a:spcBef>
              <a:spcAft>
                <a:spcPts val="0"/>
              </a:spcAft>
              <a:buClr>
                <a:srgbClr val="000000"/>
              </a:buClr>
              <a:buSzPts val="1800"/>
              <a:buFont typeface="Arial"/>
              <a:buNone/>
            </a:pPr>
            <a:r>
              <a:rPr b="0" i="0" lang="en-GB" sz="1800" u="none" cap="none" strike="noStrike">
                <a:solidFill>
                  <a:srgbClr val="666666"/>
                </a:solidFill>
                <a:latin typeface="Courier New"/>
                <a:ea typeface="Courier New"/>
                <a:cs typeface="Courier New"/>
                <a:sym typeface="Courier New"/>
              </a:rPr>
              <a:t>Select * from Simple_view where Cust_Id = 123001</a:t>
            </a:r>
            <a:endParaRPr b="0" i="0" sz="1800" u="none" cap="none" strike="noStrike">
              <a:solidFill>
                <a:srgbClr val="666666"/>
              </a:solidFill>
              <a:latin typeface="Courier New"/>
              <a:ea typeface="Courier New"/>
              <a:cs typeface="Courier New"/>
              <a:sym typeface="Courier New"/>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74"/>
          <p:cNvSpPr txBox="1"/>
          <p:nvPr/>
        </p:nvSpPr>
        <p:spPr>
          <a:xfrm>
            <a:off x="423525" y="140875"/>
            <a:ext cx="7710000" cy="528300"/>
          </a:xfrm>
          <a:prstGeom prst="rect">
            <a:avLst/>
          </a:prstGeom>
          <a:noFill/>
          <a:ln>
            <a:noFill/>
          </a:ln>
        </p:spPr>
        <p:txBody>
          <a:bodyPr anchorCtr="0" anchor="t" bIns="91425" lIns="91425" spcFirstLastPara="1" rIns="91425" wrap="square" tIns="91425">
            <a:noAutofit/>
          </a:bodyPr>
          <a:lstStyle/>
          <a:p>
            <a:pPr indent="0" lvl="0" marL="0" marR="0" rtl="0" algn="l">
              <a:lnSpc>
                <a:spcPct val="70000"/>
              </a:lnSpc>
              <a:spcBef>
                <a:spcPts val="100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How RDBMS handles views</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chemeClr val="dk1"/>
              </a:buClr>
              <a:buSzPts val="1100"/>
              <a:buFont typeface="Arial"/>
              <a:buNone/>
            </a:pPr>
            <a:r>
              <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 </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800" u="none" cap="none" strike="noStrike">
              <a:solidFill>
                <a:srgbClr val="666666"/>
              </a:solidFill>
              <a:latin typeface="Avenir"/>
              <a:ea typeface="Avenir"/>
              <a:cs typeface="Avenir"/>
              <a:sym typeface="Avenir"/>
            </a:endParaRPr>
          </a:p>
        </p:txBody>
      </p:sp>
      <p:sp>
        <p:nvSpPr>
          <p:cNvPr id="637" name="Google Shape;637;p74"/>
          <p:cNvSpPr txBox="1"/>
          <p:nvPr/>
        </p:nvSpPr>
        <p:spPr>
          <a:xfrm>
            <a:off x="466925" y="1593900"/>
            <a:ext cx="8610300" cy="3295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90000"/>
              </a:lnSpc>
              <a:spcBef>
                <a:spcPts val="0"/>
              </a:spcBef>
              <a:spcAft>
                <a:spcPts val="0"/>
              </a:spcAft>
              <a:buClr>
                <a:srgbClr val="666666"/>
              </a:buClr>
              <a:buSzPts val="1800"/>
              <a:buFont typeface="Avenir"/>
              <a:buChar char="●"/>
            </a:pPr>
            <a:r>
              <a:rPr b="1" i="0" lang="en-GB" sz="1800" u="none" cap="none" strike="noStrike">
                <a:solidFill>
                  <a:srgbClr val="666666"/>
                </a:solidFill>
                <a:latin typeface="Avenir"/>
                <a:ea typeface="Avenir"/>
                <a:cs typeface="Avenir"/>
                <a:sym typeface="Avenir"/>
              </a:rPr>
              <a:t>Step2: </a:t>
            </a:r>
            <a:r>
              <a:rPr b="0" i="0" lang="en-GB" sz="1800" u="none" cap="none" strike="noStrike">
                <a:solidFill>
                  <a:srgbClr val="666666"/>
                </a:solidFill>
                <a:latin typeface="Avenir"/>
                <a:ea typeface="Avenir"/>
                <a:cs typeface="Avenir"/>
                <a:sym typeface="Avenir"/>
              </a:rPr>
              <a:t>In another session, issue the below ( no auto commit/ commit ) </a:t>
            </a:r>
            <a:endParaRPr b="0" i="0" sz="1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a:p>
            <a:pPr indent="-342900" lvl="0" marL="457200" marR="0" rtl="0" algn="l">
              <a:lnSpc>
                <a:spcPct val="9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Update CUSTOMER set telephone = 9701499878  where Cust_Id = 123001</a:t>
            </a:r>
            <a:endParaRPr b="0" i="0" sz="1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a:p>
            <a:pPr indent="-342900" lvl="0" marL="457200" marR="0" rtl="0" algn="l">
              <a:lnSpc>
                <a:spcPct val="90000"/>
              </a:lnSpc>
              <a:spcBef>
                <a:spcPts val="0"/>
              </a:spcBef>
              <a:spcAft>
                <a:spcPts val="0"/>
              </a:spcAft>
              <a:buClr>
                <a:srgbClr val="666666"/>
              </a:buClr>
              <a:buSzPts val="1800"/>
              <a:buFont typeface="Avenir"/>
              <a:buChar char="●"/>
            </a:pPr>
            <a:r>
              <a:rPr b="1" i="0" lang="en-GB" sz="1800" u="none" cap="none" strike="noStrike">
                <a:solidFill>
                  <a:srgbClr val="666666"/>
                </a:solidFill>
                <a:latin typeface="Avenir"/>
                <a:ea typeface="Avenir"/>
                <a:cs typeface="Avenir"/>
                <a:sym typeface="Avenir"/>
              </a:rPr>
              <a:t>Step3: </a:t>
            </a:r>
            <a:r>
              <a:rPr b="0" i="0" lang="en-GB" sz="1800" u="none" cap="none" strike="noStrike">
                <a:solidFill>
                  <a:srgbClr val="666666"/>
                </a:solidFill>
                <a:latin typeface="Avenir"/>
                <a:ea typeface="Avenir"/>
                <a:cs typeface="Avenir"/>
                <a:sym typeface="Avenir"/>
              </a:rPr>
              <a:t>Come back to first session , and again check the view to see the data doesn’t reflects the updated telephone</a:t>
            </a:r>
            <a:endParaRPr b="0" i="0" sz="1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rgbClr val="000000"/>
              </a:buClr>
              <a:buSzPts val="1800"/>
              <a:buFont typeface="Arial"/>
              <a:buNone/>
            </a:pPr>
            <a:r>
              <a:t/>
            </a:r>
            <a:endParaRPr b="0" i="1" sz="1800" u="none" cap="none" strike="noStrike">
              <a:solidFill>
                <a:srgbClr val="666666"/>
              </a:solidFill>
              <a:latin typeface="Avenir"/>
              <a:ea typeface="Avenir"/>
              <a:cs typeface="Avenir"/>
              <a:sym typeface="Avenir"/>
            </a:endParaRPr>
          </a:p>
          <a:p>
            <a:pPr indent="457200" lvl="0" marL="0" marR="0" rtl="0" algn="l">
              <a:lnSpc>
                <a:spcPct val="90000"/>
              </a:lnSpc>
              <a:spcBef>
                <a:spcPts val="0"/>
              </a:spcBef>
              <a:spcAft>
                <a:spcPts val="0"/>
              </a:spcAft>
              <a:buClr>
                <a:srgbClr val="000000"/>
              </a:buClr>
              <a:buSzPts val="1800"/>
              <a:buFont typeface="Arial"/>
              <a:buNone/>
            </a:pPr>
            <a:r>
              <a:rPr b="0" i="0" lang="en-GB" sz="1800" u="none" cap="none" strike="noStrike">
                <a:solidFill>
                  <a:srgbClr val="666666"/>
                </a:solidFill>
                <a:latin typeface="Courier New"/>
                <a:ea typeface="Courier New"/>
                <a:cs typeface="Courier New"/>
                <a:sym typeface="Courier New"/>
              </a:rPr>
              <a:t>Select * from Simple_view where Cust_Id = 123001</a:t>
            </a:r>
            <a:endParaRPr b="0" i="0" sz="1800" u="none" cap="none" strike="noStrike">
              <a:solidFill>
                <a:srgbClr val="666666"/>
              </a:solidFill>
              <a:latin typeface="Courier New"/>
              <a:ea typeface="Courier New"/>
              <a:cs typeface="Courier New"/>
              <a:sym typeface="Courier New"/>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75"/>
          <p:cNvSpPr txBox="1"/>
          <p:nvPr/>
        </p:nvSpPr>
        <p:spPr>
          <a:xfrm>
            <a:off x="423525" y="140875"/>
            <a:ext cx="7710000" cy="528300"/>
          </a:xfrm>
          <a:prstGeom prst="rect">
            <a:avLst/>
          </a:prstGeom>
          <a:noFill/>
          <a:ln>
            <a:noFill/>
          </a:ln>
        </p:spPr>
        <p:txBody>
          <a:bodyPr anchorCtr="0" anchor="t" bIns="91425" lIns="91425" spcFirstLastPara="1" rIns="91425" wrap="square" tIns="91425">
            <a:noAutofit/>
          </a:bodyPr>
          <a:lstStyle/>
          <a:p>
            <a:pPr indent="0" lvl="0" marL="0" marR="0" rtl="0" algn="l">
              <a:lnSpc>
                <a:spcPct val="70000"/>
              </a:lnSpc>
              <a:spcBef>
                <a:spcPts val="100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How RDBMS handles views</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chemeClr val="dk1"/>
              </a:buClr>
              <a:buSzPts val="1100"/>
              <a:buFont typeface="Arial"/>
              <a:buNone/>
            </a:pPr>
            <a:r>
              <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 </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800" u="none" cap="none" strike="noStrike">
              <a:solidFill>
                <a:srgbClr val="666666"/>
              </a:solidFill>
              <a:latin typeface="Avenir"/>
              <a:ea typeface="Avenir"/>
              <a:cs typeface="Avenir"/>
              <a:sym typeface="Avenir"/>
            </a:endParaRPr>
          </a:p>
        </p:txBody>
      </p:sp>
      <p:sp>
        <p:nvSpPr>
          <p:cNvPr id="643" name="Google Shape;643;p75"/>
          <p:cNvSpPr txBox="1"/>
          <p:nvPr/>
        </p:nvSpPr>
        <p:spPr>
          <a:xfrm>
            <a:off x="466925" y="1593900"/>
            <a:ext cx="8610300" cy="3295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9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Step4:</a:t>
            </a:r>
            <a:r>
              <a:rPr b="1" i="0" lang="en-GB" sz="1800" u="none" cap="none" strike="noStrike">
                <a:solidFill>
                  <a:srgbClr val="666666"/>
                </a:solidFill>
                <a:latin typeface="Avenir"/>
                <a:ea typeface="Avenir"/>
                <a:cs typeface="Avenir"/>
                <a:sym typeface="Avenir"/>
              </a:rPr>
              <a:t> </a:t>
            </a:r>
            <a:r>
              <a:rPr b="0" i="0" lang="en-GB" sz="1800" u="none" cap="none" strike="noStrike">
                <a:solidFill>
                  <a:srgbClr val="666666"/>
                </a:solidFill>
                <a:latin typeface="Avenir"/>
                <a:ea typeface="Avenir"/>
                <a:cs typeface="Avenir"/>
                <a:sym typeface="Avenir"/>
              </a:rPr>
              <a:t>Now go back to second session , and issue commit on Update DML statement</a:t>
            </a:r>
            <a:endParaRPr b="0" i="0" sz="1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a:p>
            <a:pPr indent="457200" lvl="0" marL="0" marR="0" rtl="0" algn="l">
              <a:lnSpc>
                <a:spcPct val="90000"/>
              </a:lnSpc>
              <a:spcBef>
                <a:spcPts val="0"/>
              </a:spcBef>
              <a:spcAft>
                <a:spcPts val="0"/>
              </a:spcAft>
              <a:buClr>
                <a:srgbClr val="000000"/>
              </a:buClr>
              <a:buSzPts val="1800"/>
              <a:buFont typeface="Arial"/>
              <a:buNone/>
            </a:pPr>
            <a:r>
              <a:rPr b="0" i="0" lang="en-GB" sz="1800" u="none" cap="none" strike="noStrike">
                <a:solidFill>
                  <a:srgbClr val="666666"/>
                </a:solidFill>
                <a:latin typeface="Avenir"/>
                <a:ea typeface="Avenir"/>
                <a:cs typeface="Avenir"/>
                <a:sym typeface="Avenir"/>
              </a:rPr>
              <a:t>Commit; </a:t>
            </a:r>
            <a:endParaRPr b="0" i="0" sz="1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a:p>
            <a:pPr indent="-342900" lvl="0" marL="457200" marR="0" rtl="0" algn="l">
              <a:lnSpc>
                <a:spcPct val="9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Step5: Once again come back to first session, and check the updated telephone number. </a:t>
            </a:r>
            <a:endParaRPr b="0" i="0" sz="1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a:p>
            <a:pPr indent="457200" lvl="0" marL="0" marR="0" rtl="0" algn="l">
              <a:lnSpc>
                <a:spcPct val="90000"/>
              </a:lnSpc>
              <a:spcBef>
                <a:spcPts val="0"/>
              </a:spcBef>
              <a:spcAft>
                <a:spcPts val="0"/>
              </a:spcAft>
              <a:buClr>
                <a:srgbClr val="000000"/>
              </a:buClr>
              <a:buSzPts val="1800"/>
              <a:buFont typeface="Arial"/>
              <a:buNone/>
            </a:pPr>
            <a:r>
              <a:rPr b="0" i="0" lang="en-GB" sz="1800" u="none" cap="none" strike="noStrike">
                <a:solidFill>
                  <a:srgbClr val="666666"/>
                </a:solidFill>
                <a:latin typeface="Courier New"/>
                <a:ea typeface="Courier New"/>
                <a:cs typeface="Courier New"/>
                <a:sym typeface="Courier New"/>
              </a:rPr>
              <a:t>Select * from Simple_view where Cust_Id = 123001</a:t>
            </a:r>
            <a:endParaRPr b="1" i="0" sz="1800" u="none" cap="none" strike="noStrike">
              <a:solidFill>
                <a:srgbClr val="666666"/>
              </a:solidFill>
              <a:latin typeface="Courier New"/>
              <a:ea typeface="Courier New"/>
              <a:cs typeface="Courier New"/>
              <a:sym typeface="Courier New"/>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76"/>
          <p:cNvSpPr txBox="1"/>
          <p:nvPr/>
        </p:nvSpPr>
        <p:spPr>
          <a:xfrm>
            <a:off x="423525" y="140875"/>
            <a:ext cx="7710000" cy="528300"/>
          </a:xfrm>
          <a:prstGeom prst="rect">
            <a:avLst/>
          </a:prstGeom>
          <a:noFill/>
          <a:ln>
            <a:noFill/>
          </a:ln>
        </p:spPr>
        <p:txBody>
          <a:bodyPr anchorCtr="0" anchor="t" bIns="91425" lIns="91425" spcFirstLastPara="1" rIns="91425" wrap="square" tIns="91425">
            <a:noAutofit/>
          </a:bodyPr>
          <a:lstStyle/>
          <a:p>
            <a:pPr indent="0" lvl="0" marL="0" marR="0" rtl="0" algn="l">
              <a:lnSpc>
                <a:spcPct val="70000"/>
              </a:lnSpc>
              <a:spcBef>
                <a:spcPts val="100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How RDBMS handles views</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chemeClr val="dk1"/>
              </a:buClr>
              <a:buSzPts val="1100"/>
              <a:buFont typeface="Arial"/>
              <a:buNone/>
            </a:pPr>
            <a:r>
              <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 </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800" u="none" cap="none" strike="noStrike">
              <a:solidFill>
                <a:srgbClr val="666666"/>
              </a:solidFill>
              <a:latin typeface="Avenir"/>
              <a:ea typeface="Avenir"/>
              <a:cs typeface="Avenir"/>
              <a:sym typeface="Avenir"/>
            </a:endParaRPr>
          </a:p>
        </p:txBody>
      </p:sp>
      <p:sp>
        <p:nvSpPr>
          <p:cNvPr id="649" name="Google Shape;649;p76"/>
          <p:cNvSpPr txBox="1"/>
          <p:nvPr/>
        </p:nvSpPr>
        <p:spPr>
          <a:xfrm>
            <a:off x="466925" y="1593900"/>
            <a:ext cx="8610300" cy="3295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9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Views are invoked in FROM clauses of SELECT statements and avoids the complexity of debugging and writing large code</a:t>
            </a:r>
            <a:endParaRPr b="0" i="0" sz="1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1500"/>
              <a:buFont typeface="Arial"/>
              <a:buNone/>
            </a:pPr>
            <a:r>
              <a:rPr b="0" i="0" lang="en-GB" sz="1500" u="none" cap="none" strike="noStrike">
                <a:solidFill>
                  <a:srgbClr val="666666"/>
                </a:solidFill>
                <a:latin typeface="Courier New"/>
                <a:ea typeface="Courier New"/>
                <a:cs typeface="Courier New"/>
                <a:sym typeface="Courier New"/>
              </a:rPr>
              <a:t>E.g: </a:t>
            </a:r>
            <a:endParaRPr b="0" i="0" sz="1500" u="none" cap="none" strike="noStrike">
              <a:solidFill>
                <a:srgbClr val="666666"/>
              </a:solidFill>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500"/>
              <a:buFont typeface="Arial"/>
              <a:buNone/>
            </a:pPr>
            <a:r>
              <a:rPr b="0" i="0" lang="en-GB" sz="1500" u="none" cap="none" strike="noStrike">
                <a:solidFill>
                  <a:srgbClr val="666666"/>
                </a:solidFill>
                <a:latin typeface="Courier New"/>
                <a:ea typeface="Courier New"/>
                <a:cs typeface="Courier New"/>
                <a:sym typeface="Courier New"/>
              </a:rPr>
              <a:t>Select  </a:t>
            </a:r>
            <a:r>
              <a:rPr b="0" i="1" lang="en-GB" sz="1500" u="none" cap="none" strike="noStrike">
                <a:solidFill>
                  <a:srgbClr val="666666"/>
                </a:solidFill>
                <a:latin typeface="Courier New"/>
                <a:ea typeface="Courier New"/>
                <a:cs typeface="Courier New"/>
                <a:sym typeface="Courier New"/>
              </a:rPr>
              <a:t>CA_vw.Cust_Id,</a:t>
            </a:r>
            <a:endParaRPr b="0" i="1" sz="1500" u="none" cap="none" strike="noStrike">
              <a:solidFill>
                <a:srgbClr val="66666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0" i="0" lang="en-GB" sz="1500" u="none" cap="none" strike="noStrike">
                <a:solidFill>
                  <a:srgbClr val="666666"/>
                </a:solidFill>
                <a:latin typeface="Courier New"/>
                <a:ea typeface="Courier New"/>
                <a:cs typeface="Courier New"/>
                <a:sym typeface="Courier New"/>
              </a:rPr>
              <a:t>            bat.Acct_Num, </a:t>
            </a:r>
            <a:endParaRPr b="0" i="0" sz="1500" u="none" cap="none" strike="noStrike">
              <a:solidFill>
                <a:srgbClr val="66666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0" i="0" lang="en-GB" sz="1500" u="none" cap="none" strike="noStrike">
                <a:solidFill>
                  <a:srgbClr val="666666"/>
                </a:solidFill>
                <a:latin typeface="Courier New"/>
                <a:ea typeface="Courier New"/>
                <a:cs typeface="Courier New"/>
                <a:sym typeface="Courier New"/>
              </a:rPr>
              <a:t>            bat.Tran_Amount,  </a:t>
            </a:r>
            <a:endParaRPr b="0" i="0" sz="1500" u="none" cap="none" strike="noStrike">
              <a:solidFill>
                <a:srgbClr val="66666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0" i="1" lang="en-GB" sz="1500" u="none" cap="none" strike="noStrike">
                <a:solidFill>
                  <a:srgbClr val="666666"/>
                </a:solidFill>
                <a:latin typeface="Courier New"/>
                <a:ea typeface="Courier New"/>
                <a:cs typeface="Courier New"/>
                <a:sym typeface="Courier New"/>
              </a:rPr>
              <a:t>            CA_vw.balance</a:t>
            </a:r>
            <a:endParaRPr b="0" i="0" sz="1500" u="none" cap="none" strike="noStrike">
              <a:solidFill>
                <a:srgbClr val="66666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0" i="0" lang="en-GB" sz="1500" u="none" cap="none" strike="noStrike">
                <a:solidFill>
                  <a:srgbClr val="666666"/>
                </a:solidFill>
                <a:latin typeface="Courier New"/>
                <a:ea typeface="Courier New"/>
                <a:cs typeface="Courier New"/>
                <a:sym typeface="Courier New"/>
              </a:rPr>
              <a:t> 	from </a:t>
            </a:r>
            <a:endParaRPr b="0" i="0" sz="1500" u="none" cap="none" strike="noStrike">
              <a:solidFill>
                <a:srgbClr val="666666"/>
              </a:solidFill>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500"/>
              <a:buFont typeface="Arial"/>
              <a:buNone/>
            </a:pPr>
            <a:r>
              <a:rPr b="0" i="0" lang="en-GB" sz="1500" u="none" cap="none" strike="noStrike">
                <a:solidFill>
                  <a:srgbClr val="666666"/>
                </a:solidFill>
                <a:latin typeface="Courier New"/>
                <a:ea typeface="Courier New"/>
                <a:cs typeface="Courier New"/>
                <a:sym typeface="Courier New"/>
              </a:rPr>
              <a:t>Transaction bat</a:t>
            </a:r>
            <a:endParaRPr b="0" i="0" sz="1500" u="none" cap="none" strike="noStrike">
              <a:solidFill>
                <a:srgbClr val="666666"/>
              </a:solidFill>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500"/>
              <a:buFont typeface="Arial"/>
              <a:buNone/>
            </a:pPr>
            <a:r>
              <a:rPr b="0" i="0" lang="en-GB" sz="1500" u="none" cap="none" strike="noStrike">
                <a:solidFill>
                  <a:srgbClr val="666666"/>
                </a:solidFill>
                <a:latin typeface="Courier New"/>
                <a:ea typeface="Courier New"/>
                <a:cs typeface="Courier New"/>
                <a:sym typeface="Courier New"/>
              </a:rPr>
              <a:t>JOIN </a:t>
            </a:r>
            <a:endParaRPr b="0" i="0" sz="1500" u="none" cap="none" strike="noStrike">
              <a:solidFill>
                <a:srgbClr val="666666"/>
              </a:solidFill>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500"/>
              <a:buFont typeface="Arial"/>
              <a:buNone/>
            </a:pPr>
            <a:r>
              <a:rPr b="0" i="1" lang="en-GB" sz="1500" u="none" cap="none" strike="noStrike">
                <a:solidFill>
                  <a:srgbClr val="666666"/>
                </a:solidFill>
                <a:latin typeface="Courier New"/>
                <a:ea typeface="Courier New"/>
                <a:cs typeface="Courier New"/>
                <a:sym typeface="Courier New"/>
              </a:rPr>
              <a:t>Complex_view  CA_vw</a:t>
            </a:r>
            <a:endParaRPr b="0" i="1" sz="1500" u="none" cap="none" strike="noStrike">
              <a:solidFill>
                <a:srgbClr val="666666"/>
              </a:solidFill>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500"/>
              <a:buFont typeface="Arial"/>
              <a:buNone/>
            </a:pPr>
            <a:r>
              <a:rPr b="0" i="0" lang="en-GB" sz="1500" u="none" cap="none" strike="noStrike">
                <a:solidFill>
                  <a:srgbClr val="666666"/>
                </a:solidFill>
                <a:latin typeface="Courier New"/>
                <a:ea typeface="Courier New"/>
                <a:cs typeface="Courier New"/>
                <a:sym typeface="Courier New"/>
              </a:rPr>
              <a:t>ON bat.Acct_Num = </a:t>
            </a:r>
            <a:r>
              <a:rPr b="0" i="1" lang="en-GB" sz="1500" u="none" cap="none" strike="noStrike">
                <a:solidFill>
                  <a:srgbClr val="666666"/>
                </a:solidFill>
                <a:latin typeface="Courier New"/>
                <a:ea typeface="Courier New"/>
                <a:cs typeface="Courier New"/>
                <a:sym typeface="Courier New"/>
              </a:rPr>
              <a:t>CA_vw.Acct_Num</a:t>
            </a:r>
            <a:endParaRPr b="0" i="0" sz="1500" u="none" cap="none" strike="noStrike">
              <a:solidFill>
                <a:srgbClr val="666666"/>
              </a:solidFill>
              <a:latin typeface="Courier New"/>
              <a:ea typeface="Courier New"/>
              <a:cs typeface="Courier New"/>
              <a:sym typeface="Courier New"/>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77"/>
          <p:cNvSpPr txBox="1"/>
          <p:nvPr/>
        </p:nvSpPr>
        <p:spPr>
          <a:xfrm>
            <a:off x="423525" y="140875"/>
            <a:ext cx="7710000" cy="528300"/>
          </a:xfrm>
          <a:prstGeom prst="rect">
            <a:avLst/>
          </a:prstGeom>
          <a:noFill/>
          <a:ln>
            <a:noFill/>
          </a:ln>
        </p:spPr>
        <p:txBody>
          <a:bodyPr anchorCtr="0" anchor="t" bIns="91425" lIns="91425" spcFirstLastPara="1" rIns="91425" wrap="square" tIns="91425">
            <a:noAutofit/>
          </a:bodyPr>
          <a:lstStyle/>
          <a:p>
            <a:pPr indent="0" lvl="0" marL="0" marR="0" rtl="0" algn="l">
              <a:lnSpc>
                <a:spcPct val="70000"/>
              </a:lnSpc>
              <a:spcBef>
                <a:spcPts val="100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How RDBMS handles views</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chemeClr val="dk1"/>
              </a:buClr>
              <a:buSzPts val="1100"/>
              <a:buFont typeface="Arial"/>
              <a:buNone/>
            </a:pPr>
            <a:r>
              <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 </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800" u="none" cap="none" strike="noStrike">
              <a:solidFill>
                <a:srgbClr val="666666"/>
              </a:solidFill>
              <a:latin typeface="Avenir"/>
              <a:ea typeface="Avenir"/>
              <a:cs typeface="Avenir"/>
              <a:sym typeface="Avenir"/>
            </a:endParaRPr>
          </a:p>
        </p:txBody>
      </p:sp>
      <p:sp>
        <p:nvSpPr>
          <p:cNvPr id="655" name="Google Shape;655;p77"/>
          <p:cNvSpPr txBox="1"/>
          <p:nvPr/>
        </p:nvSpPr>
        <p:spPr>
          <a:xfrm>
            <a:off x="466925" y="1593900"/>
            <a:ext cx="8610300" cy="32952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9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In the previous example, the query looks so simple as </a:t>
            </a:r>
            <a:r>
              <a:rPr b="0" i="1" lang="en-GB" sz="1800" u="none" cap="none" strike="noStrike">
                <a:solidFill>
                  <a:srgbClr val="666666"/>
                </a:solidFill>
                <a:latin typeface="Avenir"/>
                <a:ea typeface="Avenir"/>
                <a:cs typeface="Avenir"/>
                <a:sym typeface="Avenir"/>
              </a:rPr>
              <a:t>Complex_view </a:t>
            </a:r>
            <a:r>
              <a:rPr b="0" i="0" lang="en-GB" sz="1800" u="none" cap="none" strike="noStrike">
                <a:solidFill>
                  <a:srgbClr val="666666"/>
                </a:solidFill>
                <a:latin typeface="Avenir"/>
                <a:ea typeface="Avenir"/>
                <a:cs typeface="Avenir"/>
                <a:sym typeface="Avenir"/>
              </a:rPr>
              <a:t>has taken care of additional logic of conditions and joining CUSTOMER table, and avoided too much of parent Query logic.</a:t>
            </a:r>
            <a:endParaRPr b="0" i="0" sz="1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78"/>
          <p:cNvSpPr txBox="1"/>
          <p:nvPr/>
        </p:nvSpPr>
        <p:spPr>
          <a:xfrm>
            <a:off x="423525" y="140875"/>
            <a:ext cx="7710000" cy="528300"/>
          </a:xfrm>
          <a:prstGeom prst="rect">
            <a:avLst/>
          </a:prstGeom>
          <a:noFill/>
          <a:ln>
            <a:noFill/>
          </a:ln>
        </p:spPr>
        <p:txBody>
          <a:bodyPr anchorCtr="0" anchor="t" bIns="91425" lIns="91425" spcFirstLastPara="1" rIns="91425" wrap="square" tIns="91425">
            <a:noAutofit/>
          </a:bodyPr>
          <a:lstStyle/>
          <a:p>
            <a:pPr indent="0" lvl="0" marL="0" marR="0" rtl="0" algn="l">
              <a:lnSpc>
                <a:spcPct val="70000"/>
              </a:lnSpc>
              <a:spcBef>
                <a:spcPts val="100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How RDBMS handles views</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chemeClr val="dk1"/>
              </a:buClr>
              <a:buSzPts val="1100"/>
              <a:buFont typeface="Arial"/>
              <a:buNone/>
            </a:pPr>
            <a:r>
              <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 </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800" u="none" cap="none" strike="noStrike">
              <a:solidFill>
                <a:srgbClr val="666666"/>
              </a:solidFill>
              <a:latin typeface="Avenir"/>
              <a:ea typeface="Avenir"/>
              <a:cs typeface="Avenir"/>
              <a:sym typeface="Avenir"/>
            </a:endParaRPr>
          </a:p>
        </p:txBody>
      </p:sp>
      <p:sp>
        <p:nvSpPr>
          <p:cNvPr id="661" name="Google Shape;661;p78"/>
          <p:cNvSpPr txBox="1"/>
          <p:nvPr/>
        </p:nvSpPr>
        <p:spPr>
          <a:xfrm>
            <a:off x="466925" y="1593900"/>
            <a:ext cx="8610300" cy="3295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9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Views avoids direct access to physical data and protects from unauthorized users</a:t>
            </a:r>
            <a:endParaRPr b="0" i="0" sz="1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a:p>
            <a:pPr indent="-342900" lvl="0" marL="457200" marR="0" rtl="0" algn="l">
              <a:lnSpc>
                <a:spcPct val="9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Ex: If any user fires a SELECT query directly on physical table while the data is being loaded into base tables at the same time</a:t>
            </a:r>
            <a:endParaRPr b="0" i="0" sz="1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a:p>
            <a:pPr indent="-342900" lvl="0" marL="457200" marR="0" rtl="0" algn="l">
              <a:lnSpc>
                <a:spcPct val="9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Here RDBMS takes a </a:t>
            </a:r>
            <a:r>
              <a:rPr b="1" i="0" lang="en-GB" sz="1800" u="none" cap="none" strike="noStrike">
                <a:solidFill>
                  <a:srgbClr val="666666"/>
                </a:solidFill>
                <a:latin typeface="Avenir"/>
                <a:ea typeface="Avenir"/>
                <a:cs typeface="Avenir"/>
                <a:sym typeface="Avenir"/>
              </a:rPr>
              <a:t>before </a:t>
            </a:r>
            <a:r>
              <a:rPr b="0" i="0" lang="en-GB" sz="1800" u="none" cap="none" strike="noStrike">
                <a:solidFill>
                  <a:srgbClr val="666666"/>
                </a:solidFill>
                <a:latin typeface="Avenir"/>
                <a:ea typeface="Avenir"/>
                <a:cs typeface="Avenir"/>
                <a:sym typeface="Avenir"/>
              </a:rPr>
              <a:t>and </a:t>
            </a:r>
            <a:r>
              <a:rPr b="1" i="0" lang="en-GB" sz="1800" u="none" cap="none" strike="noStrike">
                <a:solidFill>
                  <a:srgbClr val="666666"/>
                </a:solidFill>
                <a:latin typeface="Avenir"/>
                <a:ea typeface="Avenir"/>
                <a:cs typeface="Avenir"/>
                <a:sym typeface="Avenir"/>
              </a:rPr>
              <a:t>after </a:t>
            </a:r>
            <a:r>
              <a:rPr b="0" i="0" lang="en-GB" sz="1800" u="none" cap="none" strike="noStrike">
                <a:solidFill>
                  <a:srgbClr val="666666"/>
                </a:solidFill>
                <a:latin typeface="Avenir"/>
                <a:ea typeface="Avenir"/>
                <a:cs typeface="Avenir"/>
                <a:sym typeface="Avenir"/>
              </a:rPr>
              <a:t>images of table data each time when updating is happening to data</a:t>
            </a:r>
            <a:endParaRPr b="0" i="0" sz="1800" u="none" cap="none" strike="noStrike">
              <a:solidFill>
                <a:srgbClr val="666666"/>
              </a:solidFill>
              <a:latin typeface="Avenir"/>
              <a:ea typeface="Avenir"/>
              <a:cs typeface="Avenir"/>
              <a:sym typeface="Aveni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79"/>
          <p:cNvSpPr txBox="1"/>
          <p:nvPr/>
        </p:nvSpPr>
        <p:spPr>
          <a:xfrm>
            <a:off x="423525" y="140875"/>
            <a:ext cx="7710000" cy="528300"/>
          </a:xfrm>
          <a:prstGeom prst="rect">
            <a:avLst/>
          </a:prstGeom>
          <a:noFill/>
          <a:ln>
            <a:noFill/>
          </a:ln>
        </p:spPr>
        <p:txBody>
          <a:bodyPr anchorCtr="0" anchor="t" bIns="91425" lIns="91425" spcFirstLastPara="1" rIns="91425" wrap="square" tIns="91425">
            <a:noAutofit/>
          </a:bodyPr>
          <a:lstStyle/>
          <a:p>
            <a:pPr indent="0" lvl="0" marL="0" marR="0" rtl="0" algn="l">
              <a:lnSpc>
                <a:spcPct val="70000"/>
              </a:lnSpc>
              <a:spcBef>
                <a:spcPts val="100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How RDBMS handles views</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chemeClr val="dk1"/>
              </a:buClr>
              <a:buSzPts val="1100"/>
              <a:buFont typeface="Arial"/>
              <a:buNone/>
            </a:pPr>
            <a:r>
              <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 </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800" u="none" cap="none" strike="noStrike">
              <a:solidFill>
                <a:srgbClr val="666666"/>
              </a:solidFill>
              <a:latin typeface="Avenir"/>
              <a:ea typeface="Avenir"/>
              <a:cs typeface="Avenir"/>
              <a:sym typeface="Avenir"/>
            </a:endParaRPr>
          </a:p>
        </p:txBody>
      </p:sp>
      <p:sp>
        <p:nvSpPr>
          <p:cNvPr id="667" name="Google Shape;667;p79"/>
          <p:cNvSpPr txBox="1"/>
          <p:nvPr/>
        </p:nvSpPr>
        <p:spPr>
          <a:xfrm>
            <a:off x="466925" y="1593900"/>
            <a:ext cx="8610300" cy="3295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9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The after image data is then stored to physical disk</a:t>
            </a:r>
            <a:endParaRPr b="0" i="0" sz="1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2000"/>
              <a:buFont typeface="Courier New"/>
              <a:buNone/>
            </a:pPr>
            <a:r>
              <a:t/>
            </a:r>
            <a:endParaRPr b="0" i="0" sz="1800" u="none" cap="none" strike="noStrike">
              <a:solidFill>
                <a:srgbClr val="666666"/>
              </a:solidFill>
              <a:latin typeface="Avenir"/>
              <a:ea typeface="Avenir"/>
              <a:cs typeface="Avenir"/>
              <a:sym typeface="Avenir"/>
            </a:endParaRPr>
          </a:p>
          <a:p>
            <a:pPr indent="-342900" lvl="0" marL="457200" marR="0" rtl="0" algn="l">
              <a:lnSpc>
                <a:spcPct val="9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During this time, if any user tries to do a SELECT on physical data , it will show the data from </a:t>
            </a:r>
            <a:r>
              <a:rPr b="1" i="0" lang="en-GB" sz="1800" u="none" cap="none" strike="noStrike">
                <a:solidFill>
                  <a:srgbClr val="666666"/>
                </a:solidFill>
                <a:latin typeface="Avenir"/>
                <a:ea typeface="Avenir"/>
                <a:cs typeface="Avenir"/>
                <a:sym typeface="Avenir"/>
              </a:rPr>
              <a:t>before </a:t>
            </a:r>
            <a:r>
              <a:rPr b="0" i="0" lang="en-GB" sz="1800" u="none" cap="none" strike="noStrike">
                <a:solidFill>
                  <a:srgbClr val="666666"/>
                </a:solidFill>
                <a:latin typeface="Avenir"/>
                <a:ea typeface="Avenir"/>
                <a:cs typeface="Avenir"/>
                <a:sym typeface="Avenir"/>
              </a:rPr>
              <a:t>image since the data is not commited </a:t>
            </a:r>
            <a:endParaRPr b="0" i="0" sz="1800" u="none" cap="none" strike="noStrike">
              <a:solidFill>
                <a:srgbClr val="666666"/>
              </a:solidFill>
              <a:latin typeface="Avenir"/>
              <a:ea typeface="Avenir"/>
              <a:cs typeface="Avenir"/>
              <a:sym typeface="Avenir"/>
            </a:endParaRPr>
          </a:p>
          <a:p>
            <a:pPr indent="0" lvl="0" marL="457200" marR="0" rtl="0" algn="l">
              <a:lnSpc>
                <a:spcPct val="9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a:p>
            <a:pPr indent="-342900" lvl="0" marL="457200" marR="0" rtl="0" algn="l">
              <a:lnSpc>
                <a:spcPct val="9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Before images are however deleted once the after image data is committed</a:t>
            </a:r>
            <a:endParaRPr b="0" i="0" sz="1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2000"/>
              <a:buFont typeface="Courier New"/>
              <a:buNone/>
            </a:pPr>
            <a:r>
              <a:t/>
            </a:r>
            <a:endParaRPr b="0" i="0" sz="1800" u="none" cap="none" strike="noStrike">
              <a:solidFill>
                <a:srgbClr val="666666"/>
              </a:solidFill>
              <a:latin typeface="Avenir"/>
              <a:ea typeface="Avenir"/>
              <a:cs typeface="Avenir"/>
              <a:sym typeface="Avenir"/>
            </a:endParaRPr>
          </a:p>
          <a:p>
            <a:pPr indent="-342900" lvl="0" marL="457200" marR="0" rtl="0" algn="l">
              <a:lnSpc>
                <a:spcPct val="9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Hence there is a lot of overhead to system to maintain </a:t>
            </a:r>
            <a:r>
              <a:rPr b="1" i="0" lang="en-GB" sz="1800" u="none" cap="none" strike="noStrike">
                <a:solidFill>
                  <a:srgbClr val="666666"/>
                </a:solidFill>
                <a:latin typeface="Avenir"/>
                <a:ea typeface="Avenir"/>
                <a:cs typeface="Avenir"/>
                <a:sym typeface="Avenir"/>
              </a:rPr>
              <a:t>before </a:t>
            </a:r>
            <a:r>
              <a:rPr b="0" i="0" lang="en-GB" sz="1800" u="none" cap="none" strike="noStrike">
                <a:solidFill>
                  <a:srgbClr val="666666"/>
                </a:solidFill>
                <a:latin typeface="Avenir"/>
                <a:ea typeface="Avenir"/>
                <a:cs typeface="Avenir"/>
                <a:sym typeface="Avenir"/>
              </a:rPr>
              <a:t>images for multiple users to ensure data integrity</a:t>
            </a:r>
            <a:endParaRPr b="0" i="0" sz="1800" u="none" cap="none" strike="noStrike">
              <a:solidFill>
                <a:srgbClr val="666666"/>
              </a:solidFill>
              <a:latin typeface="Avenir"/>
              <a:ea typeface="Avenir"/>
              <a:cs typeface="Avenir"/>
              <a:sym typeface="Aveni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8"/>
          <p:cNvSpPr txBox="1"/>
          <p:nvPr>
            <p:ph type="title"/>
          </p:nvPr>
        </p:nvSpPr>
        <p:spPr>
          <a:xfrm>
            <a:off x="628650" y="1125150"/>
            <a:ext cx="7886700" cy="3728100"/>
          </a:xfrm>
          <a:prstGeom prst="rect">
            <a:avLst/>
          </a:prstGeom>
          <a:noFill/>
          <a:ln>
            <a:noFill/>
          </a:ln>
        </p:spPr>
        <p:txBody>
          <a:bodyPr anchorCtr="0" anchor="ctr" bIns="34275" lIns="68575" spcFirstLastPara="1" rIns="68575" wrap="square" tIns="34275">
            <a:noAutofit/>
          </a:bodyPr>
          <a:lstStyle/>
          <a:p>
            <a:pPr indent="-254000" lvl="0" marL="342900" rtl="0" algn="l">
              <a:lnSpc>
                <a:spcPct val="90000"/>
              </a:lnSpc>
              <a:spcBef>
                <a:spcPts val="0"/>
              </a:spcBef>
              <a:spcAft>
                <a:spcPts val="0"/>
              </a:spcAft>
              <a:buSzPts val="1400"/>
              <a:buFont typeface="Avenir"/>
              <a:buChar char="●"/>
            </a:pPr>
            <a:r>
              <a:rPr lang="en-GB" sz="1400">
                <a:latin typeface="Avenir"/>
                <a:ea typeface="Avenir"/>
                <a:cs typeface="Avenir"/>
                <a:sym typeface="Avenir"/>
              </a:rPr>
              <a:t>A transaction is a series of DML statements enclosed within a block.  </a:t>
            </a:r>
            <a:endParaRPr sz="1400">
              <a:latin typeface="Avenir"/>
              <a:ea typeface="Avenir"/>
              <a:cs typeface="Avenir"/>
              <a:sym typeface="Avenir"/>
            </a:endParaRPr>
          </a:p>
          <a:p>
            <a:pPr indent="0" lvl="0" marL="342900" rtl="0" algn="l">
              <a:lnSpc>
                <a:spcPct val="90000"/>
              </a:lnSpc>
              <a:spcBef>
                <a:spcPts val="0"/>
              </a:spcBef>
              <a:spcAft>
                <a:spcPts val="0"/>
              </a:spcAft>
              <a:buSzPts val="1400"/>
              <a:buNone/>
            </a:pPr>
            <a:r>
              <a:t/>
            </a:r>
            <a:endParaRPr sz="1400">
              <a:latin typeface="Avenir"/>
              <a:ea typeface="Avenir"/>
              <a:cs typeface="Avenir"/>
              <a:sym typeface="Avenir"/>
            </a:endParaRPr>
          </a:p>
          <a:p>
            <a:pPr indent="0" lvl="0" marL="342900" rtl="0" algn="l">
              <a:lnSpc>
                <a:spcPct val="90000"/>
              </a:lnSpc>
              <a:spcBef>
                <a:spcPts val="0"/>
              </a:spcBef>
              <a:spcAft>
                <a:spcPts val="0"/>
              </a:spcAft>
              <a:buSzPts val="1400"/>
              <a:buNone/>
            </a:pPr>
            <a:r>
              <a:t/>
            </a:r>
            <a:endParaRPr sz="1400">
              <a:latin typeface="Avenir"/>
              <a:ea typeface="Avenir"/>
              <a:cs typeface="Avenir"/>
              <a:sym typeface="Avenir"/>
            </a:endParaRPr>
          </a:p>
          <a:p>
            <a:pPr indent="-254000" lvl="0" marL="342900" rtl="0" algn="l">
              <a:lnSpc>
                <a:spcPct val="90000"/>
              </a:lnSpc>
              <a:spcBef>
                <a:spcPts val="0"/>
              </a:spcBef>
              <a:spcAft>
                <a:spcPts val="0"/>
              </a:spcAft>
              <a:buSzPts val="1400"/>
              <a:buFont typeface="Avenir"/>
              <a:buChar char="●"/>
            </a:pPr>
            <a:r>
              <a:rPr lang="en-GB" sz="1400">
                <a:latin typeface="Avenir"/>
                <a:ea typeface="Avenir"/>
                <a:cs typeface="Avenir"/>
                <a:sym typeface="Avenir"/>
              </a:rPr>
              <a:t>This transaction block can be  anonymous or else stored the group of DML statements in a  procedure block. </a:t>
            </a:r>
            <a:endParaRPr sz="1400">
              <a:latin typeface="Avenir"/>
              <a:ea typeface="Avenir"/>
              <a:cs typeface="Avenir"/>
              <a:sym typeface="Avenir"/>
            </a:endParaRPr>
          </a:p>
          <a:p>
            <a:pPr indent="0" lvl="0" marL="342900" rtl="0" algn="l">
              <a:lnSpc>
                <a:spcPct val="90000"/>
              </a:lnSpc>
              <a:spcBef>
                <a:spcPts val="0"/>
              </a:spcBef>
              <a:spcAft>
                <a:spcPts val="0"/>
              </a:spcAft>
              <a:buSzPts val="1400"/>
              <a:buNone/>
            </a:pPr>
            <a:r>
              <a:t/>
            </a:r>
            <a:endParaRPr sz="1400">
              <a:latin typeface="Avenir"/>
              <a:ea typeface="Avenir"/>
              <a:cs typeface="Avenir"/>
              <a:sym typeface="Avenir"/>
            </a:endParaRPr>
          </a:p>
          <a:p>
            <a:pPr indent="-254000" lvl="0" marL="342900" rtl="0" algn="l">
              <a:lnSpc>
                <a:spcPct val="90000"/>
              </a:lnSpc>
              <a:spcBef>
                <a:spcPts val="0"/>
              </a:spcBef>
              <a:spcAft>
                <a:spcPts val="0"/>
              </a:spcAft>
              <a:buSzPts val="1400"/>
              <a:buFont typeface="Avenir"/>
              <a:buChar char="●"/>
            </a:pPr>
            <a:r>
              <a:rPr lang="en-GB" sz="1400">
                <a:latin typeface="Avenir"/>
                <a:ea typeface="Avenir"/>
                <a:cs typeface="Avenir"/>
                <a:sym typeface="Avenir"/>
              </a:rPr>
              <a:t>E.g: A transaction is identified with series of DML operations.</a:t>
            </a:r>
            <a:endParaRPr sz="1400">
              <a:latin typeface="Avenir"/>
              <a:ea typeface="Avenir"/>
              <a:cs typeface="Avenir"/>
              <a:sym typeface="Avenir"/>
            </a:endParaRPr>
          </a:p>
          <a:p>
            <a:pPr indent="0" lvl="0" marL="342900" rtl="0" algn="l">
              <a:lnSpc>
                <a:spcPct val="90000"/>
              </a:lnSpc>
              <a:spcBef>
                <a:spcPts val="0"/>
              </a:spcBef>
              <a:spcAft>
                <a:spcPts val="0"/>
              </a:spcAft>
              <a:buSzPts val="1400"/>
              <a:buNone/>
            </a:pPr>
            <a:r>
              <a:t/>
            </a:r>
            <a:endParaRPr sz="1400">
              <a:latin typeface="Avenir"/>
              <a:ea typeface="Avenir"/>
              <a:cs typeface="Avenir"/>
              <a:sym typeface="Avenir"/>
            </a:endParaRPr>
          </a:p>
          <a:p>
            <a:pPr indent="-254000" lvl="1" marL="685800" rtl="0" algn="l">
              <a:lnSpc>
                <a:spcPct val="150000"/>
              </a:lnSpc>
              <a:spcBef>
                <a:spcPts val="0"/>
              </a:spcBef>
              <a:spcAft>
                <a:spcPts val="0"/>
              </a:spcAft>
              <a:buSzPts val="1400"/>
              <a:buFont typeface="Avenir"/>
              <a:buChar char="○"/>
            </a:pPr>
            <a:r>
              <a:rPr lang="en-GB">
                <a:latin typeface="Avenir"/>
                <a:ea typeface="Avenir"/>
                <a:cs typeface="Avenir"/>
                <a:sym typeface="Avenir"/>
              </a:rPr>
              <a:t>SELECT Operation -1 :  Check bank balance </a:t>
            </a:r>
            <a:endParaRPr>
              <a:latin typeface="Avenir"/>
              <a:ea typeface="Avenir"/>
              <a:cs typeface="Avenir"/>
              <a:sym typeface="Avenir"/>
            </a:endParaRPr>
          </a:p>
          <a:p>
            <a:pPr indent="-254000" lvl="1" marL="685800" rtl="0" algn="l">
              <a:lnSpc>
                <a:spcPct val="150000"/>
              </a:lnSpc>
              <a:spcBef>
                <a:spcPts val="0"/>
              </a:spcBef>
              <a:spcAft>
                <a:spcPts val="0"/>
              </a:spcAft>
              <a:buSzPts val="1400"/>
              <a:buFont typeface="Avenir"/>
              <a:buChar char="○"/>
            </a:pPr>
            <a:r>
              <a:rPr lang="en-GB">
                <a:solidFill>
                  <a:schemeClr val="dk1"/>
                </a:solidFill>
                <a:latin typeface="Avenir"/>
                <a:ea typeface="Avenir"/>
                <a:cs typeface="Avenir"/>
                <a:sym typeface="Avenir"/>
              </a:rPr>
              <a:t>INSERT Operation -2 :   </a:t>
            </a:r>
            <a:r>
              <a:rPr lang="en-GB">
                <a:latin typeface="Avenir"/>
                <a:ea typeface="Avenir"/>
                <a:cs typeface="Avenir"/>
                <a:sym typeface="Avenir"/>
              </a:rPr>
              <a:t>Withdraw money from ATM - new entry into transaction table.</a:t>
            </a:r>
            <a:endParaRPr>
              <a:latin typeface="Avenir"/>
              <a:ea typeface="Avenir"/>
              <a:cs typeface="Avenir"/>
              <a:sym typeface="Avenir"/>
            </a:endParaRPr>
          </a:p>
          <a:p>
            <a:pPr indent="-254000" lvl="1" marL="685800" rtl="0" algn="l">
              <a:lnSpc>
                <a:spcPct val="150000"/>
              </a:lnSpc>
              <a:spcBef>
                <a:spcPts val="0"/>
              </a:spcBef>
              <a:spcAft>
                <a:spcPts val="0"/>
              </a:spcAft>
              <a:buSzPts val="1400"/>
              <a:buFont typeface="Avenir"/>
              <a:buChar char="○"/>
            </a:pPr>
            <a:r>
              <a:rPr lang="en-GB">
                <a:solidFill>
                  <a:schemeClr val="dk1"/>
                </a:solidFill>
                <a:latin typeface="Avenir"/>
                <a:ea typeface="Avenir"/>
                <a:cs typeface="Avenir"/>
                <a:sym typeface="Avenir"/>
              </a:rPr>
              <a:t>UPDATE Operation -3 : </a:t>
            </a:r>
            <a:r>
              <a:rPr lang="en-GB">
                <a:latin typeface="Avenir"/>
                <a:ea typeface="Avenir"/>
                <a:cs typeface="Avenir"/>
                <a:sym typeface="Avenir"/>
              </a:rPr>
              <a:t>Update the balance by deducting with drawn money.</a:t>
            </a:r>
            <a:endParaRPr>
              <a:latin typeface="Avenir"/>
              <a:ea typeface="Avenir"/>
              <a:cs typeface="Avenir"/>
              <a:sym typeface="Avenir"/>
            </a:endParaRPr>
          </a:p>
          <a:p>
            <a:pPr indent="-254000" lvl="1" marL="685800" rtl="0" algn="l">
              <a:lnSpc>
                <a:spcPct val="150000"/>
              </a:lnSpc>
              <a:spcBef>
                <a:spcPts val="0"/>
              </a:spcBef>
              <a:spcAft>
                <a:spcPts val="0"/>
              </a:spcAft>
              <a:buSzPts val="1400"/>
              <a:buFont typeface="Avenir"/>
              <a:buChar char="○"/>
            </a:pPr>
            <a:r>
              <a:rPr lang="en-GB">
                <a:solidFill>
                  <a:schemeClr val="dk1"/>
                </a:solidFill>
                <a:latin typeface="Avenir"/>
                <a:ea typeface="Avenir"/>
                <a:cs typeface="Avenir"/>
                <a:sym typeface="Avenir"/>
              </a:rPr>
              <a:t>INSERT Operation - 4 :  Calculate the service charge on withdrawn amount and insert a new entry in Transaction table.</a:t>
            </a:r>
            <a:endParaRPr>
              <a:solidFill>
                <a:schemeClr val="dk1"/>
              </a:solidFill>
              <a:latin typeface="Avenir"/>
              <a:ea typeface="Avenir"/>
              <a:cs typeface="Avenir"/>
              <a:sym typeface="Avenir"/>
            </a:endParaRPr>
          </a:p>
          <a:p>
            <a:pPr indent="-234950" lvl="1" marL="685800" rtl="0" algn="l">
              <a:lnSpc>
                <a:spcPct val="150000"/>
              </a:lnSpc>
              <a:spcBef>
                <a:spcPts val="0"/>
              </a:spcBef>
              <a:spcAft>
                <a:spcPts val="0"/>
              </a:spcAft>
              <a:buClr>
                <a:schemeClr val="dk1"/>
              </a:buClr>
              <a:buSzPts val="1100"/>
              <a:buFont typeface="Avenir"/>
              <a:buChar char="○"/>
            </a:pPr>
            <a:r>
              <a:rPr lang="en-GB">
                <a:solidFill>
                  <a:schemeClr val="dk1"/>
                </a:solidFill>
                <a:latin typeface="Avenir"/>
                <a:ea typeface="Avenir"/>
                <a:cs typeface="Avenir"/>
                <a:sym typeface="Avenir"/>
              </a:rPr>
              <a:t>UPDATE Operation - 5: Update the balance by deducting with service charge amount.</a:t>
            </a:r>
            <a:endParaRPr>
              <a:solidFill>
                <a:schemeClr val="dk1"/>
              </a:solidFill>
              <a:latin typeface="Avenir"/>
              <a:ea typeface="Avenir"/>
              <a:cs typeface="Avenir"/>
              <a:sym typeface="Avenir"/>
            </a:endParaRPr>
          </a:p>
          <a:p>
            <a:pPr indent="0" lvl="0" marL="342900" rtl="0" algn="l">
              <a:lnSpc>
                <a:spcPct val="90000"/>
              </a:lnSpc>
              <a:spcBef>
                <a:spcPts val="0"/>
              </a:spcBef>
              <a:spcAft>
                <a:spcPts val="0"/>
              </a:spcAft>
              <a:buSzPts val="1400"/>
              <a:buNone/>
            </a:pPr>
            <a:r>
              <a:t/>
            </a:r>
            <a:endParaRPr sz="1400">
              <a:latin typeface="Avenir"/>
              <a:ea typeface="Avenir"/>
              <a:cs typeface="Avenir"/>
              <a:sym typeface="Avenir"/>
            </a:endParaRPr>
          </a:p>
          <a:p>
            <a:pPr indent="-254000" lvl="0" marL="342900" rtl="0" algn="l">
              <a:lnSpc>
                <a:spcPct val="90000"/>
              </a:lnSpc>
              <a:spcBef>
                <a:spcPts val="0"/>
              </a:spcBef>
              <a:spcAft>
                <a:spcPts val="0"/>
              </a:spcAft>
              <a:buSzPts val="1400"/>
              <a:buFont typeface="Avenir"/>
              <a:buChar char="●"/>
            </a:pPr>
            <a:r>
              <a:rPr b="1" lang="en-GB" sz="1400">
                <a:latin typeface="Avenir"/>
                <a:ea typeface="Avenir"/>
                <a:cs typeface="Avenir"/>
                <a:sym typeface="Avenir"/>
              </a:rPr>
              <a:t>Technically </a:t>
            </a:r>
            <a:r>
              <a:rPr lang="en-GB" sz="1400">
                <a:latin typeface="Avenir"/>
                <a:ea typeface="Avenir"/>
                <a:cs typeface="Avenir"/>
                <a:sym typeface="Avenir"/>
              </a:rPr>
              <a:t>, we will see how this transaction happens.</a:t>
            </a:r>
            <a:endParaRPr sz="1400">
              <a:latin typeface="Avenir"/>
              <a:ea typeface="Avenir"/>
              <a:cs typeface="Avenir"/>
              <a:sym typeface="Avenir"/>
            </a:endParaRPr>
          </a:p>
        </p:txBody>
      </p:sp>
      <p:sp>
        <p:nvSpPr>
          <p:cNvPr id="179" name="Google Shape;179;p8"/>
          <p:cNvSpPr txBox="1"/>
          <p:nvPr/>
        </p:nvSpPr>
        <p:spPr>
          <a:xfrm>
            <a:off x="437381" y="168244"/>
            <a:ext cx="5782500" cy="5820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800"/>
              <a:buFont typeface="Arial"/>
              <a:buNone/>
            </a:pPr>
            <a:r>
              <a:rPr b="1" i="0" lang="en-GB" sz="2300" u="none" cap="none" strike="noStrike">
                <a:solidFill>
                  <a:srgbClr val="434343"/>
                </a:solidFill>
                <a:latin typeface="Avenir"/>
                <a:ea typeface="Avenir"/>
                <a:cs typeface="Avenir"/>
                <a:sym typeface="Avenir"/>
              </a:rPr>
              <a:t>Transaction</a:t>
            </a:r>
            <a:endParaRPr b="0" i="0" sz="2300" u="none" cap="none" strike="noStrike">
              <a:solidFill>
                <a:srgbClr val="434343"/>
              </a:solidFill>
              <a:latin typeface="Avenir"/>
              <a:ea typeface="Avenir"/>
              <a:cs typeface="Avenir"/>
              <a:sym typeface="Aveni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80"/>
          <p:cNvSpPr txBox="1"/>
          <p:nvPr/>
        </p:nvSpPr>
        <p:spPr>
          <a:xfrm>
            <a:off x="309725" y="2257950"/>
            <a:ext cx="8168100" cy="1181100"/>
          </a:xfrm>
          <a:prstGeom prst="rect">
            <a:avLst/>
          </a:prstGeom>
          <a:noFill/>
          <a:ln>
            <a:noFill/>
          </a:ln>
        </p:spPr>
        <p:txBody>
          <a:bodyPr anchorCtr="0" anchor="t" bIns="17150" lIns="34300" spcFirstLastPara="1" rIns="34300" wrap="square" tIns="17150">
            <a:noAutofit/>
          </a:bodyPr>
          <a:lstStyle/>
          <a:p>
            <a:pPr indent="0" lvl="0" marL="0" marR="0" rtl="0" algn="l">
              <a:lnSpc>
                <a:spcPct val="90000"/>
              </a:lnSpc>
              <a:spcBef>
                <a:spcPts val="0"/>
              </a:spcBef>
              <a:spcAft>
                <a:spcPts val="0"/>
              </a:spcAft>
              <a:buClr>
                <a:schemeClr val="dk1"/>
              </a:buClr>
              <a:buSzPts val="3600"/>
              <a:buFont typeface="Calibri"/>
              <a:buNone/>
            </a:pPr>
            <a:r>
              <a:rPr b="0" i="0" lang="en-GB" sz="3600" u="none" cap="none" strike="noStrike">
                <a:solidFill>
                  <a:srgbClr val="666666"/>
                </a:solidFill>
                <a:latin typeface="Avenir"/>
                <a:ea typeface="Avenir"/>
                <a:cs typeface="Avenir"/>
                <a:sym typeface="Avenir"/>
              </a:rPr>
              <a:t>Advantages and Disadvantages of</a:t>
            </a:r>
            <a:endParaRPr b="0" i="0" sz="36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3600"/>
              <a:buFont typeface="Calibri"/>
              <a:buNone/>
            </a:pPr>
            <a:r>
              <a:rPr b="0" i="0" lang="en-GB" sz="3600" u="none" cap="none" strike="noStrike">
                <a:solidFill>
                  <a:srgbClr val="666666"/>
                </a:solidFill>
                <a:latin typeface="Avenir"/>
                <a:ea typeface="Avenir"/>
                <a:cs typeface="Avenir"/>
                <a:sym typeface="Avenir"/>
              </a:rPr>
              <a:t>views</a:t>
            </a:r>
            <a:endParaRPr b="0" i="0" sz="3600" u="none" cap="none" strike="noStrike">
              <a:solidFill>
                <a:srgbClr val="666666"/>
              </a:solidFill>
              <a:latin typeface="Avenir"/>
              <a:ea typeface="Avenir"/>
              <a:cs typeface="Avenir"/>
              <a:sym typeface="Avenir"/>
            </a:endParaRPr>
          </a:p>
          <a:p>
            <a:pPr indent="0" lvl="0" marL="0" marR="0" rtl="0" algn="ctr">
              <a:lnSpc>
                <a:spcPct val="90000"/>
              </a:lnSpc>
              <a:spcBef>
                <a:spcPts val="0"/>
              </a:spcBef>
              <a:spcAft>
                <a:spcPts val="0"/>
              </a:spcAft>
              <a:buClr>
                <a:schemeClr val="dk1"/>
              </a:buClr>
              <a:buSzPts val="3600"/>
              <a:buFont typeface="Calibri"/>
              <a:buNone/>
            </a:pPr>
            <a:r>
              <a:t/>
            </a:r>
            <a:endParaRPr b="0" i="0" sz="3600" u="none" cap="none" strike="noStrike">
              <a:solidFill>
                <a:srgbClr val="666666"/>
              </a:solidFill>
              <a:latin typeface="Avenir"/>
              <a:ea typeface="Avenir"/>
              <a:cs typeface="Avenir"/>
              <a:sym typeface="Avenir"/>
            </a:endParaRPr>
          </a:p>
          <a:p>
            <a:pPr indent="0" lvl="0" marL="0" marR="0" rtl="0" algn="l">
              <a:lnSpc>
                <a:spcPct val="115000"/>
              </a:lnSpc>
              <a:spcBef>
                <a:spcPts val="0"/>
              </a:spcBef>
              <a:spcAft>
                <a:spcPts val="0"/>
              </a:spcAft>
              <a:buClr>
                <a:schemeClr val="dk1"/>
              </a:buClr>
              <a:buSzPts val="1200"/>
              <a:buFont typeface="Arial"/>
              <a:buNone/>
            </a:pPr>
            <a:r>
              <a:t/>
            </a:r>
            <a:endParaRPr b="0" i="0" sz="3600" u="none" cap="none" strike="noStrike">
              <a:solidFill>
                <a:srgbClr val="000000"/>
              </a:solidFill>
              <a:latin typeface="Avenir"/>
              <a:ea typeface="Avenir"/>
              <a:cs typeface="Avenir"/>
              <a:sym typeface="Aveni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81"/>
          <p:cNvSpPr txBox="1"/>
          <p:nvPr/>
        </p:nvSpPr>
        <p:spPr>
          <a:xfrm>
            <a:off x="423525" y="140875"/>
            <a:ext cx="7710000" cy="5283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Advantages:</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 </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800" u="none" cap="none" strike="noStrike">
              <a:solidFill>
                <a:srgbClr val="666666"/>
              </a:solidFill>
              <a:latin typeface="Avenir"/>
              <a:ea typeface="Avenir"/>
              <a:cs typeface="Avenir"/>
              <a:sym typeface="Avenir"/>
            </a:endParaRPr>
          </a:p>
        </p:txBody>
      </p:sp>
      <p:sp>
        <p:nvSpPr>
          <p:cNvPr id="678" name="Google Shape;678;p81"/>
          <p:cNvSpPr txBox="1"/>
          <p:nvPr/>
        </p:nvSpPr>
        <p:spPr>
          <a:xfrm>
            <a:off x="466925" y="1517700"/>
            <a:ext cx="8610300" cy="3295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9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Views are stored queries and re-used</a:t>
            </a:r>
            <a:endParaRPr b="0" i="0" sz="1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2000"/>
              <a:buFont typeface="Courier New"/>
              <a:buNone/>
            </a:pPr>
            <a:r>
              <a:t/>
            </a:r>
            <a:endParaRPr b="0" i="0" sz="1800" u="none" cap="none" strike="noStrike">
              <a:solidFill>
                <a:srgbClr val="666666"/>
              </a:solidFill>
              <a:latin typeface="Avenir"/>
              <a:ea typeface="Avenir"/>
              <a:cs typeface="Avenir"/>
              <a:sym typeface="Avenir"/>
            </a:endParaRPr>
          </a:p>
          <a:p>
            <a:pPr indent="-342900" lvl="0" marL="457200" marR="0" rtl="0" algn="l">
              <a:lnSpc>
                <a:spcPct val="9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They are accessible by multiple users in different sessions</a:t>
            </a:r>
            <a:endParaRPr b="0" i="0" sz="1800" u="none" cap="none" strike="noStrike">
              <a:solidFill>
                <a:srgbClr val="666666"/>
              </a:solidFill>
              <a:latin typeface="Avenir"/>
              <a:ea typeface="Avenir"/>
              <a:cs typeface="Avenir"/>
              <a:sym typeface="Avenir"/>
            </a:endParaRPr>
          </a:p>
          <a:p>
            <a:pPr indent="0" lvl="0" marL="457200" marR="0" rtl="0" algn="l">
              <a:lnSpc>
                <a:spcPct val="9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a:p>
            <a:pPr indent="-342900" lvl="0" marL="457200" marR="0" rtl="0" algn="l">
              <a:lnSpc>
                <a:spcPct val="9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 Scalability is high</a:t>
            </a:r>
            <a:endParaRPr b="0" i="0" sz="1800" u="none" cap="none" strike="noStrike">
              <a:solidFill>
                <a:srgbClr val="666666"/>
              </a:solidFill>
              <a:latin typeface="Avenir"/>
              <a:ea typeface="Avenir"/>
              <a:cs typeface="Avenir"/>
              <a:sym typeface="Avenir"/>
            </a:endParaRPr>
          </a:p>
          <a:p>
            <a:pPr indent="0" lvl="0" marL="457200" marR="0" rtl="0" algn="l">
              <a:lnSpc>
                <a:spcPct val="9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a:p>
            <a:pPr indent="-342900" lvl="0" marL="457200" marR="0" rtl="0" algn="l">
              <a:lnSpc>
                <a:spcPct val="9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They hide the confidential columns data like SSN, date of birth,  Address , telephone</a:t>
            </a:r>
            <a:endParaRPr b="0" i="0" sz="1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2000"/>
              <a:buFont typeface="Courier New"/>
              <a:buNone/>
            </a:pPr>
            <a:r>
              <a:t/>
            </a:r>
            <a:endParaRPr b="0" i="0" sz="1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82"/>
          <p:cNvSpPr txBox="1"/>
          <p:nvPr/>
        </p:nvSpPr>
        <p:spPr>
          <a:xfrm>
            <a:off x="423525" y="140875"/>
            <a:ext cx="7710000" cy="5283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Advantages:</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 </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800" u="none" cap="none" strike="noStrike">
              <a:solidFill>
                <a:srgbClr val="666666"/>
              </a:solidFill>
              <a:latin typeface="Avenir"/>
              <a:ea typeface="Avenir"/>
              <a:cs typeface="Avenir"/>
              <a:sym typeface="Avenir"/>
            </a:endParaRPr>
          </a:p>
        </p:txBody>
      </p:sp>
      <p:sp>
        <p:nvSpPr>
          <p:cNvPr id="684" name="Google Shape;684;p82"/>
          <p:cNvSpPr txBox="1"/>
          <p:nvPr/>
        </p:nvSpPr>
        <p:spPr>
          <a:xfrm>
            <a:off x="466925" y="1517700"/>
            <a:ext cx="8610300" cy="3295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9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Avoids direct access to physical data</a:t>
            </a:r>
            <a:endParaRPr b="0" i="0" sz="1800" u="none" cap="none" strike="noStrike">
              <a:solidFill>
                <a:srgbClr val="666666"/>
              </a:solidFill>
              <a:latin typeface="Avenir"/>
              <a:ea typeface="Avenir"/>
              <a:cs typeface="Avenir"/>
              <a:sym typeface="Avenir"/>
            </a:endParaRPr>
          </a:p>
          <a:p>
            <a:pPr indent="0" lvl="0" marL="457200" marR="0" rtl="0" algn="l">
              <a:lnSpc>
                <a:spcPct val="9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a:p>
            <a:pPr indent="-342900" lvl="0" marL="457200" marR="0" rtl="0" algn="l">
              <a:lnSpc>
                <a:spcPct val="9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Views protects the data when views are invoked by downstream users to build web applications that are prone to hackers</a:t>
            </a:r>
            <a:endParaRPr b="0" i="0" sz="1800" u="none" cap="none" strike="noStrike">
              <a:solidFill>
                <a:srgbClr val="666666"/>
              </a:solidFill>
              <a:latin typeface="Avenir"/>
              <a:ea typeface="Avenir"/>
              <a:cs typeface="Avenir"/>
              <a:sym typeface="Avenir"/>
            </a:endParaRPr>
          </a:p>
          <a:p>
            <a:pPr indent="0" lvl="0" marL="457200" marR="0" rtl="0" algn="l">
              <a:lnSpc>
                <a:spcPct val="9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a:p>
            <a:pPr indent="-342900" lvl="0" marL="457200" marR="0" rtl="0" algn="l">
              <a:lnSpc>
                <a:spcPct val="9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Materialized views are useful in a centralized environment where multiple users access it in batches of data rather streaming data</a:t>
            </a:r>
            <a:endParaRPr b="0" i="0" sz="1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83"/>
          <p:cNvSpPr txBox="1"/>
          <p:nvPr/>
        </p:nvSpPr>
        <p:spPr>
          <a:xfrm>
            <a:off x="423525" y="140875"/>
            <a:ext cx="7710000" cy="5283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Disadvantages:</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 </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800" u="none" cap="none" strike="noStrike">
              <a:solidFill>
                <a:srgbClr val="666666"/>
              </a:solidFill>
              <a:latin typeface="Avenir"/>
              <a:ea typeface="Avenir"/>
              <a:cs typeface="Avenir"/>
              <a:sym typeface="Avenir"/>
            </a:endParaRPr>
          </a:p>
        </p:txBody>
      </p:sp>
      <p:sp>
        <p:nvSpPr>
          <p:cNvPr id="690" name="Google Shape;690;p83"/>
          <p:cNvSpPr txBox="1"/>
          <p:nvPr/>
        </p:nvSpPr>
        <p:spPr>
          <a:xfrm>
            <a:off x="466925" y="1517700"/>
            <a:ext cx="8610300" cy="3295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When a base table of an associated view is dropped, it becomes obsolete</a:t>
            </a:r>
            <a:endParaRPr b="0" i="0" sz="1800" u="none" cap="none" strike="noStrike">
              <a:solidFill>
                <a:srgbClr val="666666"/>
              </a:solidFill>
              <a:latin typeface="Avenir"/>
              <a:ea typeface="Avenir"/>
              <a:cs typeface="Avenir"/>
              <a:sym typeface="Avenir"/>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a:p>
            <a:pPr indent="-342900" lvl="0" marL="457200" marR="0" rtl="0" algn="l">
              <a:lnSpc>
                <a:spcPct val="10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Queries using views are bit slow compared to accessing data directly from physical tables</a:t>
            </a:r>
            <a:endParaRPr b="0" i="0" sz="1800" u="none" cap="none" strike="noStrike">
              <a:solidFill>
                <a:srgbClr val="666666"/>
              </a:solidFill>
              <a:latin typeface="Avenir"/>
              <a:ea typeface="Avenir"/>
              <a:cs typeface="Avenir"/>
              <a:sym typeface="Avenir"/>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a:p>
            <a:pPr indent="-342900" lvl="0" marL="457200" marR="0" rtl="0" algn="l">
              <a:lnSpc>
                <a:spcPct val="10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Because , SQL engine will take an additional processing of semantics checking of view each time when queries are running on it</a:t>
            </a:r>
            <a:endParaRPr b="0" i="0" sz="1800" u="none" cap="none" strike="noStrike">
              <a:solidFill>
                <a:srgbClr val="666666"/>
              </a:solidFill>
              <a:latin typeface="Avenir"/>
              <a:ea typeface="Avenir"/>
              <a:cs typeface="Avenir"/>
              <a:sym typeface="Aveni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84"/>
          <p:cNvSpPr txBox="1"/>
          <p:nvPr/>
        </p:nvSpPr>
        <p:spPr>
          <a:xfrm>
            <a:off x="423525" y="140875"/>
            <a:ext cx="7710000" cy="5283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Disadvantages:</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 </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800" u="none" cap="none" strike="noStrike">
              <a:solidFill>
                <a:srgbClr val="666666"/>
              </a:solidFill>
              <a:latin typeface="Avenir"/>
              <a:ea typeface="Avenir"/>
              <a:cs typeface="Avenir"/>
              <a:sym typeface="Avenir"/>
            </a:endParaRPr>
          </a:p>
        </p:txBody>
      </p:sp>
      <p:sp>
        <p:nvSpPr>
          <p:cNvPr id="696" name="Google Shape;696;p84"/>
          <p:cNvSpPr txBox="1"/>
          <p:nvPr/>
        </p:nvSpPr>
        <p:spPr>
          <a:xfrm>
            <a:off x="466925" y="1517700"/>
            <a:ext cx="8610300" cy="3295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Views created using aggregate functions are restricted to use in WHERE clauses</a:t>
            </a:r>
            <a:endParaRPr b="0" i="0" sz="1800" u="none" cap="none" strike="noStrike">
              <a:solidFill>
                <a:srgbClr val="666666"/>
              </a:solidFill>
              <a:latin typeface="Avenir"/>
              <a:ea typeface="Avenir"/>
              <a:cs typeface="Avenir"/>
              <a:sym typeface="Avenir"/>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a:p>
            <a:pPr indent="-342900" lvl="0" marL="457200" marR="0" rtl="0" algn="l">
              <a:lnSpc>
                <a:spcPct val="10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Materialized views stores physical data hence it holds redundant data and results in consumption of additional space for its Mviews and Logs</a:t>
            </a:r>
            <a:endParaRPr b="0" i="0" sz="1800" u="none" cap="none" strike="noStrike">
              <a:solidFill>
                <a:srgbClr val="666666"/>
              </a:solidFill>
              <a:latin typeface="Avenir"/>
              <a:ea typeface="Avenir"/>
              <a:cs typeface="Avenir"/>
              <a:sym typeface="Avenir"/>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a:p>
            <a:pPr indent="-342900" lvl="0" marL="457200" marR="0" rtl="0" algn="l">
              <a:lnSpc>
                <a:spcPct val="10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Views are in-efficient when joined with remote database tables as they consume lot of I/O transactions between local and remote database tables</a:t>
            </a:r>
            <a:endParaRPr b="0" i="0" sz="1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1100"/>
              <a:buFont typeface="Arial"/>
              <a:buNone/>
            </a:pPr>
            <a:r>
              <a:t/>
            </a:r>
            <a:endParaRPr b="0" i="0" sz="1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85"/>
          <p:cNvSpPr txBox="1"/>
          <p:nvPr/>
        </p:nvSpPr>
        <p:spPr>
          <a:xfrm>
            <a:off x="309725" y="2257950"/>
            <a:ext cx="7264500" cy="627600"/>
          </a:xfrm>
          <a:prstGeom prst="rect">
            <a:avLst/>
          </a:prstGeom>
          <a:noFill/>
          <a:ln>
            <a:noFill/>
          </a:ln>
        </p:spPr>
        <p:txBody>
          <a:bodyPr anchorCtr="0" anchor="t" bIns="17150" lIns="34300" spcFirstLastPara="1" rIns="34300" wrap="square" tIns="17150">
            <a:noAutofit/>
          </a:bodyPr>
          <a:lstStyle/>
          <a:p>
            <a:pPr indent="0" lvl="0" marL="0" marR="0" rtl="0" algn="l">
              <a:lnSpc>
                <a:spcPct val="90000"/>
              </a:lnSpc>
              <a:spcBef>
                <a:spcPts val="0"/>
              </a:spcBef>
              <a:spcAft>
                <a:spcPts val="0"/>
              </a:spcAft>
              <a:buClr>
                <a:schemeClr val="dk1"/>
              </a:buClr>
              <a:buSzPts val="4400"/>
              <a:buFont typeface="Courier New"/>
              <a:buNone/>
            </a:pPr>
            <a:r>
              <a:rPr b="0" i="0" lang="en-GB" sz="4000" u="none" cap="none" strike="noStrike">
                <a:solidFill>
                  <a:srgbClr val="666666"/>
                </a:solidFill>
                <a:latin typeface="Avenir"/>
                <a:ea typeface="Avenir"/>
                <a:cs typeface="Avenir"/>
                <a:sym typeface="Avenir"/>
              </a:rPr>
              <a:t>Horizontal View</a:t>
            </a:r>
            <a:endParaRPr b="0" i="0" sz="4000" u="none" cap="none" strike="noStrike">
              <a:solidFill>
                <a:srgbClr val="666666"/>
              </a:solidFill>
              <a:latin typeface="Avenir"/>
              <a:ea typeface="Avenir"/>
              <a:cs typeface="Avenir"/>
              <a:sym typeface="Avenir"/>
            </a:endParaRPr>
          </a:p>
          <a:p>
            <a:pPr indent="0" lvl="0" marL="0" marR="0" rtl="0" algn="ctr">
              <a:lnSpc>
                <a:spcPct val="90000"/>
              </a:lnSpc>
              <a:spcBef>
                <a:spcPts val="0"/>
              </a:spcBef>
              <a:spcAft>
                <a:spcPts val="0"/>
              </a:spcAft>
              <a:buClr>
                <a:schemeClr val="dk1"/>
              </a:buClr>
              <a:buSzPts val="3600"/>
              <a:buFont typeface="Calibri"/>
              <a:buNone/>
            </a:pPr>
            <a:r>
              <a:t/>
            </a:r>
            <a:endParaRPr b="0" i="0" sz="4000" u="none" cap="none" strike="noStrike">
              <a:solidFill>
                <a:srgbClr val="666666"/>
              </a:solidFill>
              <a:latin typeface="Avenir"/>
              <a:ea typeface="Avenir"/>
              <a:cs typeface="Avenir"/>
              <a:sym typeface="Avenir"/>
            </a:endParaRPr>
          </a:p>
          <a:p>
            <a:pPr indent="0" lvl="0" marL="0" marR="0" rtl="0" algn="l">
              <a:lnSpc>
                <a:spcPct val="115000"/>
              </a:lnSpc>
              <a:spcBef>
                <a:spcPts val="0"/>
              </a:spcBef>
              <a:spcAft>
                <a:spcPts val="0"/>
              </a:spcAft>
              <a:buClr>
                <a:schemeClr val="dk1"/>
              </a:buClr>
              <a:buSzPts val="1200"/>
              <a:buFont typeface="Arial"/>
              <a:buNone/>
            </a:pPr>
            <a:r>
              <a:t/>
            </a:r>
            <a:endParaRPr b="0" i="0" sz="4000" u="none" cap="none" strike="noStrike">
              <a:solidFill>
                <a:srgbClr val="000000"/>
              </a:solidFill>
              <a:latin typeface="Avenir"/>
              <a:ea typeface="Avenir"/>
              <a:cs typeface="Avenir"/>
              <a:sym typeface="Aveni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86"/>
          <p:cNvSpPr txBox="1"/>
          <p:nvPr/>
        </p:nvSpPr>
        <p:spPr>
          <a:xfrm>
            <a:off x="423525" y="140875"/>
            <a:ext cx="77100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Horizontal View </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800" u="none" cap="none" strike="noStrike">
              <a:solidFill>
                <a:srgbClr val="666666"/>
              </a:solidFill>
              <a:latin typeface="Avenir"/>
              <a:ea typeface="Avenir"/>
              <a:cs typeface="Avenir"/>
              <a:sym typeface="Avenir"/>
            </a:endParaRPr>
          </a:p>
        </p:txBody>
      </p:sp>
      <p:sp>
        <p:nvSpPr>
          <p:cNvPr id="707" name="Google Shape;707;p86"/>
          <p:cNvSpPr txBox="1"/>
          <p:nvPr/>
        </p:nvSpPr>
        <p:spPr>
          <a:xfrm>
            <a:off x="466925" y="1517700"/>
            <a:ext cx="8610300" cy="3295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A Horizontal view dynamically represents the data without aware of the columns</a:t>
            </a:r>
            <a:endParaRPr b="0" i="0" sz="1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chemeClr val="dk1"/>
              </a:buClr>
              <a:buSzPts val="2000"/>
              <a:buFont typeface="Courier New"/>
              <a:buNone/>
            </a:pPr>
            <a:r>
              <a:t/>
            </a:r>
            <a:endParaRPr b="0" i="0" sz="1800" u="none" cap="none" strike="noStrike">
              <a:solidFill>
                <a:srgbClr val="666666"/>
              </a:solidFill>
              <a:latin typeface="Avenir"/>
              <a:ea typeface="Avenir"/>
              <a:cs typeface="Avenir"/>
              <a:sym typeface="Avenir"/>
            </a:endParaRPr>
          </a:p>
          <a:p>
            <a:pPr indent="-342900" lvl="0" marL="457200" marR="0" rtl="0" algn="l">
              <a:lnSpc>
                <a:spcPct val="10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The view does not necessary to know about the number of columns and its data types of the respective base tables</a:t>
            </a:r>
            <a:endParaRPr b="0" i="0" sz="1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chemeClr val="dk1"/>
              </a:buClr>
              <a:buSzPts val="2000"/>
              <a:buFont typeface="Courier New"/>
              <a:buNone/>
            </a:pPr>
            <a:r>
              <a:t/>
            </a:r>
            <a:endParaRPr b="0" i="0" sz="1800" u="none" cap="none" strike="noStrike">
              <a:solidFill>
                <a:srgbClr val="666666"/>
              </a:solidFill>
              <a:latin typeface="Avenir"/>
              <a:ea typeface="Avenir"/>
              <a:cs typeface="Avenir"/>
              <a:sym typeface="Avenir"/>
            </a:endParaRPr>
          </a:p>
          <a:p>
            <a:pPr indent="-342900" lvl="0" marL="457200" marR="0" rtl="0" algn="l">
              <a:lnSpc>
                <a:spcPct val="10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However the base tables are explicitly defined in the view</a:t>
            </a:r>
            <a:endParaRPr b="0" i="0" sz="1800" u="none" cap="none" strike="noStrike">
              <a:solidFill>
                <a:srgbClr val="666666"/>
              </a:solidFill>
              <a:latin typeface="Avenir"/>
              <a:ea typeface="Avenir"/>
              <a:cs typeface="Avenir"/>
              <a:sym typeface="Aveni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87"/>
          <p:cNvSpPr txBox="1"/>
          <p:nvPr/>
        </p:nvSpPr>
        <p:spPr>
          <a:xfrm>
            <a:off x="423525" y="140875"/>
            <a:ext cx="77100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Example</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800" u="none" cap="none" strike="noStrike">
              <a:solidFill>
                <a:srgbClr val="666666"/>
              </a:solidFill>
              <a:latin typeface="Avenir"/>
              <a:ea typeface="Avenir"/>
              <a:cs typeface="Avenir"/>
              <a:sym typeface="Avenir"/>
            </a:endParaRPr>
          </a:p>
        </p:txBody>
      </p:sp>
      <p:sp>
        <p:nvSpPr>
          <p:cNvPr id="713" name="Google Shape;713;p87"/>
          <p:cNvSpPr txBox="1"/>
          <p:nvPr/>
        </p:nvSpPr>
        <p:spPr>
          <a:xfrm>
            <a:off x="466925" y="1517700"/>
            <a:ext cx="8610300" cy="3295200"/>
          </a:xfrm>
          <a:prstGeom prst="rect">
            <a:avLst/>
          </a:prstGeom>
          <a:noFill/>
          <a:ln>
            <a:noFill/>
          </a:ln>
        </p:spPr>
        <p:txBody>
          <a:bodyPr anchorCtr="0" anchor="t" bIns="91425" lIns="91425" spcFirstLastPara="1" rIns="91425" wrap="square" tIns="91425">
            <a:noAutofit/>
          </a:bodyPr>
          <a:lstStyle/>
          <a:p>
            <a:pPr indent="457200" lvl="0" marL="0" marR="0" rtl="0" algn="l">
              <a:lnSpc>
                <a:spcPct val="90000"/>
              </a:lnSpc>
              <a:spcBef>
                <a:spcPts val="0"/>
              </a:spcBef>
              <a:spcAft>
                <a:spcPts val="0"/>
              </a:spcAft>
              <a:buClr>
                <a:srgbClr val="000000"/>
              </a:buClr>
              <a:buSzPts val="1800"/>
              <a:buFont typeface="Arial"/>
              <a:buNone/>
            </a:pPr>
            <a:r>
              <a:t/>
            </a:r>
            <a:endParaRPr b="0" i="0" sz="1800" u="none" cap="none" strike="noStrike">
              <a:solidFill>
                <a:srgbClr val="666666"/>
              </a:solidFill>
              <a:latin typeface="Courier New"/>
              <a:ea typeface="Courier New"/>
              <a:cs typeface="Courier New"/>
              <a:sym typeface="Courier New"/>
            </a:endParaRPr>
          </a:p>
          <a:p>
            <a:pPr indent="457200" lvl="0" marL="0" marR="0" rtl="0" algn="l">
              <a:lnSpc>
                <a:spcPct val="90000"/>
              </a:lnSpc>
              <a:spcBef>
                <a:spcPts val="0"/>
              </a:spcBef>
              <a:spcAft>
                <a:spcPts val="0"/>
              </a:spcAft>
              <a:buClr>
                <a:schemeClr val="dk1"/>
              </a:buClr>
              <a:buSzPts val="2000"/>
              <a:buFont typeface="Courier New"/>
              <a:buNone/>
            </a:pPr>
            <a:r>
              <a:rPr b="0" i="0" lang="en-GB" sz="1800" u="none" cap="none" strike="noStrike">
                <a:solidFill>
                  <a:srgbClr val="666666"/>
                </a:solidFill>
                <a:latin typeface="Courier New"/>
                <a:ea typeface="Courier New"/>
                <a:cs typeface="Courier New"/>
                <a:sym typeface="Courier New"/>
              </a:rPr>
              <a:t>Create view Horizontal_view as </a:t>
            </a:r>
            <a:endParaRPr b="0" i="0" sz="1800" u="none" cap="none" strike="noStrike">
              <a:solidFill>
                <a:srgbClr val="666666"/>
              </a:solidFill>
              <a:latin typeface="Courier New"/>
              <a:ea typeface="Courier New"/>
              <a:cs typeface="Courier New"/>
              <a:sym typeface="Courier New"/>
            </a:endParaRPr>
          </a:p>
          <a:p>
            <a:pPr indent="457200" lvl="0" marL="0" marR="0" rtl="0" algn="l">
              <a:lnSpc>
                <a:spcPct val="90000"/>
              </a:lnSpc>
              <a:spcBef>
                <a:spcPts val="0"/>
              </a:spcBef>
              <a:spcAft>
                <a:spcPts val="0"/>
              </a:spcAft>
              <a:buClr>
                <a:schemeClr val="dk1"/>
              </a:buClr>
              <a:buSzPts val="2000"/>
              <a:buFont typeface="Courier New"/>
              <a:buNone/>
            </a:pPr>
            <a:r>
              <a:rPr b="0" i="0" lang="en-GB" sz="1800" u="none" cap="none" strike="noStrike">
                <a:solidFill>
                  <a:srgbClr val="666666"/>
                </a:solidFill>
                <a:latin typeface="Courier New"/>
                <a:ea typeface="Courier New"/>
                <a:cs typeface="Courier New"/>
                <a:sym typeface="Courier New"/>
              </a:rPr>
              <a:t>Select ba.</a:t>
            </a:r>
            <a:r>
              <a:rPr b="1" i="0" lang="en-GB" sz="1800" u="none" cap="none" strike="noStrike">
                <a:solidFill>
                  <a:srgbClr val="666666"/>
                </a:solidFill>
                <a:latin typeface="Courier New"/>
                <a:ea typeface="Courier New"/>
                <a:cs typeface="Courier New"/>
                <a:sym typeface="Courier New"/>
              </a:rPr>
              <a:t>* </a:t>
            </a:r>
            <a:endParaRPr b="1" i="0" sz="1800" u="none" cap="none" strike="noStrike">
              <a:solidFill>
                <a:srgbClr val="666666"/>
              </a:solidFill>
              <a:latin typeface="Courier New"/>
              <a:ea typeface="Courier New"/>
              <a:cs typeface="Courier New"/>
              <a:sym typeface="Courier New"/>
            </a:endParaRPr>
          </a:p>
          <a:p>
            <a:pPr indent="457200" lvl="0" marL="0" marR="0" rtl="0" algn="l">
              <a:lnSpc>
                <a:spcPct val="90000"/>
              </a:lnSpc>
              <a:spcBef>
                <a:spcPts val="0"/>
              </a:spcBef>
              <a:spcAft>
                <a:spcPts val="0"/>
              </a:spcAft>
              <a:buClr>
                <a:schemeClr val="dk1"/>
              </a:buClr>
              <a:buSzPts val="2000"/>
              <a:buFont typeface="Courier New"/>
              <a:buNone/>
            </a:pPr>
            <a:r>
              <a:rPr b="0" i="0" lang="en-GB" sz="1800" u="none" cap="none" strike="noStrike">
                <a:solidFill>
                  <a:srgbClr val="666666"/>
                </a:solidFill>
                <a:latin typeface="Courier New"/>
                <a:ea typeface="Courier New"/>
                <a:cs typeface="Courier New"/>
                <a:sym typeface="Courier New"/>
              </a:rPr>
              <a:t>From ACCOUNT  where balance &gt; 99999</a:t>
            </a:r>
            <a:endParaRPr b="0" i="0" sz="1800" u="none" cap="none" strike="noStrike">
              <a:solidFill>
                <a:srgbClr val="666666"/>
              </a:solidFill>
              <a:latin typeface="Courier New"/>
              <a:ea typeface="Courier New"/>
              <a:cs typeface="Courier New"/>
              <a:sym typeface="Courier New"/>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88"/>
          <p:cNvSpPr txBox="1"/>
          <p:nvPr/>
        </p:nvSpPr>
        <p:spPr>
          <a:xfrm>
            <a:off x="423525" y="140875"/>
            <a:ext cx="77100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Example</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800" u="none" cap="none" strike="noStrike">
              <a:solidFill>
                <a:srgbClr val="666666"/>
              </a:solidFill>
              <a:latin typeface="Avenir"/>
              <a:ea typeface="Avenir"/>
              <a:cs typeface="Avenir"/>
              <a:sym typeface="Avenir"/>
            </a:endParaRPr>
          </a:p>
        </p:txBody>
      </p:sp>
      <p:sp>
        <p:nvSpPr>
          <p:cNvPr id="719" name="Google Shape;719;p88"/>
          <p:cNvSpPr txBox="1"/>
          <p:nvPr/>
        </p:nvSpPr>
        <p:spPr>
          <a:xfrm>
            <a:off x="466925" y="1517700"/>
            <a:ext cx="8610300" cy="3295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In this previous example, the wildcard - “*” references all of the columns belongs to base tables mentioned in the view</a:t>
            </a:r>
            <a:endParaRPr b="0" i="0" sz="1800" u="none" cap="none" strike="noStrike">
              <a:solidFill>
                <a:srgbClr val="666666"/>
              </a:solidFill>
              <a:latin typeface="Avenir"/>
              <a:ea typeface="Avenir"/>
              <a:cs typeface="Avenir"/>
              <a:sym typeface="Avenir"/>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a:p>
            <a:pPr indent="-342900" lvl="0" marL="457200" marR="0" rtl="0" algn="l">
              <a:lnSpc>
                <a:spcPct val="10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Any changes to the column names , data types doesn’t affect the view creation</a:t>
            </a:r>
            <a:endParaRPr b="0" i="0" sz="1800" u="none" cap="none" strike="noStrike">
              <a:solidFill>
                <a:srgbClr val="666666"/>
              </a:solidFill>
              <a:latin typeface="Avenir"/>
              <a:ea typeface="Avenir"/>
              <a:cs typeface="Avenir"/>
              <a:sym typeface="Aveni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89"/>
          <p:cNvSpPr txBox="1"/>
          <p:nvPr/>
        </p:nvSpPr>
        <p:spPr>
          <a:xfrm>
            <a:off x="309725" y="2257950"/>
            <a:ext cx="7264500" cy="627600"/>
          </a:xfrm>
          <a:prstGeom prst="rect">
            <a:avLst/>
          </a:prstGeom>
          <a:noFill/>
          <a:ln>
            <a:noFill/>
          </a:ln>
        </p:spPr>
        <p:txBody>
          <a:bodyPr anchorCtr="0" anchor="t" bIns="17150" lIns="34300" spcFirstLastPara="1" rIns="34300" wrap="square" tIns="17150">
            <a:noAutofit/>
          </a:bodyPr>
          <a:lstStyle/>
          <a:p>
            <a:pPr indent="0" lvl="0" marL="0" marR="0" rtl="0" algn="l">
              <a:lnSpc>
                <a:spcPct val="90000"/>
              </a:lnSpc>
              <a:spcBef>
                <a:spcPts val="0"/>
              </a:spcBef>
              <a:spcAft>
                <a:spcPts val="0"/>
              </a:spcAft>
              <a:buClr>
                <a:schemeClr val="dk1"/>
              </a:buClr>
              <a:buSzPts val="4400"/>
              <a:buFont typeface="Calibri"/>
              <a:buNone/>
            </a:pPr>
            <a:r>
              <a:rPr b="0" i="0" lang="en-GB" sz="4000" u="none" cap="none" strike="noStrike">
                <a:solidFill>
                  <a:srgbClr val="666666"/>
                </a:solidFill>
                <a:latin typeface="Avenir"/>
                <a:ea typeface="Avenir"/>
                <a:cs typeface="Avenir"/>
                <a:sym typeface="Avenir"/>
              </a:rPr>
              <a:t>Vertical View</a:t>
            </a:r>
            <a:endParaRPr b="0" i="0" sz="40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4400"/>
              <a:buFont typeface="Courier New"/>
              <a:buNone/>
            </a:pPr>
            <a:r>
              <a:t/>
            </a:r>
            <a:endParaRPr b="0" i="0" sz="4000" u="none" cap="none" strike="noStrike">
              <a:solidFill>
                <a:srgbClr val="666666"/>
              </a:solidFill>
              <a:latin typeface="Avenir"/>
              <a:ea typeface="Avenir"/>
              <a:cs typeface="Avenir"/>
              <a:sym typeface="Avenir"/>
            </a:endParaRPr>
          </a:p>
          <a:p>
            <a:pPr indent="0" lvl="0" marL="0" marR="0" rtl="0" algn="ctr">
              <a:lnSpc>
                <a:spcPct val="90000"/>
              </a:lnSpc>
              <a:spcBef>
                <a:spcPts val="0"/>
              </a:spcBef>
              <a:spcAft>
                <a:spcPts val="0"/>
              </a:spcAft>
              <a:buClr>
                <a:schemeClr val="dk1"/>
              </a:buClr>
              <a:buSzPts val="3600"/>
              <a:buFont typeface="Calibri"/>
              <a:buNone/>
            </a:pPr>
            <a:r>
              <a:t/>
            </a:r>
            <a:endParaRPr b="0" i="0" sz="4000" u="none" cap="none" strike="noStrike">
              <a:solidFill>
                <a:srgbClr val="666666"/>
              </a:solidFill>
              <a:latin typeface="Avenir"/>
              <a:ea typeface="Avenir"/>
              <a:cs typeface="Avenir"/>
              <a:sym typeface="Avenir"/>
            </a:endParaRPr>
          </a:p>
          <a:p>
            <a:pPr indent="0" lvl="0" marL="0" marR="0" rtl="0" algn="l">
              <a:lnSpc>
                <a:spcPct val="115000"/>
              </a:lnSpc>
              <a:spcBef>
                <a:spcPts val="0"/>
              </a:spcBef>
              <a:spcAft>
                <a:spcPts val="0"/>
              </a:spcAft>
              <a:buClr>
                <a:schemeClr val="dk1"/>
              </a:buClr>
              <a:buSzPts val="1200"/>
              <a:buFont typeface="Arial"/>
              <a:buNone/>
            </a:pPr>
            <a:r>
              <a:t/>
            </a:r>
            <a:endParaRPr b="0" i="0" sz="4000" u="none" cap="none" strike="noStrike">
              <a:solidFill>
                <a:srgbClr val="000000"/>
              </a:solidFill>
              <a:latin typeface="Avenir"/>
              <a:ea typeface="Avenir"/>
              <a:cs typeface="Avenir"/>
              <a:sym typeface="Aveni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9"/>
          <p:cNvSpPr txBox="1"/>
          <p:nvPr>
            <p:ph type="title"/>
          </p:nvPr>
        </p:nvSpPr>
        <p:spPr>
          <a:xfrm>
            <a:off x="454238" y="1179769"/>
            <a:ext cx="8627100" cy="3707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400"/>
              <a:buFont typeface="Calibri"/>
              <a:buNone/>
            </a:pPr>
            <a:r>
              <a:rPr b="1" lang="en-GB" sz="1400">
                <a:latin typeface="Courier New"/>
                <a:ea typeface="Courier New"/>
                <a:cs typeface="Courier New"/>
                <a:sym typeface="Courier New"/>
              </a:rPr>
              <a:t>START TRANSACTION; </a:t>
            </a:r>
            <a:endParaRPr b="1"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800"/>
              <a:buFont typeface="Calibri"/>
              <a:buNone/>
            </a:pPr>
            <a:r>
              <a:t/>
            </a:r>
            <a:endParaRPr b="1" sz="1400"/>
          </a:p>
          <a:p>
            <a:pPr indent="0" lvl="0" marL="0" rtl="0" algn="l">
              <a:lnSpc>
                <a:spcPct val="90000"/>
              </a:lnSpc>
              <a:spcBef>
                <a:spcPts val="0"/>
              </a:spcBef>
              <a:spcAft>
                <a:spcPts val="0"/>
              </a:spcAft>
              <a:buSzPts val="1400"/>
              <a:buNone/>
            </a:pPr>
            <a:r>
              <a:rPr i="1" lang="en-GB" sz="1400"/>
              <a:t>/* 	Check bank balance   */</a:t>
            </a:r>
            <a:endParaRPr i="1" sz="1400"/>
          </a:p>
          <a:p>
            <a:pPr indent="0" lvl="0" marL="0" rtl="0" algn="l">
              <a:lnSpc>
                <a:spcPct val="90000"/>
              </a:lnSpc>
              <a:spcBef>
                <a:spcPts val="0"/>
              </a:spcBef>
              <a:spcAft>
                <a:spcPts val="0"/>
              </a:spcAft>
              <a:buClr>
                <a:schemeClr val="dk1"/>
              </a:buClr>
              <a:buSzPts val="1800"/>
              <a:buFont typeface="Calibri"/>
              <a:buNone/>
            </a:pPr>
            <a:r>
              <a:rPr lang="en-GB" sz="1400">
                <a:latin typeface="Courier New"/>
                <a:ea typeface="Courier New"/>
                <a:cs typeface="Courier New"/>
                <a:sym typeface="Courier New"/>
              </a:rPr>
              <a:t>Select Balance from ACCOUNT where Acct_Num = '4000-1956-2001'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800"/>
              <a:buFont typeface="Calibri"/>
              <a:buNone/>
            </a:pPr>
            <a:r>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800"/>
              <a:buFont typeface="Calibri"/>
              <a:buNone/>
            </a:pPr>
            <a:r>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800"/>
              <a:buFont typeface="Calibri"/>
              <a:buNone/>
            </a:pPr>
            <a:r>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800"/>
              <a:buFont typeface="Calibri"/>
              <a:buNone/>
            </a:pPr>
            <a:r>
              <a:t/>
            </a:r>
            <a:endParaRPr sz="1400">
              <a:latin typeface="Courier New"/>
              <a:ea typeface="Courier New"/>
              <a:cs typeface="Courier New"/>
              <a:sym typeface="Courier New"/>
            </a:endParaRPr>
          </a:p>
          <a:p>
            <a:pPr indent="0" lvl="0" marL="0" rtl="0" algn="l">
              <a:lnSpc>
                <a:spcPct val="90000"/>
              </a:lnSpc>
              <a:spcBef>
                <a:spcPts val="0"/>
              </a:spcBef>
              <a:spcAft>
                <a:spcPts val="0"/>
              </a:spcAft>
              <a:buSzPts val="1400"/>
              <a:buNone/>
            </a:pPr>
            <a:r>
              <a:t/>
            </a:r>
            <a:endParaRPr sz="1400"/>
          </a:p>
          <a:p>
            <a:pPr indent="0" lvl="0" marL="0" rtl="0" algn="l">
              <a:lnSpc>
                <a:spcPct val="90000"/>
              </a:lnSpc>
              <a:spcBef>
                <a:spcPts val="0"/>
              </a:spcBef>
              <a:spcAft>
                <a:spcPts val="0"/>
              </a:spcAft>
              <a:buClr>
                <a:schemeClr val="dk1"/>
              </a:buClr>
              <a:buSzPts val="800"/>
              <a:buFont typeface="Arial"/>
              <a:buNone/>
            </a:pPr>
            <a:r>
              <a:t/>
            </a:r>
            <a:endParaRPr sz="1400">
              <a:highlight>
                <a:srgbClr val="FFFFFF"/>
              </a:highlight>
            </a:endParaRPr>
          </a:p>
          <a:p>
            <a:pPr indent="0" lvl="0" marL="0" rtl="0" algn="l">
              <a:lnSpc>
                <a:spcPct val="90000"/>
              </a:lnSpc>
              <a:spcBef>
                <a:spcPts val="0"/>
              </a:spcBef>
              <a:spcAft>
                <a:spcPts val="0"/>
              </a:spcAft>
              <a:buClr>
                <a:schemeClr val="dk1"/>
              </a:buClr>
              <a:buSzPts val="800"/>
              <a:buFont typeface="Arial"/>
              <a:buNone/>
            </a:pPr>
            <a:r>
              <a:rPr i="1" lang="en-GB" sz="1400">
                <a:highlight>
                  <a:srgbClr val="FFFFFF"/>
                </a:highlight>
              </a:rPr>
              <a:t>/* 	Bank charges 0.2% on withdrawn money */</a:t>
            </a:r>
            <a:endParaRPr i="1" sz="1400">
              <a:highlight>
                <a:srgbClr val="FFFFFF"/>
              </a:highlight>
            </a:endParaRPr>
          </a:p>
          <a:p>
            <a:pPr indent="0" lvl="0" marL="0" rtl="0" algn="l">
              <a:lnSpc>
                <a:spcPct val="90000"/>
              </a:lnSpc>
              <a:spcBef>
                <a:spcPts val="0"/>
              </a:spcBef>
              <a:spcAft>
                <a:spcPts val="0"/>
              </a:spcAft>
              <a:buClr>
                <a:schemeClr val="dk1"/>
              </a:buClr>
              <a:buSzPts val="800"/>
              <a:buFont typeface="Arial"/>
              <a:buNone/>
            </a:pPr>
            <a:r>
              <a:rPr lang="en-GB" sz="1400">
                <a:highlight>
                  <a:srgbClr val="FFFFFF"/>
                </a:highlight>
                <a:latin typeface="Courier New"/>
                <a:ea typeface="Courier New"/>
                <a:cs typeface="Courier New"/>
                <a:sym typeface="Courier New"/>
              </a:rPr>
              <a:t>Insert  Transaction values ('4000-1956-2001' ,  -2300.00 * 0.02,   'ATM Withdrawal' ,  'CA' , now());</a:t>
            </a:r>
            <a:endParaRPr sz="1400">
              <a:highlight>
                <a:srgbClr val="FFFFFF"/>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800"/>
              <a:buFont typeface="Arial"/>
              <a:buNone/>
            </a:pPr>
            <a:r>
              <a:t/>
            </a:r>
            <a:endParaRPr sz="1400"/>
          </a:p>
          <a:p>
            <a:pPr indent="0" lvl="0" marL="0" rtl="0" algn="l">
              <a:lnSpc>
                <a:spcPct val="90000"/>
              </a:lnSpc>
              <a:spcBef>
                <a:spcPts val="0"/>
              </a:spcBef>
              <a:spcAft>
                <a:spcPts val="0"/>
              </a:spcAft>
              <a:buClr>
                <a:schemeClr val="dk1"/>
              </a:buClr>
              <a:buSzPts val="800"/>
              <a:buFont typeface="Arial"/>
              <a:buNone/>
            </a:pPr>
            <a:r>
              <a:rPr i="1" lang="en-GB" sz="1400"/>
              <a:t>/* 	Update the old balance with new balance. */</a:t>
            </a:r>
            <a:endParaRPr i="1" sz="1400"/>
          </a:p>
          <a:p>
            <a:pPr indent="0" lvl="0" marL="0" rtl="0" algn="l">
              <a:lnSpc>
                <a:spcPct val="90000"/>
              </a:lnSpc>
              <a:spcBef>
                <a:spcPts val="0"/>
              </a:spcBef>
              <a:spcAft>
                <a:spcPts val="0"/>
              </a:spcAft>
              <a:buClr>
                <a:schemeClr val="dk1"/>
              </a:buClr>
              <a:buSzPts val="1800"/>
              <a:buFont typeface="Calibri"/>
              <a:buNone/>
            </a:pPr>
            <a:r>
              <a:rPr lang="en-GB" sz="1400">
                <a:latin typeface="Courier New"/>
                <a:ea typeface="Courier New"/>
                <a:cs typeface="Courier New"/>
                <a:sym typeface="Courier New"/>
              </a:rPr>
              <a:t>Update ACCOUNT set  </a:t>
            </a:r>
            <a:r>
              <a:rPr i="1" lang="en-GB" sz="1400">
                <a:latin typeface="Courier New"/>
                <a:ea typeface="Courier New"/>
                <a:cs typeface="Courier New"/>
                <a:sym typeface="Courier New"/>
              </a:rPr>
              <a:t>balance = balance - 2300 * 0.02 </a:t>
            </a:r>
            <a:r>
              <a:rPr lang="en-GB" sz="1400">
                <a:latin typeface="Courier New"/>
                <a:ea typeface="Courier New"/>
                <a:cs typeface="Courier New"/>
                <a:sym typeface="Courier New"/>
              </a:rPr>
              <a:t> where Acct_Num = '4000-1956-2001'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800"/>
              <a:buFont typeface="Calibri"/>
              <a:buNone/>
            </a:pPr>
            <a:r>
              <a:t/>
            </a:r>
            <a:endParaRPr sz="1400"/>
          </a:p>
          <a:p>
            <a:pPr indent="0" lvl="0" marL="0" rtl="0" algn="l">
              <a:lnSpc>
                <a:spcPct val="90000"/>
              </a:lnSpc>
              <a:spcBef>
                <a:spcPts val="0"/>
              </a:spcBef>
              <a:spcAft>
                <a:spcPts val="0"/>
              </a:spcAft>
              <a:buClr>
                <a:schemeClr val="dk1"/>
              </a:buClr>
              <a:buSzPts val="1800"/>
              <a:buFont typeface="Calibri"/>
              <a:buNone/>
            </a:pPr>
            <a:r>
              <a:rPr b="1" lang="en-GB" sz="1400">
                <a:latin typeface="Courier New"/>
                <a:ea typeface="Courier New"/>
                <a:cs typeface="Courier New"/>
                <a:sym typeface="Courier New"/>
              </a:rPr>
              <a:t>COMMIT </a:t>
            </a:r>
            <a:r>
              <a:rPr b="1" lang="en-GB" sz="1400"/>
              <a:t>;</a:t>
            </a:r>
            <a:endParaRPr b="1" sz="1400"/>
          </a:p>
          <a:p>
            <a:pPr indent="0" lvl="0" marL="0" rtl="0" algn="l">
              <a:lnSpc>
                <a:spcPct val="90000"/>
              </a:lnSpc>
              <a:spcBef>
                <a:spcPts val="0"/>
              </a:spcBef>
              <a:spcAft>
                <a:spcPts val="0"/>
              </a:spcAft>
              <a:buClr>
                <a:schemeClr val="dk1"/>
              </a:buClr>
              <a:buSzPts val="1800"/>
              <a:buFont typeface="Calibri"/>
              <a:buNone/>
            </a:pPr>
            <a:r>
              <a:t/>
            </a:r>
            <a:endParaRPr b="1" sz="1400"/>
          </a:p>
        </p:txBody>
      </p:sp>
      <p:sp>
        <p:nvSpPr>
          <p:cNvPr id="185" name="Google Shape;185;p9"/>
          <p:cNvSpPr txBox="1"/>
          <p:nvPr/>
        </p:nvSpPr>
        <p:spPr>
          <a:xfrm>
            <a:off x="437381" y="168244"/>
            <a:ext cx="5782500" cy="5820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800"/>
              <a:buFont typeface="Arial"/>
              <a:buNone/>
            </a:pPr>
            <a:r>
              <a:rPr b="1" i="0" lang="en-GB" sz="2300" u="none" cap="none" strike="noStrike">
                <a:solidFill>
                  <a:srgbClr val="434343"/>
                </a:solidFill>
                <a:latin typeface="Avenir"/>
                <a:ea typeface="Avenir"/>
                <a:cs typeface="Avenir"/>
                <a:sym typeface="Avenir"/>
              </a:rPr>
              <a:t>Start of Transaction</a:t>
            </a:r>
            <a:endParaRPr b="0" i="0" sz="2300" u="none" cap="none" strike="noStrike">
              <a:solidFill>
                <a:srgbClr val="434343"/>
              </a:solidFill>
              <a:latin typeface="Avenir"/>
              <a:ea typeface="Avenir"/>
              <a:cs typeface="Avenir"/>
              <a:sym typeface="Avenir"/>
            </a:endParaRPr>
          </a:p>
        </p:txBody>
      </p:sp>
      <p:pic>
        <p:nvPicPr>
          <p:cNvPr id="186" name="Google Shape;186;p9"/>
          <p:cNvPicPr preferRelativeResize="0"/>
          <p:nvPr/>
        </p:nvPicPr>
        <p:blipFill rotWithShape="1">
          <a:blip r:embed="rId3">
            <a:alphaModFix/>
          </a:blip>
          <a:srcRect b="0" l="0" r="0" t="0"/>
          <a:stretch/>
        </p:blipFill>
        <p:spPr>
          <a:xfrm>
            <a:off x="575600" y="1988275"/>
            <a:ext cx="6033701" cy="965675"/>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90"/>
          <p:cNvSpPr txBox="1"/>
          <p:nvPr/>
        </p:nvSpPr>
        <p:spPr>
          <a:xfrm>
            <a:off x="423525" y="140875"/>
            <a:ext cx="77100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Vertical View</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800" u="none" cap="none" strike="noStrike">
              <a:solidFill>
                <a:srgbClr val="666666"/>
              </a:solidFill>
              <a:latin typeface="Avenir"/>
              <a:ea typeface="Avenir"/>
              <a:cs typeface="Avenir"/>
              <a:sym typeface="Avenir"/>
            </a:endParaRPr>
          </a:p>
        </p:txBody>
      </p:sp>
      <p:sp>
        <p:nvSpPr>
          <p:cNvPr id="730" name="Google Shape;730;p90"/>
          <p:cNvSpPr txBox="1"/>
          <p:nvPr/>
        </p:nvSpPr>
        <p:spPr>
          <a:xfrm>
            <a:off x="466925" y="1517700"/>
            <a:ext cx="8610300" cy="3295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A vertical view built with  predefined columns , however the changes to column data types does not affect the view unless they are type-casted or applied with any system functions.</a:t>
            </a:r>
            <a:endParaRPr b="0" i="0" sz="1800" u="none" cap="none" strike="noStrike">
              <a:solidFill>
                <a:srgbClr val="666666"/>
              </a:solidFill>
              <a:latin typeface="Avenir"/>
              <a:ea typeface="Avenir"/>
              <a:cs typeface="Avenir"/>
              <a:sym typeface="Avenir"/>
            </a:endParaRPr>
          </a:p>
          <a:p>
            <a:pPr indent="457200" lvl="0" marL="0" marR="0" rtl="0" algn="l">
              <a:lnSpc>
                <a:spcPct val="90000"/>
              </a:lnSpc>
              <a:spcBef>
                <a:spcPts val="0"/>
              </a:spcBef>
              <a:spcAft>
                <a:spcPts val="0"/>
              </a:spcAft>
              <a:buClr>
                <a:srgbClr val="000000"/>
              </a:buClr>
              <a:buSzPts val="1800"/>
              <a:buFont typeface="Arial"/>
              <a:buNone/>
            </a:pPr>
            <a:br>
              <a:rPr b="0" i="0" lang="en-GB" sz="1800" u="none" cap="none" strike="noStrike">
                <a:solidFill>
                  <a:schemeClr val="dk1"/>
                </a:solidFill>
                <a:latin typeface="Arial"/>
                <a:ea typeface="Arial"/>
                <a:cs typeface="Arial"/>
                <a:sym typeface="Arial"/>
              </a:rPr>
            </a:br>
            <a:r>
              <a:rPr b="0" i="0" lang="en-GB" sz="1800" u="none" cap="none" strike="noStrike">
                <a:solidFill>
                  <a:schemeClr val="dk1"/>
                </a:solidFill>
                <a:latin typeface="Arial"/>
                <a:ea typeface="Arial"/>
                <a:cs typeface="Arial"/>
                <a:sym typeface="Arial"/>
              </a:rPr>
              <a:t>	</a:t>
            </a:r>
            <a:r>
              <a:rPr b="0" i="0" lang="en-GB" sz="1800" u="none" cap="none" strike="noStrike">
                <a:solidFill>
                  <a:srgbClr val="666666"/>
                </a:solidFill>
                <a:latin typeface="Courier New"/>
                <a:ea typeface="Courier New"/>
                <a:cs typeface="Courier New"/>
                <a:sym typeface="Courier New"/>
              </a:rPr>
              <a:t>CREATE VIEW Vertical_view AS</a:t>
            </a:r>
            <a:br>
              <a:rPr b="0" i="0" lang="en-GB" sz="1800" u="none" cap="none" strike="noStrike">
                <a:solidFill>
                  <a:srgbClr val="666666"/>
                </a:solidFill>
                <a:latin typeface="Courier New"/>
                <a:ea typeface="Courier New"/>
                <a:cs typeface="Courier New"/>
                <a:sym typeface="Courier New"/>
              </a:rPr>
            </a:br>
            <a:r>
              <a:rPr b="0" i="0" lang="en-GB" sz="1800" u="none" cap="none" strike="noStrike">
                <a:solidFill>
                  <a:srgbClr val="666666"/>
                </a:solidFill>
                <a:latin typeface="Courier New"/>
                <a:ea typeface="Courier New"/>
                <a:cs typeface="Courier New"/>
                <a:sym typeface="Courier New"/>
              </a:rPr>
              <a:t>   SELECT Cust_Id,</a:t>
            </a:r>
            <a:endParaRPr b="0" i="0" sz="1800" u="none" cap="none" strike="noStrike">
              <a:solidFill>
                <a:srgbClr val="666666"/>
              </a:solidFill>
              <a:latin typeface="Courier New"/>
              <a:ea typeface="Courier New"/>
              <a:cs typeface="Courier New"/>
              <a:sym typeface="Courier New"/>
            </a:endParaRPr>
          </a:p>
          <a:p>
            <a:pPr indent="457200" lvl="0" marL="0" marR="0" rtl="0" algn="l">
              <a:lnSpc>
                <a:spcPct val="90000"/>
              </a:lnSpc>
              <a:spcBef>
                <a:spcPts val="0"/>
              </a:spcBef>
              <a:spcAft>
                <a:spcPts val="0"/>
              </a:spcAft>
              <a:buClr>
                <a:srgbClr val="000000"/>
              </a:buClr>
              <a:buSzPts val="1800"/>
              <a:buFont typeface="Arial"/>
              <a:buNone/>
            </a:pPr>
            <a:r>
              <a:rPr b="0" i="0" lang="en-GB" sz="1800" u="none" cap="none" strike="noStrike">
                <a:solidFill>
                  <a:srgbClr val="666666"/>
                </a:solidFill>
                <a:latin typeface="Courier New"/>
                <a:ea typeface="Courier New"/>
                <a:cs typeface="Courier New"/>
                <a:sym typeface="Courier New"/>
              </a:rPr>
              <a:t>       Acct_Num,</a:t>
            </a:r>
            <a:endParaRPr b="0" i="0" sz="1800" u="none" cap="none" strike="noStrike">
              <a:solidFill>
                <a:srgbClr val="666666"/>
              </a:solidFill>
              <a:latin typeface="Courier New"/>
              <a:ea typeface="Courier New"/>
              <a:cs typeface="Courier New"/>
              <a:sym typeface="Courier New"/>
            </a:endParaRPr>
          </a:p>
          <a:p>
            <a:pPr indent="457200" lvl="0" marL="0" marR="0" rtl="0" algn="l">
              <a:lnSpc>
                <a:spcPct val="90000"/>
              </a:lnSpc>
              <a:spcBef>
                <a:spcPts val="0"/>
              </a:spcBef>
              <a:spcAft>
                <a:spcPts val="0"/>
              </a:spcAft>
              <a:buClr>
                <a:srgbClr val="000000"/>
              </a:buClr>
              <a:buSzPts val="1800"/>
              <a:buFont typeface="Arial"/>
              <a:buNone/>
            </a:pPr>
            <a:r>
              <a:rPr b="0" i="0" lang="en-GB" sz="1800" u="none" cap="none" strike="noStrike">
                <a:solidFill>
                  <a:srgbClr val="666666"/>
                </a:solidFill>
                <a:latin typeface="Courier New"/>
                <a:ea typeface="Courier New"/>
                <a:cs typeface="Courier New"/>
                <a:sym typeface="Courier New"/>
              </a:rPr>
              <a:t>       Balance, </a:t>
            </a:r>
            <a:endParaRPr b="0" i="0" sz="1800" u="none" cap="none" strike="noStrike">
              <a:solidFill>
                <a:srgbClr val="666666"/>
              </a:solidFill>
              <a:latin typeface="Courier New"/>
              <a:ea typeface="Courier New"/>
              <a:cs typeface="Courier New"/>
              <a:sym typeface="Courier New"/>
            </a:endParaRPr>
          </a:p>
          <a:p>
            <a:pPr indent="457200" lvl="0" marL="914400" marR="0" rtl="0" algn="l">
              <a:lnSpc>
                <a:spcPct val="90000"/>
              </a:lnSpc>
              <a:spcBef>
                <a:spcPts val="0"/>
              </a:spcBef>
              <a:spcAft>
                <a:spcPts val="0"/>
              </a:spcAft>
              <a:buClr>
                <a:schemeClr val="dk1"/>
              </a:buClr>
              <a:buSzPts val="2000"/>
              <a:buFont typeface="Courier New"/>
              <a:buNone/>
            </a:pPr>
            <a:r>
              <a:rPr b="0" i="0" lang="en-GB" sz="1800" u="none" cap="none" strike="noStrike">
                <a:solidFill>
                  <a:srgbClr val="666666"/>
                </a:solidFill>
                <a:latin typeface="Courier New"/>
                <a:ea typeface="Courier New"/>
                <a:cs typeface="Courier New"/>
                <a:sym typeface="Courier New"/>
              </a:rPr>
              <a:t>Acct_Type,</a:t>
            </a:r>
            <a:endParaRPr b="0" i="0" sz="1800" u="none" cap="none" strike="noStrike">
              <a:solidFill>
                <a:srgbClr val="666666"/>
              </a:solidFill>
              <a:latin typeface="Courier New"/>
              <a:ea typeface="Courier New"/>
              <a:cs typeface="Courier New"/>
              <a:sym typeface="Courier New"/>
            </a:endParaRPr>
          </a:p>
          <a:p>
            <a:pPr indent="457200" lvl="0" marL="914400" marR="0" rtl="0" algn="l">
              <a:lnSpc>
                <a:spcPct val="90000"/>
              </a:lnSpc>
              <a:spcBef>
                <a:spcPts val="0"/>
              </a:spcBef>
              <a:spcAft>
                <a:spcPts val="0"/>
              </a:spcAft>
              <a:buClr>
                <a:schemeClr val="dk1"/>
              </a:buClr>
              <a:buSzPts val="2000"/>
              <a:buFont typeface="Courier New"/>
              <a:buNone/>
            </a:pPr>
            <a:r>
              <a:rPr b="0" i="0" lang="en-GB" sz="1800" u="none" cap="none" strike="noStrike">
                <a:solidFill>
                  <a:srgbClr val="666666"/>
                </a:solidFill>
                <a:latin typeface="Courier New"/>
                <a:ea typeface="Courier New"/>
                <a:cs typeface="Courier New"/>
                <a:sym typeface="Courier New"/>
              </a:rPr>
              <a:t>Acct_status, </a:t>
            </a:r>
            <a:endParaRPr b="0" i="0" sz="1800" u="none" cap="none" strike="noStrike">
              <a:solidFill>
                <a:srgbClr val="666666"/>
              </a:solidFill>
              <a:latin typeface="Courier New"/>
              <a:ea typeface="Courier New"/>
              <a:cs typeface="Courier New"/>
              <a:sym typeface="Courier New"/>
            </a:endParaRPr>
          </a:p>
          <a:p>
            <a:pPr indent="457200" lvl="0" marL="914400" marR="0" rtl="0" algn="l">
              <a:lnSpc>
                <a:spcPct val="90000"/>
              </a:lnSpc>
              <a:spcBef>
                <a:spcPts val="0"/>
              </a:spcBef>
              <a:spcAft>
                <a:spcPts val="0"/>
              </a:spcAft>
              <a:buClr>
                <a:schemeClr val="dk1"/>
              </a:buClr>
              <a:buSzPts val="2000"/>
              <a:buFont typeface="Courier New"/>
              <a:buNone/>
            </a:pPr>
            <a:r>
              <a:rPr b="0" i="0" lang="en-GB" sz="1800" u="none" cap="none" strike="noStrike">
                <a:solidFill>
                  <a:srgbClr val="666666"/>
                </a:solidFill>
                <a:latin typeface="Courier New"/>
                <a:ea typeface="Courier New"/>
                <a:cs typeface="Courier New"/>
                <a:sym typeface="Courier New"/>
              </a:rPr>
              <a:t>Relation</a:t>
            </a:r>
            <a:endParaRPr b="0" i="0" sz="1800" u="none" cap="none" strike="noStrike">
              <a:solidFill>
                <a:srgbClr val="666666"/>
              </a:solidFill>
              <a:latin typeface="Courier New"/>
              <a:ea typeface="Courier New"/>
              <a:cs typeface="Courier New"/>
              <a:sym typeface="Courier New"/>
            </a:endParaRPr>
          </a:p>
          <a:p>
            <a:pPr indent="0" lvl="0" marL="0" marR="0" rtl="0" algn="l">
              <a:lnSpc>
                <a:spcPct val="90000"/>
              </a:lnSpc>
              <a:spcBef>
                <a:spcPts val="0"/>
              </a:spcBef>
              <a:spcAft>
                <a:spcPts val="0"/>
              </a:spcAft>
              <a:buClr>
                <a:schemeClr val="dk1"/>
              </a:buClr>
              <a:buSzPts val="2000"/>
              <a:buFont typeface="Courier New"/>
              <a:buNone/>
            </a:pPr>
            <a:r>
              <a:rPr b="0" i="0" lang="en-GB" sz="1800" u="none" cap="none" strike="noStrike">
                <a:solidFill>
                  <a:srgbClr val="666666"/>
                </a:solidFill>
                <a:latin typeface="Courier New"/>
                <a:ea typeface="Courier New"/>
                <a:cs typeface="Courier New"/>
                <a:sym typeface="Courier New"/>
              </a:rPr>
              <a:t>    FROM ACCOUNT</a:t>
            </a:r>
            <a:endParaRPr b="0" i="0" sz="1800" u="none" cap="none" strike="noStrike">
              <a:solidFill>
                <a:srgbClr val="666666"/>
              </a:solidFill>
              <a:latin typeface="Courier New"/>
              <a:ea typeface="Courier New"/>
              <a:cs typeface="Courier New"/>
              <a:sym typeface="Courier New"/>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91"/>
          <p:cNvSpPr txBox="1"/>
          <p:nvPr/>
        </p:nvSpPr>
        <p:spPr>
          <a:xfrm>
            <a:off x="423525" y="140875"/>
            <a:ext cx="77100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Vertical View</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800" u="none" cap="none" strike="noStrike">
              <a:solidFill>
                <a:srgbClr val="666666"/>
              </a:solidFill>
              <a:latin typeface="Avenir"/>
              <a:ea typeface="Avenir"/>
              <a:cs typeface="Avenir"/>
              <a:sym typeface="Avenir"/>
            </a:endParaRPr>
          </a:p>
        </p:txBody>
      </p:sp>
      <p:sp>
        <p:nvSpPr>
          <p:cNvPr id="736" name="Google Shape;736;p91"/>
          <p:cNvSpPr txBox="1"/>
          <p:nvPr/>
        </p:nvSpPr>
        <p:spPr>
          <a:xfrm>
            <a:off x="466925" y="1517700"/>
            <a:ext cx="8610300" cy="3295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In this example, the columns that are explicitly mentioned while creating the view and those are same as base tables</a:t>
            </a:r>
            <a:endParaRPr b="0" i="0" sz="1800" u="none" cap="none" strike="noStrike">
              <a:solidFill>
                <a:srgbClr val="666666"/>
              </a:solidFill>
              <a:latin typeface="Avenir"/>
              <a:ea typeface="Avenir"/>
              <a:cs typeface="Avenir"/>
              <a:sym typeface="Avenir"/>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a:p>
            <a:pPr indent="-342900" lvl="0" marL="457200" marR="0" rtl="0" algn="l">
              <a:lnSpc>
                <a:spcPct val="10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Otherwise it throws an error if any changes applied to columns</a:t>
            </a:r>
            <a:endParaRPr b="0" i="0" sz="1800" u="none" cap="none" strike="noStrike">
              <a:solidFill>
                <a:srgbClr val="666666"/>
              </a:solidFill>
              <a:latin typeface="Avenir"/>
              <a:ea typeface="Avenir"/>
              <a:cs typeface="Avenir"/>
              <a:sym typeface="Avenir"/>
            </a:endParaRPr>
          </a:p>
        </p:txBody>
      </p:sp>
      <p:pic>
        <p:nvPicPr>
          <p:cNvPr id="737" name="Google Shape;737;p91"/>
          <p:cNvPicPr preferRelativeResize="0"/>
          <p:nvPr/>
        </p:nvPicPr>
        <p:blipFill rotWithShape="1">
          <a:blip r:embed="rId3">
            <a:alphaModFix/>
          </a:blip>
          <a:srcRect b="0" l="0" r="0" t="0"/>
          <a:stretch/>
        </p:blipFill>
        <p:spPr>
          <a:xfrm>
            <a:off x="864925" y="3082325"/>
            <a:ext cx="6761625" cy="1468909"/>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92"/>
          <p:cNvSpPr txBox="1"/>
          <p:nvPr/>
        </p:nvSpPr>
        <p:spPr>
          <a:xfrm>
            <a:off x="423525" y="140875"/>
            <a:ext cx="77100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Horizontal view Vs Vertical view</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800" u="none" cap="none" strike="noStrike">
              <a:solidFill>
                <a:srgbClr val="666666"/>
              </a:solidFill>
              <a:latin typeface="Avenir"/>
              <a:ea typeface="Avenir"/>
              <a:cs typeface="Avenir"/>
              <a:sym typeface="Avenir"/>
            </a:endParaRPr>
          </a:p>
        </p:txBody>
      </p:sp>
      <p:graphicFrame>
        <p:nvGraphicFramePr>
          <p:cNvPr id="743" name="Google Shape;743;p92"/>
          <p:cNvGraphicFramePr/>
          <p:nvPr/>
        </p:nvGraphicFramePr>
        <p:xfrm>
          <a:off x="423525" y="1735925"/>
          <a:ext cx="3000000" cy="3000000"/>
        </p:xfrm>
        <a:graphic>
          <a:graphicData uri="http://schemas.openxmlformats.org/drawingml/2006/table">
            <a:tbl>
              <a:tblPr>
                <a:noFill/>
                <a:tableStyleId>{699773FD-2D49-43E1-BB60-BC0DB761FAD7}</a:tableStyleId>
              </a:tblPr>
              <a:tblGrid>
                <a:gridCol w="4152925"/>
                <a:gridCol w="4078175"/>
              </a:tblGrid>
              <a:tr h="370300">
                <a:tc>
                  <a:txBody>
                    <a:bodyPr/>
                    <a:lstStyle/>
                    <a:p>
                      <a:pPr indent="0" lvl="0" marL="0" marR="0" rtl="0" algn="l">
                        <a:lnSpc>
                          <a:spcPct val="100000"/>
                        </a:lnSpc>
                        <a:spcBef>
                          <a:spcPts val="0"/>
                        </a:spcBef>
                        <a:spcAft>
                          <a:spcPts val="0"/>
                        </a:spcAft>
                        <a:buClr>
                          <a:srgbClr val="000000"/>
                        </a:buClr>
                        <a:buSzPts val="1800"/>
                        <a:buFont typeface="Arial"/>
                        <a:buNone/>
                      </a:pPr>
                      <a:r>
                        <a:rPr b="1" lang="en-GB" sz="1800" u="none" cap="none" strike="noStrike">
                          <a:solidFill>
                            <a:srgbClr val="666666"/>
                          </a:solidFill>
                        </a:rPr>
                        <a:t>Horizontal views </a:t>
                      </a:r>
                      <a:endParaRPr b="1" sz="1800" u="none" cap="none" strike="noStrike">
                        <a:solidFill>
                          <a:srgbClr val="666666"/>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b="1" lang="en-GB" sz="1800" u="none" cap="none" strike="noStrike">
                          <a:solidFill>
                            <a:srgbClr val="666666"/>
                          </a:solidFill>
                        </a:rPr>
                        <a:t>Vertical views</a:t>
                      </a:r>
                      <a:endParaRPr b="1" sz="1800" u="none" cap="none" strike="noStrike">
                        <a:solidFill>
                          <a:srgbClr val="666666"/>
                        </a:solidFill>
                      </a:endParaRPr>
                    </a:p>
                  </a:txBody>
                  <a:tcPr marT="91425" marB="91425" marR="91425" marL="91425"/>
                </a:tc>
              </a:tr>
              <a:tr h="514125">
                <a:tc>
                  <a:txBody>
                    <a:bodyPr/>
                    <a:lstStyle/>
                    <a:p>
                      <a:pPr indent="0" lvl="0" marL="0" marR="0" rtl="0" algn="l">
                        <a:lnSpc>
                          <a:spcPct val="100000"/>
                        </a:lnSpc>
                        <a:spcBef>
                          <a:spcPts val="0"/>
                        </a:spcBef>
                        <a:spcAft>
                          <a:spcPts val="0"/>
                        </a:spcAft>
                        <a:buClr>
                          <a:srgbClr val="000000"/>
                        </a:buClr>
                        <a:buSzPts val="1700"/>
                        <a:buFont typeface="Arial"/>
                        <a:buNone/>
                      </a:pPr>
                      <a:r>
                        <a:rPr lang="en-GB" sz="1700" u="none" cap="none" strike="noStrike">
                          <a:solidFill>
                            <a:srgbClr val="666666"/>
                          </a:solidFill>
                        </a:rPr>
                        <a:t>Columns are represented with “*” card </a:t>
                      </a:r>
                      <a:endParaRPr sz="1700" u="none" cap="none" strike="noStrike">
                        <a:solidFill>
                          <a:srgbClr val="666666"/>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700"/>
                        <a:buFont typeface="Arial"/>
                        <a:buNone/>
                      </a:pPr>
                      <a:r>
                        <a:rPr lang="en-GB" sz="1700" u="none" cap="none" strike="noStrike">
                          <a:solidFill>
                            <a:srgbClr val="666666"/>
                          </a:solidFill>
                        </a:rPr>
                        <a:t>Columns are explicitly defined</a:t>
                      </a:r>
                      <a:endParaRPr sz="1700" u="none" cap="none" strike="noStrike">
                        <a:solidFill>
                          <a:srgbClr val="666666"/>
                        </a:solidFill>
                      </a:endParaRPr>
                    </a:p>
                  </a:txBody>
                  <a:tcPr marT="91425" marB="91425" marR="91425" marL="91425"/>
                </a:tc>
              </a:tr>
              <a:tr h="568050">
                <a:tc>
                  <a:txBody>
                    <a:bodyPr/>
                    <a:lstStyle/>
                    <a:p>
                      <a:pPr indent="0" lvl="0" marL="0" marR="0" rtl="0" algn="l">
                        <a:lnSpc>
                          <a:spcPct val="100000"/>
                        </a:lnSpc>
                        <a:spcBef>
                          <a:spcPts val="0"/>
                        </a:spcBef>
                        <a:spcAft>
                          <a:spcPts val="0"/>
                        </a:spcAft>
                        <a:buClr>
                          <a:srgbClr val="000000"/>
                        </a:buClr>
                        <a:buSzPts val="1700"/>
                        <a:buFont typeface="Arial"/>
                        <a:buNone/>
                      </a:pPr>
                      <a:r>
                        <a:rPr lang="en-GB" sz="1700" u="none" cap="none" strike="noStrike">
                          <a:solidFill>
                            <a:srgbClr val="666666"/>
                          </a:solidFill>
                        </a:rPr>
                        <a:t>Query execution is dynamic and re-calculate the execution plan each time because columns are unknown.</a:t>
                      </a:r>
                      <a:endParaRPr sz="1700" u="none" cap="none" strike="noStrike">
                        <a:solidFill>
                          <a:srgbClr val="666666"/>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700"/>
                        <a:buFont typeface="Arial"/>
                        <a:buNone/>
                      </a:pPr>
                      <a:r>
                        <a:rPr lang="en-GB" sz="1700" u="none" cap="none" strike="noStrike">
                          <a:solidFill>
                            <a:srgbClr val="666666"/>
                          </a:solidFill>
                        </a:rPr>
                        <a:t>Underlying query execution plan is not repeated because view columns are in sync with base tables.</a:t>
                      </a:r>
                      <a:endParaRPr sz="1700" u="none" cap="none" strike="noStrike">
                        <a:solidFill>
                          <a:srgbClr val="666666"/>
                        </a:solidFill>
                      </a:endParaRPr>
                    </a:p>
                  </a:txBody>
                  <a:tcPr marT="91425" marB="91425" marR="91425" marL="91425"/>
                </a:tc>
              </a:tr>
              <a:tr h="568050">
                <a:tc>
                  <a:txBody>
                    <a:bodyPr/>
                    <a:lstStyle/>
                    <a:p>
                      <a:pPr indent="0" lvl="0" marL="0" marR="0" rtl="0" algn="l">
                        <a:lnSpc>
                          <a:spcPct val="100000"/>
                        </a:lnSpc>
                        <a:spcBef>
                          <a:spcPts val="0"/>
                        </a:spcBef>
                        <a:spcAft>
                          <a:spcPts val="0"/>
                        </a:spcAft>
                        <a:buClr>
                          <a:srgbClr val="000000"/>
                        </a:buClr>
                        <a:buSzPts val="1700"/>
                        <a:buFont typeface="Arial"/>
                        <a:buNone/>
                      </a:pPr>
                      <a:r>
                        <a:rPr lang="en-GB" sz="1700" u="none" cap="none" strike="noStrike">
                          <a:solidFill>
                            <a:srgbClr val="666666"/>
                          </a:solidFill>
                        </a:rPr>
                        <a:t>Maintenance is easy as the view is not worried about changes to columns </a:t>
                      </a:r>
                      <a:endParaRPr sz="1700" u="none" cap="none" strike="noStrike">
                        <a:solidFill>
                          <a:srgbClr val="666666"/>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700"/>
                        <a:buFont typeface="Arial"/>
                        <a:buNone/>
                      </a:pPr>
                      <a:r>
                        <a:rPr b="0" i="0" lang="en-GB" sz="1700" u="none" cap="none" strike="noStrike">
                          <a:solidFill>
                            <a:srgbClr val="666666"/>
                          </a:solidFill>
                          <a:latin typeface="Arial"/>
                          <a:ea typeface="Arial"/>
                          <a:cs typeface="Arial"/>
                          <a:sym typeface="Arial"/>
                        </a:rPr>
                        <a:t>View maintenance is required and need to be adjusted according to base table changes. </a:t>
                      </a:r>
                      <a:endParaRPr b="0" i="0" sz="1700" u="none" cap="none" strike="noStrike">
                        <a:solidFill>
                          <a:srgbClr val="666666"/>
                        </a:solidFill>
                        <a:latin typeface="Arial"/>
                        <a:ea typeface="Arial"/>
                        <a:cs typeface="Arial"/>
                        <a:sym typeface="Arial"/>
                      </a:endParaRPr>
                    </a:p>
                  </a:txBody>
                  <a:tcPr marT="91425" marB="91425" marR="91425" marL="91425"/>
                </a:tc>
              </a:tr>
            </a:tbl>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93"/>
          <p:cNvSpPr txBox="1"/>
          <p:nvPr/>
        </p:nvSpPr>
        <p:spPr>
          <a:xfrm>
            <a:off x="423525" y="140875"/>
            <a:ext cx="77100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Vertical View</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800" u="none" cap="none" strike="noStrike">
              <a:solidFill>
                <a:srgbClr val="666666"/>
              </a:solidFill>
              <a:latin typeface="Avenir"/>
              <a:ea typeface="Avenir"/>
              <a:cs typeface="Avenir"/>
              <a:sym typeface="Avenir"/>
            </a:endParaRPr>
          </a:p>
        </p:txBody>
      </p:sp>
      <p:graphicFrame>
        <p:nvGraphicFramePr>
          <p:cNvPr id="749" name="Google Shape;749;p93"/>
          <p:cNvGraphicFramePr/>
          <p:nvPr/>
        </p:nvGraphicFramePr>
        <p:xfrm>
          <a:off x="575925" y="1583525"/>
          <a:ext cx="3000000" cy="3000000"/>
        </p:xfrm>
        <a:graphic>
          <a:graphicData uri="http://schemas.openxmlformats.org/drawingml/2006/table">
            <a:tbl>
              <a:tblPr>
                <a:noFill/>
                <a:tableStyleId>{699773FD-2D49-43E1-BB60-BC0DB761FAD7}</a:tableStyleId>
              </a:tblPr>
              <a:tblGrid>
                <a:gridCol w="4152925"/>
                <a:gridCol w="4078175"/>
              </a:tblGrid>
              <a:tr h="370300">
                <a:tc>
                  <a:txBody>
                    <a:bodyPr/>
                    <a:lstStyle/>
                    <a:p>
                      <a:pPr indent="0" lvl="0" marL="0" marR="0" rtl="0" algn="l">
                        <a:lnSpc>
                          <a:spcPct val="100000"/>
                        </a:lnSpc>
                        <a:spcBef>
                          <a:spcPts val="0"/>
                        </a:spcBef>
                        <a:spcAft>
                          <a:spcPts val="0"/>
                        </a:spcAft>
                        <a:buClr>
                          <a:srgbClr val="000000"/>
                        </a:buClr>
                        <a:buSzPts val="1800"/>
                        <a:buFont typeface="Arial"/>
                        <a:buNone/>
                      </a:pPr>
                      <a:r>
                        <a:rPr b="1" lang="en-GB" sz="1800" u="none" cap="none" strike="noStrike">
                          <a:solidFill>
                            <a:srgbClr val="666666"/>
                          </a:solidFill>
                        </a:rPr>
                        <a:t>Horizontal views </a:t>
                      </a:r>
                      <a:endParaRPr b="1" sz="1800" u="none" cap="none" strike="noStrike">
                        <a:solidFill>
                          <a:srgbClr val="666666"/>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GB" sz="1800" u="none" cap="none" strike="noStrike">
                          <a:solidFill>
                            <a:srgbClr val="666666"/>
                          </a:solidFill>
                        </a:rPr>
                        <a:t>Vertical views</a:t>
                      </a:r>
                      <a:endParaRPr b="1" sz="1800" u="none" cap="none" strike="noStrike">
                        <a:solidFill>
                          <a:srgbClr val="666666"/>
                        </a:solidFill>
                      </a:endParaRPr>
                    </a:p>
                  </a:txBody>
                  <a:tcPr marT="91425" marB="91425" marR="91425" marL="91425">
                    <a:lnB cap="flat" cmpd="sng" w="9525">
                      <a:solidFill>
                        <a:srgbClr val="9E9E9E"/>
                      </a:solidFill>
                      <a:prstDash val="solid"/>
                      <a:round/>
                      <a:headEnd len="sm" w="sm" type="none"/>
                      <a:tailEnd len="sm" w="sm" type="none"/>
                    </a:lnB>
                  </a:tcPr>
                </a:tc>
              </a:tr>
              <a:tr h="514125">
                <a:tc>
                  <a:txBody>
                    <a:bodyPr/>
                    <a:lstStyle/>
                    <a:p>
                      <a:pPr indent="0" lvl="0" marL="0" marR="0" rtl="0" algn="l">
                        <a:lnSpc>
                          <a:spcPct val="100000"/>
                        </a:lnSpc>
                        <a:spcBef>
                          <a:spcPts val="0"/>
                        </a:spcBef>
                        <a:spcAft>
                          <a:spcPts val="0"/>
                        </a:spcAft>
                        <a:buClr>
                          <a:srgbClr val="000000"/>
                        </a:buClr>
                        <a:buSzPts val="1700"/>
                        <a:buFont typeface="Arial"/>
                        <a:buNone/>
                      </a:pPr>
                      <a:r>
                        <a:rPr lang="en-GB" sz="1700" u="none" cap="none" strike="noStrike">
                          <a:latin typeface="Avenir"/>
                          <a:ea typeface="Avenir"/>
                          <a:cs typeface="Avenir"/>
                          <a:sym typeface="Avenir"/>
                        </a:rPr>
                        <a:t>Users have access to all view columns like accessing all base table columns.</a:t>
                      </a:r>
                      <a:endParaRPr sz="1700" u="none" cap="none" strike="noStrike">
                        <a:latin typeface="Avenir"/>
                        <a:ea typeface="Avenir"/>
                        <a:cs typeface="Avenir"/>
                        <a:sym typeface="Aveni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GB" sz="1700" u="none" cap="none" strike="noStrike">
                          <a:latin typeface="Avenir"/>
                          <a:ea typeface="Avenir"/>
                          <a:cs typeface="Avenir"/>
                          <a:sym typeface="Avenir"/>
                        </a:rPr>
                        <a:t>Many of the columns are hidden.</a:t>
                      </a:r>
                      <a:endParaRPr sz="1700" u="none" cap="none" strike="noStrike">
                        <a:latin typeface="Avenir"/>
                        <a:ea typeface="Avenir"/>
                        <a:cs typeface="Avenir"/>
                        <a:sym typeface="Aveni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68050">
                <a:tc>
                  <a:txBody>
                    <a:bodyPr/>
                    <a:lstStyle/>
                    <a:p>
                      <a:pPr indent="0" lvl="0" marL="0" marR="0" rtl="0" algn="l">
                        <a:lnSpc>
                          <a:spcPct val="100000"/>
                        </a:lnSpc>
                        <a:spcBef>
                          <a:spcPts val="0"/>
                        </a:spcBef>
                        <a:spcAft>
                          <a:spcPts val="0"/>
                        </a:spcAft>
                        <a:buClr>
                          <a:srgbClr val="000000"/>
                        </a:buClr>
                        <a:buSzPts val="1700"/>
                        <a:buFont typeface="Arial"/>
                        <a:buNone/>
                      </a:pPr>
                      <a:r>
                        <a:rPr lang="en-GB" sz="1700" u="none" cap="none" strike="noStrike">
                          <a:latin typeface="Avenir"/>
                          <a:ea typeface="Avenir"/>
                          <a:cs typeface="Avenir"/>
                          <a:sym typeface="Avenir"/>
                        </a:rPr>
                        <a:t>Users can apply any data type conversions while using the views.</a:t>
                      </a:r>
                      <a:endParaRPr sz="1700" u="none" cap="none" strike="noStrike">
                        <a:latin typeface="Avenir"/>
                        <a:ea typeface="Avenir"/>
                        <a:cs typeface="Avenir"/>
                        <a:sym typeface="Aveni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GB" sz="1700" u="none" cap="none" strike="noStrike">
                          <a:latin typeface="Avenir"/>
                          <a:ea typeface="Avenir"/>
                          <a:cs typeface="Avenir"/>
                          <a:sym typeface="Avenir"/>
                        </a:rPr>
                        <a:t>Any data type conversions can be applied unless the other functions inside view definition are not compatible.</a:t>
                      </a:r>
                      <a:endParaRPr sz="1700" u="none" cap="none" strike="noStrike">
                        <a:latin typeface="Avenir"/>
                        <a:ea typeface="Avenir"/>
                        <a:cs typeface="Avenir"/>
                        <a:sym typeface="Aveni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32100">
                <a:tc>
                  <a:txBody>
                    <a:bodyPr/>
                    <a:lstStyle/>
                    <a:p>
                      <a:pPr indent="0" lvl="0" marL="0" marR="0" rtl="0" algn="l">
                        <a:lnSpc>
                          <a:spcPct val="100000"/>
                        </a:lnSpc>
                        <a:spcBef>
                          <a:spcPts val="0"/>
                        </a:spcBef>
                        <a:spcAft>
                          <a:spcPts val="0"/>
                        </a:spcAft>
                        <a:buClr>
                          <a:srgbClr val="000000"/>
                        </a:buClr>
                        <a:buSzPts val="1700"/>
                        <a:buFont typeface="Arial"/>
                        <a:buNone/>
                      </a:pPr>
                      <a:r>
                        <a:rPr lang="en-GB" sz="1700" u="none" cap="none" strike="noStrike">
                          <a:latin typeface="Avenir"/>
                          <a:ea typeface="Avenir"/>
                          <a:cs typeface="Avenir"/>
                          <a:sym typeface="Avenir"/>
                        </a:rPr>
                        <a:t>Views can be updated easily.</a:t>
                      </a:r>
                      <a:endParaRPr sz="1700" u="none" cap="none" strike="noStrike">
                        <a:latin typeface="Avenir"/>
                        <a:ea typeface="Avenir"/>
                        <a:cs typeface="Avenir"/>
                        <a:sym typeface="Aveni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GB" sz="1700" u="none" cap="none" strike="noStrike">
                          <a:latin typeface="Avenir"/>
                          <a:ea typeface="Avenir"/>
                          <a:cs typeface="Avenir"/>
                          <a:sym typeface="Avenir"/>
                        </a:rPr>
                        <a:t>These views can also be updated unless any functions are used on columns in view.</a:t>
                      </a:r>
                      <a:endParaRPr sz="1700" u="none" cap="none" strike="noStrike">
                        <a:latin typeface="Avenir"/>
                        <a:ea typeface="Avenir"/>
                        <a:cs typeface="Avenir"/>
                        <a:sym typeface="Aveni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94"/>
          <p:cNvSpPr txBox="1"/>
          <p:nvPr/>
        </p:nvSpPr>
        <p:spPr>
          <a:xfrm>
            <a:off x="309725" y="2257950"/>
            <a:ext cx="7264500" cy="627600"/>
          </a:xfrm>
          <a:prstGeom prst="rect">
            <a:avLst/>
          </a:prstGeom>
          <a:noFill/>
          <a:ln>
            <a:noFill/>
          </a:ln>
        </p:spPr>
        <p:txBody>
          <a:bodyPr anchorCtr="0" anchor="t" bIns="17150" lIns="34300" spcFirstLastPara="1" rIns="34300" wrap="square" tIns="17150">
            <a:noAutofit/>
          </a:bodyPr>
          <a:lstStyle/>
          <a:p>
            <a:pPr indent="0" lvl="0" marL="0" marR="0" rtl="0" algn="l">
              <a:lnSpc>
                <a:spcPct val="90000"/>
              </a:lnSpc>
              <a:spcBef>
                <a:spcPts val="0"/>
              </a:spcBef>
              <a:spcAft>
                <a:spcPts val="0"/>
              </a:spcAft>
              <a:buClr>
                <a:schemeClr val="dk1"/>
              </a:buClr>
              <a:buSzPts val="4400"/>
              <a:buFont typeface="Calibri"/>
              <a:buNone/>
            </a:pPr>
            <a:r>
              <a:rPr b="0" i="0" lang="en-GB" sz="4000" u="none" cap="none" strike="noStrike">
                <a:solidFill>
                  <a:srgbClr val="666666"/>
                </a:solidFill>
                <a:latin typeface="Avenir"/>
                <a:ea typeface="Avenir"/>
                <a:cs typeface="Avenir"/>
                <a:sym typeface="Avenir"/>
              </a:rPr>
              <a:t>Row Column subset view</a:t>
            </a:r>
            <a:endParaRPr b="0" i="0" sz="40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chemeClr val="dk1"/>
              </a:buClr>
              <a:buSzPts val="4400"/>
              <a:buFont typeface="Calibri"/>
              <a:buNone/>
            </a:pPr>
            <a:r>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4400"/>
              <a:buFont typeface="Courier New"/>
              <a:buNone/>
            </a:pPr>
            <a:r>
              <a:t/>
            </a:r>
            <a:endParaRPr b="0" i="0" sz="4000" u="none" cap="none" strike="noStrike">
              <a:solidFill>
                <a:srgbClr val="666666"/>
              </a:solidFill>
              <a:latin typeface="Avenir"/>
              <a:ea typeface="Avenir"/>
              <a:cs typeface="Avenir"/>
              <a:sym typeface="Avenir"/>
            </a:endParaRPr>
          </a:p>
          <a:p>
            <a:pPr indent="0" lvl="0" marL="0" marR="0" rtl="0" algn="ctr">
              <a:lnSpc>
                <a:spcPct val="90000"/>
              </a:lnSpc>
              <a:spcBef>
                <a:spcPts val="0"/>
              </a:spcBef>
              <a:spcAft>
                <a:spcPts val="0"/>
              </a:spcAft>
              <a:buClr>
                <a:schemeClr val="dk1"/>
              </a:buClr>
              <a:buSzPts val="3600"/>
              <a:buFont typeface="Calibri"/>
              <a:buNone/>
            </a:pPr>
            <a:r>
              <a:t/>
            </a:r>
            <a:endParaRPr b="0" i="0" sz="4000" u="none" cap="none" strike="noStrike">
              <a:solidFill>
                <a:srgbClr val="666666"/>
              </a:solidFill>
              <a:latin typeface="Avenir"/>
              <a:ea typeface="Avenir"/>
              <a:cs typeface="Avenir"/>
              <a:sym typeface="Avenir"/>
            </a:endParaRPr>
          </a:p>
          <a:p>
            <a:pPr indent="0" lvl="0" marL="0" marR="0" rtl="0" algn="l">
              <a:lnSpc>
                <a:spcPct val="115000"/>
              </a:lnSpc>
              <a:spcBef>
                <a:spcPts val="0"/>
              </a:spcBef>
              <a:spcAft>
                <a:spcPts val="0"/>
              </a:spcAft>
              <a:buClr>
                <a:schemeClr val="dk1"/>
              </a:buClr>
              <a:buSzPts val="1200"/>
              <a:buFont typeface="Arial"/>
              <a:buNone/>
            </a:pPr>
            <a:r>
              <a:t/>
            </a:r>
            <a:endParaRPr b="0" i="0" sz="4000" u="none" cap="none" strike="noStrike">
              <a:solidFill>
                <a:srgbClr val="000000"/>
              </a:solidFill>
              <a:latin typeface="Avenir"/>
              <a:ea typeface="Avenir"/>
              <a:cs typeface="Avenir"/>
              <a:sym typeface="Aveni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95"/>
          <p:cNvSpPr txBox="1"/>
          <p:nvPr/>
        </p:nvSpPr>
        <p:spPr>
          <a:xfrm>
            <a:off x="423525" y="140875"/>
            <a:ext cx="77100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Row column subset View</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800" u="none" cap="none" strike="noStrike">
              <a:solidFill>
                <a:srgbClr val="666666"/>
              </a:solidFill>
              <a:latin typeface="Avenir"/>
              <a:ea typeface="Avenir"/>
              <a:cs typeface="Avenir"/>
              <a:sym typeface="Avenir"/>
            </a:endParaRPr>
          </a:p>
        </p:txBody>
      </p:sp>
      <p:sp>
        <p:nvSpPr>
          <p:cNvPr id="760" name="Google Shape;760;p95"/>
          <p:cNvSpPr txBox="1"/>
          <p:nvPr/>
        </p:nvSpPr>
        <p:spPr>
          <a:xfrm>
            <a:off x="466925" y="1517700"/>
            <a:ext cx="8610300" cy="3295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A View can be created to represent the subset of records and lesser columns in order to filter the records and hide the columns</a:t>
            </a:r>
            <a:endParaRPr b="0" i="0" sz="18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2000"/>
              <a:buFont typeface="Courier New"/>
              <a:buNone/>
            </a:pPr>
            <a:br>
              <a:rPr b="0" i="0" lang="en-GB" sz="1800" u="none" cap="none" strike="noStrike">
                <a:solidFill>
                  <a:schemeClr val="dk1"/>
                </a:solidFill>
                <a:latin typeface="Arial"/>
                <a:ea typeface="Arial"/>
                <a:cs typeface="Arial"/>
                <a:sym typeface="Arial"/>
              </a:rPr>
            </a:br>
            <a:r>
              <a:rPr b="0" i="0" lang="en-GB" sz="1800" u="none" cap="none" strike="noStrike">
                <a:solidFill>
                  <a:schemeClr val="dk1"/>
                </a:solidFill>
                <a:latin typeface="Arial"/>
                <a:ea typeface="Arial"/>
                <a:cs typeface="Arial"/>
                <a:sym typeface="Arial"/>
              </a:rPr>
              <a:t>	 </a:t>
            </a:r>
            <a:r>
              <a:rPr b="0" i="0" lang="en-GB" sz="1800" u="none" cap="none" strike="noStrike">
                <a:solidFill>
                  <a:srgbClr val="666666"/>
                </a:solidFill>
                <a:latin typeface="Courier New"/>
                <a:ea typeface="Courier New"/>
                <a:cs typeface="Courier New"/>
                <a:sym typeface="Courier New"/>
              </a:rPr>
              <a:t>CREATE VIEW Subset_view AS</a:t>
            </a:r>
            <a:br>
              <a:rPr b="0" i="0" lang="en-GB" sz="1800" u="none" cap="none" strike="noStrike">
                <a:solidFill>
                  <a:srgbClr val="666666"/>
                </a:solidFill>
                <a:latin typeface="Courier New"/>
                <a:ea typeface="Courier New"/>
                <a:cs typeface="Courier New"/>
                <a:sym typeface="Courier New"/>
              </a:rPr>
            </a:br>
            <a:r>
              <a:rPr b="0" i="0" lang="en-GB" sz="1800" u="none" cap="none" strike="noStrike">
                <a:solidFill>
                  <a:srgbClr val="666666"/>
                </a:solidFill>
                <a:latin typeface="Courier New"/>
                <a:ea typeface="Courier New"/>
                <a:cs typeface="Courier New"/>
                <a:sym typeface="Courier New"/>
              </a:rPr>
              <a:t>    SELECT    </a:t>
            </a:r>
            <a:endParaRPr b="0" i="0" sz="1800" u="none" cap="none" strike="noStrike">
              <a:solidFill>
                <a:srgbClr val="666666"/>
              </a:solidFill>
              <a:latin typeface="Courier New"/>
              <a:ea typeface="Courier New"/>
              <a:cs typeface="Courier New"/>
              <a:sym typeface="Courier New"/>
            </a:endParaRPr>
          </a:p>
          <a:p>
            <a:pPr indent="457200" lvl="0" marL="914400" marR="0" rtl="0" algn="l">
              <a:lnSpc>
                <a:spcPct val="90000"/>
              </a:lnSpc>
              <a:spcBef>
                <a:spcPts val="0"/>
              </a:spcBef>
              <a:spcAft>
                <a:spcPts val="0"/>
              </a:spcAft>
              <a:buClr>
                <a:schemeClr val="dk1"/>
              </a:buClr>
              <a:buSzPts val="2000"/>
              <a:buFont typeface="Courier New"/>
              <a:buNone/>
            </a:pPr>
            <a:r>
              <a:rPr b="0" i="0" lang="en-GB" sz="1800" u="none" cap="none" strike="noStrike">
                <a:solidFill>
                  <a:srgbClr val="666666"/>
                </a:solidFill>
                <a:latin typeface="Courier New"/>
                <a:ea typeface="Courier New"/>
                <a:cs typeface="Courier New"/>
                <a:sym typeface="Courier New"/>
              </a:rPr>
              <a:t>Cust_Id, </a:t>
            </a:r>
            <a:endParaRPr b="0" i="0" sz="1800" u="none" cap="none" strike="noStrike">
              <a:solidFill>
                <a:srgbClr val="666666"/>
              </a:solidFill>
              <a:latin typeface="Courier New"/>
              <a:ea typeface="Courier New"/>
              <a:cs typeface="Courier New"/>
              <a:sym typeface="Courier New"/>
            </a:endParaRPr>
          </a:p>
          <a:p>
            <a:pPr indent="457200" lvl="0" marL="914400" marR="0" rtl="0" algn="l">
              <a:lnSpc>
                <a:spcPct val="90000"/>
              </a:lnSpc>
              <a:spcBef>
                <a:spcPts val="0"/>
              </a:spcBef>
              <a:spcAft>
                <a:spcPts val="0"/>
              </a:spcAft>
              <a:buClr>
                <a:schemeClr val="dk1"/>
              </a:buClr>
              <a:buSzPts val="2000"/>
              <a:buFont typeface="Courier New"/>
              <a:buNone/>
            </a:pPr>
            <a:r>
              <a:rPr b="0" i="0" lang="en-GB" sz="1800" u="none" cap="none" strike="noStrike">
                <a:solidFill>
                  <a:srgbClr val="666666"/>
                </a:solidFill>
                <a:latin typeface="Courier New"/>
                <a:ea typeface="Courier New"/>
                <a:cs typeface="Courier New"/>
                <a:sym typeface="Courier New"/>
              </a:rPr>
              <a:t>Acct_Num, </a:t>
            </a:r>
            <a:endParaRPr b="0" i="0" sz="1800" u="none" cap="none" strike="noStrike">
              <a:solidFill>
                <a:srgbClr val="666666"/>
              </a:solidFill>
              <a:latin typeface="Courier New"/>
              <a:ea typeface="Courier New"/>
              <a:cs typeface="Courier New"/>
              <a:sym typeface="Courier New"/>
            </a:endParaRPr>
          </a:p>
          <a:p>
            <a:pPr indent="457200" lvl="0" marL="914400" marR="0" rtl="0" algn="l">
              <a:lnSpc>
                <a:spcPct val="90000"/>
              </a:lnSpc>
              <a:spcBef>
                <a:spcPts val="0"/>
              </a:spcBef>
              <a:spcAft>
                <a:spcPts val="0"/>
              </a:spcAft>
              <a:buClr>
                <a:schemeClr val="dk1"/>
              </a:buClr>
              <a:buSzPts val="2000"/>
              <a:buFont typeface="Courier New"/>
              <a:buNone/>
            </a:pPr>
            <a:r>
              <a:rPr b="0" i="0" lang="en-GB" sz="1800" u="none" cap="none" strike="noStrike">
                <a:solidFill>
                  <a:srgbClr val="666666"/>
                </a:solidFill>
                <a:latin typeface="Courier New"/>
                <a:ea typeface="Courier New"/>
                <a:cs typeface="Courier New"/>
                <a:sym typeface="Courier New"/>
              </a:rPr>
              <a:t>Balance </a:t>
            </a:r>
            <a:endParaRPr b="0" i="0" sz="1800" u="none" cap="none" strike="noStrike">
              <a:solidFill>
                <a:srgbClr val="666666"/>
              </a:solidFill>
              <a:latin typeface="Courier New"/>
              <a:ea typeface="Courier New"/>
              <a:cs typeface="Courier New"/>
              <a:sym typeface="Courier New"/>
            </a:endParaRPr>
          </a:p>
          <a:p>
            <a:pPr indent="0" lvl="0" marL="0" marR="0" rtl="0" algn="l">
              <a:lnSpc>
                <a:spcPct val="90000"/>
              </a:lnSpc>
              <a:spcBef>
                <a:spcPts val="0"/>
              </a:spcBef>
              <a:spcAft>
                <a:spcPts val="0"/>
              </a:spcAft>
              <a:buClr>
                <a:schemeClr val="dk1"/>
              </a:buClr>
              <a:buSzPts val="2000"/>
              <a:buFont typeface="Courier New"/>
              <a:buNone/>
            </a:pPr>
            <a:r>
              <a:rPr b="0" i="0" lang="en-GB" sz="1800" u="none" cap="none" strike="noStrike">
                <a:solidFill>
                  <a:srgbClr val="666666"/>
                </a:solidFill>
                <a:latin typeface="Courier New"/>
                <a:ea typeface="Courier New"/>
                <a:cs typeface="Courier New"/>
                <a:sym typeface="Courier New"/>
              </a:rPr>
              <a:t>    FROM  ACCOUNT</a:t>
            </a:r>
            <a:endParaRPr b="0" i="0" sz="1800" u="none" cap="none" strike="noStrike">
              <a:solidFill>
                <a:srgbClr val="666666"/>
              </a:solidFill>
              <a:latin typeface="Courier New"/>
              <a:ea typeface="Courier New"/>
              <a:cs typeface="Courier New"/>
              <a:sym typeface="Courier New"/>
            </a:endParaRPr>
          </a:p>
          <a:p>
            <a:pPr indent="0" lvl="0" marL="0" marR="0" rtl="0" algn="l">
              <a:lnSpc>
                <a:spcPct val="90000"/>
              </a:lnSpc>
              <a:spcBef>
                <a:spcPts val="0"/>
              </a:spcBef>
              <a:spcAft>
                <a:spcPts val="0"/>
              </a:spcAft>
              <a:buClr>
                <a:schemeClr val="dk1"/>
              </a:buClr>
              <a:buSzPts val="2000"/>
              <a:buFont typeface="Courier New"/>
              <a:buNone/>
            </a:pPr>
            <a:r>
              <a:rPr b="0" i="0" lang="en-GB" sz="1800" u="none" cap="none" strike="noStrike">
                <a:solidFill>
                  <a:srgbClr val="666666"/>
                </a:solidFill>
                <a:latin typeface="Courier New"/>
                <a:ea typeface="Courier New"/>
                <a:cs typeface="Courier New"/>
                <a:sym typeface="Courier New"/>
              </a:rPr>
              <a:t>   	 Where Balance &gt; 700000 ;</a:t>
            </a:r>
            <a:endParaRPr b="0" i="0" sz="1800" u="none" cap="none" strike="noStrike">
              <a:solidFill>
                <a:srgbClr val="666666"/>
              </a:solidFill>
              <a:latin typeface="Courier New"/>
              <a:ea typeface="Courier New"/>
              <a:cs typeface="Courier New"/>
              <a:sym typeface="Courier New"/>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96"/>
          <p:cNvSpPr txBox="1"/>
          <p:nvPr/>
        </p:nvSpPr>
        <p:spPr>
          <a:xfrm>
            <a:off x="423525" y="140875"/>
            <a:ext cx="77100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Row column subset View</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800" u="none" cap="none" strike="noStrike">
              <a:solidFill>
                <a:srgbClr val="666666"/>
              </a:solidFill>
              <a:latin typeface="Avenir"/>
              <a:ea typeface="Avenir"/>
              <a:cs typeface="Avenir"/>
              <a:sym typeface="Avenir"/>
            </a:endParaRPr>
          </a:p>
        </p:txBody>
      </p:sp>
      <p:sp>
        <p:nvSpPr>
          <p:cNvPr id="766" name="Google Shape;766;p96"/>
          <p:cNvSpPr txBox="1"/>
          <p:nvPr/>
        </p:nvSpPr>
        <p:spPr>
          <a:xfrm>
            <a:off x="466925" y="1517700"/>
            <a:ext cx="8610300" cy="3295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In this example, only few columns are displayed that are defined in the subset view. The other columns are hidden</a:t>
            </a:r>
            <a:endParaRPr b="0" i="0" sz="1800" u="none" cap="none" strike="noStrike">
              <a:solidFill>
                <a:srgbClr val="666666"/>
              </a:solidFill>
              <a:latin typeface="Avenir"/>
              <a:ea typeface="Avenir"/>
              <a:cs typeface="Avenir"/>
              <a:sym typeface="Avenir"/>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a:p>
            <a:pPr indent="-342900" lvl="0" marL="457200" marR="0" rtl="0" algn="l">
              <a:lnSpc>
                <a:spcPct val="10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Also, the records are filtered for which the balance is less than or equal to 700000</a:t>
            </a:r>
            <a:endParaRPr b="0" i="0" sz="1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p:txBody>
      </p:sp>
      <p:sp>
        <p:nvSpPr>
          <p:cNvPr id="767" name="Google Shape;767;p96"/>
          <p:cNvSpPr txBox="1"/>
          <p:nvPr/>
        </p:nvSpPr>
        <p:spPr>
          <a:xfrm>
            <a:off x="6896150" y="4202926"/>
            <a:ext cx="4306500" cy="2240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0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768" name="Google Shape;768;p96"/>
          <p:cNvPicPr preferRelativeResize="0"/>
          <p:nvPr/>
        </p:nvPicPr>
        <p:blipFill rotWithShape="1">
          <a:blip r:embed="rId3">
            <a:alphaModFix/>
          </a:blip>
          <a:srcRect b="0" l="0" r="0" t="0"/>
          <a:stretch/>
        </p:blipFill>
        <p:spPr>
          <a:xfrm>
            <a:off x="941125" y="3158525"/>
            <a:ext cx="6501563" cy="1782657"/>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97"/>
          <p:cNvSpPr txBox="1"/>
          <p:nvPr/>
        </p:nvSpPr>
        <p:spPr>
          <a:xfrm>
            <a:off x="309725" y="2257950"/>
            <a:ext cx="7264500" cy="627600"/>
          </a:xfrm>
          <a:prstGeom prst="rect">
            <a:avLst/>
          </a:prstGeom>
          <a:noFill/>
          <a:ln>
            <a:noFill/>
          </a:ln>
        </p:spPr>
        <p:txBody>
          <a:bodyPr anchorCtr="0" anchor="t" bIns="17150" lIns="34300" spcFirstLastPara="1" rIns="34300" wrap="square" tIns="17150">
            <a:noAutofit/>
          </a:bodyPr>
          <a:lstStyle/>
          <a:p>
            <a:pPr indent="0" lvl="0" marL="0" marR="0" rtl="0" algn="l">
              <a:lnSpc>
                <a:spcPct val="90000"/>
              </a:lnSpc>
              <a:spcBef>
                <a:spcPts val="0"/>
              </a:spcBef>
              <a:spcAft>
                <a:spcPts val="0"/>
              </a:spcAft>
              <a:buClr>
                <a:schemeClr val="dk1"/>
              </a:buClr>
              <a:buSzPts val="4400"/>
              <a:buFont typeface="Courier New"/>
              <a:buNone/>
            </a:pPr>
            <a:r>
              <a:rPr b="0" i="0" lang="en-GB" sz="4000" u="none" cap="none" strike="noStrike">
                <a:solidFill>
                  <a:srgbClr val="666666"/>
                </a:solidFill>
                <a:latin typeface="Avenir"/>
                <a:ea typeface="Avenir"/>
                <a:cs typeface="Avenir"/>
                <a:sym typeface="Avenir"/>
              </a:rPr>
              <a:t>Grouped Views</a:t>
            </a:r>
            <a:endParaRPr b="0" i="0" sz="4000" u="none" cap="none" strike="noStrike">
              <a:solidFill>
                <a:srgbClr val="666666"/>
              </a:solidFill>
              <a:latin typeface="Avenir"/>
              <a:ea typeface="Avenir"/>
              <a:cs typeface="Avenir"/>
              <a:sym typeface="Avenir"/>
            </a:endParaRPr>
          </a:p>
          <a:p>
            <a:pPr indent="0" lvl="0" marL="0" marR="0" rtl="0" algn="l">
              <a:lnSpc>
                <a:spcPct val="90000"/>
              </a:lnSpc>
              <a:spcBef>
                <a:spcPts val="0"/>
              </a:spcBef>
              <a:spcAft>
                <a:spcPts val="0"/>
              </a:spcAft>
              <a:buClr>
                <a:schemeClr val="dk1"/>
              </a:buClr>
              <a:buSzPts val="4400"/>
              <a:buFont typeface="Calibri"/>
              <a:buNone/>
            </a:pPr>
            <a:r>
              <a:t/>
            </a:r>
            <a:endParaRPr b="0" i="0" sz="40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chemeClr val="dk1"/>
              </a:buClr>
              <a:buSzPts val="4400"/>
              <a:buFont typeface="Calibri"/>
              <a:buNone/>
            </a:pPr>
            <a:r>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4400"/>
              <a:buFont typeface="Courier New"/>
              <a:buNone/>
            </a:pPr>
            <a:r>
              <a:t/>
            </a:r>
            <a:endParaRPr b="0" i="0" sz="4000" u="none" cap="none" strike="noStrike">
              <a:solidFill>
                <a:srgbClr val="666666"/>
              </a:solidFill>
              <a:latin typeface="Avenir"/>
              <a:ea typeface="Avenir"/>
              <a:cs typeface="Avenir"/>
              <a:sym typeface="Avenir"/>
            </a:endParaRPr>
          </a:p>
          <a:p>
            <a:pPr indent="0" lvl="0" marL="0" marR="0" rtl="0" algn="ctr">
              <a:lnSpc>
                <a:spcPct val="90000"/>
              </a:lnSpc>
              <a:spcBef>
                <a:spcPts val="0"/>
              </a:spcBef>
              <a:spcAft>
                <a:spcPts val="0"/>
              </a:spcAft>
              <a:buClr>
                <a:schemeClr val="dk1"/>
              </a:buClr>
              <a:buSzPts val="3600"/>
              <a:buFont typeface="Calibri"/>
              <a:buNone/>
            </a:pPr>
            <a:r>
              <a:t/>
            </a:r>
            <a:endParaRPr b="0" i="0" sz="4000" u="none" cap="none" strike="noStrike">
              <a:solidFill>
                <a:srgbClr val="666666"/>
              </a:solidFill>
              <a:latin typeface="Avenir"/>
              <a:ea typeface="Avenir"/>
              <a:cs typeface="Avenir"/>
              <a:sym typeface="Avenir"/>
            </a:endParaRPr>
          </a:p>
          <a:p>
            <a:pPr indent="0" lvl="0" marL="0" marR="0" rtl="0" algn="l">
              <a:lnSpc>
                <a:spcPct val="115000"/>
              </a:lnSpc>
              <a:spcBef>
                <a:spcPts val="0"/>
              </a:spcBef>
              <a:spcAft>
                <a:spcPts val="0"/>
              </a:spcAft>
              <a:buClr>
                <a:schemeClr val="dk1"/>
              </a:buClr>
              <a:buSzPts val="1200"/>
              <a:buFont typeface="Arial"/>
              <a:buNone/>
            </a:pPr>
            <a:r>
              <a:t/>
            </a:r>
            <a:endParaRPr b="0" i="0" sz="4000" u="none" cap="none" strike="noStrike">
              <a:solidFill>
                <a:srgbClr val="000000"/>
              </a:solidFill>
              <a:latin typeface="Avenir"/>
              <a:ea typeface="Avenir"/>
              <a:cs typeface="Avenir"/>
              <a:sym typeface="Aveni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98"/>
          <p:cNvSpPr txBox="1"/>
          <p:nvPr/>
        </p:nvSpPr>
        <p:spPr>
          <a:xfrm>
            <a:off x="423525" y="140875"/>
            <a:ext cx="77100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Group View</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800" u="none" cap="none" strike="noStrike">
              <a:solidFill>
                <a:srgbClr val="666666"/>
              </a:solidFill>
              <a:latin typeface="Avenir"/>
              <a:ea typeface="Avenir"/>
              <a:cs typeface="Avenir"/>
              <a:sym typeface="Avenir"/>
            </a:endParaRPr>
          </a:p>
        </p:txBody>
      </p:sp>
      <p:sp>
        <p:nvSpPr>
          <p:cNvPr id="779" name="Google Shape;779;p98"/>
          <p:cNvSpPr txBox="1"/>
          <p:nvPr/>
        </p:nvSpPr>
        <p:spPr>
          <a:xfrm>
            <a:off x="466925" y="1517700"/>
            <a:ext cx="8610300" cy="3295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9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Grouping views are created using a SELECT query with grouping functions applied on multiple rows of data</a:t>
            </a:r>
            <a:endParaRPr b="0" i="0" sz="1800" u="none" cap="none" strike="noStrike">
              <a:solidFill>
                <a:srgbClr val="666666"/>
              </a:solidFill>
              <a:latin typeface="Avenir"/>
              <a:ea typeface="Avenir"/>
              <a:cs typeface="Avenir"/>
              <a:sym typeface="Avenir"/>
            </a:endParaRPr>
          </a:p>
          <a:p>
            <a:pPr indent="0" lvl="0" marL="457200" marR="0" rtl="0" algn="l">
              <a:lnSpc>
                <a:spcPct val="9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a:p>
            <a:pPr indent="-342900" lvl="0" marL="457200" marR="0" rtl="0" algn="l">
              <a:lnSpc>
                <a:spcPct val="90000"/>
              </a:lnSpc>
              <a:spcBef>
                <a:spcPts val="0"/>
              </a:spcBef>
              <a:spcAft>
                <a:spcPts val="0"/>
              </a:spcAft>
              <a:buClr>
                <a:srgbClr val="666666"/>
              </a:buClr>
              <a:buSzPts val="1800"/>
              <a:buFont typeface="Avenir"/>
              <a:buChar char="●"/>
            </a:pPr>
            <a:r>
              <a:rPr b="0" i="0" lang="en-GB" sz="1800" u="none" cap="none" strike="noStrike">
                <a:solidFill>
                  <a:srgbClr val="666666"/>
                </a:solidFill>
                <a:latin typeface="Avenir"/>
                <a:ea typeface="Avenir"/>
                <a:cs typeface="Avenir"/>
                <a:sym typeface="Avenir"/>
              </a:rPr>
              <a:t>The grouping functions are dynamically applied on rows of data and displays aggregate results only</a:t>
            </a:r>
            <a:endParaRPr b="0" i="0" sz="1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66666"/>
              </a:solidFill>
              <a:latin typeface="Avenir"/>
              <a:ea typeface="Avenir"/>
              <a:cs typeface="Avenir"/>
              <a:sym typeface="Avenir"/>
            </a:endParaRPr>
          </a:p>
        </p:txBody>
      </p:sp>
      <p:sp>
        <p:nvSpPr>
          <p:cNvPr id="780" name="Google Shape;780;p98"/>
          <p:cNvSpPr txBox="1"/>
          <p:nvPr/>
        </p:nvSpPr>
        <p:spPr>
          <a:xfrm>
            <a:off x="6896150" y="4202926"/>
            <a:ext cx="4306500" cy="2240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0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99"/>
          <p:cNvSpPr txBox="1"/>
          <p:nvPr/>
        </p:nvSpPr>
        <p:spPr>
          <a:xfrm>
            <a:off x="423525" y="140875"/>
            <a:ext cx="77100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GB" sz="2800" u="none" cap="none" strike="noStrike">
                <a:solidFill>
                  <a:srgbClr val="666666"/>
                </a:solidFill>
                <a:latin typeface="Avenir"/>
                <a:ea typeface="Avenir"/>
                <a:cs typeface="Avenir"/>
                <a:sym typeface="Avenir"/>
              </a:rPr>
              <a:t>Group View</a:t>
            </a:r>
            <a:endParaRPr b="0" i="0" sz="2800" u="none" cap="none" strike="noStrike">
              <a:solidFill>
                <a:srgbClr val="666666"/>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800" u="none" cap="none" strike="noStrike">
              <a:solidFill>
                <a:srgbClr val="666666"/>
              </a:solidFill>
              <a:latin typeface="Avenir"/>
              <a:ea typeface="Avenir"/>
              <a:cs typeface="Avenir"/>
              <a:sym typeface="Avenir"/>
            </a:endParaRPr>
          </a:p>
        </p:txBody>
      </p:sp>
      <p:sp>
        <p:nvSpPr>
          <p:cNvPr id="786" name="Google Shape;786;p99"/>
          <p:cNvSpPr txBox="1"/>
          <p:nvPr/>
        </p:nvSpPr>
        <p:spPr>
          <a:xfrm>
            <a:off x="466925" y="1517700"/>
            <a:ext cx="8610300" cy="3295200"/>
          </a:xfrm>
          <a:prstGeom prst="rect">
            <a:avLst/>
          </a:prstGeom>
          <a:noFill/>
          <a:ln>
            <a:noFill/>
          </a:ln>
        </p:spPr>
        <p:txBody>
          <a:bodyPr anchorCtr="0" anchor="t"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66666"/>
              </a:solidFill>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b="0" i="0" lang="en-GB" sz="1800" u="none" cap="none" strike="noStrike">
                <a:solidFill>
                  <a:srgbClr val="666666"/>
                </a:solidFill>
                <a:latin typeface="Courier New"/>
                <a:ea typeface="Courier New"/>
                <a:cs typeface="Courier New"/>
                <a:sym typeface="Courier New"/>
              </a:rPr>
              <a:t>Create view </a:t>
            </a:r>
            <a:r>
              <a:rPr b="0" i="1" lang="en-GB" sz="1800" u="none" cap="none" strike="noStrike">
                <a:solidFill>
                  <a:srgbClr val="666666"/>
                </a:solidFill>
                <a:latin typeface="Courier New"/>
                <a:ea typeface="Courier New"/>
                <a:cs typeface="Courier New"/>
                <a:sym typeface="Courier New"/>
              </a:rPr>
              <a:t>Grouping_view</a:t>
            </a:r>
            <a:endParaRPr b="0" i="1" sz="1800" u="none" cap="none" strike="noStrike">
              <a:solidFill>
                <a:srgbClr val="666666"/>
              </a:solidFill>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b="0" i="0" lang="en-GB" sz="1800" u="none" cap="none" strike="noStrike">
                <a:solidFill>
                  <a:srgbClr val="666666"/>
                </a:solidFill>
                <a:latin typeface="Courier New"/>
                <a:ea typeface="Courier New"/>
                <a:cs typeface="Courier New"/>
                <a:sym typeface="Courier New"/>
              </a:rPr>
              <a:t>(Acct_Num, </a:t>
            </a:r>
            <a:r>
              <a:rPr b="1" i="0" lang="en-GB" sz="1800" u="none" cap="none" strike="noStrike">
                <a:solidFill>
                  <a:srgbClr val="666666"/>
                </a:solidFill>
                <a:latin typeface="Courier New"/>
                <a:ea typeface="Courier New"/>
                <a:cs typeface="Courier New"/>
                <a:sym typeface="Courier New"/>
              </a:rPr>
              <a:t>total_transaction</a:t>
            </a:r>
            <a:r>
              <a:rPr b="0" i="0" lang="en-GB" sz="1800" u="none" cap="none" strike="noStrike">
                <a:solidFill>
                  <a:srgbClr val="666666"/>
                </a:solidFill>
                <a:latin typeface="Courier New"/>
                <a:ea typeface="Courier New"/>
                <a:cs typeface="Courier New"/>
                <a:sym typeface="Courier New"/>
              </a:rPr>
              <a:t>)</a:t>
            </a:r>
            <a:endParaRPr b="0" i="0" sz="1800" u="none" cap="none" strike="noStrike">
              <a:solidFill>
                <a:srgbClr val="666666"/>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GB" sz="1800" u="none" cap="none" strike="noStrike">
                <a:solidFill>
                  <a:srgbClr val="666666"/>
                </a:solidFill>
                <a:latin typeface="Courier New"/>
                <a:ea typeface="Courier New"/>
                <a:cs typeface="Courier New"/>
                <a:sym typeface="Courier New"/>
              </a:rPr>
              <a:t> 	as 	</a:t>
            </a:r>
            <a:endParaRPr b="0" i="0" sz="1800" u="none" cap="none" strike="noStrike">
              <a:solidFill>
                <a:srgbClr val="666666"/>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GB" sz="1800" u="none" cap="none" strike="noStrike">
                <a:solidFill>
                  <a:srgbClr val="666666"/>
                </a:solidFill>
                <a:latin typeface="Courier New"/>
                <a:ea typeface="Courier New"/>
                <a:cs typeface="Courier New"/>
                <a:sym typeface="Courier New"/>
              </a:rPr>
              <a:t>   select  Acct_Num , </a:t>
            </a:r>
            <a:endParaRPr b="0" i="0" sz="1800" u="none" cap="none" strike="noStrike">
              <a:solidFill>
                <a:srgbClr val="666666"/>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1" lang="en-GB" sz="1800" u="none" cap="none" strike="noStrike">
                <a:solidFill>
                  <a:srgbClr val="666666"/>
                </a:solidFill>
                <a:latin typeface="Courier New"/>
                <a:ea typeface="Courier New"/>
                <a:cs typeface="Courier New"/>
                <a:sym typeface="Courier New"/>
              </a:rPr>
              <a:t>           sum(Tran_Amount )</a:t>
            </a:r>
            <a:endParaRPr b="1" i="1" sz="1800" u="none" cap="none" strike="noStrike">
              <a:solidFill>
                <a:srgbClr val="666666"/>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GB" sz="1800" u="none" cap="none" strike="noStrike">
                <a:solidFill>
                  <a:srgbClr val="666666"/>
                </a:solidFill>
                <a:latin typeface="Courier New"/>
                <a:ea typeface="Courier New"/>
                <a:cs typeface="Courier New"/>
                <a:sym typeface="Courier New"/>
              </a:rPr>
              <a:t> 	from Transaction</a:t>
            </a:r>
            <a:endParaRPr b="0" i="0" sz="1800" u="none" cap="none" strike="noStrike">
              <a:solidFill>
                <a:srgbClr val="666666"/>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GB" sz="1800" u="none" cap="none" strike="noStrike">
                <a:solidFill>
                  <a:srgbClr val="666666"/>
                </a:solidFill>
                <a:latin typeface="Courier New"/>
                <a:ea typeface="Courier New"/>
                <a:cs typeface="Courier New"/>
                <a:sym typeface="Courier New"/>
              </a:rPr>
              <a:t> 	group by Acct_Num  ;</a:t>
            </a:r>
            <a:endParaRPr b="0" i="0" sz="1800" u="none" cap="none" strike="noStrike">
              <a:solidFill>
                <a:srgbClr val="666666"/>
              </a:solidFill>
              <a:latin typeface="Courier New"/>
              <a:ea typeface="Courier New"/>
              <a:cs typeface="Courier New"/>
              <a:sym typeface="Courier New"/>
            </a:endParaRPr>
          </a:p>
        </p:txBody>
      </p:sp>
      <p:sp>
        <p:nvSpPr>
          <p:cNvPr id="787" name="Google Shape;787;p99"/>
          <p:cNvSpPr txBox="1"/>
          <p:nvPr/>
        </p:nvSpPr>
        <p:spPr>
          <a:xfrm>
            <a:off x="6896150" y="4202926"/>
            <a:ext cx="4306500" cy="2240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0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Deepali Gatade</dc:creator>
</cp:coreProperties>
</file>