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3" r:id="rId6"/>
    <p:sldId id="264" r:id="rId7"/>
    <p:sldId id="265" r:id="rId8"/>
    <p:sldId id="268" r:id="rId9"/>
    <p:sldId id="271" r:id="rId10"/>
    <p:sldId id="270" r:id="rId11"/>
    <p:sldId id="272" r:id="rId12"/>
    <p:sldId id="273" r:id="rId13"/>
    <p:sldId id="274" r:id="rId14"/>
    <p:sldId id="275" r:id="rId15"/>
    <p:sldId id="259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B899-D543-4552-8AC9-2D69CE6FD343}" type="datetimeFigureOut">
              <a:rPr lang="en-IN" smtClean="0"/>
              <a:t>29-10-2019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3F35F-514A-4621-A997-777DBFEFA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97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B899-D543-4552-8AC9-2D69CE6FD343}" type="datetimeFigureOut">
              <a:rPr lang="en-IN" smtClean="0"/>
              <a:t>29-10-2019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3F35F-514A-4621-A997-777DBFEFA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264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B899-D543-4552-8AC9-2D69CE6FD343}" type="datetimeFigureOut">
              <a:rPr lang="en-IN" smtClean="0"/>
              <a:t>29-10-2019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3F35F-514A-4621-A997-777DBFEFA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07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B899-D543-4552-8AC9-2D69CE6FD343}" type="datetimeFigureOut">
              <a:rPr lang="en-IN" smtClean="0"/>
              <a:t>29-10-2019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3F35F-514A-4621-A997-777DBFEFA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65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B899-D543-4552-8AC9-2D69CE6FD343}" type="datetimeFigureOut">
              <a:rPr lang="en-IN" smtClean="0"/>
              <a:t>29-10-2019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3F35F-514A-4621-A997-777DBFEFA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75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B899-D543-4552-8AC9-2D69CE6FD343}" type="datetimeFigureOut">
              <a:rPr lang="en-IN" smtClean="0"/>
              <a:t>29-10-2019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3F35F-514A-4621-A997-777DBFEFA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701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B899-D543-4552-8AC9-2D69CE6FD343}" type="datetimeFigureOut">
              <a:rPr lang="en-IN" smtClean="0"/>
              <a:t>29-10-2019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3F35F-514A-4621-A997-777DBFEFA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157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B899-D543-4552-8AC9-2D69CE6FD343}" type="datetimeFigureOut">
              <a:rPr lang="en-IN" smtClean="0"/>
              <a:t>29-10-2019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3F35F-514A-4621-A997-777DBFEFA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05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B899-D543-4552-8AC9-2D69CE6FD343}" type="datetimeFigureOut">
              <a:rPr lang="en-IN" smtClean="0"/>
              <a:t>29-10-2019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3F35F-514A-4621-A997-777DBFEFA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63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B899-D543-4552-8AC9-2D69CE6FD343}" type="datetimeFigureOut">
              <a:rPr lang="en-IN" smtClean="0"/>
              <a:t>29-10-2019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3F35F-514A-4621-A997-777DBFEFA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32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B899-D543-4552-8AC9-2D69CE6FD343}" type="datetimeFigureOut">
              <a:rPr lang="en-IN" smtClean="0"/>
              <a:t>29-10-2019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3F35F-514A-4621-A997-777DBFEFA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76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0B899-D543-4552-8AC9-2D69CE6FD343}" type="datetimeFigureOut">
              <a:rPr lang="en-IN" smtClean="0"/>
              <a:t>29-10-2019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3F35F-514A-4621-A997-777DBFEFA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225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adiversion.usdoj.gov/arcos/ndc/ndcfile.tx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adiversion.usdoj.gov/arcos/ndc/readme.txt" TargetMode="External"/><Relationship Id="rId2" Type="http://schemas.openxmlformats.org/officeDocument/2006/relationships/hyperlink" Target="https://www.deadiversion.usdoj.gov/arcos/handbook/full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eadiversion.usdoj.gov/arcos/ndc/ndcfile.tx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adiversion.usdoj.gov/arcos/ndc/readme.txt" TargetMode="External"/><Relationship Id="rId2" Type="http://schemas.openxmlformats.org/officeDocument/2006/relationships/hyperlink" Target="https://www.deadiversion.usdoj.gov/arcos/ndc/ndcfile.txt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adiversion.usdoj.gov/arcos/ndc/readme.txt" TargetMode="External"/><Relationship Id="rId2" Type="http://schemas.openxmlformats.org/officeDocument/2006/relationships/hyperlink" Target="https://www.deadiversion.usdoj.gov/arcos/ndc/ndcfile.tx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Opioid Crisis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Data Semantics Presentation</a:t>
            </a:r>
          </a:p>
          <a:p>
            <a:r>
              <a:rPr lang="en-IN" dirty="0" smtClean="0"/>
              <a:t>CSE6242 Course Project</a:t>
            </a:r>
          </a:p>
        </p:txBody>
      </p:sp>
    </p:spTree>
    <p:extLst>
      <p:ext uri="{BB962C8B-B14F-4D97-AF65-F5344CB8AC3E}">
        <p14:creationId xmlns:p14="http://schemas.microsoft.com/office/powerpoint/2010/main" val="20040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DEA Calculations Explained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Report (A Row) can be in terms of PACKAGES</a:t>
            </a:r>
          </a:p>
          <a:p>
            <a:pPr lvl="1"/>
            <a:r>
              <a:rPr lang="en-IN" dirty="0" smtClean="0"/>
              <a:t>Quantity of Package</a:t>
            </a:r>
          </a:p>
          <a:p>
            <a:pPr lvl="1"/>
            <a:r>
              <a:rPr lang="en-IN" dirty="0" smtClean="0"/>
              <a:t>UNIT Modifier D or K (Dozen or Thousand Multiplier) (or) STRENGTH Modifier acting as Package %</a:t>
            </a:r>
          </a:p>
          <a:p>
            <a:pPr lvl="1"/>
            <a:r>
              <a:rPr lang="en-IN" dirty="0" smtClean="0"/>
              <a:t>Weight in Grams of sensitive substance from </a:t>
            </a:r>
            <a:r>
              <a:rPr lang="en-IN" dirty="0" smtClean="0">
                <a:hlinkClick r:id="rId2"/>
              </a:rPr>
              <a:t>Drug Dictionary</a:t>
            </a:r>
            <a:r>
              <a:rPr lang="en-IN" dirty="0" smtClean="0"/>
              <a:t> per Package</a:t>
            </a:r>
          </a:p>
          <a:p>
            <a:endParaRPr lang="en-IN" dirty="0"/>
          </a:p>
          <a:p>
            <a:r>
              <a:rPr lang="en-IN" dirty="0" smtClean="0"/>
              <a:t>Report can be for Bulk</a:t>
            </a:r>
          </a:p>
          <a:p>
            <a:pPr lvl="1"/>
            <a:r>
              <a:rPr lang="en-IN" dirty="0" smtClean="0"/>
              <a:t>No Pre-Defined Dictionary Information (last 2 chars in NDC is **)</a:t>
            </a:r>
          </a:p>
          <a:p>
            <a:pPr lvl="1"/>
            <a:r>
              <a:rPr lang="en-IN" dirty="0" smtClean="0"/>
              <a:t>Information needs to be inferred from Quantity, Unit and Strength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958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DEA Calculation Illustrated</a:t>
            </a:r>
            <a:br>
              <a:rPr lang="en-IN" dirty="0" smtClean="0"/>
            </a:br>
            <a:r>
              <a:rPr lang="en-IN" sz="2000" dirty="0" smtClean="0"/>
              <a:t>For Non-Bulk QTY Based Reporting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0187158"/>
              </p:ext>
            </p:extLst>
          </p:nvPr>
        </p:nvGraphicFramePr>
        <p:xfrm>
          <a:off x="236649" y="2238561"/>
          <a:ext cx="11847490" cy="1043189"/>
        </p:xfrm>
        <a:graphic>
          <a:graphicData uri="http://schemas.openxmlformats.org/drawingml/2006/table">
            <a:tbl>
              <a:tblPr/>
              <a:tblGrid>
                <a:gridCol w="2471670"/>
                <a:gridCol w="2150772"/>
                <a:gridCol w="1210614"/>
                <a:gridCol w="837127"/>
                <a:gridCol w="605307"/>
                <a:gridCol w="631065"/>
                <a:gridCol w="798490"/>
                <a:gridCol w="1390918"/>
                <a:gridCol w="734096"/>
                <a:gridCol w="1017431"/>
              </a:tblGrid>
              <a:tr h="3712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product_name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ingredient_name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ndc_no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strength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dosage_unit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calc_base_wt_in_gm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dos_str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measure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9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OXYCODONE HCL 30MG TABLETS, USP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OXYCODONE HYDROCHLORIDE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57664022488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2.6895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51579" y="1687626"/>
            <a:ext cx="13088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NDC_NO last 2 digits is 88 and hence QTY based Reporting</a:t>
            </a:r>
            <a:endParaRPr lang="en-IN" sz="10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3668" y="3744404"/>
            <a:ext cx="118474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576640224881 12 1 OXYCODONE HCL 30MG TABLETS; 100 TABL000100000TAB 9143.005 OXYCODONE HYDROCHLORIDE 0000026895000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3668" y="3375072"/>
            <a:ext cx="304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Drug Dictionary Entry for NDC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63667" y="4052164"/>
            <a:ext cx="92470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From Dictionary Schema:</a:t>
            </a:r>
          </a:p>
          <a:p>
            <a:r>
              <a:rPr lang="en-IN" dirty="0" smtClean="0"/>
              <a:t>Package Quantity Code = 000100000 </a:t>
            </a:r>
          </a:p>
          <a:p>
            <a:r>
              <a:rPr lang="en-IN" dirty="0" smtClean="0"/>
              <a:t>Package Quantity = </a:t>
            </a:r>
            <a:r>
              <a:rPr lang="en-IN" dirty="0" err="1" smtClean="0"/>
              <a:t>Qty</a:t>
            </a:r>
            <a:r>
              <a:rPr lang="en-IN" dirty="0" smtClean="0"/>
              <a:t> Code with a decimal before the last 3 digits = 000100.000 = 100</a:t>
            </a:r>
          </a:p>
          <a:p>
            <a:r>
              <a:rPr lang="en-IN" dirty="0" smtClean="0"/>
              <a:t>Total Package Quantity = 100 * 1 = 100</a:t>
            </a:r>
          </a:p>
          <a:p>
            <a:r>
              <a:rPr lang="en-IN" dirty="0" smtClean="0"/>
              <a:t>Ingredient Base Weight Code = 0000026895000</a:t>
            </a:r>
          </a:p>
          <a:p>
            <a:r>
              <a:rPr lang="en-IN" dirty="0" smtClean="0"/>
              <a:t>Ingredient Base Weight = Decimal before the last 7 digits = </a:t>
            </a:r>
            <a:r>
              <a:rPr lang="en-IN" dirty="0" smtClean="0"/>
              <a:t>000002.6895000 = 2.6895 Grams</a:t>
            </a:r>
          </a:p>
          <a:p>
            <a:r>
              <a:rPr lang="en-IN" dirty="0" smtClean="0"/>
              <a:t>Total Ingredient Base Weight = 2.6895 * 1 = 2.6895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36649" y="1803417"/>
            <a:ext cx="322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ARCOS Entry (A Row)</a:t>
            </a:r>
            <a:endParaRPr lang="en-IN" b="1" dirty="0"/>
          </a:p>
        </p:txBody>
      </p:sp>
      <p:cxnSp>
        <p:nvCxnSpPr>
          <p:cNvPr id="13" name="Elbow Connector 12"/>
          <p:cNvCxnSpPr/>
          <p:nvPr/>
        </p:nvCxnSpPr>
        <p:spPr>
          <a:xfrm rot="10800000" flipV="1">
            <a:off x="5138670" y="3275712"/>
            <a:ext cx="4517530" cy="2584178"/>
          </a:xfrm>
          <a:prstGeom prst="bentConnector3">
            <a:avLst>
              <a:gd name="adj1" fmla="val -46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0800000" flipV="1">
            <a:off x="4031088" y="3340059"/>
            <a:ext cx="4708029" cy="1713080"/>
          </a:xfrm>
          <a:prstGeom prst="bentConnector3">
            <a:avLst>
              <a:gd name="adj1" fmla="val -6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4778596" y="4102908"/>
            <a:ext cx="6378799" cy="1244682"/>
          </a:xfrm>
          <a:prstGeom prst="bentConnector3">
            <a:avLst>
              <a:gd name="adj1" fmla="val 99870"/>
            </a:avLst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786389" y="4147448"/>
            <a:ext cx="2374005" cy="387827"/>
          </a:xfrm>
          <a:prstGeom prst="bentConnector3">
            <a:avLst>
              <a:gd name="adj1" fmla="val 99910"/>
            </a:avLst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0" y="6228029"/>
            <a:ext cx="12192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CONCLUSION: 1 PACKAGE QUANTITY CONSISTS OF 100 UNITS (tablets) and the amount of sensitive substance is 2.6895 GRAMS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92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DEA Calculation Illustrated</a:t>
            </a:r>
            <a:br>
              <a:rPr lang="en-IN" dirty="0" smtClean="0"/>
            </a:br>
            <a:r>
              <a:rPr lang="en-IN" sz="2000" dirty="0" smtClean="0"/>
              <a:t>For Non-Bulk QTY Based Reporting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134377" y="1687385"/>
            <a:ext cx="13088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NDC_NO last 2 digits is 01 and hence QTY based Reporting</a:t>
            </a:r>
            <a:endParaRPr lang="en-IN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163668" y="2877654"/>
            <a:ext cx="304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Drug Dictionary Entry for NDC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36649" y="3736680"/>
            <a:ext cx="92470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From Dictionary Schema:</a:t>
            </a:r>
          </a:p>
          <a:p>
            <a:r>
              <a:rPr lang="en-IN" dirty="0" smtClean="0"/>
              <a:t>Package Quantity Code = 000100000 </a:t>
            </a:r>
          </a:p>
          <a:p>
            <a:r>
              <a:rPr lang="en-IN" dirty="0" smtClean="0"/>
              <a:t>Package Quantity = </a:t>
            </a:r>
            <a:r>
              <a:rPr lang="en-IN" dirty="0" err="1" smtClean="0"/>
              <a:t>Qty</a:t>
            </a:r>
            <a:r>
              <a:rPr lang="en-IN" dirty="0" smtClean="0"/>
              <a:t> Code with a decimal before the last 3 digits = 000100.000 = 100</a:t>
            </a:r>
          </a:p>
          <a:p>
            <a:r>
              <a:rPr lang="en-IN" dirty="0" smtClean="0"/>
              <a:t>Total Packages = 5</a:t>
            </a:r>
          </a:p>
          <a:p>
            <a:r>
              <a:rPr lang="en-IN" dirty="0" smtClean="0"/>
              <a:t>Total Package Quantity = 100 * 5 = 500</a:t>
            </a:r>
          </a:p>
          <a:p>
            <a:r>
              <a:rPr lang="en-IN" dirty="0" smtClean="0"/>
              <a:t>Ingredient Base Weight Code = </a:t>
            </a:r>
            <a:r>
              <a:rPr lang="en-US" altLang="en-US" dirty="0"/>
              <a:t>0000004482500</a:t>
            </a:r>
            <a:endParaRPr lang="en-IN" dirty="0"/>
          </a:p>
          <a:p>
            <a:r>
              <a:rPr lang="en-IN" dirty="0" smtClean="0"/>
              <a:t>Ingredient Base Weight = Decimal before the last 7 digits = </a:t>
            </a:r>
            <a:r>
              <a:rPr lang="en-US" altLang="en-US" dirty="0" smtClean="0"/>
              <a:t>000000.4482500</a:t>
            </a:r>
            <a:r>
              <a:rPr lang="en-IN" dirty="0" smtClean="0"/>
              <a:t> = 0.44825 Grams</a:t>
            </a:r>
          </a:p>
          <a:p>
            <a:r>
              <a:rPr lang="en-IN" dirty="0" smtClean="0"/>
              <a:t>Total Ingredient Base Weight = </a:t>
            </a:r>
            <a:r>
              <a:rPr lang="en-IN" dirty="0" smtClean="0"/>
              <a:t>0.44825 * 5 = 2.24125 Grams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36649" y="1803417"/>
            <a:ext cx="322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ARCOS Entry (A Row)</a:t>
            </a:r>
            <a:endParaRPr lang="en-IN" b="1" dirty="0"/>
          </a:p>
        </p:txBody>
      </p:sp>
      <p:cxnSp>
        <p:nvCxnSpPr>
          <p:cNvPr id="13" name="Elbow Connector 12"/>
          <p:cNvCxnSpPr/>
          <p:nvPr/>
        </p:nvCxnSpPr>
        <p:spPr>
          <a:xfrm rot="10800000" flipV="1">
            <a:off x="6049045" y="2966545"/>
            <a:ext cx="3825562" cy="2906224"/>
          </a:xfrm>
          <a:prstGeom prst="bentConnector3">
            <a:avLst>
              <a:gd name="adj1" fmla="val 17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0800000" flipV="1">
            <a:off x="4043966" y="2962418"/>
            <a:ext cx="4713670" cy="2030357"/>
          </a:xfrm>
          <a:prstGeom prst="bentConnector3">
            <a:avLst>
              <a:gd name="adj1" fmla="val 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4860164" y="3633769"/>
            <a:ext cx="6493636" cy="1689456"/>
          </a:xfrm>
          <a:prstGeom prst="bentConnector3">
            <a:avLst>
              <a:gd name="adj1" fmla="val 99979"/>
            </a:avLst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820998" y="3599915"/>
            <a:ext cx="2816182" cy="570078"/>
          </a:xfrm>
          <a:prstGeom prst="bentConnector3">
            <a:avLst>
              <a:gd name="adj1" fmla="val 100305"/>
            </a:avLst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0" y="6228029"/>
            <a:ext cx="12192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CONCLUSION: 5 PACKAGE QUANTITY CONSISTS OF 500 UNITS (tab) and the amount of sensitive substance is 2.24125 GRAMS</a:t>
            </a:r>
            <a:endParaRPr lang="en-IN" b="1" dirty="0">
              <a:solidFill>
                <a:schemeClr val="bg1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73618"/>
              </p:ext>
            </p:extLst>
          </p:nvPr>
        </p:nvGraphicFramePr>
        <p:xfrm>
          <a:off x="236649" y="2251614"/>
          <a:ext cx="11624793" cy="566264"/>
        </p:xfrm>
        <a:graphic>
          <a:graphicData uri="http://schemas.openxmlformats.org/drawingml/2006/table">
            <a:tbl>
              <a:tblPr/>
              <a:tblGrid>
                <a:gridCol w="2675436"/>
                <a:gridCol w="2149839"/>
                <a:gridCol w="1210174"/>
                <a:gridCol w="697630"/>
                <a:gridCol w="640680"/>
                <a:gridCol w="768816"/>
                <a:gridCol w="840004"/>
                <a:gridCol w="1352548"/>
                <a:gridCol w="692691"/>
                <a:gridCol w="596975"/>
              </a:tblGrid>
              <a:tr h="1762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product_name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ingredient_name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ndc_no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strength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dosage_unit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calc_base_wt_in_gm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dos_str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measure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9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OXYCODONE HYDROCHLORIDE TABLETS 5MG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OXYCODONE HYDROCHLORIDE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00406055201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2.24125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155081" y="3267448"/>
            <a:ext cx="122344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004060552011 12 1 OXYCODONE HYDROCHLORIDE TABLETS 5MG 000100000TAB 9143.005 OXYCODONE HYDROCHLORIDE 0000004482500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88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DEA Calculation Illustrated</a:t>
            </a:r>
            <a:br>
              <a:rPr lang="en-IN" dirty="0" smtClean="0"/>
            </a:br>
            <a:r>
              <a:rPr lang="en-IN" sz="2800" dirty="0" smtClean="0"/>
              <a:t>Bulk Reporting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295022"/>
              </p:ext>
            </p:extLst>
          </p:nvPr>
        </p:nvGraphicFramePr>
        <p:xfrm>
          <a:off x="248992" y="2215165"/>
          <a:ext cx="11694016" cy="898081"/>
        </p:xfrm>
        <a:graphic>
          <a:graphicData uri="http://schemas.openxmlformats.org/drawingml/2006/table">
            <a:tbl>
              <a:tblPr/>
              <a:tblGrid>
                <a:gridCol w="3005076"/>
                <a:gridCol w="2316285"/>
                <a:gridCol w="1142146"/>
                <a:gridCol w="778735"/>
                <a:gridCol w="480221"/>
                <a:gridCol w="674904"/>
                <a:gridCol w="844467"/>
                <a:gridCol w="1293083"/>
                <a:gridCol w="658117"/>
                <a:gridCol w="500982"/>
              </a:tblGrid>
              <a:tr h="5235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product_name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ingredient_name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ndc_no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strength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dosage_unit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calc_base_wt_in_gm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dos_str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measure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7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HYDROCODONE BIT/ACETA 5MG/325MG USP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HYDROCODONE BITARTRATE HEMIPENTAHYDRATE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004060365**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5820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5820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17.61714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8992" y="1815921"/>
            <a:ext cx="2713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ARCOS Entry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39425" y="1553878"/>
            <a:ext cx="2713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NDC Number ends with **</a:t>
            </a:r>
          </a:p>
          <a:p>
            <a:pPr algn="ctr"/>
            <a:r>
              <a:rPr lang="en-IN" dirty="0" smtClean="0"/>
              <a:t>Bulk Entry</a:t>
            </a:r>
            <a:endParaRPr lang="en-IN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51102" y="3637723"/>
            <a:ext cx="1188979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004060365**1N12 1 HYDROCODONE BIT/ACETA 5MG/325MG USP 000001000TAB 9193.068 HYDROCODONE BITARTRATE HEMIPENTAHYDRATE 0000000030270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1102" y="3268391"/>
            <a:ext cx="304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Drug Dictionary Entry for NDC</a:t>
            </a:r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48992" y="4365938"/>
            <a:ext cx="98738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Since this is BULK and no UNIT and STRENGTH are given, we can simply multiply the Quantity with Ingredient weight</a:t>
            </a:r>
          </a:p>
          <a:p>
            <a:endParaRPr lang="en-IN" dirty="0"/>
          </a:p>
          <a:p>
            <a:r>
              <a:rPr lang="en-IN" dirty="0" smtClean="0"/>
              <a:t>Ingredient weight = </a:t>
            </a:r>
            <a:r>
              <a:rPr lang="en-US" altLang="en-US" dirty="0" smtClean="0"/>
              <a:t>000000.0030270 * 5820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= 0.003027 * 5820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= 17.61714</a:t>
            </a:r>
          </a:p>
          <a:p>
            <a:endParaRPr lang="en-US" dirty="0"/>
          </a:p>
          <a:p>
            <a:r>
              <a:rPr lang="en-US" dirty="0" smtClean="0"/>
              <a:t>Explains the DEA calculation for ‘</a:t>
            </a:r>
            <a:r>
              <a:rPr lang="en-US" dirty="0" err="1" smtClean="0"/>
              <a:t>calc_base_wt_in_gm</a:t>
            </a:r>
            <a:r>
              <a:rPr lang="en-US" dirty="0" smtClean="0"/>
              <a:t>’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3888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calc_base_wt_in_gm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can use this field to know the “Sensitive Substance” amount in each and every DEA ARCOS entry</a:t>
            </a:r>
          </a:p>
          <a:p>
            <a:endParaRPr lang="en-IN" dirty="0"/>
          </a:p>
          <a:p>
            <a:r>
              <a:rPr lang="en-IN" dirty="0" smtClean="0"/>
              <a:t>For all Summations and Metrics to know how much Opioid reached a county, we can SUM this field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4711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</a:t>
            </a:r>
            <a:r>
              <a:rPr lang="en-IN" dirty="0" err="1" smtClean="0"/>
              <a:t>os_str</a:t>
            </a:r>
            <a:r>
              <a:rPr lang="en-IN" dirty="0" smtClean="0"/>
              <a:t> Field – Where does this come from?</a:t>
            </a:r>
            <a:endParaRPr lang="en-IN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3358259"/>
              </p:ext>
            </p:extLst>
          </p:nvPr>
        </p:nvGraphicFramePr>
        <p:xfrm>
          <a:off x="838199" y="2452912"/>
          <a:ext cx="10515601" cy="871196"/>
        </p:xfrm>
        <a:graphic>
          <a:graphicData uri="http://schemas.openxmlformats.org/drawingml/2006/table">
            <a:tbl>
              <a:tblPr/>
              <a:tblGrid>
                <a:gridCol w="2700071"/>
                <a:gridCol w="2656468"/>
                <a:gridCol w="912321"/>
                <a:gridCol w="519470"/>
                <a:gridCol w="281747"/>
                <a:gridCol w="519470"/>
                <a:gridCol w="730780"/>
                <a:gridCol w="1197422"/>
                <a:gridCol w="457838"/>
                <a:gridCol w="540014"/>
              </a:tblGrid>
              <a:tr h="29121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product_name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ingredient_name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ndc_no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strength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dosage_unit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calc_base_wt_in_gm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dos_str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measure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1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OXYCODONE HCL 30MG TABLETS, USP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OXYCODONE HYDROCHLORIDE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57664022488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2.6895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10637949" y="3400023"/>
            <a:ext cx="12879" cy="1146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970467" y="4546242"/>
            <a:ext cx="86803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970467" y="3400024"/>
            <a:ext cx="12879" cy="1146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59794" y="4983546"/>
            <a:ext cx="99940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/>
              <a:t>This is REALLY of no consequence in the Calculations…. </a:t>
            </a:r>
          </a:p>
          <a:p>
            <a:endParaRPr lang="en-IN" sz="3200" dirty="0"/>
          </a:p>
          <a:p>
            <a:pPr algn="ctr"/>
            <a:r>
              <a:rPr lang="en-IN" sz="3200" dirty="0" smtClean="0"/>
              <a:t>Just Recording the Observation!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8445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Washington Post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smtClean="0"/>
              <a:t>How is it different from Full Data?</a:t>
            </a:r>
          </a:p>
          <a:p>
            <a:endParaRPr lang="en-IN" dirty="0" smtClean="0"/>
          </a:p>
          <a:p>
            <a:r>
              <a:rPr lang="en-IN" dirty="0" smtClean="0"/>
              <a:t>It turns out that the following SQL on Full Data matches the Number of Rows in Washington Post Data</a:t>
            </a:r>
          </a:p>
          <a:p>
            <a:pPr lvl="1"/>
            <a:r>
              <a:rPr lang="en-IN" dirty="0"/>
              <a:t>select count(*) from </a:t>
            </a:r>
            <a:r>
              <a:rPr lang="en-IN" dirty="0" err="1"/>
              <a:t>dea_arcos_full_string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where </a:t>
            </a:r>
            <a:r>
              <a:rPr lang="en-IN" dirty="0" err="1"/>
              <a:t>transaction_code</a:t>
            </a:r>
            <a:r>
              <a:rPr lang="en-IN" dirty="0"/>
              <a:t> = 'S' and ((</a:t>
            </a:r>
            <a:r>
              <a:rPr lang="en-IN" dirty="0" err="1"/>
              <a:t>drug_code</a:t>
            </a:r>
            <a:r>
              <a:rPr lang="en-IN" dirty="0"/>
              <a:t> = '9193') or (</a:t>
            </a:r>
            <a:r>
              <a:rPr lang="en-IN" dirty="0" err="1"/>
              <a:t>drug_code</a:t>
            </a:r>
            <a:r>
              <a:rPr lang="en-IN" dirty="0"/>
              <a:t> = '9143')) and measure = 'TAB' and </a:t>
            </a:r>
            <a:r>
              <a:rPr lang="en-IN" dirty="0" err="1"/>
              <a:t>buyer_bus_act</a:t>
            </a:r>
            <a:r>
              <a:rPr lang="en-IN" dirty="0"/>
              <a:t> in ('PRACTITIONER-DW/30',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'CHAIN PHARMACY',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'PRACTITIONER',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'RETAIL PHARMACY',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'PRACTITIONER-DW/275',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'PRACTITIONER-DW/100'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)</a:t>
            </a:r>
          </a:p>
          <a:p>
            <a:r>
              <a:rPr lang="en-IN" dirty="0" smtClean="0"/>
              <a:t>It eliminates DISTRIBUTOR &lt;-&gt; DISTRIBUTOR chain sales</a:t>
            </a:r>
          </a:p>
          <a:p>
            <a:r>
              <a:rPr lang="en-IN" dirty="0" smtClean="0"/>
              <a:t>It only looks for “Sale” based disposition of Sensitive Substances</a:t>
            </a:r>
          </a:p>
          <a:p>
            <a:pPr lvl="1"/>
            <a:r>
              <a:rPr lang="en-IN" dirty="0" smtClean="0"/>
              <a:t>Filters out Additions to Inventory, Inventory Reports, Miscellaneous Reports and Reduction Entries apart from Sales</a:t>
            </a:r>
          </a:p>
          <a:p>
            <a:r>
              <a:rPr lang="en-IN" dirty="0" smtClean="0"/>
              <a:t>Only 2 Drugs of Interest and TABLET prescriptions</a:t>
            </a:r>
          </a:p>
          <a:p>
            <a:r>
              <a:rPr lang="en-IN" dirty="0" smtClean="0"/>
              <a:t>RECEIVER is one of the Types listed in SQL. There are several other types which are not considered.</a:t>
            </a:r>
          </a:p>
          <a:p>
            <a:pPr lvl="1"/>
            <a:r>
              <a:rPr lang="en-IN" dirty="0" smtClean="0"/>
              <a:t>Not clear what is the specialty of this group. We may have to find this out.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332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ARCOS 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ARCOS Field Reference</a:t>
            </a:r>
          </a:p>
          <a:p>
            <a:pPr lvl="1"/>
            <a:r>
              <a:rPr lang="en-IN" dirty="0" smtClean="0">
                <a:hlinkClick r:id="rId2"/>
              </a:rPr>
              <a:t>https://www.deadiversion.usdoj.gov/arcos/handbook/full.pdf</a:t>
            </a:r>
            <a:endParaRPr lang="en-IN" dirty="0" smtClean="0"/>
          </a:p>
          <a:p>
            <a:r>
              <a:rPr lang="en-IN" dirty="0" smtClean="0"/>
              <a:t>ARCOS Drug Data Dictionary Schema</a:t>
            </a:r>
          </a:p>
          <a:p>
            <a:pPr lvl="1"/>
            <a:r>
              <a:rPr lang="en-IN" dirty="0" smtClean="0">
                <a:hlinkClick r:id="rId3"/>
              </a:rPr>
              <a:t>https://www.deadiversion.usdoj.gov/arcos/ndc/readme.txt</a:t>
            </a:r>
            <a:endParaRPr lang="en-IN" dirty="0" smtClean="0"/>
          </a:p>
          <a:p>
            <a:r>
              <a:rPr lang="en-IN" dirty="0" smtClean="0"/>
              <a:t>ARCOS Drug Data Dictionary</a:t>
            </a:r>
          </a:p>
          <a:p>
            <a:pPr lvl="1"/>
            <a:r>
              <a:rPr lang="en-IN" dirty="0" smtClean="0">
                <a:hlinkClick r:id="rId4"/>
              </a:rPr>
              <a:t>https://www.deadiversion.usdoj.gov/arcos/ndc/ndcfile.txt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32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Opioid Data from DEA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7837167"/>
              </p:ext>
            </p:extLst>
          </p:nvPr>
        </p:nvGraphicFramePr>
        <p:xfrm>
          <a:off x="838200" y="1880318"/>
          <a:ext cx="10515601" cy="4520481"/>
        </p:xfrm>
        <a:graphic>
          <a:graphicData uri="http://schemas.openxmlformats.org/drawingml/2006/table">
            <a:tbl>
              <a:tblPr/>
              <a:tblGrid>
                <a:gridCol w="2700071"/>
                <a:gridCol w="2829204"/>
                <a:gridCol w="739585"/>
                <a:gridCol w="519470"/>
                <a:gridCol w="281747"/>
                <a:gridCol w="519470"/>
                <a:gridCol w="730780"/>
                <a:gridCol w="1197422"/>
                <a:gridCol w="457838"/>
                <a:gridCol w="540014"/>
              </a:tblGrid>
              <a:tr h="3306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product_name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ingredient_name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ndc_no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strength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dosage_unit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calc_base_wt_in_gm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dos_str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measure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85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OXYCODONE HCL 30MG TABLETS, USP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OXYCODONE HYDROCHLORIDE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57664022488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2.6895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85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OXYCODONE HYDROCHLORIDE 15MG TABLETS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OXYCODONE HYDROCHLORIDE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00406851501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2.6895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85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OXYCONTIN - 10MG OXYCODONE.HCL CONTR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OXYCODONE HYDROCHLORIDE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59011010010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0.8965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85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OXYCODONE.HCL ER 10MG TABS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OXYCODONE HYDROCHLORIDE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68774016101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2.6895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85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OXYCODONE HYDROCHLORIDE TABLETS 5MG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OXYCODONE HYDROCHLORIDE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00406055201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2.24125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85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COMBUNOX - 5MG / 400MG OXYCODONE.HCL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OXYCODONE HYDROCHLORIDE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00456520001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0.44825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85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OXYCODONE HCL/ACETAMINOPHEN 10MG/325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OXYCODONE HYDROCHLORIDE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00406052301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3.586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68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Consider 1 Row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4813009"/>
              </p:ext>
            </p:extLst>
          </p:nvPr>
        </p:nvGraphicFramePr>
        <p:xfrm>
          <a:off x="838199" y="1937757"/>
          <a:ext cx="10515601" cy="818322"/>
        </p:xfrm>
        <a:graphic>
          <a:graphicData uri="http://schemas.openxmlformats.org/drawingml/2006/table">
            <a:tbl>
              <a:tblPr/>
              <a:tblGrid>
                <a:gridCol w="2510308"/>
                <a:gridCol w="2163651"/>
                <a:gridCol w="1068946"/>
                <a:gridCol w="721217"/>
                <a:gridCol w="463640"/>
                <a:gridCol w="515154"/>
                <a:gridCol w="772733"/>
                <a:gridCol w="1302100"/>
                <a:gridCol w="457838"/>
                <a:gridCol w="540014"/>
              </a:tblGrid>
              <a:tr h="29121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product_name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ingredient_name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ndc_no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strength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dosage_unit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calc_base_wt_in_gm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dos_str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measure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1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OXYCODONE HCL 30MG TABLETS, USP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OXYCODONE HYDROCHLORIDE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57664022488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2.6895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</a:t>
                      </a:r>
                    </a:p>
                  </a:txBody>
                  <a:tcPr marL="8812" marR="8812" marT="8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199" y="4029317"/>
            <a:ext cx="30855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 smtClean="0"/>
              <a:t>Quantity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Unit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Strength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Dosage Unit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 smtClean="0"/>
              <a:t>Calc_base_wt_in_gm</a:t>
            </a: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r>
              <a:rPr lang="en-IN" dirty="0" err="1" smtClean="0"/>
              <a:t>Dos_Str</a:t>
            </a: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Measure</a:t>
            </a:r>
            <a:endParaRPr lang="en-IN" dirty="0"/>
          </a:p>
        </p:txBody>
      </p:sp>
      <p:sp>
        <p:nvSpPr>
          <p:cNvPr id="8" name="Right Arrow 7"/>
          <p:cNvSpPr/>
          <p:nvPr/>
        </p:nvSpPr>
        <p:spPr>
          <a:xfrm>
            <a:off x="4415307" y="4542907"/>
            <a:ext cx="1455313" cy="862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6846194" y="3937970"/>
            <a:ext cx="4507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What should we use?</a:t>
            </a:r>
          </a:p>
          <a:p>
            <a:endParaRPr lang="en-IN" sz="3600" dirty="0"/>
          </a:p>
          <a:p>
            <a:r>
              <a:rPr lang="en-IN" sz="3600" dirty="0" smtClean="0"/>
              <a:t>Why are some NULL? How to interpret?</a:t>
            </a:r>
          </a:p>
        </p:txBody>
      </p:sp>
    </p:spTree>
    <p:extLst>
      <p:ext uri="{BB962C8B-B14F-4D97-AF65-F5344CB8AC3E}">
        <p14:creationId xmlns:p14="http://schemas.microsoft.com/office/powerpoint/2010/main" val="103963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ARCOS Data – Major Fields</a:t>
            </a:r>
            <a:br>
              <a:rPr lang="en-IN" dirty="0" smtClean="0"/>
            </a:br>
            <a:r>
              <a:rPr lang="en-IN" sz="2800" dirty="0" smtClean="0"/>
              <a:t>Transaction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ARCOS Transaction Code:</a:t>
            </a:r>
          </a:p>
          <a:p>
            <a:pPr lvl="1"/>
            <a:r>
              <a:rPr lang="en-IN" dirty="0" smtClean="0"/>
              <a:t>4 Major Categories of Code</a:t>
            </a:r>
          </a:p>
          <a:p>
            <a:pPr lvl="2"/>
            <a:r>
              <a:rPr lang="en-IN" dirty="0" smtClean="0"/>
              <a:t>Inventory Transaction Code    (Plain Report of Inventory) – </a:t>
            </a:r>
            <a:r>
              <a:rPr lang="en-IN" b="1" dirty="0" smtClean="0"/>
              <a:t>5 Codes</a:t>
            </a:r>
          </a:p>
          <a:p>
            <a:pPr lvl="2"/>
            <a:r>
              <a:rPr lang="en-IN" dirty="0" smtClean="0"/>
              <a:t>Acquisition Transaction Code (Addition to Inventory) – </a:t>
            </a:r>
            <a:r>
              <a:rPr lang="en-IN" b="1" dirty="0" smtClean="0"/>
              <a:t>8 Codes</a:t>
            </a:r>
          </a:p>
          <a:p>
            <a:pPr lvl="2"/>
            <a:r>
              <a:rPr lang="en-IN" dirty="0" smtClean="0"/>
              <a:t>Disposition Transaction Code (Reduction of Inventory) – </a:t>
            </a:r>
            <a:r>
              <a:rPr lang="en-IN" b="1" dirty="0" smtClean="0"/>
              <a:t>8 Codes</a:t>
            </a:r>
          </a:p>
          <a:p>
            <a:pPr lvl="2"/>
            <a:r>
              <a:rPr lang="en-IN" dirty="0" smtClean="0"/>
              <a:t>Miscellaneous – </a:t>
            </a:r>
            <a:r>
              <a:rPr lang="en-IN" b="1" dirty="0" smtClean="0"/>
              <a:t>3 Codes</a:t>
            </a:r>
          </a:p>
          <a:p>
            <a:endParaRPr lang="en-IN" dirty="0" smtClean="0"/>
          </a:p>
          <a:p>
            <a:r>
              <a:rPr lang="en-IN" dirty="0" smtClean="0"/>
              <a:t>NOTE: NOT ALL ROWS ARE EQUAL</a:t>
            </a:r>
          </a:p>
          <a:p>
            <a:pPr lvl="1"/>
            <a:r>
              <a:rPr lang="en-IN" dirty="0" smtClean="0"/>
              <a:t>Need to interpret correctly</a:t>
            </a:r>
          </a:p>
          <a:p>
            <a:endParaRPr lang="en-IN" dirty="0"/>
          </a:p>
          <a:p>
            <a:r>
              <a:rPr lang="en-IN" b="1" dirty="0" smtClean="0">
                <a:solidFill>
                  <a:schemeClr val="accent6"/>
                </a:solidFill>
              </a:rPr>
              <a:t>WASH POST:</a:t>
            </a:r>
          </a:p>
          <a:p>
            <a:pPr lvl="1"/>
            <a:r>
              <a:rPr lang="en-IN" b="1" dirty="0" smtClean="0">
                <a:solidFill>
                  <a:schemeClr val="accent6"/>
                </a:solidFill>
              </a:rPr>
              <a:t>Has only Transaction code of ‘S’</a:t>
            </a:r>
          </a:p>
          <a:p>
            <a:pPr lvl="2"/>
            <a:r>
              <a:rPr lang="en-IN" b="1" dirty="0" smtClean="0">
                <a:solidFill>
                  <a:schemeClr val="accent6"/>
                </a:solidFill>
              </a:rPr>
              <a:t>‘S’ Stands for Selling – comes under ‘Reduction of Inventory’</a:t>
            </a:r>
          </a:p>
          <a:p>
            <a:pPr lvl="3"/>
            <a:r>
              <a:rPr lang="en-IN" b="1" dirty="0" smtClean="0">
                <a:solidFill>
                  <a:schemeClr val="accent6"/>
                </a:solidFill>
              </a:rPr>
              <a:t>One of the 8 codes for Reduction of Inventory!</a:t>
            </a:r>
            <a:endParaRPr lang="en-IN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00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ARCOS Data – Major Fields</a:t>
            </a:r>
            <a:br>
              <a:rPr lang="en-IN" dirty="0" smtClean="0"/>
            </a:br>
            <a:r>
              <a:rPr lang="en-IN" sz="2800" dirty="0" smtClean="0"/>
              <a:t>Action Indicator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ARCOS Action Indicator:</a:t>
            </a:r>
          </a:p>
          <a:p>
            <a:pPr lvl="1"/>
            <a:r>
              <a:rPr lang="en-IN" b="1" dirty="0" smtClean="0"/>
              <a:t>Related to Error Processing</a:t>
            </a:r>
          </a:p>
          <a:p>
            <a:endParaRPr lang="en-IN" dirty="0" smtClean="0"/>
          </a:p>
          <a:p>
            <a:r>
              <a:rPr lang="en-IN" dirty="0" smtClean="0"/>
              <a:t>Valid value can indicate (mostly this is null but still we may need to account)</a:t>
            </a:r>
          </a:p>
          <a:p>
            <a:pPr lvl="1"/>
            <a:r>
              <a:rPr lang="en-IN" dirty="0" smtClean="0"/>
              <a:t>D -&gt; Deletion of a Record</a:t>
            </a:r>
          </a:p>
          <a:p>
            <a:pPr lvl="1"/>
            <a:r>
              <a:rPr lang="en-IN" dirty="0" smtClean="0"/>
              <a:t>A -&gt; Revision (Adjustment) of a Record</a:t>
            </a:r>
          </a:p>
          <a:p>
            <a:pPr lvl="1"/>
            <a:r>
              <a:rPr lang="en-IN" dirty="0" smtClean="0"/>
              <a:t>I -&gt; Insertion of a LATE Transaction Record</a:t>
            </a:r>
          </a:p>
          <a:p>
            <a:pPr lvl="1"/>
            <a:endParaRPr lang="en-IN" dirty="0"/>
          </a:p>
          <a:p>
            <a:r>
              <a:rPr lang="en-IN" b="1" dirty="0" smtClean="0">
                <a:solidFill>
                  <a:schemeClr val="accent6"/>
                </a:solidFill>
              </a:rPr>
              <a:t>WASH POST:</a:t>
            </a:r>
          </a:p>
          <a:p>
            <a:pPr lvl="1"/>
            <a:r>
              <a:rPr lang="en-IN" b="1" dirty="0" smtClean="0">
                <a:solidFill>
                  <a:schemeClr val="accent6"/>
                </a:solidFill>
              </a:rPr>
              <a:t>Mostly Null</a:t>
            </a:r>
          </a:p>
          <a:p>
            <a:pPr lvl="1"/>
            <a:r>
              <a:rPr lang="en-IN" b="1" dirty="0" smtClean="0">
                <a:solidFill>
                  <a:schemeClr val="accent6"/>
                </a:solidFill>
              </a:rPr>
              <a:t>There are considerable records with non-null entries</a:t>
            </a:r>
          </a:p>
          <a:p>
            <a:pPr lvl="1"/>
            <a:r>
              <a:rPr lang="en-IN" b="1" dirty="0" smtClean="0">
                <a:solidFill>
                  <a:schemeClr val="accent6"/>
                </a:solidFill>
              </a:rPr>
              <a:t>We will need to account for this in our Analysis</a:t>
            </a:r>
            <a:endParaRPr lang="en-IN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56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ARCOS Data – Major Fields</a:t>
            </a:r>
            <a:br>
              <a:rPr lang="en-IN" dirty="0" smtClean="0"/>
            </a:br>
            <a:r>
              <a:rPr lang="en-IN" sz="2800" dirty="0" smtClean="0"/>
              <a:t>NDC Number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b="1" dirty="0" smtClean="0"/>
              <a:t>ARCOS NDC Number</a:t>
            </a:r>
            <a:r>
              <a:rPr lang="en-IN" dirty="0" smtClean="0"/>
              <a:t>:</a:t>
            </a:r>
          </a:p>
          <a:p>
            <a:pPr lvl="1"/>
            <a:r>
              <a:rPr lang="en-IN" b="1" dirty="0" smtClean="0"/>
              <a:t>11-Character Code</a:t>
            </a:r>
          </a:p>
          <a:p>
            <a:pPr lvl="2"/>
            <a:r>
              <a:rPr lang="en-IN" b="1" dirty="0" smtClean="0"/>
              <a:t>5 + 4 + 2</a:t>
            </a:r>
            <a:endParaRPr lang="en-IN" dirty="0" smtClean="0"/>
          </a:p>
          <a:p>
            <a:pPr lvl="2"/>
            <a:r>
              <a:rPr lang="en-IN" b="1" dirty="0" smtClean="0">
                <a:solidFill>
                  <a:schemeClr val="accent1"/>
                </a:solidFill>
              </a:rPr>
              <a:t>( 5 ) Labeller Code </a:t>
            </a:r>
            <a:r>
              <a:rPr lang="en-IN" dirty="0" smtClean="0"/>
              <a:t>-&gt; Identifies Manufacturer or Distributor (</a:t>
            </a:r>
            <a:r>
              <a:rPr lang="en-IN" i="1" dirty="0" smtClean="0"/>
              <a:t>FDA Allots this number</a:t>
            </a:r>
            <a:r>
              <a:rPr lang="en-IN" dirty="0" smtClean="0"/>
              <a:t>)</a:t>
            </a:r>
          </a:p>
          <a:p>
            <a:pPr lvl="2"/>
            <a:r>
              <a:rPr lang="en-IN" b="1" dirty="0" smtClean="0">
                <a:solidFill>
                  <a:schemeClr val="accent1"/>
                </a:solidFill>
              </a:rPr>
              <a:t>( 4 ) Product Code</a:t>
            </a:r>
            <a:r>
              <a:rPr lang="en-IN" dirty="0" smtClean="0"/>
              <a:t> -&gt; Decided by the </a:t>
            </a:r>
            <a:r>
              <a:rPr lang="en-IN" dirty="0" err="1" smtClean="0"/>
              <a:t>Labeler</a:t>
            </a:r>
            <a:r>
              <a:rPr lang="en-IN" dirty="0" smtClean="0"/>
              <a:t> to indicate particular dosage/form/strength of a product</a:t>
            </a:r>
          </a:p>
          <a:p>
            <a:pPr lvl="2"/>
            <a:r>
              <a:rPr lang="en-IN" b="1" dirty="0" smtClean="0">
                <a:solidFill>
                  <a:schemeClr val="accent1"/>
                </a:solidFill>
              </a:rPr>
              <a:t>( 2 ) Package Code </a:t>
            </a:r>
            <a:r>
              <a:rPr lang="en-IN" dirty="0" smtClean="0"/>
              <a:t>-&gt; Developed by the Labeller. Can be different for different labellers</a:t>
            </a:r>
          </a:p>
          <a:p>
            <a:pPr lvl="3"/>
            <a:r>
              <a:rPr lang="en-IN" dirty="0" smtClean="0"/>
              <a:t>When ** -&gt; Bulk product and this is where ‘Strength’, ‘Unit’ come into picture</a:t>
            </a:r>
          </a:p>
          <a:p>
            <a:endParaRPr lang="en-IN" dirty="0" smtClean="0"/>
          </a:p>
          <a:p>
            <a:r>
              <a:rPr lang="en-IN" b="1" dirty="0" smtClean="0"/>
              <a:t>National Drug Dictionary</a:t>
            </a:r>
          </a:p>
          <a:p>
            <a:pPr lvl="1"/>
            <a:r>
              <a:rPr lang="en-IN" dirty="0" smtClean="0"/>
              <a:t>For every NDC number, it captures full information about the product</a:t>
            </a:r>
          </a:p>
          <a:p>
            <a:pPr lvl="1"/>
            <a:r>
              <a:rPr lang="en-IN" dirty="0" smtClean="0"/>
              <a:t>Drug Dictionary</a:t>
            </a:r>
          </a:p>
          <a:p>
            <a:pPr lvl="2"/>
            <a:r>
              <a:rPr lang="en-IN" dirty="0" smtClean="0">
                <a:hlinkClick r:id="rId2"/>
              </a:rPr>
              <a:t>https://www.deadiversion.usdoj.gov/arcos/ndc/ndcfile.txt</a:t>
            </a:r>
            <a:endParaRPr lang="en-IN" dirty="0" smtClean="0"/>
          </a:p>
          <a:p>
            <a:pPr lvl="1"/>
            <a:r>
              <a:rPr lang="en-IN" dirty="0" smtClean="0"/>
              <a:t>Drug Dictionary Schema</a:t>
            </a:r>
          </a:p>
          <a:p>
            <a:pPr lvl="2"/>
            <a:r>
              <a:rPr lang="en-IN" dirty="0" smtClean="0">
                <a:hlinkClick r:id="rId3"/>
              </a:rPr>
              <a:t>https://www.deadiversion.usdoj.gov/arcos/ndc/readme.txt</a:t>
            </a:r>
            <a:endParaRPr lang="en-IN" dirty="0" smtClean="0"/>
          </a:p>
          <a:p>
            <a:endParaRPr lang="en-IN" b="1" dirty="0" smtClean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b="1" dirty="0" smtClean="0">
                <a:solidFill>
                  <a:schemeClr val="accent6"/>
                </a:solidFill>
              </a:rPr>
              <a:t>WASH POST:</a:t>
            </a:r>
          </a:p>
          <a:p>
            <a:pPr lvl="1"/>
            <a:r>
              <a:rPr lang="en-IN" b="1" dirty="0" smtClean="0">
                <a:solidFill>
                  <a:schemeClr val="accent6"/>
                </a:solidFill>
              </a:rPr>
              <a:t>NDC number is there for all rows just like the original full table</a:t>
            </a:r>
          </a:p>
        </p:txBody>
      </p:sp>
    </p:spTree>
    <p:extLst>
      <p:ext uri="{BB962C8B-B14F-4D97-AF65-F5344CB8AC3E}">
        <p14:creationId xmlns:p14="http://schemas.microsoft.com/office/powerpoint/2010/main" val="288115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ARCOS Data – Major Fields</a:t>
            </a:r>
            <a:br>
              <a:rPr lang="en-IN" dirty="0" smtClean="0"/>
            </a:br>
            <a:r>
              <a:rPr lang="en-IN" sz="2800" dirty="0" smtClean="0"/>
              <a:t>NDC Number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NDC Code : 00406851501</a:t>
            </a:r>
            <a:r>
              <a:rPr lang="en-IN" dirty="0" smtClean="0"/>
              <a:t> </a:t>
            </a:r>
          </a:p>
          <a:p>
            <a:pPr lvl="1"/>
            <a:r>
              <a:rPr lang="en-IN" dirty="0" smtClean="0"/>
              <a:t>Labeller Code: 00406 (FDA Assigne</a:t>
            </a:r>
            <a:r>
              <a:rPr lang="en-IN" dirty="0" smtClean="0"/>
              <a:t>d)</a:t>
            </a:r>
            <a:endParaRPr lang="en-IN" dirty="0" smtClean="0"/>
          </a:p>
          <a:p>
            <a:pPr lvl="1"/>
            <a:r>
              <a:rPr lang="en-IN" dirty="0" smtClean="0"/>
              <a:t>Product Code: 8515 (Labeller Assigned)</a:t>
            </a:r>
          </a:p>
          <a:p>
            <a:pPr lvl="1"/>
            <a:r>
              <a:rPr lang="en-IN" dirty="0" smtClean="0"/>
              <a:t>Package Code: 01 (Labeller Assigned but documented in Drug Dictionary)</a:t>
            </a:r>
          </a:p>
          <a:p>
            <a:endParaRPr lang="en-IN" dirty="0" smtClean="0"/>
          </a:p>
          <a:p>
            <a:r>
              <a:rPr lang="en-IN" dirty="0" smtClean="0"/>
              <a:t>Look up the </a:t>
            </a:r>
            <a:r>
              <a:rPr lang="en-IN" dirty="0" smtClean="0">
                <a:hlinkClick r:id="rId2"/>
              </a:rPr>
              <a:t>Drug Dictionary </a:t>
            </a:r>
            <a:r>
              <a:rPr lang="en-IN" dirty="0" smtClean="0"/>
              <a:t>for this NDC Code</a:t>
            </a:r>
          </a:p>
          <a:p>
            <a:pPr lvl="1"/>
            <a:r>
              <a:rPr lang="en-IN" dirty="0" smtClean="0"/>
              <a:t>Know more about this NDC!</a:t>
            </a:r>
          </a:p>
          <a:p>
            <a:endParaRPr lang="en-IN" dirty="0"/>
          </a:p>
          <a:p>
            <a:r>
              <a:rPr lang="en-IN" dirty="0" smtClean="0"/>
              <a:t>NOTE: This dictionary is NOT field separated.</a:t>
            </a:r>
          </a:p>
          <a:p>
            <a:pPr lvl="1"/>
            <a:r>
              <a:rPr lang="en-IN" dirty="0" smtClean="0"/>
              <a:t>It is CHARACTER INDEX based.</a:t>
            </a:r>
          </a:p>
          <a:p>
            <a:pPr lvl="1"/>
            <a:r>
              <a:rPr lang="en-IN" dirty="0" smtClean="0"/>
              <a:t>Go by the </a:t>
            </a:r>
            <a:r>
              <a:rPr lang="en-IN" dirty="0" smtClean="0">
                <a:hlinkClick r:id="rId3"/>
              </a:rPr>
              <a:t>SCHEMA</a:t>
            </a:r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70114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ARCOS Data – </a:t>
            </a:r>
            <a:r>
              <a:rPr lang="en-IN" b="1" dirty="0" err="1" smtClean="0"/>
              <a:t>calc_base_wt_in_gm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4475"/>
            <a:ext cx="6581775" cy="5343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38916" y="2566184"/>
            <a:ext cx="43916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All these Calculations are ALREADY DONE and reported in “</a:t>
            </a:r>
            <a:r>
              <a:rPr lang="en-IN" b="1" dirty="0" err="1" smtClean="0"/>
              <a:t>calc_base_wt_in_gm</a:t>
            </a:r>
            <a:r>
              <a:rPr lang="en-IN" dirty="0" smtClean="0"/>
              <a:t>” field!</a:t>
            </a:r>
          </a:p>
          <a:p>
            <a:endParaRPr lang="en-IN" dirty="0"/>
          </a:p>
          <a:p>
            <a:r>
              <a:rPr lang="en-IN" dirty="0" smtClean="0"/>
              <a:t>This Table is ONLY FOR OUR CLARITY!</a:t>
            </a:r>
          </a:p>
          <a:p>
            <a:endParaRPr lang="en-IN" dirty="0"/>
          </a:p>
          <a:p>
            <a:r>
              <a:rPr lang="en-IN" dirty="0" smtClean="0"/>
              <a:t>We don’t need to use QTY, UNIT, STRENGTH and DOSAGE fields at all.</a:t>
            </a:r>
          </a:p>
          <a:p>
            <a:endParaRPr lang="en-IN" dirty="0"/>
          </a:p>
          <a:p>
            <a:r>
              <a:rPr lang="en-IN" dirty="0" smtClean="0"/>
              <a:t>Just use “</a:t>
            </a:r>
            <a:r>
              <a:rPr lang="en-IN" b="1" dirty="0" err="1" smtClean="0"/>
              <a:t>calc_base_wt_in_gm</a:t>
            </a:r>
            <a:r>
              <a:rPr lang="en-IN" dirty="0" smtClean="0"/>
              <a:t>” – This tells how much opioid substance was transferred by that Transaction!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573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1237</Words>
  <Application>Microsoft Office PowerPoint</Application>
  <PresentationFormat>Widescreen</PresentationFormat>
  <Paragraphs>335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 Unicode MS</vt:lpstr>
      <vt:lpstr>Arial</vt:lpstr>
      <vt:lpstr>Calibri</vt:lpstr>
      <vt:lpstr>Calibri Light</vt:lpstr>
      <vt:lpstr>Office Theme</vt:lpstr>
      <vt:lpstr>Opioid Crisis Analysis</vt:lpstr>
      <vt:lpstr>ARCOS Reference</vt:lpstr>
      <vt:lpstr>Sample Opioid Data from DEA</vt:lpstr>
      <vt:lpstr>Consider 1 Row</vt:lpstr>
      <vt:lpstr>ARCOS Data – Major Fields Transaction Code</vt:lpstr>
      <vt:lpstr>ARCOS Data – Major Fields Action Indicator</vt:lpstr>
      <vt:lpstr>ARCOS Data – Major Fields NDC Number</vt:lpstr>
      <vt:lpstr>ARCOS Data – Major Fields NDC Number</vt:lpstr>
      <vt:lpstr>ARCOS Data – calc_base_wt_in_gm</vt:lpstr>
      <vt:lpstr>DEA Calculations Explained</vt:lpstr>
      <vt:lpstr>DEA Calculation Illustrated For Non-Bulk QTY Based Reporting</vt:lpstr>
      <vt:lpstr>DEA Calculation Illustrated For Non-Bulk QTY Based Reporting</vt:lpstr>
      <vt:lpstr>DEA Calculation Illustrated Bulk Reporting</vt:lpstr>
      <vt:lpstr>calc_base_wt_in_gm</vt:lpstr>
      <vt:lpstr>dos_str Field – Where does this come from?</vt:lpstr>
      <vt:lpstr>Washington Post Data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Opioid Crisis Analysis</dc:title>
  <dc:creator>Sarnath</dc:creator>
  <cp:lastModifiedBy>Sarnath</cp:lastModifiedBy>
  <cp:revision>86</cp:revision>
  <dcterms:created xsi:type="dcterms:W3CDTF">2019-10-29T14:03:19Z</dcterms:created>
  <dcterms:modified xsi:type="dcterms:W3CDTF">2019-10-29T18:20:37Z</dcterms:modified>
</cp:coreProperties>
</file>