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7" r:id="rId3"/>
    <p:sldId id="259" r:id="rId4"/>
    <p:sldId id="263" r:id="rId5"/>
    <p:sldId id="264" r:id="rId6"/>
    <p:sldId id="265" r:id="rId7"/>
    <p:sldId id="266" r:id="rId8"/>
    <p:sldId id="271" r:id="rId9"/>
    <p:sldId id="268" r:id="rId10"/>
    <p:sldId id="269" r:id="rId11"/>
    <p:sldId id="278" r:id="rId12"/>
    <p:sldId id="277" r:id="rId13"/>
    <p:sldId id="280" r:id="rId14"/>
    <p:sldId id="270" r:id="rId15"/>
    <p:sldId id="272" r:id="rId16"/>
    <p:sldId id="273" r:id="rId17"/>
    <p:sldId id="274" r:id="rId18"/>
    <p:sldId id="275" r:id="rId19"/>
    <p:sldId id="279" r:id="rId20"/>
    <p:sldId id="261" r:id="rId21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172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orient="horz" pos="629" userDrawn="1">
          <p15:clr>
            <a:srgbClr val="A4A3A4"/>
          </p15:clr>
        </p15:guide>
        <p15:guide id="6" orient="horz" pos="3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B1"/>
    <a:srgbClr val="0090DC"/>
    <a:srgbClr val="DBE9F2"/>
    <a:srgbClr val="8387B6"/>
    <a:srgbClr val="00AFCC"/>
    <a:srgbClr val="0EA291"/>
    <a:srgbClr val="8EB95F"/>
    <a:srgbClr val="E5A857"/>
    <a:srgbClr val="DD6B75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 showGuides="1">
      <p:cViewPr varScale="1">
        <p:scale>
          <a:sx n="93" d="100"/>
          <a:sy n="93" d="100"/>
        </p:scale>
        <p:origin x="1122" y="96"/>
      </p:cViewPr>
      <p:guideLst>
        <p:guide orient="horz" pos="459"/>
        <p:guide pos="172"/>
        <p:guide pos="6068"/>
        <p:guide orient="horz" pos="629"/>
        <p:guide orient="horz" pos="39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9FF4A-6F57-4533-BF16-168B1394804A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B259-27A3-4F6B-A3DF-1CE189905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8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598017" cy="2996951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3503968" y="2258987"/>
            <a:ext cx="6119825" cy="877264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25000"/>
              </a:lnSpc>
              <a:spcBef>
                <a:spcPts val="600"/>
              </a:spcBef>
              <a:defRPr sz="2400" baseline="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(Title)</a:t>
            </a:r>
            <a:endParaRPr kumimoji="1" lang="ja-JP" altLang="en-US" dirty="0"/>
          </a:p>
        </p:txBody>
      </p:sp>
      <p:sp>
        <p:nvSpPr>
          <p:cNvPr id="9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4865264" y="457912"/>
            <a:ext cx="4758529" cy="721063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(Provided for -)</a:t>
            </a:r>
            <a:endParaRPr kumimoji="1" lang="ja-JP" altLang="en-US" dirty="0" smtClean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03968" y="3411007"/>
            <a:ext cx="6119825" cy="38563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(Sub Title)</a:t>
            </a:r>
            <a:endParaRPr kumimoji="1" lang="ja-JP" altLang="en-US" dirty="0" smtClean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3503967" y="4775607"/>
            <a:ext cx="6119826" cy="621586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(Provided by -)</a:t>
            </a:r>
            <a:endParaRPr kumimoji="1" lang="ja-JP" altLang="en-US" dirty="0" smtClean="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7113025" y="6309033"/>
            <a:ext cx="2510768" cy="4500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ct val="125000"/>
              </a:lnSpc>
              <a:spcBef>
                <a:spcPts val="600"/>
              </a:spcBef>
              <a:buNone/>
              <a:defRPr sz="9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Footnote</a:t>
            </a:r>
            <a:endParaRPr kumimoji="1" lang="ja-JP" altLang="en-US" dirty="0" smtClean="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20" hasCustomPrompt="1"/>
          </p:nvPr>
        </p:nvSpPr>
        <p:spPr>
          <a:xfrm>
            <a:off x="3503968" y="5557193"/>
            <a:ext cx="6119825" cy="383415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25000"/>
              </a:lnSpc>
              <a:spcBef>
                <a:spcPts val="0"/>
              </a:spcBef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(Date)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8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VC_pp_nak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5195"/>
          </a:xfrm>
          <a:prstGeom prst="rect">
            <a:avLst/>
          </a:prstGeom>
        </p:spPr>
      </p:pic>
      <p:sp>
        <p:nvSpPr>
          <p:cNvPr id="8" name="テキスト プレースホルダー 23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007920"/>
            <a:ext cx="7398479" cy="4484329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  <a:lvl2pPr marL="719138" indent="-36353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2pPr>
            <a:lvl3pPr marL="1076325" indent="-35718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en-US" altLang="ja-JP" dirty="0" smtClean="0"/>
              <a:t>First Level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30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5195"/>
          </a:xfrm>
          <a:prstGeom prst="rect">
            <a:avLst/>
          </a:prstGeom>
        </p:spPr>
      </p:pic>
      <p:sp>
        <p:nvSpPr>
          <p:cNvPr id="8" name="テキスト プレースホルダー 23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007920"/>
            <a:ext cx="7398479" cy="4484329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  <a:lvl2pPr marL="719138" indent="-36353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2pPr>
            <a:lvl3pPr marL="1076325" indent="-35718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Forth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74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JVC_pp_0728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63" y="6192907"/>
            <a:ext cx="1801435" cy="66509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9774" y="0"/>
            <a:ext cx="9353176" cy="73446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5000"/>
              </a:lnSpc>
              <a:defRPr sz="2000">
                <a:solidFill>
                  <a:srgbClr val="0090DC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Title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774" y="1005263"/>
            <a:ext cx="9353176" cy="5212975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buFont typeface="Wingdings" panose="05000000000000000000" pitchFamily="2" charset="2"/>
              <a:buChar char="u"/>
              <a:defRPr sz="140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  <a:lvl2pPr marL="719138" indent="-363538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buSzPct val="90000"/>
              <a:buFont typeface="Wingdings" panose="05000000000000000000" pitchFamily="2" charset="2"/>
              <a:buChar char="p"/>
              <a:defRPr sz="1400" baseline="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2pPr>
            <a:lvl3pPr marL="1076325" indent="-357188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defRPr sz="1400" baseline="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3pPr>
            <a:lvl4pPr marL="1431925" indent="-3556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defRPr sz="140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4pPr>
            <a:lvl5pPr marL="1795463" indent="-363538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defRPr sz="140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ja-JP" dirty="0" smtClean="0"/>
              <a:t>First level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Forth level</a:t>
            </a:r>
            <a:endParaRPr lang="ja-JP" altLang="en-US" dirty="0" smtClean="0"/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6" name="スライド番号プレースホルダー 3"/>
          <p:cNvSpPr txBox="1">
            <a:spLocks/>
          </p:cNvSpPr>
          <p:nvPr userDrawn="1"/>
        </p:nvSpPr>
        <p:spPr>
          <a:xfrm>
            <a:off x="9236895" y="6489034"/>
            <a:ext cx="492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r"/>
            <a:fld id="{CD44D6DF-A6FE-4653-9CE0-E8C9CB798F21}" type="slidenum">
              <a:rPr lang="ja-JP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rPr>
              <a:pPr algn="r"/>
              <a:t>‹#›</a:t>
            </a:fld>
            <a:endParaRPr lang="ja-JP" altLang="en-US" sz="1000" dirty="0">
              <a:solidFill>
                <a:schemeClr val="bg1"/>
              </a:solidFill>
              <a:latin typeface="Verdana" panose="020B0604030504040204" pitchFamily="34" charset="0"/>
              <a:ea typeface="メイリオ" panose="020B0604030504040204" pitchFamily="50" charset="-128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7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70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91" y="-99392"/>
            <a:ext cx="9981934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1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s://www.google.com/url?sa=i&amp;rct=j&amp;q=&amp;esrc=s&amp;source=images&amp;cd=&amp;ved=0ahUKEwiU1q7ClbLTAhUBQ48KHf1wCDMQjRwIBw&amp;url=/url?sa=i&amp;rct=j&amp;q=&amp;esrc=s&amp;source=images&amp;cd=&amp;cad=rja&amp;uact=8&amp;ved=0ahUKEwiU1q7ClbLTAhUBQ48KHf1wCDMQjRwIBw&amp;url=https://pixabay.com/en/workshop-operator-the-assembly-line-802997/&amp;psig=AFQjCNFLsRwKB4ZT8mBmlwboMrmeow1nTw&amp;ust=1492747916872283&amp;psig=AFQjCNFLsRwKB4ZT8mBmlwboMrmeow1nTw&amp;ust=1492747916872283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18" Type="http://schemas.openxmlformats.org/officeDocument/2006/relationships/image" Target="../media/image39.emf"/><Relationship Id="rId3" Type="http://schemas.openxmlformats.org/officeDocument/2006/relationships/image" Target="../media/image24.emf"/><Relationship Id="rId21" Type="http://schemas.openxmlformats.org/officeDocument/2006/relationships/image" Target="../media/image42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17" Type="http://schemas.openxmlformats.org/officeDocument/2006/relationships/image" Target="../media/image38.emf"/><Relationship Id="rId2" Type="http://schemas.openxmlformats.org/officeDocument/2006/relationships/image" Target="../media/image23.emf"/><Relationship Id="rId16" Type="http://schemas.openxmlformats.org/officeDocument/2006/relationships/image" Target="../media/image37.emf"/><Relationship Id="rId20" Type="http://schemas.openxmlformats.org/officeDocument/2006/relationships/image" Target="../media/image4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10" Type="http://schemas.openxmlformats.org/officeDocument/2006/relationships/image" Target="../media/image31.emf"/><Relationship Id="rId19" Type="http://schemas.openxmlformats.org/officeDocument/2006/relationships/image" Target="../media/image40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Relationship Id="rId2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2163763" y="2259013"/>
            <a:ext cx="7459662" cy="877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メイリオ" panose="020B0604030504040204" pitchFamily="34" charset="-128"/>
              </a:rPr>
              <a:t>Training Traceability system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5"/>
          </p:nvPr>
        </p:nvSpPr>
        <p:spPr bwMode="auto">
          <a:xfrm>
            <a:off x="3503613" y="4775200"/>
            <a:ext cx="6119812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spcAft>
                <a:spcPct val="0"/>
              </a:spcAft>
            </a:pPr>
            <a:r>
              <a:rPr lang="en-US" dirty="0" smtClean="0">
                <a:ea typeface="メイリオ" panose="020B0604030504040204" pitchFamily="34" charset="-128"/>
              </a:rPr>
              <a:t>IT Department</a:t>
            </a:r>
          </a:p>
        </p:txBody>
      </p:sp>
    </p:spTree>
    <p:extLst>
      <p:ext uri="{BB962C8B-B14F-4D97-AF65-F5344CB8AC3E}">
        <p14:creationId xmlns:p14="http://schemas.microsoft.com/office/powerpoint/2010/main" val="10092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Traceability JEIN</a:t>
            </a:r>
            <a:endParaRPr 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0465" y="657225"/>
            <a:ext cx="65950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 b="1" dirty="0" smtClean="0"/>
              <a:t>Mapping / </a:t>
            </a:r>
            <a:r>
              <a:rPr kumimoji="0" lang="en-US" altLang="en-US" sz="2200" b="1" dirty="0" err="1" smtClean="0"/>
              <a:t>Pemetaan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kebutuhan</a:t>
            </a:r>
            <a:r>
              <a:rPr kumimoji="0" lang="en-US" altLang="en-US" sz="2200" b="1" dirty="0" smtClean="0"/>
              <a:t> data / </a:t>
            </a:r>
            <a:r>
              <a:rPr kumimoji="0" lang="en-US" altLang="en-US" sz="2200" b="1" dirty="0" err="1" smtClean="0"/>
              <a:t>informasi</a:t>
            </a:r>
            <a:endParaRPr kumimoji="0" lang="en-US" altLang="en-US" sz="22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69414" y="1109096"/>
            <a:ext cx="9463536" cy="5608637"/>
            <a:chOff x="708025" y="1120775"/>
            <a:chExt cx="11222038" cy="5608637"/>
          </a:xfrm>
        </p:grpSpPr>
        <p:sp>
          <p:nvSpPr>
            <p:cNvPr id="55" name="Oval 54"/>
            <p:cNvSpPr/>
            <p:nvPr/>
          </p:nvSpPr>
          <p:spPr bwMode="auto">
            <a:xfrm>
              <a:off x="4313238" y="4127500"/>
              <a:ext cx="3000375" cy="15128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8499475" y="1155700"/>
              <a:ext cx="3171824" cy="41433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1900" dirty="0">
                  <a:latin typeface="Arial" charset="0"/>
                  <a:ea typeface="ＭＳ Ｐゴシック" pitchFamily="50" charset="-128"/>
                </a:rPr>
                <a:t>Model name &amp; serial no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8499475" y="1981200"/>
              <a:ext cx="3000375" cy="21272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8" name="TextBox 11"/>
            <p:cNvSpPr txBox="1">
              <a:spLocks noChangeArrowheads="1"/>
            </p:cNvSpPr>
            <p:nvPr/>
          </p:nvSpPr>
          <p:spPr bwMode="auto">
            <a:xfrm>
              <a:off x="8931691" y="2068513"/>
              <a:ext cx="20851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 dirty="0"/>
                <a:t>Production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400" dirty="0" smtClean="0"/>
                <a:t>(SMT </a:t>
              </a:r>
              <a:r>
                <a:rPr kumimoji="0" lang="en-US" altLang="en-US" sz="1400" dirty="0"/>
                <a:t>,MA or MECHA)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8843962" y="2732088"/>
              <a:ext cx="1465263" cy="11112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Finish good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Model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0430605" y="2732088"/>
              <a:ext cx="1420814" cy="11112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Quality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Model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Serial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NG Symptom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4538663" y="1184275"/>
              <a:ext cx="2928937" cy="28511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2" name="TextBox 18"/>
            <p:cNvSpPr txBox="1">
              <a:spLocks noChangeArrowheads="1"/>
            </p:cNvSpPr>
            <p:nvPr/>
          </p:nvSpPr>
          <p:spPr bwMode="auto">
            <a:xfrm>
              <a:off x="5715740" y="1120775"/>
              <a:ext cx="544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MC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156200" y="4487863"/>
              <a:ext cx="1319213" cy="9032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Stock card, OQC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Inspection result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64" name="Straight Arrow Connector 21"/>
            <p:cNvCxnSpPr>
              <a:cxnSpLocks noChangeShapeType="1"/>
            </p:cNvCxnSpPr>
            <p:nvPr/>
          </p:nvCxnSpPr>
          <p:spPr bwMode="auto">
            <a:xfrm flipH="1" flipV="1">
              <a:off x="6538913" y="3046413"/>
              <a:ext cx="2271712" cy="187325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23"/>
            <p:cNvSpPr txBox="1">
              <a:spLocks noChangeArrowheads="1"/>
            </p:cNvSpPr>
            <p:nvPr/>
          </p:nvSpPr>
          <p:spPr bwMode="auto">
            <a:xfrm>
              <a:off x="5462588" y="4111625"/>
              <a:ext cx="530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QA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284788" y="2547938"/>
              <a:ext cx="1319212" cy="1250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Part issue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 &amp;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 number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67" name="Straight Arrow Connector 26"/>
            <p:cNvCxnSpPr>
              <a:cxnSpLocks noChangeShapeType="1"/>
              <a:stCxn id="59" idx="1"/>
              <a:endCxn id="63" idx="3"/>
            </p:cNvCxnSpPr>
            <p:nvPr/>
          </p:nvCxnSpPr>
          <p:spPr bwMode="auto">
            <a:xfrm flipH="1">
              <a:off x="6475413" y="3287713"/>
              <a:ext cx="2368548" cy="1651794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6786563" y="1992313"/>
              <a:ext cx="2116137" cy="246062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 ,Model, lot no &amp; start serial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08025" y="1916113"/>
              <a:ext cx="3055938" cy="1600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654175" y="2336800"/>
              <a:ext cx="1416050" cy="117951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Quality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Name,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PO, DO ,BC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NG Symptom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Borrowing Manual Control</a:t>
              </a:r>
            </a:p>
          </p:txBody>
        </p:sp>
        <p:sp>
          <p:nvSpPr>
            <p:cNvPr id="71" name="TextBox 32"/>
            <p:cNvSpPr txBox="1">
              <a:spLocks noChangeArrowheads="1"/>
            </p:cNvSpPr>
            <p:nvPr/>
          </p:nvSpPr>
          <p:spPr bwMode="auto">
            <a:xfrm>
              <a:off x="1820068" y="1993334"/>
              <a:ext cx="9096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 dirty="0"/>
                <a:t>IQC</a:t>
              </a:r>
            </a:p>
          </p:txBody>
        </p:sp>
        <p:cxnSp>
          <p:nvCxnSpPr>
            <p:cNvPr id="72" name="Straight Arrow Connector 36"/>
            <p:cNvCxnSpPr>
              <a:cxnSpLocks noChangeShapeType="1"/>
            </p:cNvCxnSpPr>
            <p:nvPr/>
          </p:nvCxnSpPr>
          <p:spPr bwMode="auto">
            <a:xfrm flipH="1" flipV="1">
              <a:off x="2973388" y="2787650"/>
              <a:ext cx="2286000" cy="385763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Oval 72"/>
            <p:cNvSpPr/>
            <p:nvPr/>
          </p:nvSpPr>
          <p:spPr bwMode="auto">
            <a:xfrm>
              <a:off x="712788" y="3603625"/>
              <a:ext cx="3000375" cy="17637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4" name="TextBox 41"/>
            <p:cNvSpPr txBox="1">
              <a:spLocks noChangeArrowheads="1"/>
            </p:cNvSpPr>
            <p:nvPr/>
          </p:nvSpPr>
          <p:spPr bwMode="auto">
            <a:xfrm>
              <a:off x="1519238" y="3713163"/>
              <a:ext cx="1441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Purchasing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512888" y="4119563"/>
              <a:ext cx="1557337" cy="10620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PO POC / Buyer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name,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Create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Supplier name, code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 number,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</a:rPr>
                <a:t>qty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CA ??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76" name="Straight Arrow Connector 47"/>
            <p:cNvCxnSpPr>
              <a:cxnSpLocks noChangeShapeType="1"/>
              <a:stCxn id="66" idx="1"/>
              <a:endCxn id="75" idx="3"/>
            </p:cNvCxnSpPr>
            <p:nvPr/>
          </p:nvCxnSpPr>
          <p:spPr bwMode="auto">
            <a:xfrm flipH="1">
              <a:off x="3070225" y="3173413"/>
              <a:ext cx="2214563" cy="1476375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Box 76"/>
            <p:cNvSpPr txBox="1"/>
            <p:nvPr/>
          </p:nvSpPr>
          <p:spPr>
            <a:xfrm>
              <a:off x="3206750" y="2417763"/>
              <a:ext cx="1689100" cy="246062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Part name &amp; number, PO</a:t>
              </a: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9274175" y="4305300"/>
              <a:ext cx="2655888" cy="14874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9" name="TextBox 51"/>
            <p:cNvSpPr txBox="1">
              <a:spLocks noChangeArrowheads="1"/>
            </p:cNvSpPr>
            <p:nvPr/>
          </p:nvSpPr>
          <p:spPr bwMode="auto">
            <a:xfrm>
              <a:off x="10201275" y="4327525"/>
              <a:ext cx="1068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Logistic</a:t>
              </a:r>
            </a:p>
          </p:txBody>
        </p:sp>
        <p:sp>
          <p:nvSpPr>
            <p:cNvPr id="80" name="Down Arrow 52"/>
            <p:cNvSpPr>
              <a:spLocks noChangeArrowheads="1"/>
            </p:cNvSpPr>
            <p:nvPr/>
          </p:nvSpPr>
          <p:spPr bwMode="auto">
            <a:xfrm>
              <a:off x="9764713" y="1490663"/>
              <a:ext cx="544512" cy="609600"/>
            </a:xfrm>
            <a:prstGeom prst="downArrow">
              <a:avLst>
                <a:gd name="adj1" fmla="val 50000"/>
                <a:gd name="adj2" fmla="val 4998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0033000" y="4678363"/>
              <a:ext cx="1638300" cy="19111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FIFO/ WMS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Scan date in /out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Destination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SO, INVOICE,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ACTUAL STOCK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RETURN CARGO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BORROWING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1400" y="5557838"/>
              <a:ext cx="2901950" cy="247650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 ,Model, lot no &amp; start serial, Range SN</a:t>
              </a:r>
            </a:p>
          </p:txBody>
        </p:sp>
        <p:sp>
          <p:nvSpPr>
            <p:cNvPr id="83" name="Down Arrow 62"/>
            <p:cNvSpPr>
              <a:spLocks noChangeArrowheads="1"/>
            </p:cNvSpPr>
            <p:nvPr/>
          </p:nvSpPr>
          <p:spPr bwMode="auto">
            <a:xfrm>
              <a:off x="1828800" y="5257800"/>
              <a:ext cx="750888" cy="72866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84" name="Rounded Rectangle 83"/>
            <p:cNvSpPr/>
            <p:nvPr/>
          </p:nvSpPr>
          <p:spPr bwMode="auto">
            <a:xfrm>
              <a:off x="925513" y="5976938"/>
              <a:ext cx="2698750" cy="44767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1900" dirty="0">
                  <a:latin typeface="Arial" charset="0"/>
                  <a:ea typeface="ＭＳ Ｐゴシック" pitchFamily="50" charset="-128"/>
                </a:rPr>
                <a:t>Part supplier</a:t>
              </a: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2239963" y="1152525"/>
              <a:ext cx="2700337" cy="449263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1900" dirty="0">
                  <a:latin typeface="Arial" charset="0"/>
                  <a:ea typeface="ＭＳ Ｐゴシック" pitchFamily="50" charset="-128"/>
                </a:rPr>
                <a:t>Part supplier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95613" y="3843338"/>
              <a:ext cx="1690687" cy="246062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Part name &amp; number, PO</a:t>
              </a:r>
            </a:p>
          </p:txBody>
        </p:sp>
        <p:sp>
          <p:nvSpPr>
            <p:cNvPr id="87" name="Down Arrow 74"/>
            <p:cNvSpPr>
              <a:spLocks noChangeArrowheads="1"/>
            </p:cNvSpPr>
            <p:nvPr/>
          </p:nvSpPr>
          <p:spPr bwMode="auto">
            <a:xfrm rot="18959894">
              <a:off x="4473575" y="1525588"/>
              <a:ext cx="801688" cy="7302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284788" y="1457325"/>
              <a:ext cx="1317625" cy="11525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Part receive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name,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Incoming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</a:rPr>
                <a:t>qty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Received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DO, BC NUMBER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513513" y="5047931"/>
              <a:ext cx="3001962" cy="148748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0" name="TextBox 78"/>
            <p:cNvSpPr txBox="1">
              <a:spLocks noChangeArrowheads="1"/>
            </p:cNvSpPr>
            <p:nvPr/>
          </p:nvSpPr>
          <p:spPr bwMode="auto">
            <a:xfrm>
              <a:off x="7402740" y="5126038"/>
              <a:ext cx="11604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 dirty="0"/>
                <a:t>Planning</a:t>
              </a:r>
            </a:p>
          </p:txBody>
        </p:sp>
        <p:cxnSp>
          <p:nvCxnSpPr>
            <p:cNvPr id="91" name="Straight Arrow Connector 81"/>
            <p:cNvCxnSpPr>
              <a:cxnSpLocks noChangeShapeType="1"/>
              <a:stCxn id="59" idx="2"/>
              <a:endCxn id="101" idx="3"/>
            </p:cNvCxnSpPr>
            <p:nvPr/>
          </p:nvCxnSpPr>
          <p:spPr bwMode="auto">
            <a:xfrm flipH="1">
              <a:off x="9244013" y="3843338"/>
              <a:ext cx="332581" cy="2265883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Arrow Connector 83"/>
            <p:cNvCxnSpPr>
              <a:cxnSpLocks noChangeShapeType="1"/>
              <a:stCxn id="59" idx="2"/>
              <a:endCxn id="81" idx="1"/>
            </p:cNvCxnSpPr>
            <p:nvPr/>
          </p:nvCxnSpPr>
          <p:spPr bwMode="auto">
            <a:xfrm>
              <a:off x="9576594" y="3843338"/>
              <a:ext cx="456406" cy="1790587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TextBox 92"/>
            <p:cNvSpPr txBox="1"/>
            <p:nvPr/>
          </p:nvSpPr>
          <p:spPr>
            <a:xfrm>
              <a:off x="4616846" y="6190684"/>
              <a:ext cx="2395142" cy="246221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Line, model, lot no &amp; start serial</a:t>
              </a:r>
            </a:p>
          </p:txBody>
        </p:sp>
        <p:pic>
          <p:nvPicPr>
            <p:cNvPr id="94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875" y="17145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588" y="2112963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675" y="35179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075" y="52705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175" y="58801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7183437" y="4468812"/>
              <a:ext cx="2622552" cy="246221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 ,Model, lot no &amp; start serial, SN</a:t>
              </a:r>
            </a:p>
          </p:txBody>
        </p:sp>
        <p:pic>
          <p:nvPicPr>
            <p:cNvPr id="100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3113" y="4138613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 bwMode="auto">
            <a:xfrm>
              <a:off x="7073107" y="5489029"/>
              <a:ext cx="2170905" cy="1240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Shipping schedule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Ship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Model, lot no,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Shipment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</a:rPr>
                <a:t>qty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KIT ??? </a:t>
              </a:r>
              <a:r>
                <a:rPr lang="en-US" sz="1100" dirty="0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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cust</a:t>
              </a:r>
              <a:r>
                <a:rPr lang="en-US" sz="1100" dirty="0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 order??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SINGLE PART ??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4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Traceability JEIN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474" y="838200"/>
            <a:ext cx="56350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/Sub-</a:t>
            </a:r>
            <a:r>
              <a:rPr lang="en-US" b="1" dirty="0" err="1" smtClean="0"/>
              <a:t>sistem</a:t>
            </a:r>
            <a:r>
              <a:rPr lang="en-US" b="1" dirty="0" smtClean="0"/>
              <a:t> yang </a:t>
            </a:r>
            <a:r>
              <a:rPr lang="en-US" b="1" dirty="0" err="1" smtClean="0"/>
              <a:t>terintegrasi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Traceability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MC Part Issue (Non tapping)</a:t>
            </a:r>
          </a:p>
          <a:p>
            <a:pPr marL="342900" indent="-342900">
              <a:buAutoNum type="arabicPeriod"/>
            </a:pPr>
            <a:r>
              <a:rPr lang="en-US" dirty="0" smtClean="0"/>
              <a:t>OCS</a:t>
            </a:r>
          </a:p>
          <a:p>
            <a:pPr marL="342900" indent="-342900">
              <a:buAutoNum type="arabicPeriod"/>
            </a:pPr>
            <a:r>
              <a:rPr lang="en-US" dirty="0" smtClean="0"/>
              <a:t>Quality (SMT, MA &amp; </a:t>
            </a:r>
            <a:r>
              <a:rPr lang="en-US" dirty="0" err="1" smtClean="0"/>
              <a:t>Mecha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FIFO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SMT Navigation </a:t>
            </a:r>
            <a:r>
              <a:rPr lang="en-US" dirty="0" smtClean="0"/>
              <a:t>(MCH Line)</a:t>
            </a:r>
          </a:p>
          <a:p>
            <a:pPr marL="342900" indent="-342900">
              <a:buAutoNum type="arabicPeriod"/>
            </a:pPr>
            <a:r>
              <a:rPr lang="en-US" dirty="0" smtClean="0"/>
              <a:t>SMT </a:t>
            </a:r>
            <a:r>
              <a:rPr lang="en-US" dirty="0" smtClean="0"/>
              <a:t>Zero defect barcode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Problem Information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SMT machine downtime.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29000"/>
            <a:ext cx="4762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3124200"/>
            <a:ext cx="5702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Sistem</a:t>
            </a:r>
            <a:r>
              <a:rPr lang="en-US" sz="4000" dirty="0" smtClean="0"/>
              <a:t> </a:t>
            </a:r>
            <a:r>
              <a:rPr lang="en-US" sz="4000" dirty="0" err="1" smtClean="0"/>
              <a:t>aplikasi</a:t>
            </a:r>
            <a:r>
              <a:rPr lang="en-US" sz="4000" dirty="0" smtClean="0"/>
              <a:t> Traceability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54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774" y="958334"/>
            <a:ext cx="4901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Aplikasi</a:t>
            </a:r>
            <a:r>
              <a:rPr lang="en-US" sz="1400" b="1" dirty="0" smtClean="0"/>
              <a:t> Traceability </a:t>
            </a:r>
            <a:r>
              <a:rPr lang="en-US" sz="1400" b="1" dirty="0" err="1" smtClean="0"/>
              <a:t>mendukung</a:t>
            </a:r>
            <a:r>
              <a:rPr lang="en-US" sz="1400" b="1" dirty="0" smtClean="0"/>
              <a:t> 4 mode </a:t>
            </a:r>
            <a:r>
              <a:rPr lang="en-US" sz="1400" b="1" dirty="0" err="1" smtClean="0"/>
              <a:t>penelusuran</a:t>
            </a:r>
            <a:r>
              <a:rPr lang="en-US" sz="1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</a:t>
            </a:r>
            <a:r>
              <a:rPr lang="en-US" sz="1400" dirty="0" err="1" smtClean="0"/>
              <a:t>nomor</a:t>
            </a:r>
            <a:r>
              <a:rPr lang="en-US" sz="1400" dirty="0" smtClean="0"/>
              <a:t> </a:t>
            </a:r>
            <a:r>
              <a:rPr lang="en-US" sz="1400" dirty="0" err="1" smtClean="0"/>
              <a:t>seri</a:t>
            </a:r>
            <a:r>
              <a:rPr lang="en-US" sz="1400" dirty="0" smtClean="0"/>
              <a:t> </a:t>
            </a:r>
            <a:r>
              <a:rPr lang="en-US" sz="1400" dirty="0" err="1" smtClean="0"/>
              <a:t>barang</a:t>
            </a:r>
            <a:r>
              <a:rPr lang="en-US" sz="1400" dirty="0" smtClean="0"/>
              <a:t> </a:t>
            </a:r>
            <a:r>
              <a:rPr lang="en-US" sz="1400" dirty="0" err="1" smtClean="0"/>
              <a:t>jadi</a:t>
            </a:r>
            <a:r>
              <a:rPr lang="en-US" sz="1400" dirty="0" smtClean="0"/>
              <a:t> / finish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PCB 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/>
              <a:t> </a:t>
            </a:r>
            <a:r>
              <a:rPr lang="en-US" sz="1400" dirty="0" err="1" smtClean="0"/>
              <a:t>nama</a:t>
            </a:r>
            <a:r>
              <a:rPr lang="en-US" sz="1400" dirty="0" smtClean="0"/>
              <a:t> model &amp; lot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Dummy Serial ( OEM Line 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9774" y="2567196"/>
            <a:ext cx="46732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Fitur</a:t>
            </a:r>
            <a:r>
              <a:rPr lang="en-US" sz="1400" b="1" dirty="0" smtClean="0"/>
              <a:t> Download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beberapa</a:t>
            </a:r>
            <a:r>
              <a:rPr lang="en-US" sz="1400" b="1" dirty="0" smtClean="0"/>
              <a:t> Sub-System: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PCB Serial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Board Id Generator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Repair Part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SPI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Mounter Download ( By PCB Serial Only 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Reflow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AOI Download.</a:t>
            </a:r>
          </a:p>
          <a:p>
            <a:endParaRPr lang="en-US" sz="1200" dirty="0"/>
          </a:p>
          <a:p>
            <a:r>
              <a:rPr lang="en-US" sz="1200" b="1" dirty="0" smtClean="0"/>
              <a:t>Finish Good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OCS MA Download,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Mapros</a:t>
            </a:r>
            <a:r>
              <a:rPr lang="en-US" sz="1200" dirty="0" smtClean="0"/>
              <a:t> Download ( PCB Serial, Panel, LCD, </a:t>
            </a:r>
            <a:r>
              <a:rPr lang="en-US" sz="1200" dirty="0" err="1" smtClean="0"/>
              <a:t>Mecha</a:t>
            </a:r>
            <a:r>
              <a:rPr lang="en-US" sz="1200" dirty="0" smtClean="0"/>
              <a:t>, Main, Critical Part ),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Data Inspection ( Quality Report, FWDN, FLASH, AVN Test, AVMT, Auto Line Zero )</a:t>
            </a:r>
          </a:p>
          <a:p>
            <a:endParaRPr lang="en-US" sz="1200" dirty="0"/>
          </a:p>
          <a:p>
            <a:r>
              <a:rPr lang="en-US" sz="1200" b="1" dirty="0"/>
              <a:t>DC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By Model &amp; Serial,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By Model &amp; </a:t>
            </a:r>
            <a:r>
              <a:rPr lang="en-US" sz="1200" dirty="0" err="1"/>
              <a:t>Lotno</a:t>
            </a:r>
            <a:r>
              <a:rPr lang="en-US" sz="1200" dirty="0" smtClean="0"/>
              <a:t>,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144784" y="956438"/>
            <a:ext cx="239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Terdiri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dari</a:t>
            </a:r>
            <a:r>
              <a:rPr lang="en-US" sz="1200" b="1" dirty="0" smtClean="0"/>
              <a:t> 4 </a:t>
            </a:r>
            <a:r>
              <a:rPr lang="en-US" sz="1200" b="1" dirty="0" err="1" smtClean="0"/>
              <a:t>Modul</a:t>
            </a:r>
            <a:r>
              <a:rPr lang="en-US" sz="1200" b="1" dirty="0" smtClean="0"/>
              <a:t> : 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PCB Serial,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Finishgood</a:t>
            </a:r>
            <a:r>
              <a:rPr lang="en-US" sz="12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Measurement,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DC Offset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8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smtClean="0"/>
              <a:t>Traceability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122649" y="4481855"/>
            <a:ext cx="2844800" cy="109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300" b="1" dirty="0" err="1" smtClean="0"/>
              <a:t>Kategori</a:t>
            </a:r>
            <a:r>
              <a:rPr lang="en-US" sz="1300" b="1" dirty="0" smtClean="0"/>
              <a:t> mode </a:t>
            </a:r>
            <a:r>
              <a:rPr lang="en-US" sz="1300" b="1" dirty="0" err="1" smtClean="0"/>
              <a:t>penelusuran</a:t>
            </a:r>
            <a:endParaRPr lang="en-US" sz="1300" b="1" dirty="0"/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Finish good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Part number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Model &amp; lot no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Quality </a:t>
            </a:r>
            <a:r>
              <a:rPr lang="en-US" sz="1300" dirty="0" smtClean="0"/>
              <a:t>symptom</a:t>
            </a:r>
            <a:endParaRPr lang="en-US" sz="1300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573552" y="4114899"/>
            <a:ext cx="1411288" cy="2778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200" b="1" dirty="0"/>
              <a:t>Finish good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132174" y="4119611"/>
            <a:ext cx="1412875" cy="276225"/>
          </a:xfrm>
          <a:prstGeom prst="rect">
            <a:avLst/>
          </a:prstGeom>
          <a:solidFill>
            <a:srgbClr val="0090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200" b="1"/>
              <a:t>Part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2174" y="3803479"/>
            <a:ext cx="1295560" cy="276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/>
              <a:t>Model &amp; Lot 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5440" y="3801892"/>
            <a:ext cx="1549400" cy="277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/>
              <a:t>Quality symptom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07976" y="824369"/>
            <a:ext cx="364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http://</a:t>
            </a:r>
            <a:r>
              <a:rPr lang="en-US" dirty="0" smtClean="0"/>
              <a:t>136.198.117.48/traceability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5939261"/>
            <a:ext cx="755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JEIN network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63854" y="1685122"/>
            <a:ext cx="2243717" cy="781500"/>
            <a:chOff x="2190171" y="1438646"/>
            <a:chExt cx="2243717" cy="781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50469"/>
            <a:stretch/>
          </p:blipFill>
          <p:spPr>
            <a:xfrm>
              <a:off x="2190171" y="1746687"/>
              <a:ext cx="2243717" cy="4734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2190171" y="1438646"/>
              <a:ext cx="2243717" cy="276999"/>
            </a:xfrm>
            <a:prstGeom prst="rect">
              <a:avLst/>
            </a:prstGeom>
            <a:solidFill>
              <a:srgbClr val="009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200" b="1" dirty="0" smtClean="0"/>
                <a:t>PCB Serial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" y="1432148"/>
            <a:ext cx="1758273" cy="2371331"/>
            <a:chOff x="940085" y="1675230"/>
            <a:chExt cx="1758273" cy="23713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085" y="1951455"/>
              <a:ext cx="1758273" cy="209510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42654" y="1675230"/>
              <a:ext cx="1755704" cy="2762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 smtClean="0"/>
                <a:t>Menu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07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219200"/>
            <a:ext cx="90011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0600" y="3810000"/>
            <a:ext cx="441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/>
              <a:t>Informasi</a:t>
            </a:r>
            <a:endParaRPr lang="en-US" b="1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smtClean="0"/>
              <a:t>MC,SMT,MA,MECHA,IQC,QA,PLAN,LOGISTIC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Problem information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2447925"/>
            <a:ext cx="341947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Jadwal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hasilnya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232275" y="1766888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2388" y="1736725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293813"/>
            <a:ext cx="2886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46076" y="719138"/>
            <a:ext cx="77187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/ finish goods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148557"/>
            <a:ext cx="9090025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5101" y="2988469"/>
            <a:ext cx="3925888" cy="288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transfer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bahan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baku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232275" y="1636713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9688" y="1693069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pic>
        <p:nvPicPr>
          <p:cNvPr id="10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405732"/>
            <a:ext cx="28479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87900" y="3896519"/>
            <a:ext cx="441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/>
              <a:t>Informasi</a:t>
            </a:r>
            <a:endParaRPr lang="en-US" b="1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smtClean="0"/>
              <a:t>MC,SMT,MA,MECHA,IQC,QA,PLAN,LOGISTIC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Problem information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6476" y="3975100"/>
            <a:ext cx="341947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Jadwal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hasilnya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46076" y="719138"/>
            <a:ext cx="6500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part number (Non tapping)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076" y="719138"/>
            <a:ext cx="6731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model &amp; </a:t>
            </a:r>
            <a:r>
              <a:rPr lang="en-US" dirty="0" err="1" smtClean="0"/>
              <a:t>lotno</a:t>
            </a:r>
            <a:r>
              <a:rPr lang="en-US" dirty="0" smtClean="0"/>
              <a:t> (MA &amp; </a:t>
            </a:r>
            <a:r>
              <a:rPr lang="en-US" dirty="0" err="1" smtClean="0"/>
              <a:t>Mecha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062038"/>
            <a:ext cx="918051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232275" y="1636713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379538"/>
            <a:ext cx="28384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32388" y="1633538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3245376"/>
            <a:ext cx="341947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Jadwal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hasilnya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7900" y="3896519"/>
            <a:ext cx="441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/>
              <a:t>Informasi</a:t>
            </a:r>
            <a:endParaRPr lang="en-US" b="1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smtClean="0"/>
              <a:t>MC,SMT,MA,MECHA,IQC,QA,PLAN,LOGISTIC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Problem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670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062038"/>
            <a:ext cx="918051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32500" y="5634038"/>
            <a:ext cx="3421063" cy="10795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Penelusuran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berdasarkan</a:t>
            </a:r>
            <a:endParaRPr lang="en-US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yang di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yang di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MECHA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463675"/>
            <a:ext cx="23907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232275" y="1636713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2388" y="1633538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6076" y="719138"/>
            <a:ext cx="7911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(quality symptom)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7439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185" y="1574631"/>
            <a:ext cx="9168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penelusuran</a:t>
            </a:r>
            <a:r>
              <a:rPr lang="en-US" sz="2000" dirty="0" smtClean="0"/>
              <a:t> </a:t>
            </a:r>
            <a:r>
              <a:rPr lang="en-US" sz="2000" dirty="0" err="1" smtClean="0"/>
              <a:t>balik</a:t>
            </a:r>
            <a:r>
              <a:rPr lang="en-US" sz="2000" dirty="0" smtClean="0"/>
              <a:t>,  </a:t>
            </a:r>
            <a:r>
              <a:rPr lang="en-US" sz="2000" dirty="0" err="1" smtClean="0"/>
              <a:t>pelacakan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endParaRPr lang="en-US" sz="2000" dirty="0" smtClean="0"/>
          </a:p>
          <a:p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asal</a:t>
            </a:r>
            <a:r>
              <a:rPr lang="en-US" sz="2000" dirty="0" smtClean="0"/>
              <a:t> </a:t>
            </a:r>
            <a:r>
              <a:rPr lang="en-US" sz="2000" dirty="0" err="1" smtClean="0"/>
              <a:t>bahan</a:t>
            </a:r>
            <a:r>
              <a:rPr lang="en-US" sz="2000" dirty="0" smtClean="0"/>
              <a:t> </a:t>
            </a:r>
            <a:r>
              <a:rPr lang="en-US" sz="2000" dirty="0" err="1" smtClean="0"/>
              <a:t>baku</a:t>
            </a:r>
            <a:r>
              <a:rPr lang="en-US" sz="2000" dirty="0" smtClean="0"/>
              <a:t>, proses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 </a:t>
            </a:r>
            <a:r>
              <a:rPr lang="en-US" sz="2000" dirty="0" err="1" smtClean="0"/>
              <a:t>personil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pembuatan</a:t>
            </a:r>
            <a:r>
              <a:rPr lang="en-US" sz="2000" dirty="0" smtClean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4191000" cy="2438400"/>
          </a:xfrm>
          <a:prstGeom prst="rect">
            <a:avLst/>
          </a:prstGeom>
        </p:spPr>
      </p:pic>
      <p:sp>
        <p:nvSpPr>
          <p:cNvPr id="14" name="Title 5"/>
          <p:cNvSpPr txBox="1">
            <a:spLocks/>
          </p:cNvSpPr>
          <p:nvPr/>
        </p:nvSpPr>
        <p:spPr>
          <a:xfrm>
            <a:off x="279774" y="0"/>
            <a:ext cx="9353176" cy="73446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Definisi</a:t>
            </a:r>
            <a:r>
              <a:rPr lang="en-US" sz="2000" dirty="0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traceability</a:t>
            </a:r>
            <a:endParaRPr lang="en-US" sz="2000" dirty="0">
              <a:solidFill>
                <a:srgbClr val="0090D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34" y="1162539"/>
            <a:ext cx="48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Disebut</a:t>
            </a:r>
            <a:r>
              <a:rPr lang="en-US" b="1" dirty="0" smtClean="0"/>
              <a:t> </a:t>
            </a:r>
            <a:r>
              <a:rPr lang="en-US" b="1" dirty="0" err="1" smtClean="0"/>
              <a:t>juga</a:t>
            </a:r>
            <a:r>
              <a:rPr lang="en-US" b="1" dirty="0" smtClean="0"/>
              <a:t> </a:t>
            </a:r>
            <a:r>
              <a:rPr lang="en-US" b="1" dirty="0" err="1" smtClean="0"/>
              <a:t>kemampuan</a:t>
            </a:r>
            <a:r>
              <a:rPr lang="en-US" b="1" dirty="0" smtClean="0"/>
              <a:t> </a:t>
            </a:r>
            <a:r>
              <a:rPr lang="en-US" b="1" dirty="0" err="1" smtClean="0"/>
              <a:t>telusur</a:t>
            </a:r>
            <a:r>
              <a:rPr lang="en-US" b="1" dirty="0" smtClean="0"/>
              <a:t> (</a:t>
            </a:r>
            <a:r>
              <a:rPr lang="en-US" b="1" dirty="0" err="1" smtClean="0"/>
              <a:t>bhs</a:t>
            </a:r>
            <a:r>
              <a:rPr lang="en-US" b="1" dirty="0" smtClean="0"/>
              <a:t> Indonesia)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8196" y="1191863"/>
            <a:ext cx="94738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kemas</a:t>
            </a:r>
            <a:r>
              <a:rPr lang="en-US" dirty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marL="342900" indent="-342900">
              <a:buAutoNum type="alphaLcPeriod"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(</a:t>
            </a:r>
            <a:r>
              <a:rPr lang="en-US" dirty="0" err="1"/>
              <a:t>penandaan</a:t>
            </a:r>
            <a:r>
              <a:rPr lang="en-US" dirty="0"/>
              <a:t>) </a:t>
            </a: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AutoNum type="alphaLcPeriod"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25875"/>
            <a:ext cx="1428108" cy="862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6" y="3654537"/>
            <a:ext cx="1268858" cy="1001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52" y="3808688"/>
            <a:ext cx="1768984" cy="13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7603" y="5348236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Proses </a:t>
            </a:r>
            <a:r>
              <a:rPr lang="en-US" dirty="0" err="1" smtClean="0"/>
              <a:t>produksi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225" y="5348236"/>
            <a:ext cx="158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</p:txBody>
      </p:sp>
      <p:sp>
        <p:nvSpPr>
          <p:cNvPr id="11" name="AutoShape 4" descr="Hasil gambar untuk assembly line operator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4" y="0"/>
            <a:ext cx="92932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9872"/>
            <a:ext cx="2242239" cy="1443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81800" y="5362110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</a:t>
            </a:r>
            <a:r>
              <a:rPr lang="en-US" dirty="0" err="1" smtClean="0"/>
              <a:t>Personil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703" y="895690"/>
            <a:ext cx="524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traceability / </a:t>
            </a:r>
            <a:r>
              <a:rPr lang="en-US" b="1" dirty="0" err="1" smtClean="0"/>
              <a:t>kemampuan</a:t>
            </a:r>
            <a:r>
              <a:rPr lang="en-US" b="1" dirty="0" smtClean="0"/>
              <a:t> </a:t>
            </a:r>
            <a:r>
              <a:rPr lang="en-US" b="1" dirty="0" err="1" smtClean="0"/>
              <a:t>telusur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3 </a:t>
            </a:r>
            <a:r>
              <a:rPr lang="en-US" b="1" dirty="0" err="1" smtClean="0"/>
              <a:t>yaitu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25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279774" y="0"/>
            <a:ext cx="9353176" cy="73446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Konsep</a:t>
            </a:r>
            <a:r>
              <a:rPr lang="en-US" sz="2000" dirty="0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traceability</a:t>
            </a:r>
            <a:endParaRPr lang="en-US" sz="2000" dirty="0">
              <a:solidFill>
                <a:srgbClr val="0090D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85" y="1066800"/>
            <a:ext cx="9039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tepat</a:t>
            </a:r>
            <a:endParaRPr lang="en-US" sz="2000" dirty="0" smtClean="0"/>
          </a:p>
          <a:p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traceability /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telusur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traceability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penandaan</a:t>
            </a:r>
            <a:r>
              <a:rPr lang="en-US" sz="2000" b="1" dirty="0"/>
              <a:t> </a:t>
            </a:r>
            <a:r>
              <a:rPr lang="en-US" sz="2000" b="1" dirty="0" smtClean="0"/>
              <a:t>/ </a:t>
            </a:r>
            <a:r>
              <a:rPr lang="en-US" sz="2000" b="1" dirty="0" err="1" smtClean="0"/>
              <a:t>identifikasi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informasi</a:t>
            </a:r>
            <a:r>
              <a:rPr lang="en-US" sz="2000" dirty="0" smtClean="0"/>
              <a:t>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59800" y="3591746"/>
            <a:ext cx="2097434" cy="1924863"/>
            <a:chOff x="208583" y="3416936"/>
            <a:chExt cx="2097434" cy="1924863"/>
          </a:xfrm>
        </p:grpSpPr>
        <p:sp>
          <p:nvSpPr>
            <p:cNvPr id="22" name="Oval 21"/>
            <p:cNvSpPr/>
            <p:nvPr/>
          </p:nvSpPr>
          <p:spPr>
            <a:xfrm>
              <a:off x="438149" y="3416936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3543012"/>
              <a:ext cx="1562100" cy="125758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08583" y="4972467"/>
              <a:ext cx="2097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Gudang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bahan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baku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17414" y="3589443"/>
            <a:ext cx="1715280" cy="1927166"/>
            <a:chOff x="2281072" y="3375571"/>
            <a:chExt cx="1715280" cy="1927166"/>
          </a:xfrm>
        </p:grpSpPr>
        <p:sp>
          <p:nvSpPr>
            <p:cNvPr id="24" name="Oval 23"/>
            <p:cNvSpPr/>
            <p:nvPr/>
          </p:nvSpPr>
          <p:spPr>
            <a:xfrm>
              <a:off x="2281072" y="3375571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612977"/>
              <a:ext cx="1090973" cy="95902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306017" y="4933405"/>
              <a:ext cx="1690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Proses </a:t>
              </a:r>
              <a:r>
                <a:rPr lang="en-US" b="1" dirty="0" err="1" smtClean="0"/>
                <a:t>produksi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30041" y="3591746"/>
            <a:ext cx="2043893" cy="1924863"/>
            <a:chOff x="4060517" y="3368483"/>
            <a:chExt cx="2043893" cy="1924863"/>
          </a:xfrm>
        </p:grpSpPr>
        <p:sp>
          <p:nvSpPr>
            <p:cNvPr id="29" name="Oval 28"/>
            <p:cNvSpPr/>
            <p:nvPr/>
          </p:nvSpPr>
          <p:spPr>
            <a:xfrm>
              <a:off x="4190999" y="3368483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100" y="3466812"/>
              <a:ext cx="1562100" cy="125758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060517" y="4924014"/>
              <a:ext cx="2043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Gudang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barang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jadi</a:t>
              </a:r>
              <a:endParaRPr lang="en-US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03999" y="3591746"/>
            <a:ext cx="1600201" cy="1886094"/>
            <a:chOff x="7492012" y="3524106"/>
            <a:chExt cx="1600201" cy="1886094"/>
          </a:xfrm>
        </p:grpSpPr>
        <p:sp>
          <p:nvSpPr>
            <p:cNvPr id="33" name="Oval 32"/>
            <p:cNvSpPr/>
            <p:nvPr/>
          </p:nvSpPr>
          <p:spPr>
            <a:xfrm>
              <a:off x="7492012" y="3524106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6845" y="3798811"/>
              <a:ext cx="1170533" cy="98107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656616" y="5040868"/>
              <a:ext cx="1270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Pengiriman</a:t>
              </a:r>
              <a:endParaRPr lang="en-US" b="1" dirty="0"/>
            </a:p>
          </p:txBody>
        </p:sp>
      </p:grpSp>
      <p:sp>
        <p:nvSpPr>
          <p:cNvPr id="39" name="Flowchart: Merge 38"/>
          <p:cNvSpPr/>
          <p:nvPr/>
        </p:nvSpPr>
        <p:spPr>
          <a:xfrm rot="16200000">
            <a:off x="2075013" y="4172316"/>
            <a:ext cx="685800" cy="309625"/>
          </a:xfrm>
          <a:prstGeom prst="flowChartMerg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Flowchart: Merge 42"/>
          <p:cNvSpPr/>
          <p:nvPr/>
        </p:nvSpPr>
        <p:spPr>
          <a:xfrm rot="16200000">
            <a:off x="4077930" y="4151548"/>
            <a:ext cx="685800" cy="309625"/>
          </a:xfrm>
          <a:prstGeom prst="flowChartMerge">
            <a:avLst/>
          </a:prstGeom>
          <a:solidFill>
            <a:schemeClr val="tx2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>
            <a:off x="6613622" y="3909036"/>
            <a:ext cx="764016" cy="914400"/>
          </a:xfrm>
          <a:prstGeom prst="triangle">
            <a:avLst/>
          </a:prstGeom>
          <a:solidFill>
            <a:schemeClr val="accent3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348" y="2880669"/>
            <a:ext cx="8748182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Informasi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9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3124200"/>
            <a:ext cx="504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JEIN </a:t>
            </a:r>
            <a:r>
              <a:rPr lang="en-US" sz="4000" dirty="0" err="1" smtClean="0"/>
              <a:t>Sistem</a:t>
            </a:r>
            <a:r>
              <a:rPr lang="en-US" sz="4000" dirty="0" smtClean="0"/>
              <a:t> Traceability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13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774" y="893135"/>
            <a:ext cx="881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Kesulitan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tepat</a:t>
            </a:r>
            <a:endParaRPr lang="en-US" sz="2000" dirty="0" smtClean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13093" y="1938987"/>
            <a:ext cx="8280400" cy="2801938"/>
            <a:chOff x="304800" y="877888"/>
            <a:chExt cx="11422063" cy="554990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04800" y="1149350"/>
              <a:ext cx="1707556" cy="3387619"/>
              <a:chOff x="304906" y="1401592"/>
              <a:chExt cx="1706914" cy="3387484"/>
            </a:xfrm>
          </p:grpSpPr>
          <p:pic>
            <p:nvPicPr>
              <p:cNvPr id="50" name="Picture 35" descr="http://www.yourwebgraphics.com/gallery/data/thumbnails/392/Man-With-Question-0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24" t="-1114" r="7474" b="1114"/>
              <a:stretch>
                <a:fillRect/>
              </a:stretch>
            </p:blipFill>
            <p:spPr bwMode="auto">
              <a:xfrm>
                <a:off x="304906" y="1401592"/>
                <a:ext cx="1308515" cy="1794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495347" y="3283983"/>
                <a:ext cx="1516970" cy="15061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Customer</a:t>
                </a:r>
              </a:p>
              <a:p>
                <a:pPr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Claim</a:t>
                </a:r>
              </a:p>
              <a:p>
                <a:pPr marL="285750" indent="-285750">
                  <a:buFontTx/>
                  <a:buChar char="-"/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Model</a:t>
                </a:r>
              </a:p>
              <a:p>
                <a:pPr marL="285750" indent="-285750">
                  <a:buFontTx/>
                  <a:buChar char="-"/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Serial No</a:t>
                </a:r>
              </a:p>
            </p:txBody>
          </p:sp>
        </p:grpSp>
        <p:sp>
          <p:nvSpPr>
            <p:cNvPr id="7" name="Rounded Rectangle 1"/>
            <p:cNvSpPr>
              <a:spLocks noChangeArrowheads="1"/>
            </p:cNvSpPr>
            <p:nvPr/>
          </p:nvSpPr>
          <p:spPr bwMode="auto">
            <a:xfrm>
              <a:off x="2582863" y="877888"/>
              <a:ext cx="9144000" cy="5549900"/>
            </a:xfrm>
            <a:prstGeom prst="roundRect">
              <a:avLst>
                <a:gd name="adj" fmla="val 1968"/>
              </a:avLst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kumimoji="0" lang="en-US" sz="2400"/>
            </a:p>
          </p:txBody>
        </p:sp>
        <p:pic>
          <p:nvPicPr>
            <p:cNvPr id="9" name="Picture 10" descr="https://pbs.twimg.com/profile_images/526788188354789376/rdroURt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t="19490" r="8215" b="19974"/>
            <a:stretch>
              <a:fillRect/>
            </a:stretch>
          </p:blipFill>
          <p:spPr bwMode="auto">
            <a:xfrm>
              <a:off x="5316538" y="1065213"/>
              <a:ext cx="1044575" cy="74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2523080" y="1330684"/>
              <a:ext cx="718259" cy="3710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ea typeface="MS PGothic" panose="020B0600070205080204" pitchFamily="34" charset="-128"/>
                </a:rPr>
                <a:t>JEIN</a:t>
              </a:r>
            </a:p>
          </p:txBody>
        </p:sp>
        <p:pic>
          <p:nvPicPr>
            <p:cNvPr id="11" name="Picture 12" descr="http://downloadicons.net/sites/default/files/meeting-icon-8056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388" y="9413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5013807" y="1873250"/>
              <a:ext cx="1648450" cy="609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Receive Claim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6332109" y="1964754"/>
              <a:ext cx="4104966" cy="387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Do Urgent Review Meeting (URM)</a:t>
              </a: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7384754" y="4411875"/>
              <a:ext cx="1803356" cy="387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JWMS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2795587" y="4373221"/>
              <a:ext cx="1666875" cy="387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OCS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9822344" y="4411875"/>
              <a:ext cx="1712856" cy="387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OQC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035449" y="4367749"/>
              <a:ext cx="1858962" cy="44160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Quality system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6764372" y="2911258"/>
              <a:ext cx="2619375" cy="51818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send model, serial no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2735262" y="4783011"/>
              <a:ext cx="2026131" cy="1189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model,lot no / size,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range s/no, prod.date/ ma/ ,shift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5037172" y="4821642"/>
              <a:ext cx="1727200" cy="387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Repair history</a:t>
              </a: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7389813" y="4855814"/>
              <a:ext cx="1728787" cy="1013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lot no,qty stock,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range s/no,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shipment date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9784556" y="4855814"/>
              <a:ext cx="1727200" cy="888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model,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serial number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Status check</a:t>
              </a:r>
            </a:p>
          </p:txBody>
        </p:sp>
        <p:pic>
          <p:nvPicPr>
            <p:cNvPr id="23" name="Picture 14" descr="http://www.clipartbest.com/cliparts/bRc/dkr/bRcdkrzT9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763" y="1004888"/>
              <a:ext cx="1290637" cy="1290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4" descr="http://www.clipartbest.com/cliparts/bRc/dkr/bRcdkrzT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475" y="1287463"/>
              <a:ext cx="725488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4" descr="http://www.clipartbest.com/cliparts/bRc/dkr/bRcdkrzT9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737" y="2383097"/>
              <a:ext cx="723900" cy="72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2646363" y="3827463"/>
              <a:ext cx="1965325" cy="2449512"/>
              <a:chOff x="3003550" y="3827463"/>
              <a:chExt cx="1965325" cy="2449512"/>
            </a:xfrm>
          </p:grpSpPr>
          <p:sp>
            <p:nvSpPr>
              <p:cNvPr id="46" name="Rounded Rectangle 45"/>
              <p:cNvSpPr>
                <a:spLocks noChangeArrowheads="1"/>
              </p:cNvSpPr>
              <p:nvPr/>
            </p:nvSpPr>
            <p:spPr bwMode="auto">
              <a:xfrm>
                <a:off x="3002896" y="3827352"/>
                <a:ext cx="1966452" cy="2449504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47" name="Group 4"/>
              <p:cNvGrpSpPr>
                <a:grpSpLocks/>
              </p:cNvGrpSpPr>
              <p:nvPr/>
            </p:nvGrpSpPr>
            <p:grpSpPr bwMode="auto">
              <a:xfrm>
                <a:off x="3003550" y="3836433"/>
                <a:ext cx="1965325" cy="445055"/>
                <a:chOff x="3003550" y="3836433"/>
                <a:chExt cx="1965325" cy="445055"/>
              </a:xfrm>
            </p:grpSpPr>
            <p:sp>
              <p:nvSpPr>
                <p:cNvPr id="48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36433"/>
                  <a:ext cx="1951037" cy="4099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200" b="1">
                      <a:cs typeface="Arial" panose="020B0604020202020204" pitchFamily="34" charset="0"/>
                    </a:rPr>
                    <a:t>MA</a:t>
                  </a: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 bwMode="auto">
                <a:xfrm>
                  <a:off x="3002896" y="4280147"/>
                  <a:ext cx="196645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7" name="Group 34"/>
            <p:cNvGrpSpPr>
              <a:grpSpLocks/>
            </p:cNvGrpSpPr>
            <p:nvPr/>
          </p:nvGrpSpPr>
          <p:grpSpPr bwMode="auto">
            <a:xfrm>
              <a:off x="4965700" y="3841750"/>
              <a:ext cx="1965325" cy="2449513"/>
              <a:chOff x="3003550" y="3827463"/>
              <a:chExt cx="1965325" cy="2449512"/>
            </a:xfrm>
          </p:grpSpPr>
          <p:sp>
            <p:nvSpPr>
              <p:cNvPr id="42" name="Rounded Rectangle 1"/>
              <p:cNvSpPr>
                <a:spLocks noChangeArrowheads="1"/>
              </p:cNvSpPr>
              <p:nvPr/>
            </p:nvSpPr>
            <p:spPr bwMode="auto">
              <a:xfrm>
                <a:off x="3002572" y="3828788"/>
                <a:ext cx="1966452" cy="2449500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>
                <a:off x="3003550" y="3841371"/>
                <a:ext cx="1965325" cy="440117"/>
                <a:chOff x="3003550" y="3841371"/>
                <a:chExt cx="1965325" cy="440117"/>
              </a:xfrm>
            </p:grpSpPr>
            <p:sp>
              <p:nvSpPr>
                <p:cNvPr id="4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41371"/>
                  <a:ext cx="1951037" cy="38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100" b="1">
                      <a:cs typeface="Arial" panose="020B0604020202020204" pitchFamily="34" charset="0"/>
                    </a:rPr>
                    <a:t>MA + MECHA</a:t>
                  </a: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3002572" y="4281583"/>
                  <a:ext cx="196645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8" name="Group 44"/>
            <p:cNvGrpSpPr>
              <a:grpSpLocks/>
            </p:cNvGrpSpPr>
            <p:nvPr/>
          </p:nvGrpSpPr>
          <p:grpSpPr bwMode="auto">
            <a:xfrm>
              <a:off x="7278688" y="3838575"/>
              <a:ext cx="1965325" cy="2449513"/>
              <a:chOff x="3003550" y="3827463"/>
              <a:chExt cx="1965325" cy="2449512"/>
            </a:xfrm>
          </p:grpSpPr>
          <p:sp>
            <p:nvSpPr>
              <p:cNvPr id="38" name="Rounded Rectangle 1"/>
              <p:cNvSpPr>
                <a:spLocks noChangeArrowheads="1"/>
              </p:cNvSpPr>
              <p:nvPr/>
            </p:nvSpPr>
            <p:spPr bwMode="auto">
              <a:xfrm>
                <a:off x="3004215" y="3828818"/>
                <a:ext cx="1964263" cy="2449502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39" name="Group 46"/>
              <p:cNvGrpSpPr>
                <a:grpSpLocks/>
              </p:cNvGrpSpPr>
              <p:nvPr/>
            </p:nvGrpSpPr>
            <p:grpSpPr bwMode="auto">
              <a:xfrm>
                <a:off x="3003550" y="3841371"/>
                <a:ext cx="1965325" cy="440117"/>
                <a:chOff x="3003550" y="3841371"/>
                <a:chExt cx="1965325" cy="440117"/>
              </a:xfrm>
            </p:grpSpPr>
            <p:sp>
              <p:nvSpPr>
                <p:cNvPr id="4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41371"/>
                  <a:ext cx="1951037" cy="38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100" b="1">
                      <a:cs typeface="Arial" panose="020B0604020202020204" pitchFamily="34" charset="0"/>
                    </a:rPr>
                    <a:t>LOGISTIC</a:t>
                  </a:r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3004215" y="4281613"/>
                  <a:ext cx="196426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9" name="Group 49"/>
            <p:cNvGrpSpPr>
              <a:grpSpLocks/>
            </p:cNvGrpSpPr>
            <p:nvPr/>
          </p:nvGrpSpPr>
          <p:grpSpPr bwMode="auto">
            <a:xfrm>
              <a:off x="9672638" y="3816350"/>
              <a:ext cx="1965325" cy="2449513"/>
              <a:chOff x="3003550" y="3827463"/>
              <a:chExt cx="1965325" cy="2449512"/>
            </a:xfrm>
          </p:grpSpPr>
          <p:sp>
            <p:nvSpPr>
              <p:cNvPr id="34" name="Rounded Rectangle 1"/>
              <p:cNvSpPr>
                <a:spLocks noChangeArrowheads="1"/>
              </p:cNvSpPr>
              <p:nvPr/>
            </p:nvSpPr>
            <p:spPr bwMode="auto">
              <a:xfrm>
                <a:off x="3003731" y="3829034"/>
                <a:ext cx="1964261" cy="2449500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35" name="Group 51"/>
              <p:cNvGrpSpPr>
                <a:grpSpLocks/>
              </p:cNvGrpSpPr>
              <p:nvPr/>
            </p:nvGrpSpPr>
            <p:grpSpPr bwMode="auto">
              <a:xfrm>
                <a:off x="3003550" y="3847823"/>
                <a:ext cx="1965325" cy="433665"/>
                <a:chOff x="3003550" y="3847823"/>
                <a:chExt cx="1965325" cy="433665"/>
              </a:xfrm>
            </p:grpSpPr>
            <p:sp>
              <p:nvSpPr>
                <p:cNvPr id="36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47823"/>
                  <a:ext cx="1951037" cy="38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100" b="1">
                      <a:cs typeface="Arial" panose="020B0604020202020204" pitchFamily="34" charset="0"/>
                    </a:rPr>
                    <a:t>QA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3003731" y="4281831"/>
                  <a:ext cx="196426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30" name="Straight Arrow Connector 29"/>
            <p:cNvCxnSpPr/>
            <p:nvPr/>
          </p:nvCxnSpPr>
          <p:spPr bwMode="auto">
            <a:xfrm flipH="1">
              <a:off x="3628936" y="3512911"/>
              <a:ext cx="4362107" cy="3144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endCxn id="44" idx="0"/>
            </p:cNvCxnSpPr>
            <p:nvPr/>
          </p:nvCxnSpPr>
          <p:spPr bwMode="auto">
            <a:xfrm flipH="1">
              <a:off x="5941378" y="3512911"/>
              <a:ext cx="2049665" cy="3427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endCxn id="38" idx="0"/>
            </p:cNvCxnSpPr>
            <p:nvPr/>
          </p:nvCxnSpPr>
          <p:spPr bwMode="auto">
            <a:xfrm>
              <a:off x="8023889" y="3522345"/>
              <a:ext cx="236500" cy="3175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endCxn id="34" idx="0"/>
            </p:cNvCxnSpPr>
            <p:nvPr/>
          </p:nvCxnSpPr>
          <p:spPr bwMode="auto">
            <a:xfrm>
              <a:off x="8023889" y="3512911"/>
              <a:ext cx="2632155" cy="3050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3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JEIN </a:t>
            </a:r>
            <a:r>
              <a:rPr lang="en-US" dirty="0" err="1" smtClean="0"/>
              <a:t>Sistem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824" y="1066800"/>
            <a:ext cx="92785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Mendapatkan</a:t>
            </a:r>
            <a:r>
              <a:rPr lang="en-US" sz="2500" dirty="0" smtClean="0"/>
              <a:t> </a:t>
            </a:r>
            <a:r>
              <a:rPr lang="en-US" sz="2500" dirty="0" err="1" smtClean="0"/>
              <a:t>informasi</a:t>
            </a:r>
            <a:r>
              <a:rPr lang="en-US" sz="2500" dirty="0" smtClean="0"/>
              <a:t> yang </a:t>
            </a:r>
            <a:r>
              <a:rPr lang="en-US" sz="2500" dirty="0" err="1" smtClean="0"/>
              <a:t>dibutuhkan</a:t>
            </a:r>
            <a:r>
              <a:rPr lang="en-US" sz="2500" dirty="0" smtClean="0"/>
              <a:t> </a:t>
            </a:r>
            <a:r>
              <a:rPr lang="en-US" sz="2500" dirty="0" err="1" smtClean="0"/>
              <a:t>dalam</a:t>
            </a:r>
            <a:r>
              <a:rPr lang="en-US" sz="2500" dirty="0" smtClean="0"/>
              <a:t> </a:t>
            </a:r>
            <a:r>
              <a:rPr lang="en-US" sz="2500" dirty="0" err="1" smtClean="0"/>
              <a:t>waktu</a:t>
            </a:r>
            <a:r>
              <a:rPr lang="en-US" sz="2500" dirty="0" smtClean="0"/>
              <a:t> 1 jam.</a:t>
            </a:r>
            <a:endParaRPr lang="en-US" sz="2800" dirty="0"/>
          </a:p>
          <a:p>
            <a:endParaRPr lang="en-US" sz="25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4" y="2152648"/>
            <a:ext cx="1550576" cy="1490424"/>
          </a:xfrm>
          <a:prstGeom prst="rect">
            <a:avLst/>
          </a:prstGeom>
        </p:spPr>
      </p:pic>
      <p:sp>
        <p:nvSpPr>
          <p:cNvPr id="13" name="Flowchart: Merge 12"/>
          <p:cNvSpPr/>
          <p:nvPr/>
        </p:nvSpPr>
        <p:spPr>
          <a:xfrm rot="16200000">
            <a:off x="2505960" y="2634044"/>
            <a:ext cx="685800" cy="527631"/>
          </a:xfrm>
          <a:prstGeom prst="flowChartMerge">
            <a:avLst/>
          </a:prstGeom>
          <a:solidFill>
            <a:srgbClr val="0068B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2466972"/>
            <a:ext cx="27138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err="1" smtClean="0"/>
              <a:t>Informasi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9142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traceability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4" y="734467"/>
            <a:ext cx="3758826" cy="2838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1295400"/>
            <a:ext cx="6248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Pengembangan</a:t>
            </a:r>
            <a:r>
              <a:rPr lang="en-US" sz="2500" dirty="0" smtClean="0"/>
              <a:t> </a:t>
            </a:r>
            <a:r>
              <a:rPr lang="en-US" sz="2500" dirty="0" err="1" smtClean="0"/>
              <a:t>sistem</a:t>
            </a:r>
            <a:r>
              <a:rPr lang="en-US" sz="2500" dirty="0" smtClean="0"/>
              <a:t> </a:t>
            </a:r>
            <a:r>
              <a:rPr lang="en-US" sz="2500" dirty="0" err="1" smtClean="0"/>
              <a:t>aplikasi</a:t>
            </a:r>
            <a:r>
              <a:rPr lang="en-US" sz="2500" dirty="0" smtClean="0"/>
              <a:t> traceability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Sinkronisasi</a:t>
            </a:r>
            <a:r>
              <a:rPr lang="en-US" sz="2500" dirty="0" smtClean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Pengembangan</a:t>
            </a:r>
            <a:r>
              <a:rPr lang="en-US" sz="2500" dirty="0" smtClean="0"/>
              <a:t> sub-</a:t>
            </a:r>
            <a:r>
              <a:rPr lang="en-US" sz="2500" dirty="0" err="1" smtClean="0"/>
              <a:t>sistem</a:t>
            </a:r>
            <a:endParaRPr lang="en-US" sz="2500" dirty="0" smtClean="0"/>
          </a:p>
        </p:txBody>
      </p:sp>
      <p:pic>
        <p:nvPicPr>
          <p:cNvPr id="7" name="Picture 6" descr="Hasil gambar untuk implementation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733800"/>
            <a:ext cx="9223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6"/>
          <p:cNvSpPr txBox="1">
            <a:spLocks noChangeArrowheads="1"/>
          </p:cNvSpPr>
          <p:nvPr/>
        </p:nvSpPr>
        <p:spPr bwMode="auto">
          <a:xfrm>
            <a:off x="1524000" y="3773487"/>
            <a:ext cx="78149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err="1" smtClean="0"/>
              <a:t>Pengembangan</a:t>
            </a:r>
            <a:r>
              <a:rPr lang="en-US" dirty="0" smtClean="0"/>
              <a:t>: Agustus-2018 </a:t>
            </a:r>
            <a:r>
              <a:rPr lang="en-US" dirty="0"/>
              <a:t>to </a:t>
            </a:r>
            <a:r>
              <a:rPr lang="en-US" dirty="0" smtClean="0"/>
              <a:t>November-2018</a:t>
            </a:r>
            <a:br>
              <a:rPr lang="en-US" dirty="0" smtClean="0"/>
            </a:b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OEM Line : Desember-2018 to </a:t>
            </a:r>
            <a:r>
              <a:rPr lang="en-US" dirty="0" err="1" smtClean="0"/>
              <a:t>Maret</a:t>
            </a:r>
            <a:r>
              <a:rPr lang="en-US" dirty="0" smtClean="0"/>
              <a:t> 2019</a:t>
            </a:r>
            <a:endParaRPr lang="en-US" dirty="0"/>
          </a:p>
          <a:p>
            <a:r>
              <a:rPr lang="en-US" dirty="0" err="1" smtClean="0"/>
              <a:t>Implementasi</a:t>
            </a:r>
            <a:r>
              <a:rPr lang="en-US" dirty="0" smtClean="0"/>
              <a:t>: Desember-2018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9900" y="5066507"/>
            <a:ext cx="364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http://</a:t>
            </a:r>
            <a:r>
              <a:rPr lang="en-US" dirty="0" smtClean="0"/>
              <a:t>136.198.117.48/traceability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7600" y="980931"/>
            <a:ext cx="481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Tahapan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pengembangan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sistem</a:t>
            </a:r>
            <a:r>
              <a:rPr lang="en-US" sz="2000" b="1" dirty="0" smtClean="0"/>
              <a:t> Traceability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53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Traceability JEIN</a:t>
            </a:r>
            <a:endParaRPr lang="en-US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020961" y="1349956"/>
            <a:ext cx="8085138" cy="4421188"/>
            <a:chOff x="1299992" y="1357302"/>
            <a:chExt cx="9388475" cy="5040312"/>
          </a:xfrm>
        </p:grpSpPr>
        <p:grpSp>
          <p:nvGrpSpPr>
            <p:cNvPr id="5" name="Group 113"/>
            <p:cNvGrpSpPr>
              <a:grpSpLocks/>
            </p:cNvGrpSpPr>
            <p:nvPr/>
          </p:nvGrpSpPr>
          <p:grpSpPr bwMode="auto">
            <a:xfrm>
              <a:off x="1299992" y="1357302"/>
              <a:ext cx="9388475" cy="5040312"/>
              <a:chOff x="744313" y="1505985"/>
              <a:chExt cx="9388475" cy="5040312"/>
            </a:xfrm>
          </p:grpSpPr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847500" y="4601610"/>
                <a:ext cx="2217738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744313" y="4519060"/>
                <a:ext cx="2219325" cy="300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744313" y="4519060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1174524" y="4547635"/>
                <a:ext cx="320975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MA </a:t>
                </a:r>
                <a:endParaRPr kumimoji="0" lang="en-US" altLang="en-US" sz="1200" b="1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1595213" y="4547635"/>
                <a:ext cx="178691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&amp; </a:t>
                </a:r>
                <a:endParaRPr kumimoji="0" lang="en-US" altLang="en-US" sz="1200" b="1"/>
              </a:p>
            </p:txBody>
          </p:sp>
          <p:sp>
            <p:nvSpPr>
              <p:cNvPr id="12" name="Rectangle 25"/>
              <p:cNvSpPr>
                <a:spLocks noChangeArrowheads="1"/>
              </p:cNvSpPr>
              <p:nvPr/>
            </p:nvSpPr>
            <p:spPr bwMode="auto">
              <a:xfrm>
                <a:off x="1825400" y="4547635"/>
                <a:ext cx="554689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Mecha</a:t>
                </a:r>
                <a:endParaRPr kumimoji="0" lang="en-US" altLang="en-US" sz="1200" b="1"/>
              </a:p>
            </p:txBody>
          </p:sp>
          <p:pic>
            <p:nvPicPr>
              <p:cNvPr id="13" name="Picture 2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888" y="4539697"/>
                <a:ext cx="3857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888" y="4539697"/>
                <a:ext cx="3857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847500" y="2558497"/>
                <a:ext cx="2217738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6" name="Rectangle 29"/>
              <p:cNvSpPr>
                <a:spLocks noChangeArrowheads="1"/>
              </p:cNvSpPr>
              <p:nvPr/>
            </p:nvSpPr>
            <p:spPr bwMode="auto">
              <a:xfrm>
                <a:off x="847500" y="2558497"/>
                <a:ext cx="2217738" cy="300038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744313" y="2474360"/>
                <a:ext cx="2219325" cy="300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744313" y="2474360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9" name="Rectangle 32"/>
              <p:cNvSpPr>
                <a:spLocks noChangeArrowheads="1"/>
              </p:cNvSpPr>
              <p:nvPr/>
            </p:nvSpPr>
            <p:spPr bwMode="auto">
              <a:xfrm>
                <a:off x="1722213" y="2504522"/>
                <a:ext cx="377867" cy="210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 dirty="0" smtClean="0">
                    <a:solidFill>
                      <a:srgbClr val="000000"/>
                    </a:solidFill>
                  </a:rPr>
                  <a:t>SMT</a:t>
                </a:r>
                <a:endParaRPr kumimoji="0" lang="en-US" altLang="en-US" sz="1200" b="1" dirty="0"/>
              </a:p>
            </p:txBody>
          </p:sp>
          <p:pic>
            <p:nvPicPr>
              <p:cNvPr id="20" name="Picture 3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888" y="2496585"/>
                <a:ext cx="3857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3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888" y="2496585"/>
                <a:ext cx="3857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Freeform 36"/>
              <p:cNvSpPr>
                <a:spLocks/>
              </p:cNvSpPr>
              <p:nvPr/>
            </p:nvSpPr>
            <p:spPr bwMode="auto">
              <a:xfrm>
                <a:off x="771300" y="4992135"/>
                <a:ext cx="2184923" cy="766763"/>
              </a:xfrm>
              <a:custGeom>
                <a:avLst/>
                <a:gdLst>
                  <a:gd name="T0" fmla="*/ 2147483646 w 3687"/>
                  <a:gd name="T1" fmla="*/ 2147483646 h 1767"/>
                  <a:gd name="T2" fmla="*/ 2147483646 w 3687"/>
                  <a:gd name="T3" fmla="*/ 2147483646 h 1767"/>
                  <a:gd name="T4" fmla="*/ 2147483646 w 3687"/>
                  <a:gd name="T5" fmla="*/ 2147483646 h 1767"/>
                  <a:gd name="T6" fmla="*/ 2147483646 w 3687"/>
                  <a:gd name="T7" fmla="*/ 0 h 1767"/>
                  <a:gd name="T8" fmla="*/ 2147483646 w 3687"/>
                  <a:gd name="T9" fmla="*/ 0 h 1767"/>
                  <a:gd name="T10" fmla="*/ 0 w 3687"/>
                  <a:gd name="T11" fmla="*/ 2147483646 h 1767"/>
                  <a:gd name="T12" fmla="*/ 0 w 3687"/>
                  <a:gd name="T13" fmla="*/ 2147483646 h 1767"/>
                  <a:gd name="T14" fmla="*/ 0 w 3687"/>
                  <a:gd name="T15" fmla="*/ 2147483646 h 1767"/>
                  <a:gd name="T16" fmla="*/ 2147483646 w 3687"/>
                  <a:gd name="T17" fmla="*/ 2147483646 h 1767"/>
                  <a:gd name="T18" fmla="*/ 2147483646 w 3687"/>
                  <a:gd name="T19" fmla="*/ 2147483646 h 1767"/>
                  <a:gd name="T20" fmla="*/ 2147483646 w 3687"/>
                  <a:gd name="T21" fmla="*/ 2147483646 h 17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687" h="1767">
                    <a:moveTo>
                      <a:pt x="3495" y="1767"/>
                    </a:moveTo>
                    <a:cubicBezTo>
                      <a:pt x="3601" y="1767"/>
                      <a:pt x="3687" y="1681"/>
                      <a:pt x="3687" y="1575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575"/>
                    </a:lnTo>
                    <a:cubicBezTo>
                      <a:pt x="0" y="1681"/>
                      <a:pt x="86" y="1767"/>
                      <a:pt x="192" y="1767"/>
                    </a:cubicBezTo>
                    <a:lnTo>
                      <a:pt x="3495" y="1767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3" name="Picture 5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010" y="5158822"/>
                <a:ext cx="5476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81"/>
              <p:cNvSpPr>
                <a:spLocks noChangeArrowheads="1"/>
              </p:cNvSpPr>
              <p:nvPr/>
            </p:nvSpPr>
            <p:spPr bwMode="auto">
              <a:xfrm>
                <a:off x="3354163" y="1590122"/>
                <a:ext cx="2217738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25" name="Rectangle 82"/>
              <p:cNvSpPr>
                <a:spLocks noChangeArrowheads="1"/>
              </p:cNvSpPr>
              <p:nvPr/>
            </p:nvSpPr>
            <p:spPr bwMode="auto">
              <a:xfrm>
                <a:off x="3354163" y="1590122"/>
                <a:ext cx="2217738" cy="300038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26" name="Rectangle 83"/>
              <p:cNvSpPr>
                <a:spLocks noChangeArrowheads="1"/>
              </p:cNvSpPr>
              <p:nvPr/>
            </p:nvSpPr>
            <p:spPr bwMode="auto">
              <a:xfrm>
                <a:off x="3250975" y="1505985"/>
                <a:ext cx="2219325" cy="301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27" name="Rectangle 84"/>
              <p:cNvSpPr>
                <a:spLocks noChangeArrowheads="1"/>
              </p:cNvSpPr>
              <p:nvPr/>
            </p:nvSpPr>
            <p:spPr bwMode="auto">
              <a:xfrm>
                <a:off x="3250975" y="1505985"/>
                <a:ext cx="2219325" cy="30162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28" name="Rectangle 85"/>
              <p:cNvSpPr>
                <a:spLocks noChangeArrowheads="1"/>
              </p:cNvSpPr>
              <p:nvPr/>
            </p:nvSpPr>
            <p:spPr bwMode="auto">
              <a:xfrm>
                <a:off x="4179663" y="1537735"/>
                <a:ext cx="277345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MC</a:t>
                </a:r>
                <a:endParaRPr kumimoji="0" lang="en-US" altLang="en-US" sz="1200" b="1"/>
              </a:p>
            </p:txBody>
          </p:sp>
          <p:pic>
            <p:nvPicPr>
              <p:cNvPr id="29" name="Picture 8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1138" y="1529797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8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0663" y="1520272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88"/>
              <p:cNvSpPr>
                <a:spLocks/>
              </p:cNvSpPr>
              <p:nvPr/>
            </p:nvSpPr>
            <p:spPr bwMode="auto">
              <a:xfrm>
                <a:off x="3373213" y="1974297"/>
                <a:ext cx="1973263" cy="533400"/>
              </a:xfrm>
              <a:custGeom>
                <a:avLst/>
                <a:gdLst>
                  <a:gd name="T0" fmla="*/ 2147483646 w 3687"/>
                  <a:gd name="T1" fmla="*/ 2147483646 h 1229"/>
                  <a:gd name="T2" fmla="*/ 2147483646 w 3687"/>
                  <a:gd name="T3" fmla="*/ 2147483646 h 1229"/>
                  <a:gd name="T4" fmla="*/ 2147483646 w 3687"/>
                  <a:gd name="T5" fmla="*/ 2147483646 h 1229"/>
                  <a:gd name="T6" fmla="*/ 2147483646 w 3687"/>
                  <a:gd name="T7" fmla="*/ 2147483646 h 1229"/>
                  <a:gd name="T8" fmla="*/ 2147483646 w 3687"/>
                  <a:gd name="T9" fmla="*/ 0 h 1229"/>
                  <a:gd name="T10" fmla="*/ 2147483646 w 3687"/>
                  <a:gd name="T11" fmla="*/ 0 h 1229"/>
                  <a:gd name="T12" fmla="*/ 0 w 3687"/>
                  <a:gd name="T13" fmla="*/ 2147483646 h 1229"/>
                  <a:gd name="T14" fmla="*/ 0 w 3687"/>
                  <a:gd name="T15" fmla="*/ 2147483646 h 1229"/>
                  <a:gd name="T16" fmla="*/ 0 w 3687"/>
                  <a:gd name="T17" fmla="*/ 2147483646 h 1229"/>
                  <a:gd name="T18" fmla="*/ 2147483646 w 3687"/>
                  <a:gd name="T19" fmla="*/ 2147483646 h 1229"/>
                  <a:gd name="T20" fmla="*/ 2147483646 w 3687"/>
                  <a:gd name="T21" fmla="*/ 2147483646 h 1229"/>
                  <a:gd name="T22" fmla="*/ 2147483646 w 3687"/>
                  <a:gd name="T23" fmla="*/ 2147483646 h 12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687" h="1229">
                    <a:moveTo>
                      <a:pt x="3495" y="1229"/>
                    </a:moveTo>
                    <a:cubicBezTo>
                      <a:pt x="3601" y="1229"/>
                      <a:pt x="3687" y="1143"/>
                      <a:pt x="3687" y="1037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037"/>
                    </a:lnTo>
                    <a:cubicBezTo>
                      <a:pt x="0" y="1143"/>
                      <a:pt x="86" y="1229"/>
                      <a:pt x="192" y="1229"/>
                    </a:cubicBezTo>
                    <a:lnTo>
                      <a:pt x="3495" y="12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89"/>
              <p:cNvSpPr>
                <a:spLocks/>
              </p:cNvSpPr>
              <p:nvPr/>
            </p:nvSpPr>
            <p:spPr bwMode="auto">
              <a:xfrm>
                <a:off x="3373213" y="1974297"/>
                <a:ext cx="1973263" cy="533400"/>
              </a:xfrm>
              <a:custGeom>
                <a:avLst/>
                <a:gdLst>
                  <a:gd name="T0" fmla="*/ 2147483646 w 3687"/>
                  <a:gd name="T1" fmla="*/ 2147483646 h 1229"/>
                  <a:gd name="T2" fmla="*/ 2147483646 w 3687"/>
                  <a:gd name="T3" fmla="*/ 2147483646 h 1229"/>
                  <a:gd name="T4" fmla="*/ 2147483646 w 3687"/>
                  <a:gd name="T5" fmla="*/ 2147483646 h 1229"/>
                  <a:gd name="T6" fmla="*/ 2147483646 w 3687"/>
                  <a:gd name="T7" fmla="*/ 2147483646 h 1229"/>
                  <a:gd name="T8" fmla="*/ 2147483646 w 3687"/>
                  <a:gd name="T9" fmla="*/ 0 h 1229"/>
                  <a:gd name="T10" fmla="*/ 2147483646 w 3687"/>
                  <a:gd name="T11" fmla="*/ 0 h 1229"/>
                  <a:gd name="T12" fmla="*/ 0 w 3687"/>
                  <a:gd name="T13" fmla="*/ 2147483646 h 1229"/>
                  <a:gd name="T14" fmla="*/ 0 w 3687"/>
                  <a:gd name="T15" fmla="*/ 2147483646 h 1229"/>
                  <a:gd name="T16" fmla="*/ 0 w 3687"/>
                  <a:gd name="T17" fmla="*/ 2147483646 h 1229"/>
                  <a:gd name="T18" fmla="*/ 2147483646 w 3687"/>
                  <a:gd name="T19" fmla="*/ 2147483646 h 1229"/>
                  <a:gd name="T20" fmla="*/ 2147483646 w 3687"/>
                  <a:gd name="T21" fmla="*/ 2147483646 h 1229"/>
                  <a:gd name="T22" fmla="*/ 2147483646 w 3687"/>
                  <a:gd name="T23" fmla="*/ 2147483646 h 12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687" h="1229">
                    <a:moveTo>
                      <a:pt x="3495" y="1229"/>
                    </a:moveTo>
                    <a:cubicBezTo>
                      <a:pt x="3601" y="1229"/>
                      <a:pt x="3687" y="1143"/>
                      <a:pt x="3687" y="1037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037"/>
                    </a:lnTo>
                    <a:cubicBezTo>
                      <a:pt x="0" y="1143"/>
                      <a:pt x="86" y="1229"/>
                      <a:pt x="192" y="1229"/>
                    </a:cubicBezTo>
                    <a:lnTo>
                      <a:pt x="3495" y="1229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3" name="Picture 9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3712" y="2083355"/>
                <a:ext cx="428625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Rectangle 97"/>
              <p:cNvSpPr>
                <a:spLocks noChangeArrowheads="1"/>
              </p:cNvSpPr>
              <p:nvPr/>
            </p:nvSpPr>
            <p:spPr bwMode="auto">
              <a:xfrm>
                <a:off x="3354163" y="5746197"/>
                <a:ext cx="2217738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35" name="Rectangle 98"/>
              <p:cNvSpPr>
                <a:spLocks noChangeArrowheads="1"/>
              </p:cNvSpPr>
              <p:nvPr/>
            </p:nvSpPr>
            <p:spPr bwMode="auto">
              <a:xfrm>
                <a:off x="3354163" y="5746197"/>
                <a:ext cx="2217738" cy="300038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36" name="Rectangle 99"/>
              <p:cNvSpPr>
                <a:spLocks noChangeArrowheads="1"/>
              </p:cNvSpPr>
              <p:nvPr/>
            </p:nvSpPr>
            <p:spPr bwMode="auto">
              <a:xfrm>
                <a:off x="3250975" y="5662060"/>
                <a:ext cx="2219325" cy="300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37" name="Rectangle 100"/>
              <p:cNvSpPr>
                <a:spLocks noChangeArrowheads="1"/>
              </p:cNvSpPr>
              <p:nvPr/>
            </p:nvSpPr>
            <p:spPr bwMode="auto">
              <a:xfrm>
                <a:off x="3250975" y="5662060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38" name="Rectangle 101"/>
              <p:cNvSpPr>
                <a:spLocks noChangeArrowheads="1"/>
              </p:cNvSpPr>
              <p:nvPr/>
            </p:nvSpPr>
            <p:spPr bwMode="auto">
              <a:xfrm>
                <a:off x="4154263" y="5695397"/>
                <a:ext cx="318295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IQC</a:t>
                </a:r>
                <a:endParaRPr kumimoji="0" lang="en-US" altLang="en-US" sz="1200" b="1"/>
              </a:p>
            </p:txBody>
          </p:sp>
          <p:pic>
            <p:nvPicPr>
              <p:cNvPr id="39" name="Picture 10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1138" y="5681110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10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1138" y="5681110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Rectangle 104"/>
              <p:cNvSpPr>
                <a:spLocks noChangeArrowheads="1"/>
              </p:cNvSpPr>
              <p:nvPr/>
            </p:nvSpPr>
            <p:spPr bwMode="auto">
              <a:xfrm>
                <a:off x="5860825" y="1590122"/>
                <a:ext cx="2217738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42" name="Rectangle 105"/>
              <p:cNvSpPr>
                <a:spLocks noChangeArrowheads="1"/>
              </p:cNvSpPr>
              <p:nvPr/>
            </p:nvSpPr>
            <p:spPr bwMode="auto">
              <a:xfrm>
                <a:off x="5860825" y="1590122"/>
                <a:ext cx="2217738" cy="300038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43" name="Rectangle 106"/>
              <p:cNvSpPr>
                <a:spLocks noChangeArrowheads="1"/>
              </p:cNvSpPr>
              <p:nvPr/>
            </p:nvSpPr>
            <p:spPr bwMode="auto">
              <a:xfrm>
                <a:off x="5757638" y="1505985"/>
                <a:ext cx="2217738" cy="301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44" name="Rectangle 107"/>
              <p:cNvSpPr>
                <a:spLocks noChangeArrowheads="1"/>
              </p:cNvSpPr>
              <p:nvPr/>
            </p:nvSpPr>
            <p:spPr bwMode="auto">
              <a:xfrm>
                <a:off x="5757638" y="1505985"/>
                <a:ext cx="2217738" cy="30162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45" name="Rectangle 108"/>
              <p:cNvSpPr>
                <a:spLocks noChangeArrowheads="1"/>
              </p:cNvSpPr>
              <p:nvPr/>
            </p:nvSpPr>
            <p:spPr bwMode="auto">
              <a:xfrm>
                <a:off x="6387876" y="1537735"/>
                <a:ext cx="757579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Planning</a:t>
                </a:r>
                <a:endParaRPr kumimoji="0" lang="en-US" altLang="en-US" sz="1200" b="1"/>
              </a:p>
            </p:txBody>
          </p:sp>
          <p:pic>
            <p:nvPicPr>
              <p:cNvPr id="46" name="Picture 109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9388" y="1529797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110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9388" y="1529797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Freeform 112"/>
              <p:cNvSpPr>
                <a:spLocks/>
              </p:cNvSpPr>
              <p:nvPr/>
            </p:nvSpPr>
            <p:spPr bwMode="auto">
              <a:xfrm>
                <a:off x="3373213" y="6128785"/>
                <a:ext cx="1973263" cy="400050"/>
              </a:xfrm>
              <a:custGeom>
                <a:avLst/>
                <a:gdLst>
                  <a:gd name="T0" fmla="*/ 2147483646 w 3687"/>
                  <a:gd name="T1" fmla="*/ 2147483646 h 921"/>
                  <a:gd name="T2" fmla="*/ 2147483646 w 3687"/>
                  <a:gd name="T3" fmla="*/ 2147483646 h 921"/>
                  <a:gd name="T4" fmla="*/ 2147483646 w 3687"/>
                  <a:gd name="T5" fmla="*/ 2147483646 h 921"/>
                  <a:gd name="T6" fmla="*/ 2147483646 w 3687"/>
                  <a:gd name="T7" fmla="*/ 2147483646 h 921"/>
                  <a:gd name="T8" fmla="*/ 2147483646 w 3687"/>
                  <a:gd name="T9" fmla="*/ 0 h 921"/>
                  <a:gd name="T10" fmla="*/ 2147483646 w 3687"/>
                  <a:gd name="T11" fmla="*/ 0 h 921"/>
                  <a:gd name="T12" fmla="*/ 2147483646 w 3687"/>
                  <a:gd name="T13" fmla="*/ 0 h 921"/>
                  <a:gd name="T14" fmla="*/ 0 w 3687"/>
                  <a:gd name="T15" fmla="*/ 2147483646 h 921"/>
                  <a:gd name="T16" fmla="*/ 0 w 3687"/>
                  <a:gd name="T17" fmla="*/ 2147483646 h 921"/>
                  <a:gd name="T18" fmla="*/ 0 w 3687"/>
                  <a:gd name="T19" fmla="*/ 2147483646 h 921"/>
                  <a:gd name="T20" fmla="*/ 2147483646 w 3687"/>
                  <a:gd name="T21" fmla="*/ 2147483646 h 921"/>
                  <a:gd name="T22" fmla="*/ 2147483646 w 3687"/>
                  <a:gd name="T23" fmla="*/ 2147483646 h 921"/>
                  <a:gd name="T24" fmla="*/ 2147483646 w 3687"/>
                  <a:gd name="T25" fmla="*/ 2147483646 h 9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687" h="921">
                    <a:moveTo>
                      <a:pt x="3495" y="921"/>
                    </a:moveTo>
                    <a:cubicBezTo>
                      <a:pt x="3601" y="921"/>
                      <a:pt x="3687" y="835"/>
                      <a:pt x="3687" y="729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729"/>
                    </a:lnTo>
                    <a:cubicBezTo>
                      <a:pt x="0" y="835"/>
                      <a:pt x="86" y="921"/>
                      <a:pt x="192" y="921"/>
                    </a:cubicBezTo>
                    <a:lnTo>
                      <a:pt x="3495" y="921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" name="Picture 11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1475" y="6170540"/>
                <a:ext cx="428625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116"/>
              <p:cNvSpPr>
                <a:spLocks/>
              </p:cNvSpPr>
              <p:nvPr/>
            </p:nvSpPr>
            <p:spPr bwMode="auto">
              <a:xfrm>
                <a:off x="5879875" y="1974297"/>
                <a:ext cx="1973263" cy="400050"/>
              </a:xfrm>
              <a:custGeom>
                <a:avLst/>
                <a:gdLst>
                  <a:gd name="T0" fmla="*/ 2147483646 w 3686"/>
                  <a:gd name="T1" fmla="*/ 2147483646 h 922"/>
                  <a:gd name="T2" fmla="*/ 2147483646 w 3686"/>
                  <a:gd name="T3" fmla="*/ 2147483646 h 922"/>
                  <a:gd name="T4" fmla="*/ 2147483646 w 3686"/>
                  <a:gd name="T5" fmla="*/ 2147483646 h 922"/>
                  <a:gd name="T6" fmla="*/ 2147483646 w 3686"/>
                  <a:gd name="T7" fmla="*/ 2147483646 h 922"/>
                  <a:gd name="T8" fmla="*/ 2147483646 w 3686"/>
                  <a:gd name="T9" fmla="*/ 0 h 922"/>
                  <a:gd name="T10" fmla="*/ 2147483646 w 3686"/>
                  <a:gd name="T11" fmla="*/ 0 h 922"/>
                  <a:gd name="T12" fmla="*/ 2147483646 w 3686"/>
                  <a:gd name="T13" fmla="*/ 0 h 922"/>
                  <a:gd name="T14" fmla="*/ 0 w 3686"/>
                  <a:gd name="T15" fmla="*/ 2147483646 h 922"/>
                  <a:gd name="T16" fmla="*/ 0 w 3686"/>
                  <a:gd name="T17" fmla="*/ 2147483646 h 922"/>
                  <a:gd name="T18" fmla="*/ 0 w 3686"/>
                  <a:gd name="T19" fmla="*/ 2147483646 h 922"/>
                  <a:gd name="T20" fmla="*/ 2147483646 w 3686"/>
                  <a:gd name="T21" fmla="*/ 2147483646 h 922"/>
                  <a:gd name="T22" fmla="*/ 2147483646 w 3686"/>
                  <a:gd name="T23" fmla="*/ 2147483646 h 9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686" h="922">
                    <a:moveTo>
                      <a:pt x="3494" y="922"/>
                    </a:moveTo>
                    <a:cubicBezTo>
                      <a:pt x="3600" y="922"/>
                      <a:pt x="3686" y="836"/>
                      <a:pt x="3686" y="730"/>
                    </a:cubicBezTo>
                    <a:lnTo>
                      <a:pt x="3686" y="192"/>
                    </a:lnTo>
                    <a:cubicBezTo>
                      <a:pt x="3686" y="86"/>
                      <a:pt x="3600" y="0"/>
                      <a:pt x="3494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730"/>
                    </a:lnTo>
                    <a:cubicBezTo>
                      <a:pt x="0" y="836"/>
                      <a:pt x="86" y="922"/>
                      <a:pt x="192" y="922"/>
                    </a:cubicBezTo>
                    <a:lnTo>
                      <a:pt x="3494" y="922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1" name="Picture 11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1325" y="2023510"/>
                <a:ext cx="428625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Rectangle 119"/>
              <p:cNvSpPr>
                <a:spLocks noChangeArrowheads="1"/>
              </p:cNvSpPr>
              <p:nvPr/>
            </p:nvSpPr>
            <p:spPr bwMode="auto">
              <a:xfrm>
                <a:off x="7915050" y="2672799"/>
                <a:ext cx="2217738" cy="301625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53" name="Rectangle 120"/>
              <p:cNvSpPr>
                <a:spLocks noChangeArrowheads="1"/>
              </p:cNvSpPr>
              <p:nvPr/>
            </p:nvSpPr>
            <p:spPr bwMode="auto">
              <a:xfrm>
                <a:off x="7915050" y="2672799"/>
                <a:ext cx="2217738" cy="301625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54" name="Rectangle 121"/>
              <p:cNvSpPr>
                <a:spLocks noChangeArrowheads="1"/>
              </p:cNvSpPr>
              <p:nvPr/>
            </p:nvSpPr>
            <p:spPr bwMode="auto">
              <a:xfrm>
                <a:off x="7811863" y="2590249"/>
                <a:ext cx="2219325" cy="300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55" name="Rectangle 122"/>
              <p:cNvSpPr>
                <a:spLocks noChangeArrowheads="1"/>
              </p:cNvSpPr>
              <p:nvPr/>
            </p:nvSpPr>
            <p:spPr bwMode="auto">
              <a:xfrm>
                <a:off x="7811863" y="2590249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56" name="Rectangle 123"/>
              <p:cNvSpPr>
                <a:spLocks noChangeArrowheads="1"/>
              </p:cNvSpPr>
              <p:nvPr/>
            </p:nvSpPr>
            <p:spPr bwMode="auto">
              <a:xfrm>
                <a:off x="8484963" y="2625174"/>
                <a:ext cx="686847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Logistic</a:t>
                </a:r>
                <a:endParaRPr kumimoji="0" lang="en-US" altLang="en-US" sz="1200" b="1"/>
              </a:p>
            </p:txBody>
          </p:sp>
          <p:pic>
            <p:nvPicPr>
              <p:cNvPr id="57" name="Picture 12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3613" y="2609299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125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3613" y="2609299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Freeform 127"/>
              <p:cNvSpPr>
                <a:spLocks/>
              </p:cNvSpPr>
              <p:nvPr/>
            </p:nvSpPr>
            <p:spPr bwMode="auto">
              <a:xfrm>
                <a:off x="7934100" y="3056974"/>
                <a:ext cx="1973263" cy="400050"/>
              </a:xfrm>
              <a:custGeom>
                <a:avLst/>
                <a:gdLst>
                  <a:gd name="T0" fmla="*/ 2147483646 w 3686"/>
                  <a:gd name="T1" fmla="*/ 2147483646 h 921"/>
                  <a:gd name="T2" fmla="*/ 2147483646 w 3686"/>
                  <a:gd name="T3" fmla="*/ 2147483646 h 921"/>
                  <a:gd name="T4" fmla="*/ 2147483646 w 3686"/>
                  <a:gd name="T5" fmla="*/ 2147483646 h 921"/>
                  <a:gd name="T6" fmla="*/ 2147483646 w 3686"/>
                  <a:gd name="T7" fmla="*/ 0 h 921"/>
                  <a:gd name="T8" fmla="*/ 2147483646 w 3686"/>
                  <a:gd name="T9" fmla="*/ 0 h 921"/>
                  <a:gd name="T10" fmla="*/ 0 w 3686"/>
                  <a:gd name="T11" fmla="*/ 2147483646 h 921"/>
                  <a:gd name="T12" fmla="*/ 0 w 3686"/>
                  <a:gd name="T13" fmla="*/ 2147483646 h 921"/>
                  <a:gd name="T14" fmla="*/ 2147483646 w 3686"/>
                  <a:gd name="T15" fmla="*/ 2147483646 h 921"/>
                  <a:gd name="T16" fmla="*/ 2147483646 w 3686"/>
                  <a:gd name="T17" fmla="*/ 2147483646 h 9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86" h="921">
                    <a:moveTo>
                      <a:pt x="3494" y="921"/>
                    </a:moveTo>
                    <a:cubicBezTo>
                      <a:pt x="3600" y="921"/>
                      <a:pt x="3686" y="835"/>
                      <a:pt x="3686" y="729"/>
                    </a:cubicBezTo>
                    <a:lnTo>
                      <a:pt x="3686" y="192"/>
                    </a:lnTo>
                    <a:cubicBezTo>
                      <a:pt x="3686" y="86"/>
                      <a:pt x="3600" y="0"/>
                      <a:pt x="3494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729"/>
                    </a:lnTo>
                    <a:cubicBezTo>
                      <a:pt x="0" y="835"/>
                      <a:pt x="86" y="921"/>
                      <a:pt x="192" y="921"/>
                    </a:cubicBezTo>
                    <a:lnTo>
                      <a:pt x="3494" y="921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60" name="Picture 129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7113" y="3092379"/>
                <a:ext cx="4286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130"/>
              <p:cNvSpPr>
                <a:spLocks noChangeArrowheads="1"/>
              </p:cNvSpPr>
              <p:nvPr/>
            </p:nvSpPr>
            <p:spPr bwMode="auto">
              <a:xfrm>
                <a:off x="6024338" y="5762072"/>
                <a:ext cx="2219325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62" name="Rectangle 131"/>
              <p:cNvSpPr>
                <a:spLocks noChangeArrowheads="1"/>
              </p:cNvSpPr>
              <p:nvPr/>
            </p:nvSpPr>
            <p:spPr bwMode="auto">
              <a:xfrm>
                <a:off x="6024338" y="5762072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63" name="Rectangle 132"/>
              <p:cNvSpPr>
                <a:spLocks noChangeArrowheads="1"/>
              </p:cNvSpPr>
              <p:nvPr/>
            </p:nvSpPr>
            <p:spPr bwMode="auto">
              <a:xfrm>
                <a:off x="5921150" y="5677935"/>
                <a:ext cx="2219325" cy="301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64" name="Rectangle 133"/>
              <p:cNvSpPr>
                <a:spLocks noChangeArrowheads="1"/>
              </p:cNvSpPr>
              <p:nvPr/>
            </p:nvSpPr>
            <p:spPr bwMode="auto">
              <a:xfrm>
                <a:off x="5921150" y="5677935"/>
                <a:ext cx="2219325" cy="30162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65" name="Rectangle 134"/>
              <p:cNvSpPr>
                <a:spLocks noChangeArrowheads="1"/>
              </p:cNvSpPr>
              <p:nvPr/>
            </p:nvSpPr>
            <p:spPr bwMode="auto">
              <a:xfrm>
                <a:off x="6859363" y="5709685"/>
                <a:ext cx="268037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QA</a:t>
                </a:r>
                <a:endParaRPr kumimoji="0" lang="en-US" altLang="en-US" sz="1200" b="1"/>
              </a:p>
            </p:txBody>
          </p:sp>
          <p:pic>
            <p:nvPicPr>
              <p:cNvPr id="66" name="Picture 135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313" y="5701747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136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313" y="5701747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Freeform 138"/>
              <p:cNvSpPr>
                <a:spLocks/>
              </p:cNvSpPr>
              <p:nvPr/>
            </p:nvSpPr>
            <p:spPr bwMode="auto">
              <a:xfrm>
                <a:off x="6044975" y="6146247"/>
                <a:ext cx="2300749" cy="400050"/>
              </a:xfrm>
              <a:custGeom>
                <a:avLst/>
                <a:gdLst>
                  <a:gd name="T0" fmla="*/ 2147483646 w 3687"/>
                  <a:gd name="T1" fmla="*/ 2147483646 h 922"/>
                  <a:gd name="T2" fmla="*/ 2147483646 w 3687"/>
                  <a:gd name="T3" fmla="*/ 2147483646 h 922"/>
                  <a:gd name="T4" fmla="*/ 2147483646 w 3687"/>
                  <a:gd name="T5" fmla="*/ 2147483646 h 922"/>
                  <a:gd name="T6" fmla="*/ 2147483646 w 3687"/>
                  <a:gd name="T7" fmla="*/ 0 h 922"/>
                  <a:gd name="T8" fmla="*/ 2147483646 w 3687"/>
                  <a:gd name="T9" fmla="*/ 0 h 922"/>
                  <a:gd name="T10" fmla="*/ 0 w 3687"/>
                  <a:gd name="T11" fmla="*/ 2147483646 h 922"/>
                  <a:gd name="T12" fmla="*/ 0 w 3687"/>
                  <a:gd name="T13" fmla="*/ 2147483646 h 922"/>
                  <a:gd name="T14" fmla="*/ 2147483646 w 3687"/>
                  <a:gd name="T15" fmla="*/ 2147483646 h 922"/>
                  <a:gd name="T16" fmla="*/ 2147483646 w 3687"/>
                  <a:gd name="T17" fmla="*/ 2147483646 h 9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87" h="922">
                    <a:moveTo>
                      <a:pt x="3495" y="922"/>
                    </a:moveTo>
                    <a:cubicBezTo>
                      <a:pt x="3601" y="922"/>
                      <a:pt x="3687" y="836"/>
                      <a:pt x="3687" y="730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730"/>
                    </a:lnTo>
                    <a:cubicBezTo>
                      <a:pt x="0" y="836"/>
                      <a:pt x="86" y="922"/>
                      <a:pt x="192" y="922"/>
                    </a:cubicBezTo>
                    <a:lnTo>
                      <a:pt x="3495" y="922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0" name="Picture 140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650" y="6174195"/>
                <a:ext cx="428625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Freeform 141"/>
              <p:cNvSpPr>
                <a:spLocks/>
              </p:cNvSpPr>
              <p:nvPr/>
            </p:nvSpPr>
            <p:spPr bwMode="auto">
              <a:xfrm>
                <a:off x="6784750" y="2525160"/>
                <a:ext cx="204788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42"/>
              <p:cNvSpPr>
                <a:spLocks/>
              </p:cNvSpPr>
              <p:nvPr/>
            </p:nvSpPr>
            <p:spPr bwMode="auto">
              <a:xfrm>
                <a:off x="6784750" y="2525160"/>
                <a:ext cx="204788" cy="166688"/>
              </a:xfrm>
              <a:custGeom>
                <a:avLst/>
                <a:gdLst>
                  <a:gd name="T0" fmla="*/ 0 w 129"/>
                  <a:gd name="T1" fmla="*/ 2147483646 h 105"/>
                  <a:gd name="T2" fmla="*/ 2147483646 w 129"/>
                  <a:gd name="T3" fmla="*/ 0 h 105"/>
                  <a:gd name="T4" fmla="*/ 2147483646 w 129"/>
                  <a:gd name="T5" fmla="*/ 2147483646 h 105"/>
                  <a:gd name="T6" fmla="*/ 2147483646 w 129"/>
                  <a:gd name="T7" fmla="*/ 2147483646 h 105"/>
                  <a:gd name="T8" fmla="*/ 2147483646 w 129"/>
                  <a:gd name="T9" fmla="*/ 2147483646 h 105"/>
                  <a:gd name="T10" fmla="*/ 0 w 129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9" h="105">
                    <a:moveTo>
                      <a:pt x="0" y="52"/>
                    </a:moveTo>
                    <a:cubicBezTo>
                      <a:pt x="0" y="23"/>
                      <a:pt x="29" y="0"/>
                      <a:pt x="65" y="0"/>
                    </a:cubicBezTo>
                    <a:cubicBezTo>
                      <a:pt x="100" y="0"/>
                      <a:pt x="129" y="23"/>
                      <a:pt x="129" y="52"/>
                    </a:cubicBezTo>
                    <a:cubicBezTo>
                      <a:pt x="129" y="52"/>
                      <a:pt x="129" y="52"/>
                      <a:pt x="129" y="52"/>
                    </a:cubicBezTo>
                    <a:cubicBezTo>
                      <a:pt x="129" y="81"/>
                      <a:pt x="100" y="105"/>
                      <a:pt x="65" y="105"/>
                    </a:cubicBezTo>
                    <a:cubicBezTo>
                      <a:pt x="29" y="105"/>
                      <a:pt x="0" y="81"/>
                      <a:pt x="0" y="52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43"/>
              <p:cNvSpPr>
                <a:spLocks/>
              </p:cNvSpPr>
              <p:nvPr/>
            </p:nvSpPr>
            <p:spPr bwMode="auto">
              <a:xfrm>
                <a:off x="4278088" y="2541035"/>
                <a:ext cx="204788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44"/>
              <p:cNvSpPr>
                <a:spLocks/>
              </p:cNvSpPr>
              <p:nvPr/>
            </p:nvSpPr>
            <p:spPr bwMode="auto">
              <a:xfrm>
                <a:off x="4278088" y="2541035"/>
                <a:ext cx="204788" cy="166688"/>
              </a:xfrm>
              <a:custGeom>
                <a:avLst/>
                <a:gdLst>
                  <a:gd name="T0" fmla="*/ 0 w 129"/>
                  <a:gd name="T1" fmla="*/ 2147483646 h 105"/>
                  <a:gd name="T2" fmla="*/ 2147483646 w 129"/>
                  <a:gd name="T3" fmla="*/ 0 h 105"/>
                  <a:gd name="T4" fmla="*/ 2147483646 w 129"/>
                  <a:gd name="T5" fmla="*/ 2147483646 h 105"/>
                  <a:gd name="T6" fmla="*/ 2147483646 w 129"/>
                  <a:gd name="T7" fmla="*/ 2147483646 h 105"/>
                  <a:gd name="T8" fmla="*/ 2147483646 w 129"/>
                  <a:gd name="T9" fmla="*/ 2147483646 h 105"/>
                  <a:gd name="T10" fmla="*/ 0 w 129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9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0" y="0"/>
                      <a:pt x="129" y="24"/>
                      <a:pt x="129" y="53"/>
                    </a:cubicBezTo>
                    <a:cubicBezTo>
                      <a:pt x="129" y="53"/>
                      <a:pt x="129" y="53"/>
                      <a:pt x="129" y="53"/>
                    </a:cubicBezTo>
                    <a:cubicBezTo>
                      <a:pt x="129" y="82"/>
                      <a:pt x="100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45"/>
              <p:cNvSpPr>
                <a:spLocks/>
              </p:cNvSpPr>
              <p:nvPr/>
            </p:nvSpPr>
            <p:spPr bwMode="auto">
              <a:xfrm>
                <a:off x="8838975" y="3490362"/>
                <a:ext cx="204788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46"/>
              <p:cNvSpPr>
                <a:spLocks/>
              </p:cNvSpPr>
              <p:nvPr/>
            </p:nvSpPr>
            <p:spPr bwMode="auto">
              <a:xfrm>
                <a:off x="8838975" y="3490362"/>
                <a:ext cx="204788" cy="166688"/>
              </a:xfrm>
              <a:custGeom>
                <a:avLst/>
                <a:gdLst>
                  <a:gd name="T0" fmla="*/ 0 w 129"/>
                  <a:gd name="T1" fmla="*/ 2147483646 h 105"/>
                  <a:gd name="T2" fmla="*/ 2147483646 w 129"/>
                  <a:gd name="T3" fmla="*/ 0 h 105"/>
                  <a:gd name="T4" fmla="*/ 2147483646 w 129"/>
                  <a:gd name="T5" fmla="*/ 2147483646 h 105"/>
                  <a:gd name="T6" fmla="*/ 2147483646 w 129"/>
                  <a:gd name="T7" fmla="*/ 2147483646 h 105"/>
                  <a:gd name="T8" fmla="*/ 2147483646 w 129"/>
                  <a:gd name="T9" fmla="*/ 2147483646 h 105"/>
                  <a:gd name="T10" fmla="*/ 0 w 129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9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0" y="0"/>
                      <a:pt x="129" y="24"/>
                      <a:pt x="129" y="53"/>
                    </a:cubicBezTo>
                    <a:cubicBezTo>
                      <a:pt x="129" y="53"/>
                      <a:pt x="129" y="53"/>
                      <a:pt x="129" y="53"/>
                    </a:cubicBezTo>
                    <a:cubicBezTo>
                      <a:pt x="129" y="82"/>
                      <a:pt x="100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47"/>
              <p:cNvSpPr>
                <a:spLocks/>
              </p:cNvSpPr>
              <p:nvPr/>
            </p:nvSpPr>
            <p:spPr bwMode="auto">
              <a:xfrm>
                <a:off x="6927625" y="5477910"/>
                <a:ext cx="206375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48"/>
              <p:cNvSpPr>
                <a:spLocks/>
              </p:cNvSpPr>
              <p:nvPr/>
            </p:nvSpPr>
            <p:spPr bwMode="auto">
              <a:xfrm>
                <a:off x="6927625" y="5477910"/>
                <a:ext cx="206375" cy="166688"/>
              </a:xfrm>
              <a:custGeom>
                <a:avLst/>
                <a:gdLst>
                  <a:gd name="T0" fmla="*/ 0 w 130"/>
                  <a:gd name="T1" fmla="*/ 2147483646 h 105"/>
                  <a:gd name="T2" fmla="*/ 2147483646 w 130"/>
                  <a:gd name="T3" fmla="*/ 0 h 105"/>
                  <a:gd name="T4" fmla="*/ 2147483646 w 130"/>
                  <a:gd name="T5" fmla="*/ 2147483646 h 105"/>
                  <a:gd name="T6" fmla="*/ 2147483646 w 130"/>
                  <a:gd name="T7" fmla="*/ 2147483646 h 105"/>
                  <a:gd name="T8" fmla="*/ 2147483646 w 130"/>
                  <a:gd name="T9" fmla="*/ 2147483646 h 105"/>
                  <a:gd name="T10" fmla="*/ 0 w 130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0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1" y="0"/>
                      <a:pt x="130" y="24"/>
                      <a:pt x="130" y="5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82"/>
                      <a:pt x="101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149"/>
              <p:cNvSpPr>
                <a:spLocks/>
              </p:cNvSpPr>
              <p:nvPr/>
            </p:nvSpPr>
            <p:spPr bwMode="auto">
              <a:xfrm>
                <a:off x="4278088" y="5477910"/>
                <a:ext cx="204788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50"/>
              <p:cNvSpPr>
                <a:spLocks/>
              </p:cNvSpPr>
              <p:nvPr/>
            </p:nvSpPr>
            <p:spPr bwMode="auto">
              <a:xfrm>
                <a:off x="4278088" y="5477910"/>
                <a:ext cx="204788" cy="166688"/>
              </a:xfrm>
              <a:custGeom>
                <a:avLst/>
                <a:gdLst>
                  <a:gd name="T0" fmla="*/ 0 w 129"/>
                  <a:gd name="T1" fmla="*/ 2147483646 h 105"/>
                  <a:gd name="T2" fmla="*/ 2147483646 w 129"/>
                  <a:gd name="T3" fmla="*/ 0 h 105"/>
                  <a:gd name="T4" fmla="*/ 2147483646 w 129"/>
                  <a:gd name="T5" fmla="*/ 2147483646 h 105"/>
                  <a:gd name="T6" fmla="*/ 2147483646 w 129"/>
                  <a:gd name="T7" fmla="*/ 2147483646 h 105"/>
                  <a:gd name="T8" fmla="*/ 2147483646 w 129"/>
                  <a:gd name="T9" fmla="*/ 2147483646 h 105"/>
                  <a:gd name="T10" fmla="*/ 0 w 129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9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0" y="0"/>
                      <a:pt x="129" y="24"/>
                      <a:pt x="129" y="53"/>
                    </a:cubicBezTo>
                    <a:cubicBezTo>
                      <a:pt x="129" y="53"/>
                      <a:pt x="129" y="53"/>
                      <a:pt x="129" y="53"/>
                    </a:cubicBezTo>
                    <a:cubicBezTo>
                      <a:pt x="129" y="82"/>
                      <a:pt x="100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51"/>
              <p:cNvSpPr>
                <a:spLocks/>
              </p:cNvSpPr>
              <p:nvPr/>
            </p:nvSpPr>
            <p:spPr bwMode="auto">
              <a:xfrm>
                <a:off x="4381275" y="5119134"/>
                <a:ext cx="1231900" cy="358776"/>
              </a:xfrm>
              <a:custGeom>
                <a:avLst/>
                <a:gdLst>
                  <a:gd name="T0" fmla="*/ 0 w 776"/>
                  <a:gd name="T1" fmla="*/ 2147483646 h 189"/>
                  <a:gd name="T2" fmla="*/ 0 w 776"/>
                  <a:gd name="T3" fmla="*/ 2147483646 h 189"/>
                  <a:gd name="T4" fmla="*/ 2147483646 w 776"/>
                  <a:gd name="T5" fmla="*/ 2147483646 h 189"/>
                  <a:gd name="T6" fmla="*/ 2147483646 w 776"/>
                  <a:gd name="T7" fmla="*/ 0 h 18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76" h="189">
                    <a:moveTo>
                      <a:pt x="0" y="189"/>
                    </a:moveTo>
                    <a:lnTo>
                      <a:pt x="0" y="58"/>
                    </a:lnTo>
                    <a:lnTo>
                      <a:pt x="776" y="58"/>
                    </a:lnTo>
                    <a:lnTo>
                      <a:pt x="776" y="0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52"/>
              <p:cNvSpPr>
                <a:spLocks/>
              </p:cNvSpPr>
              <p:nvPr/>
            </p:nvSpPr>
            <p:spPr bwMode="auto">
              <a:xfrm>
                <a:off x="1730150" y="3709435"/>
                <a:ext cx="206375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53"/>
              <p:cNvSpPr>
                <a:spLocks/>
              </p:cNvSpPr>
              <p:nvPr/>
            </p:nvSpPr>
            <p:spPr bwMode="auto">
              <a:xfrm>
                <a:off x="1730150" y="3709435"/>
                <a:ext cx="206375" cy="166688"/>
              </a:xfrm>
              <a:custGeom>
                <a:avLst/>
                <a:gdLst>
                  <a:gd name="T0" fmla="*/ 0 w 130"/>
                  <a:gd name="T1" fmla="*/ 2147483646 h 105"/>
                  <a:gd name="T2" fmla="*/ 2147483646 w 130"/>
                  <a:gd name="T3" fmla="*/ 0 h 105"/>
                  <a:gd name="T4" fmla="*/ 2147483646 w 130"/>
                  <a:gd name="T5" fmla="*/ 2147483646 h 105"/>
                  <a:gd name="T6" fmla="*/ 2147483646 w 130"/>
                  <a:gd name="T7" fmla="*/ 2147483646 h 105"/>
                  <a:gd name="T8" fmla="*/ 2147483646 w 130"/>
                  <a:gd name="T9" fmla="*/ 2147483646 h 105"/>
                  <a:gd name="T10" fmla="*/ 0 w 130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0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1" y="0"/>
                      <a:pt x="130" y="24"/>
                      <a:pt x="130" y="5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82"/>
                      <a:pt x="101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54"/>
              <p:cNvSpPr>
                <a:spLocks/>
              </p:cNvSpPr>
              <p:nvPr/>
            </p:nvSpPr>
            <p:spPr bwMode="auto">
              <a:xfrm>
                <a:off x="1833338" y="3876122"/>
                <a:ext cx="2049462" cy="166688"/>
              </a:xfrm>
              <a:custGeom>
                <a:avLst/>
                <a:gdLst>
                  <a:gd name="T0" fmla="*/ 0 w 1255"/>
                  <a:gd name="T1" fmla="*/ 0 h 105"/>
                  <a:gd name="T2" fmla="*/ 0 w 1255"/>
                  <a:gd name="T3" fmla="*/ 2147483646 h 105"/>
                  <a:gd name="T4" fmla="*/ 2147483646 w 1255"/>
                  <a:gd name="T5" fmla="*/ 2147483646 h 1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55" h="105">
                    <a:moveTo>
                      <a:pt x="0" y="0"/>
                    </a:moveTo>
                    <a:lnTo>
                      <a:pt x="0" y="105"/>
                    </a:lnTo>
                    <a:lnTo>
                      <a:pt x="1255" y="105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55"/>
              <p:cNvSpPr>
                <a:spLocks/>
              </p:cNvSpPr>
              <p:nvPr/>
            </p:nvSpPr>
            <p:spPr bwMode="auto">
              <a:xfrm>
                <a:off x="1730150" y="4326972"/>
                <a:ext cx="206375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56"/>
              <p:cNvSpPr>
                <a:spLocks/>
              </p:cNvSpPr>
              <p:nvPr/>
            </p:nvSpPr>
            <p:spPr bwMode="auto">
              <a:xfrm>
                <a:off x="1730150" y="4326972"/>
                <a:ext cx="206375" cy="166688"/>
              </a:xfrm>
              <a:custGeom>
                <a:avLst/>
                <a:gdLst>
                  <a:gd name="T0" fmla="*/ 0 w 130"/>
                  <a:gd name="T1" fmla="*/ 2147483646 h 105"/>
                  <a:gd name="T2" fmla="*/ 2147483646 w 130"/>
                  <a:gd name="T3" fmla="*/ 0 h 105"/>
                  <a:gd name="T4" fmla="*/ 2147483646 w 130"/>
                  <a:gd name="T5" fmla="*/ 2147483646 h 105"/>
                  <a:gd name="T6" fmla="*/ 2147483646 w 130"/>
                  <a:gd name="T7" fmla="*/ 2147483646 h 105"/>
                  <a:gd name="T8" fmla="*/ 2147483646 w 130"/>
                  <a:gd name="T9" fmla="*/ 2147483646 h 105"/>
                  <a:gd name="T10" fmla="*/ 0 w 130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0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1" y="0"/>
                      <a:pt x="130" y="24"/>
                      <a:pt x="130" y="5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82"/>
                      <a:pt x="101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57"/>
              <p:cNvSpPr>
                <a:spLocks/>
              </p:cNvSpPr>
              <p:nvPr/>
            </p:nvSpPr>
            <p:spPr bwMode="auto">
              <a:xfrm>
                <a:off x="1833338" y="4142822"/>
                <a:ext cx="2049462" cy="184150"/>
              </a:xfrm>
              <a:custGeom>
                <a:avLst/>
                <a:gdLst>
                  <a:gd name="T0" fmla="*/ 0 w 1255"/>
                  <a:gd name="T1" fmla="*/ 2147483646 h 116"/>
                  <a:gd name="T2" fmla="*/ 0 w 1255"/>
                  <a:gd name="T3" fmla="*/ 0 h 116"/>
                  <a:gd name="T4" fmla="*/ 2147483646 w 1255"/>
                  <a:gd name="T5" fmla="*/ 0 h 1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55" h="116">
                    <a:moveTo>
                      <a:pt x="0" y="116"/>
                    </a:moveTo>
                    <a:lnTo>
                      <a:pt x="0" y="0"/>
                    </a:lnTo>
                    <a:lnTo>
                      <a:pt x="1255" y="0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58"/>
              <p:cNvSpPr>
                <a:spLocks/>
              </p:cNvSpPr>
              <p:nvPr/>
            </p:nvSpPr>
            <p:spPr bwMode="auto">
              <a:xfrm>
                <a:off x="5623933" y="5209041"/>
                <a:ext cx="1409437" cy="241991"/>
              </a:xfrm>
              <a:custGeom>
                <a:avLst/>
                <a:gdLst>
                  <a:gd name="T0" fmla="*/ 2147483646 w 893"/>
                  <a:gd name="T1" fmla="*/ 2147483646 h 79"/>
                  <a:gd name="T2" fmla="*/ 2147483646 w 893"/>
                  <a:gd name="T3" fmla="*/ 0 h 79"/>
                  <a:gd name="T4" fmla="*/ 0 w 893"/>
                  <a:gd name="T5" fmla="*/ 0 h 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3" h="79">
                    <a:moveTo>
                      <a:pt x="893" y="79"/>
                    </a:moveTo>
                    <a:lnTo>
                      <a:pt x="893" y="0"/>
                    </a:lnTo>
                    <a:lnTo>
                      <a:pt x="0" y="0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60"/>
              <p:cNvSpPr>
                <a:spLocks/>
              </p:cNvSpPr>
              <p:nvPr/>
            </p:nvSpPr>
            <p:spPr bwMode="auto">
              <a:xfrm>
                <a:off x="4381274" y="2707722"/>
                <a:ext cx="1241425" cy="455612"/>
              </a:xfrm>
              <a:custGeom>
                <a:avLst/>
                <a:gdLst>
                  <a:gd name="T0" fmla="*/ 0 w 776"/>
                  <a:gd name="T1" fmla="*/ 0 h 252"/>
                  <a:gd name="T2" fmla="*/ 0 w 776"/>
                  <a:gd name="T3" fmla="*/ 2147483646 h 252"/>
                  <a:gd name="T4" fmla="*/ 2147483646 w 776"/>
                  <a:gd name="T5" fmla="*/ 2147483646 h 252"/>
                  <a:gd name="T6" fmla="*/ 2147483646 w 776"/>
                  <a:gd name="T7" fmla="*/ 2147483646 h 2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76" h="252">
                    <a:moveTo>
                      <a:pt x="0" y="0"/>
                    </a:moveTo>
                    <a:lnTo>
                      <a:pt x="0" y="79"/>
                    </a:lnTo>
                    <a:lnTo>
                      <a:pt x="776" y="79"/>
                    </a:lnTo>
                    <a:lnTo>
                      <a:pt x="776" y="252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61"/>
              <p:cNvSpPr>
                <a:spLocks/>
              </p:cNvSpPr>
              <p:nvPr/>
            </p:nvSpPr>
            <p:spPr bwMode="auto">
              <a:xfrm>
                <a:off x="5598888" y="2710897"/>
                <a:ext cx="1295400" cy="141288"/>
              </a:xfrm>
              <a:custGeom>
                <a:avLst/>
                <a:gdLst>
                  <a:gd name="T0" fmla="*/ 2147483646 w 816"/>
                  <a:gd name="T1" fmla="*/ 0 h 89"/>
                  <a:gd name="T2" fmla="*/ 2147483646 w 816"/>
                  <a:gd name="T3" fmla="*/ 2147483646 h 89"/>
                  <a:gd name="T4" fmla="*/ 0 w 816"/>
                  <a:gd name="T5" fmla="*/ 2147483646 h 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6" h="89">
                    <a:moveTo>
                      <a:pt x="816" y="0"/>
                    </a:moveTo>
                    <a:lnTo>
                      <a:pt x="816" y="89"/>
                    </a:lnTo>
                    <a:lnTo>
                      <a:pt x="0" y="89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62"/>
              <p:cNvSpPr>
                <a:spLocks/>
              </p:cNvSpPr>
              <p:nvPr/>
            </p:nvSpPr>
            <p:spPr bwMode="auto">
              <a:xfrm>
                <a:off x="7318150" y="3657049"/>
                <a:ext cx="1624013" cy="96835"/>
              </a:xfrm>
              <a:custGeom>
                <a:avLst/>
                <a:gdLst>
                  <a:gd name="T0" fmla="*/ 2147483646 w 971"/>
                  <a:gd name="T1" fmla="*/ 0 h 63"/>
                  <a:gd name="T2" fmla="*/ 2147483646 w 971"/>
                  <a:gd name="T3" fmla="*/ 2147483646 h 63"/>
                  <a:gd name="T4" fmla="*/ 0 w 971"/>
                  <a:gd name="T5" fmla="*/ 2147483646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1" h="63">
                    <a:moveTo>
                      <a:pt x="971" y="0"/>
                    </a:moveTo>
                    <a:lnTo>
                      <a:pt x="971" y="63"/>
                    </a:lnTo>
                    <a:lnTo>
                      <a:pt x="0" y="63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Box 90"/>
              <p:cNvSpPr txBox="1">
                <a:spLocks noChangeArrowheads="1"/>
              </p:cNvSpPr>
              <p:nvPr/>
            </p:nvSpPr>
            <p:spPr bwMode="auto">
              <a:xfrm>
                <a:off x="1220245" y="5177517"/>
                <a:ext cx="1742616" cy="31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Process &amp; Quality</a:t>
                </a:r>
              </a:p>
            </p:txBody>
          </p:sp>
          <p:sp>
            <p:nvSpPr>
              <p:cNvPr id="93" name="Freeform 36"/>
              <p:cNvSpPr>
                <a:spLocks/>
              </p:cNvSpPr>
              <p:nvPr/>
            </p:nvSpPr>
            <p:spPr bwMode="auto">
              <a:xfrm>
                <a:off x="752251" y="2925210"/>
                <a:ext cx="2225487" cy="766763"/>
              </a:xfrm>
              <a:custGeom>
                <a:avLst/>
                <a:gdLst>
                  <a:gd name="T0" fmla="*/ 2147483646 w 3687"/>
                  <a:gd name="T1" fmla="*/ 2147483646 h 1767"/>
                  <a:gd name="T2" fmla="*/ 2147483646 w 3687"/>
                  <a:gd name="T3" fmla="*/ 2147483646 h 1767"/>
                  <a:gd name="T4" fmla="*/ 2147483646 w 3687"/>
                  <a:gd name="T5" fmla="*/ 2147483646 h 1767"/>
                  <a:gd name="T6" fmla="*/ 2147483646 w 3687"/>
                  <a:gd name="T7" fmla="*/ 0 h 1767"/>
                  <a:gd name="T8" fmla="*/ 2147483646 w 3687"/>
                  <a:gd name="T9" fmla="*/ 0 h 1767"/>
                  <a:gd name="T10" fmla="*/ 0 w 3687"/>
                  <a:gd name="T11" fmla="*/ 2147483646 h 1767"/>
                  <a:gd name="T12" fmla="*/ 0 w 3687"/>
                  <a:gd name="T13" fmla="*/ 2147483646 h 1767"/>
                  <a:gd name="T14" fmla="*/ 0 w 3687"/>
                  <a:gd name="T15" fmla="*/ 2147483646 h 1767"/>
                  <a:gd name="T16" fmla="*/ 2147483646 w 3687"/>
                  <a:gd name="T17" fmla="*/ 2147483646 h 1767"/>
                  <a:gd name="T18" fmla="*/ 2147483646 w 3687"/>
                  <a:gd name="T19" fmla="*/ 2147483646 h 1767"/>
                  <a:gd name="T20" fmla="*/ 2147483646 w 3687"/>
                  <a:gd name="T21" fmla="*/ 2147483646 h 17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687" h="1767">
                    <a:moveTo>
                      <a:pt x="3495" y="1767"/>
                    </a:moveTo>
                    <a:cubicBezTo>
                      <a:pt x="3601" y="1767"/>
                      <a:pt x="3687" y="1681"/>
                      <a:pt x="3687" y="1575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575"/>
                    </a:lnTo>
                    <a:cubicBezTo>
                      <a:pt x="0" y="1681"/>
                      <a:pt x="86" y="1767"/>
                      <a:pt x="192" y="1767"/>
                    </a:cubicBezTo>
                    <a:lnTo>
                      <a:pt x="3495" y="1767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" name="Picture 5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568" y="3091897"/>
                <a:ext cx="5476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TextBox 93"/>
              <p:cNvSpPr txBox="1">
                <a:spLocks noChangeArrowheads="1"/>
              </p:cNvSpPr>
              <p:nvPr/>
            </p:nvSpPr>
            <p:spPr bwMode="auto">
              <a:xfrm>
                <a:off x="1239420" y="3121350"/>
                <a:ext cx="1742616" cy="31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Process &amp; Quality</a:t>
                </a:r>
              </a:p>
            </p:txBody>
          </p:sp>
          <p:sp>
            <p:nvSpPr>
              <p:cNvPr id="96" name="TextBox 94"/>
              <p:cNvSpPr txBox="1">
                <a:spLocks noChangeArrowheads="1"/>
              </p:cNvSpPr>
              <p:nvPr/>
            </p:nvSpPr>
            <p:spPr bwMode="auto">
              <a:xfrm>
                <a:off x="4037703" y="2083778"/>
                <a:ext cx="659298" cy="31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Parts</a:t>
                </a:r>
              </a:p>
            </p:txBody>
          </p:sp>
          <p:sp>
            <p:nvSpPr>
              <p:cNvPr id="97" name="TextBox 95"/>
              <p:cNvSpPr txBox="1">
                <a:spLocks noChangeArrowheads="1"/>
              </p:cNvSpPr>
              <p:nvPr/>
            </p:nvSpPr>
            <p:spPr bwMode="auto">
              <a:xfrm>
                <a:off x="6072423" y="1931884"/>
                <a:ext cx="1450380" cy="526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Shipment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(Finish goods)</a:t>
                </a:r>
              </a:p>
            </p:txBody>
          </p:sp>
          <p:sp>
            <p:nvSpPr>
              <p:cNvPr id="98" name="TextBox 96"/>
              <p:cNvSpPr txBox="1">
                <a:spLocks noChangeArrowheads="1"/>
              </p:cNvSpPr>
              <p:nvPr/>
            </p:nvSpPr>
            <p:spPr bwMode="auto">
              <a:xfrm>
                <a:off x="4037620" y="6137078"/>
                <a:ext cx="821237" cy="31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Quality</a:t>
                </a:r>
              </a:p>
            </p:txBody>
          </p:sp>
          <p:sp>
            <p:nvSpPr>
              <p:cNvPr id="99" name="TextBox 97"/>
              <p:cNvSpPr txBox="1">
                <a:spLocks noChangeArrowheads="1"/>
              </p:cNvSpPr>
              <p:nvPr/>
            </p:nvSpPr>
            <p:spPr bwMode="auto">
              <a:xfrm>
                <a:off x="6472774" y="6183639"/>
                <a:ext cx="1872951" cy="315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 dirty="0" smtClean="0"/>
                  <a:t>Quality &amp; DC Offset</a:t>
                </a:r>
                <a:endParaRPr kumimoji="0" lang="en-US" altLang="en-US" sz="1200" b="1" dirty="0"/>
              </a:p>
            </p:txBody>
          </p:sp>
          <p:sp>
            <p:nvSpPr>
              <p:cNvPr id="100" name="Rectangle 119"/>
              <p:cNvSpPr>
                <a:spLocks noChangeArrowheads="1"/>
              </p:cNvSpPr>
              <p:nvPr/>
            </p:nvSpPr>
            <p:spPr bwMode="auto">
              <a:xfrm>
                <a:off x="7913897" y="4202431"/>
                <a:ext cx="2217738" cy="301625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1" name="Rectangle 120"/>
              <p:cNvSpPr>
                <a:spLocks noChangeArrowheads="1"/>
              </p:cNvSpPr>
              <p:nvPr/>
            </p:nvSpPr>
            <p:spPr bwMode="auto">
              <a:xfrm>
                <a:off x="7913897" y="4202431"/>
                <a:ext cx="2217738" cy="301625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2" name="Rectangle 121"/>
              <p:cNvSpPr>
                <a:spLocks noChangeArrowheads="1"/>
              </p:cNvSpPr>
              <p:nvPr/>
            </p:nvSpPr>
            <p:spPr bwMode="auto">
              <a:xfrm>
                <a:off x="7810710" y="4119881"/>
                <a:ext cx="2219325" cy="300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3" name="Rectangle 122"/>
              <p:cNvSpPr>
                <a:spLocks noChangeArrowheads="1"/>
              </p:cNvSpPr>
              <p:nvPr/>
            </p:nvSpPr>
            <p:spPr bwMode="auto">
              <a:xfrm>
                <a:off x="7810710" y="4119881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4" name="Rectangle 123"/>
              <p:cNvSpPr>
                <a:spLocks noChangeArrowheads="1"/>
              </p:cNvSpPr>
              <p:nvPr/>
            </p:nvSpPr>
            <p:spPr bwMode="auto">
              <a:xfrm>
                <a:off x="8483810" y="4154806"/>
                <a:ext cx="973497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Purchasing</a:t>
                </a:r>
                <a:endParaRPr kumimoji="0" lang="en-US" altLang="en-US" sz="1200" b="1"/>
              </a:p>
            </p:txBody>
          </p:sp>
          <p:pic>
            <p:nvPicPr>
              <p:cNvPr id="105" name="Picture 12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2460" y="4138931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Picture 125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2460" y="4138931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127"/>
              <p:cNvSpPr>
                <a:spLocks/>
              </p:cNvSpPr>
              <p:nvPr/>
            </p:nvSpPr>
            <p:spPr bwMode="auto">
              <a:xfrm>
                <a:off x="7932947" y="4586606"/>
                <a:ext cx="1973263" cy="400050"/>
              </a:xfrm>
              <a:custGeom>
                <a:avLst/>
                <a:gdLst>
                  <a:gd name="T0" fmla="*/ 2147483646 w 3686"/>
                  <a:gd name="T1" fmla="*/ 2147483646 h 921"/>
                  <a:gd name="T2" fmla="*/ 2147483646 w 3686"/>
                  <a:gd name="T3" fmla="*/ 2147483646 h 921"/>
                  <a:gd name="T4" fmla="*/ 2147483646 w 3686"/>
                  <a:gd name="T5" fmla="*/ 2147483646 h 921"/>
                  <a:gd name="T6" fmla="*/ 2147483646 w 3686"/>
                  <a:gd name="T7" fmla="*/ 0 h 921"/>
                  <a:gd name="T8" fmla="*/ 2147483646 w 3686"/>
                  <a:gd name="T9" fmla="*/ 0 h 921"/>
                  <a:gd name="T10" fmla="*/ 0 w 3686"/>
                  <a:gd name="T11" fmla="*/ 2147483646 h 921"/>
                  <a:gd name="T12" fmla="*/ 0 w 3686"/>
                  <a:gd name="T13" fmla="*/ 2147483646 h 921"/>
                  <a:gd name="T14" fmla="*/ 2147483646 w 3686"/>
                  <a:gd name="T15" fmla="*/ 2147483646 h 921"/>
                  <a:gd name="T16" fmla="*/ 2147483646 w 3686"/>
                  <a:gd name="T17" fmla="*/ 2147483646 h 9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86" h="921">
                    <a:moveTo>
                      <a:pt x="3494" y="921"/>
                    </a:moveTo>
                    <a:cubicBezTo>
                      <a:pt x="3600" y="921"/>
                      <a:pt x="3686" y="835"/>
                      <a:pt x="3686" y="729"/>
                    </a:cubicBezTo>
                    <a:lnTo>
                      <a:pt x="3686" y="192"/>
                    </a:lnTo>
                    <a:cubicBezTo>
                      <a:pt x="3686" y="86"/>
                      <a:pt x="3600" y="0"/>
                      <a:pt x="3494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729"/>
                    </a:lnTo>
                    <a:cubicBezTo>
                      <a:pt x="0" y="835"/>
                      <a:pt x="86" y="921"/>
                      <a:pt x="192" y="921"/>
                    </a:cubicBezTo>
                    <a:lnTo>
                      <a:pt x="3494" y="921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8" name="Picture 129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8490" y="4611379"/>
                <a:ext cx="4286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8653665" y="4594508"/>
                <a:ext cx="659298" cy="31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Parts</a:t>
                </a:r>
              </a:p>
            </p:txBody>
          </p:sp>
          <p:sp>
            <p:nvSpPr>
              <p:cNvPr id="110" name="Freeform 162"/>
              <p:cNvSpPr>
                <a:spLocks/>
              </p:cNvSpPr>
              <p:nvPr/>
            </p:nvSpPr>
            <p:spPr bwMode="auto">
              <a:xfrm flipV="1">
                <a:off x="7318150" y="3833262"/>
                <a:ext cx="1636486" cy="85722"/>
              </a:xfrm>
              <a:custGeom>
                <a:avLst/>
                <a:gdLst>
                  <a:gd name="T0" fmla="*/ 2147483646 w 971"/>
                  <a:gd name="T1" fmla="*/ 0 h 63"/>
                  <a:gd name="T2" fmla="*/ 2147483646 w 971"/>
                  <a:gd name="T3" fmla="*/ 2147483646 h 63"/>
                  <a:gd name="T4" fmla="*/ 0 w 971"/>
                  <a:gd name="T5" fmla="*/ 2147483646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1" h="63">
                    <a:moveTo>
                      <a:pt x="971" y="0"/>
                    </a:moveTo>
                    <a:lnTo>
                      <a:pt x="971" y="63"/>
                    </a:lnTo>
                    <a:lnTo>
                      <a:pt x="0" y="63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45"/>
              <p:cNvSpPr>
                <a:spLocks/>
              </p:cNvSpPr>
              <p:nvPr/>
            </p:nvSpPr>
            <p:spPr bwMode="auto">
              <a:xfrm>
                <a:off x="8849861" y="3947562"/>
                <a:ext cx="204788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TextBox 115"/>
            <p:cNvSpPr txBox="1">
              <a:spLocks noChangeArrowheads="1"/>
            </p:cNvSpPr>
            <p:nvPr/>
          </p:nvSpPr>
          <p:spPr bwMode="auto">
            <a:xfrm>
              <a:off x="8901403" y="2850001"/>
              <a:ext cx="1450380" cy="52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en-US" sz="1200" b="1"/>
                <a:t>Shipment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en-US" sz="1200" b="1"/>
                <a:t>(Finish goods)</a:t>
              </a:r>
            </a:p>
          </p:txBody>
        </p:sp>
      </p:grp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390465" y="657225"/>
            <a:ext cx="75504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 b="1" dirty="0" smtClean="0"/>
              <a:t>Mapping / </a:t>
            </a:r>
            <a:r>
              <a:rPr kumimoji="0" lang="en-US" altLang="en-US" sz="2200" b="1" dirty="0" err="1" smtClean="0"/>
              <a:t>Pemetaan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sistem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informasi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pada</a:t>
            </a:r>
            <a:r>
              <a:rPr kumimoji="0" lang="en-US" altLang="en-US" sz="2200" b="1" dirty="0" smtClean="0"/>
              <a:t> sub-</a:t>
            </a:r>
            <a:r>
              <a:rPr kumimoji="0" lang="en-US" altLang="en-US" sz="2200" b="1" dirty="0" err="1" smtClean="0"/>
              <a:t>sistem</a:t>
            </a:r>
            <a:endParaRPr kumimoji="0" lang="en-US" alt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04668" y="2803725"/>
            <a:ext cx="3630495" cy="161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5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809_JVCKENWOOD_A4_e">
  <a:themeElements>
    <a:clrScheme name="JVCKENWODD Colors">
      <a:dk1>
        <a:sysClr val="windowText" lastClr="000000"/>
      </a:dk1>
      <a:lt1>
        <a:sysClr val="window" lastClr="FFFFFF"/>
      </a:lt1>
      <a:dk2>
        <a:srgbClr val="0090DC"/>
      </a:dk2>
      <a:lt2>
        <a:srgbClr val="DBE9F2"/>
      </a:lt2>
      <a:accent1>
        <a:srgbClr val="0068B1"/>
      </a:accent1>
      <a:accent2>
        <a:srgbClr val="8387B6"/>
      </a:accent2>
      <a:accent3>
        <a:srgbClr val="0EA291"/>
      </a:accent3>
      <a:accent4>
        <a:srgbClr val="8EB95F"/>
      </a:accent4>
      <a:accent5>
        <a:srgbClr val="E5A857"/>
      </a:accent5>
      <a:accent6>
        <a:srgbClr val="DD6B75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err="1" smtClean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4英語テンプレート最終" id="{D78BD589-B7E3-4471-975A-30C3DBAC3ACB}" vid="{0C8F02B4-F9E1-4D5D-AF13-D6914310646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CTPAT</Template>
  <TotalTime>6598</TotalTime>
  <Words>830</Words>
  <Application>Microsoft Office PowerPoint</Application>
  <PresentationFormat>A4 Paper (210x297 mm)</PresentationFormat>
  <Paragraphs>252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MS PGothic</vt:lpstr>
      <vt:lpstr>MS PGothic</vt:lpstr>
      <vt:lpstr>Arial</vt:lpstr>
      <vt:lpstr>Arial Rounded MT Bold</vt:lpstr>
      <vt:lpstr>Calibri</vt:lpstr>
      <vt:lpstr>メイリオ</vt:lpstr>
      <vt:lpstr>Verdana</vt:lpstr>
      <vt:lpstr>Wingdings</vt:lpstr>
      <vt:lpstr>160809_JVCKENWOOD_A4_e</vt:lpstr>
      <vt:lpstr>Training Traceability system</vt:lpstr>
      <vt:lpstr>PowerPoint Presentation</vt:lpstr>
      <vt:lpstr>Tujuan traceability</vt:lpstr>
      <vt:lpstr>PowerPoint Presentation</vt:lpstr>
      <vt:lpstr>PowerPoint Presentation</vt:lpstr>
      <vt:lpstr>Latar belakang</vt:lpstr>
      <vt:lpstr>Target JEIN Sistem Traceability</vt:lpstr>
      <vt:lpstr>Pengembangan sistem traceability</vt:lpstr>
      <vt:lpstr>Sistem Traceability JEIN</vt:lpstr>
      <vt:lpstr>Sistem Traceability JEIN</vt:lpstr>
      <vt:lpstr>Sistem Traceability JEIN</vt:lpstr>
      <vt:lpstr>PowerPoint Presentation</vt:lpstr>
      <vt:lpstr>Aplikasi traceability</vt:lpstr>
      <vt:lpstr>Aplikasi Traceability</vt:lpstr>
      <vt:lpstr>Aplikasi traceability</vt:lpstr>
      <vt:lpstr>Aplikasi traceability</vt:lpstr>
      <vt:lpstr>Aplikasi traceability</vt:lpstr>
      <vt:lpstr>Aplikasi traceability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 System</dc:title>
  <dc:creator>edp1</dc:creator>
  <cp:lastModifiedBy>edp5</cp:lastModifiedBy>
  <cp:revision>128</cp:revision>
  <dcterms:created xsi:type="dcterms:W3CDTF">2016-08-18T08:05:59Z</dcterms:created>
  <dcterms:modified xsi:type="dcterms:W3CDTF">2019-04-12T10:16:24Z</dcterms:modified>
</cp:coreProperties>
</file>