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notesSlide1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8.jpeg" ContentType="image/jpe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7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7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_rels/slideLayout82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8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38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39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40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5B1EA423-342A-4576-A2C2-A16328DF2AE7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hyperlink" Target="https://api.mapbox.com/styles/v1/ag892/cju2x2ddx00ye1fnt8nwekdc2.html?fresh=true&amp;title=true&amp;access_token=pk.eyJ1IjoiYWc4OTIiLCJhIjoiY2p1Mnc5NTQ2MGd5YzQ0cjFubmJ5a3h0aSJ9.6rbTJn3aF6xVEXiqlK8ejg#13.16/40.71757/-73.99982/1.5" TargetMode="External"/><Relationship Id="rId2" Type="http://schemas.openxmlformats.org/officeDocument/2006/relationships/slide" Target="../slides/slide13.xml"/><Relationship Id="rId3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280"/>
          </a:xfrm>
          <a:prstGeom prst="rect">
            <a:avLst/>
          </a:prstGeom>
        </p:spPr>
      </p:sp>
      <p:sp>
        <p:nvSpPr>
          <p:cNvPr id="4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91440" bIns="91440"/>
          <a:p>
            <a:pPr marL="216000" indent="-216000"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We look forward to working with you every year for your gala. Here are some ideas that we came up with and would be able to implement given more time.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280"/>
          </a:xfrm>
          <a:prstGeom prst="rect">
            <a:avLst/>
          </a:prstGeom>
        </p:spPr>
      </p:sp>
      <p:sp>
        <p:nvSpPr>
          <p:cNvPr id="4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91440" bIns="91440"/>
          <a:p>
            <a:pPr marL="457200" indent="-2977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100" spc="-1" strike="noStrike">
                <a:latin typeface="Arial"/>
              </a:rPr>
              <a:t>we could incorporate neighborhood-level </a:t>
            </a:r>
            <a:endParaRPr b="0" lang="en-US" sz="1100" spc="-1" strike="noStrike">
              <a:latin typeface="Arial"/>
            </a:endParaRPr>
          </a:p>
          <a:p>
            <a:pPr marL="457200" indent="-2977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100" spc="-1" strike="noStrike">
                <a:latin typeface="Arial"/>
              </a:rPr>
              <a:t>keep in mind: no guarantee that these individuals will be progressive or tech-savvy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160" cy="3428280"/>
          </a:xfrm>
          <a:prstGeom prst="rect">
            <a:avLst/>
          </a:prstGeom>
        </p:spPr>
      </p:sp>
      <p:sp>
        <p:nvSpPr>
          <p:cNvPr id="4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91440" bIns="91440"/>
          <a:p>
            <a:pPr marL="457200" indent="-2977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100" spc="-1" strike="noStrike">
                <a:latin typeface="Arial"/>
              </a:rPr>
              <a:t>if two stations have a similar profile, how do you decide which one to prioritize?</a:t>
            </a:r>
            <a:endParaRPr b="0" lang="en-US" sz="1100" spc="-1" strike="noStrike">
              <a:latin typeface="Arial"/>
            </a:endParaRPr>
          </a:p>
          <a:p>
            <a:pPr marL="457200" indent="-2977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100" spc="-1" strike="noStrike">
                <a:latin typeface="Arial"/>
              </a:rPr>
              <a:t>using public datasets, we can incorporate neighborhood-level 2016 &amp; 2018 election data to help decide which stations to prioritize</a:t>
            </a:r>
            <a:endParaRPr b="0" lang="en-US" sz="1100" spc="-1" strike="noStrike">
              <a:latin typeface="Arial"/>
            </a:endParaRPr>
          </a:p>
          <a:p>
            <a:pPr marL="457200" indent="-2977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100" spc="-1" strike="noStrike">
                <a:latin typeface="Arial"/>
              </a:rPr>
              <a:t>technical lesson: how to utilize geocoder, a Python library for geocoding, to interact with the Google Maps API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280"/>
          </a:xfrm>
          <a:prstGeom prst="rect">
            <a:avLst/>
          </a:prstGeom>
        </p:spPr>
      </p:sp>
      <p:sp>
        <p:nvSpPr>
          <p:cNvPr id="4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91440" bIns="91440"/>
          <a:p>
            <a:pPr marL="216000" indent="-216000">
              <a:lnSpc>
                <a:spcPct val="100000"/>
              </a:lnSpc>
            </a:pPr>
            <a:r>
              <a:rPr b="0" lang="en-US" sz="1100" spc="-1" strike="noStrike" u="sng">
                <a:solidFill>
                  <a:srgbClr val="000000"/>
                </a:solidFill>
                <a:uFillTx/>
                <a:latin typeface="Arial"/>
                <a:hlinkClick r:id="rId1"/>
              </a:rPr>
              <a:t>https://api.mapbox.com/styles/v1/ag892/cju2x2ddx00ye1fnt8nwekdc2.html?fresh=true&amp;title=true&amp;access_token=pk.eyJ1IjoiYWc4OTIiLCJhIjoiY2p1Mnc5NTQ2MGd5YzQ0cjFubmJ5a3h0aSJ9.6rbTJn3aF6xVEXiqlK8ejg#13.16/40.71757/-73.99982/1.5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280"/>
          </a:xfrm>
          <a:prstGeom prst="rect">
            <a:avLst/>
          </a:prstGeom>
        </p:spPr>
      </p:sp>
      <p:sp>
        <p:nvSpPr>
          <p:cNvPr id="3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91440" bIns="91440"/>
          <a:p>
            <a:pPr marL="216000" indent="-21600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</a:rPr>
              <a:t>(data, models, metrics, tools) use PICTURES (maybe logos of tools you used)</a:t>
            </a:r>
            <a:endParaRPr b="0" lang="en-US" sz="105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280"/>
          </a:xfrm>
          <a:prstGeom prst="rect">
            <a:avLst/>
          </a:prstGeom>
        </p:spPr>
      </p:sp>
      <p:sp>
        <p:nvSpPr>
          <p:cNvPr id="3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91440" bIns="91440"/>
          <a:p>
            <a:pPr marL="216000" indent="-21600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</a:rPr>
              <a:t>****Morning and afternoon peaks correspond to morning and evening commutes ---&gt; highest ridership in afternoons</a:t>
            </a:r>
            <a:endParaRPr b="0" lang="en-US" sz="105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280"/>
          </a:xfrm>
          <a:prstGeom prst="rect">
            <a:avLst/>
          </a:prstGeom>
        </p:spPr>
      </p:sp>
      <p:sp>
        <p:nvSpPr>
          <p:cNvPr id="3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91440" bIns="91440"/>
          <a:p>
            <a:pPr marL="216000" indent="-21600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</a:rPr>
              <a:t>(data, models, metrics, tools) use PICTURES (maybe logos of tools you used)</a:t>
            </a:r>
            <a:endParaRPr b="0" lang="en-US" sz="105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280"/>
          </a:xfrm>
          <a:prstGeom prst="rect">
            <a:avLst/>
          </a:prstGeom>
        </p:spPr>
      </p:sp>
      <p:sp>
        <p:nvSpPr>
          <p:cNvPr id="3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91440" bIns="91440"/>
          <a:p>
            <a:pPr marL="216000" indent="-21600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</a:rPr>
              <a:t>(data, models, metrics, tools) use PICTURES (maybe logos of tools you used)</a:t>
            </a:r>
            <a:endParaRPr b="0" lang="en-US" sz="105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280"/>
          </a:xfrm>
          <a:prstGeom prst="rect">
            <a:avLst/>
          </a:prstGeom>
        </p:spPr>
      </p:sp>
      <p:sp>
        <p:nvSpPr>
          <p:cNvPr id="4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91440" bIns="91440"/>
          <a:p>
            <a:pPr marL="216000" indent="-21600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</a:rPr>
              <a:t>Interactive </a:t>
            </a:r>
            <a:endParaRPr b="0" lang="en-US" sz="105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41f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flipH="1" rot="5400000">
            <a:off x="6176520" y="-41760"/>
            <a:ext cx="3687480" cy="2245320"/>
          </a:xfrm>
          <a:prstGeom prst="parallelogram">
            <a:avLst>
              <a:gd name="adj" fmla="val 81897"/>
            </a:avLst>
          </a:prstGeom>
          <a:gradFill rotWithShape="0">
            <a:gsLst>
              <a:gs pos="0">
                <a:srgbClr val="33cccc"/>
              </a:gs>
              <a:gs pos="100000">
                <a:srgbClr val="66ff33"/>
              </a:gs>
            </a:gsLst>
            <a:lin ang="6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 flipH="1" rot="5400000">
            <a:off x="-698760" y="3247920"/>
            <a:ext cx="3573360" cy="2176560"/>
          </a:xfrm>
          <a:prstGeom prst="parallelogram">
            <a:avLst>
              <a:gd name="adj" fmla="val 81897"/>
            </a:avLst>
          </a:prstGeom>
          <a:gradFill rotWithShape="0">
            <a:gsLst>
              <a:gs pos="0">
                <a:srgbClr val="cc3399"/>
              </a:gs>
              <a:gs pos="100000">
                <a:srgbClr val="6699ff"/>
              </a:gs>
            </a:gsLst>
            <a:lin ang="6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 flipH="1" rot="16200000">
            <a:off x="-428040" y="2831040"/>
            <a:ext cx="2194560" cy="1337400"/>
          </a:xfrm>
          <a:prstGeom prst="parallelogram">
            <a:avLst>
              <a:gd name="adj" fmla="val 81897"/>
            </a:avLst>
          </a:prstGeom>
          <a:gradFill rotWithShape="0">
            <a:gsLst>
              <a:gs pos="0">
                <a:srgbClr val="ff0066"/>
              </a:gs>
              <a:gs pos="100000">
                <a:srgbClr val="ff9900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 flipH="1" rot="16200000">
            <a:off x="563760" y="2068200"/>
            <a:ext cx="1518120" cy="924840"/>
          </a:xfrm>
          <a:prstGeom prst="parallelogram">
            <a:avLst>
              <a:gd name="adj" fmla="val 81897"/>
            </a:avLst>
          </a:prstGeom>
          <a:solidFill>
            <a:srgbClr val="0066ff">
              <a:alpha val="2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 rot="5400000">
            <a:off x="-252360" y="2260440"/>
            <a:ext cx="1296360" cy="789120"/>
          </a:xfrm>
          <a:prstGeom prst="parallelogram">
            <a:avLst>
              <a:gd name="adj" fmla="val 81897"/>
            </a:avLst>
          </a:prstGeom>
          <a:gradFill rotWithShape="0">
            <a:gsLst>
              <a:gs pos="0">
                <a:srgbClr val="33cccc"/>
              </a:gs>
              <a:gs pos="100000">
                <a:srgbClr val="66ff33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 rot="16200000">
            <a:off x="-191880" y="1951560"/>
            <a:ext cx="984960" cy="599760"/>
          </a:xfrm>
          <a:prstGeom prst="parallelogram">
            <a:avLst>
              <a:gd name="adj" fmla="val 81897"/>
            </a:avLst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 flipH="1" rot="5400000">
            <a:off x="7216920" y="1270440"/>
            <a:ext cx="2394000" cy="1458360"/>
          </a:xfrm>
          <a:prstGeom prst="parallelogram">
            <a:avLst>
              <a:gd name="adj" fmla="val 81897"/>
            </a:avLst>
          </a:prstGeom>
          <a:gradFill rotWithShape="0">
            <a:gsLst>
              <a:gs pos="0">
                <a:srgbClr val="cc3399"/>
              </a:gs>
              <a:gs pos="100000">
                <a:srgbClr val="6699ff"/>
              </a:gs>
            </a:gsLst>
            <a:lin ang="6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 rot="16200000">
            <a:off x="7922520" y="2745000"/>
            <a:ext cx="1517760" cy="924840"/>
          </a:xfrm>
          <a:prstGeom prst="parallelogram">
            <a:avLst>
              <a:gd name="adj" fmla="val 81897"/>
            </a:avLst>
          </a:prstGeom>
          <a:gradFill rotWithShape="0">
            <a:gsLst>
              <a:gs pos="0">
                <a:srgbClr val="ff0066"/>
              </a:gs>
              <a:gs pos="100000">
                <a:srgbClr val="ff9900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 flipH="1" rot="16200000">
            <a:off x="7315920" y="2802240"/>
            <a:ext cx="1027080" cy="625320"/>
          </a:xfrm>
          <a:prstGeom prst="parallelogram">
            <a:avLst>
              <a:gd name="adj" fmla="val 81897"/>
            </a:avLst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 flipH="1" rot="16200000">
            <a:off x="6337800" y="578880"/>
            <a:ext cx="1519560" cy="925560"/>
          </a:xfrm>
          <a:prstGeom prst="parallelogram">
            <a:avLst>
              <a:gd name="adj" fmla="val 81897"/>
            </a:avLst>
          </a:prstGeom>
          <a:solidFill>
            <a:srgbClr val="0066ff">
              <a:alpha val="2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41f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1"/>
          <p:cNvGrpSpPr/>
          <p:nvPr/>
        </p:nvGrpSpPr>
        <p:grpSpPr>
          <a:xfrm>
            <a:off x="7395120" y="360"/>
            <a:ext cx="1748160" cy="4011840"/>
            <a:chOff x="7395120" y="360"/>
            <a:chExt cx="1748160" cy="4011840"/>
          </a:xfrm>
        </p:grpSpPr>
        <p:sp>
          <p:nvSpPr>
            <p:cNvPr id="49" name="CustomShape 2"/>
            <p:cNvSpPr/>
            <p:nvPr/>
          </p:nvSpPr>
          <p:spPr>
            <a:xfrm flipH="1" rot="5400000">
              <a:off x="7471080" y="406440"/>
              <a:ext cx="2077560" cy="1265400"/>
            </a:xfrm>
            <a:prstGeom prst="parallelogram">
              <a:avLst>
                <a:gd name="adj" fmla="val 81897"/>
              </a:avLst>
            </a:prstGeom>
            <a:gradFill rotWithShape="0"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6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CustomShape 3"/>
            <p:cNvSpPr/>
            <p:nvPr/>
          </p:nvSpPr>
          <p:spPr>
            <a:xfrm flipH="1" rot="5400000">
              <a:off x="7071840" y="1666440"/>
              <a:ext cx="2573640" cy="1567440"/>
            </a:xfrm>
            <a:prstGeom prst="parallelogram">
              <a:avLst>
                <a:gd name="adj" fmla="val 81897"/>
              </a:avLst>
            </a:prstGeom>
            <a:gradFill rotWithShape="0"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6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" name="CustomShape 4"/>
            <p:cNvSpPr/>
            <p:nvPr/>
          </p:nvSpPr>
          <p:spPr>
            <a:xfrm rot="16200000">
              <a:off x="8020440" y="2718720"/>
              <a:ext cx="1395360" cy="849960"/>
            </a:xfrm>
            <a:prstGeom prst="parallelogram">
              <a:avLst>
                <a:gd name="adj" fmla="val 81897"/>
              </a:avLst>
            </a:prstGeom>
            <a:gradFill rotWithShape="0"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" name="CustomShape 5"/>
            <p:cNvSpPr/>
            <p:nvPr/>
          </p:nvSpPr>
          <p:spPr>
            <a:xfrm rot="16200000">
              <a:off x="7178040" y="543240"/>
              <a:ext cx="1110240" cy="67608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" name="CustomShape 6"/>
            <p:cNvSpPr/>
            <p:nvPr/>
          </p:nvSpPr>
          <p:spPr>
            <a:xfrm flipH="1" rot="16200000">
              <a:off x="8242560" y="3381480"/>
              <a:ext cx="783720" cy="47736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4" name="Group 7"/>
          <p:cNvGrpSpPr/>
          <p:nvPr/>
        </p:nvGrpSpPr>
        <p:grpSpPr>
          <a:xfrm>
            <a:off x="0" y="2739240"/>
            <a:ext cx="721800" cy="2403720"/>
            <a:chOff x="0" y="2739240"/>
            <a:chExt cx="721800" cy="2403720"/>
          </a:xfrm>
        </p:grpSpPr>
        <p:sp>
          <p:nvSpPr>
            <p:cNvPr id="55" name="CustomShape 8"/>
            <p:cNvSpPr/>
            <p:nvPr/>
          </p:nvSpPr>
          <p:spPr>
            <a:xfrm flipH="1" rot="5400000">
              <a:off x="-231840" y="3330360"/>
              <a:ext cx="1185120" cy="721800"/>
            </a:xfrm>
            <a:prstGeom prst="parallelogram">
              <a:avLst>
                <a:gd name="adj" fmla="val 81897"/>
              </a:avLst>
            </a:prstGeom>
            <a:gradFill rotWithShape="0"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6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" name="CustomShape 9"/>
            <p:cNvSpPr/>
            <p:nvPr/>
          </p:nvSpPr>
          <p:spPr>
            <a:xfrm rot="5400000">
              <a:off x="-156960" y="3052080"/>
              <a:ext cx="808200" cy="491760"/>
            </a:xfrm>
            <a:prstGeom prst="parallelogram">
              <a:avLst>
                <a:gd name="adj" fmla="val 81897"/>
              </a:avLst>
            </a:prstGeom>
            <a:gradFill rotWithShape="0"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" name="CustomShape 10"/>
            <p:cNvSpPr/>
            <p:nvPr/>
          </p:nvSpPr>
          <p:spPr>
            <a:xfrm flipH="1" rot="16200000">
              <a:off x="-172800" y="4429080"/>
              <a:ext cx="887400" cy="540360"/>
            </a:xfrm>
            <a:prstGeom prst="parallelogram">
              <a:avLst>
                <a:gd name="adj" fmla="val 81897"/>
              </a:avLst>
            </a:prstGeom>
            <a:gradFill rotWithShape="0"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" name="CustomShape 11"/>
            <p:cNvSpPr/>
            <p:nvPr/>
          </p:nvSpPr>
          <p:spPr>
            <a:xfrm rot="16200000">
              <a:off x="-119520" y="2859480"/>
              <a:ext cx="614160" cy="37368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" name="CustomShape 12"/>
            <p:cNvSpPr/>
            <p:nvPr/>
          </p:nvSpPr>
          <p:spPr>
            <a:xfrm flipH="1" rot="16200000">
              <a:off x="227880" y="4046400"/>
              <a:ext cx="613800" cy="37368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0" name="PlaceHolder 1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" name="PlaceHolder 1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41f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1"/>
          <p:cNvGrpSpPr/>
          <p:nvPr/>
        </p:nvGrpSpPr>
        <p:grpSpPr>
          <a:xfrm>
            <a:off x="7395120" y="360"/>
            <a:ext cx="1748160" cy="4011840"/>
            <a:chOff x="7395120" y="360"/>
            <a:chExt cx="1748160" cy="4011840"/>
          </a:xfrm>
        </p:grpSpPr>
        <p:sp>
          <p:nvSpPr>
            <p:cNvPr id="99" name="CustomShape 2"/>
            <p:cNvSpPr/>
            <p:nvPr/>
          </p:nvSpPr>
          <p:spPr>
            <a:xfrm flipH="1" rot="5400000">
              <a:off x="7471080" y="406440"/>
              <a:ext cx="2077560" cy="1265400"/>
            </a:xfrm>
            <a:prstGeom prst="parallelogram">
              <a:avLst>
                <a:gd name="adj" fmla="val 81897"/>
              </a:avLst>
            </a:prstGeom>
            <a:gradFill rotWithShape="0"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6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" name="CustomShape 3"/>
            <p:cNvSpPr/>
            <p:nvPr/>
          </p:nvSpPr>
          <p:spPr>
            <a:xfrm flipH="1" rot="5400000">
              <a:off x="7071840" y="1666440"/>
              <a:ext cx="2573640" cy="1567440"/>
            </a:xfrm>
            <a:prstGeom prst="parallelogram">
              <a:avLst>
                <a:gd name="adj" fmla="val 81897"/>
              </a:avLst>
            </a:prstGeom>
            <a:gradFill rotWithShape="0"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6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" name="CustomShape 4"/>
            <p:cNvSpPr/>
            <p:nvPr/>
          </p:nvSpPr>
          <p:spPr>
            <a:xfrm rot="16200000">
              <a:off x="8020440" y="2718720"/>
              <a:ext cx="1395360" cy="849960"/>
            </a:xfrm>
            <a:prstGeom prst="parallelogram">
              <a:avLst>
                <a:gd name="adj" fmla="val 81897"/>
              </a:avLst>
            </a:prstGeom>
            <a:gradFill rotWithShape="0"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" name="CustomShape 5"/>
            <p:cNvSpPr/>
            <p:nvPr/>
          </p:nvSpPr>
          <p:spPr>
            <a:xfrm rot="16200000">
              <a:off x="7178040" y="543240"/>
              <a:ext cx="1110240" cy="67608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" name="CustomShape 6"/>
            <p:cNvSpPr/>
            <p:nvPr/>
          </p:nvSpPr>
          <p:spPr>
            <a:xfrm flipH="1" rot="16200000">
              <a:off x="8242560" y="3381480"/>
              <a:ext cx="783720" cy="47736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4" name="Group 7"/>
          <p:cNvGrpSpPr/>
          <p:nvPr/>
        </p:nvGrpSpPr>
        <p:grpSpPr>
          <a:xfrm>
            <a:off x="0" y="2739240"/>
            <a:ext cx="721800" cy="2403720"/>
            <a:chOff x="0" y="2739240"/>
            <a:chExt cx="721800" cy="2403720"/>
          </a:xfrm>
        </p:grpSpPr>
        <p:sp>
          <p:nvSpPr>
            <p:cNvPr id="105" name="CustomShape 8"/>
            <p:cNvSpPr/>
            <p:nvPr/>
          </p:nvSpPr>
          <p:spPr>
            <a:xfrm flipH="1" rot="5400000">
              <a:off x="-231840" y="3330360"/>
              <a:ext cx="1185120" cy="721800"/>
            </a:xfrm>
            <a:prstGeom prst="parallelogram">
              <a:avLst>
                <a:gd name="adj" fmla="val 81897"/>
              </a:avLst>
            </a:prstGeom>
            <a:gradFill rotWithShape="0"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6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" name="CustomShape 9"/>
            <p:cNvSpPr/>
            <p:nvPr/>
          </p:nvSpPr>
          <p:spPr>
            <a:xfrm rot="5400000">
              <a:off x="-156960" y="3052080"/>
              <a:ext cx="808200" cy="491760"/>
            </a:xfrm>
            <a:prstGeom prst="parallelogram">
              <a:avLst>
                <a:gd name="adj" fmla="val 81897"/>
              </a:avLst>
            </a:prstGeom>
            <a:gradFill rotWithShape="0"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" name="CustomShape 10"/>
            <p:cNvSpPr/>
            <p:nvPr/>
          </p:nvSpPr>
          <p:spPr>
            <a:xfrm flipH="1" rot="16200000">
              <a:off x="-172800" y="4429080"/>
              <a:ext cx="887400" cy="540360"/>
            </a:xfrm>
            <a:prstGeom prst="parallelogram">
              <a:avLst>
                <a:gd name="adj" fmla="val 81897"/>
              </a:avLst>
            </a:prstGeom>
            <a:gradFill rotWithShape="0"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" name="CustomShape 11"/>
            <p:cNvSpPr/>
            <p:nvPr/>
          </p:nvSpPr>
          <p:spPr>
            <a:xfrm rot="16200000">
              <a:off x="-119520" y="2859480"/>
              <a:ext cx="614160" cy="37368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" name="CustomShape 12"/>
            <p:cNvSpPr/>
            <p:nvPr/>
          </p:nvSpPr>
          <p:spPr>
            <a:xfrm flipH="1" rot="16200000">
              <a:off x="227880" y="4046400"/>
              <a:ext cx="613800" cy="37368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0" name="PlaceHolder 1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1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41f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 flipH="1" rot="5400000">
            <a:off x="6176520" y="-41760"/>
            <a:ext cx="3687480" cy="2245320"/>
          </a:xfrm>
          <a:prstGeom prst="parallelogram">
            <a:avLst>
              <a:gd name="adj" fmla="val 81897"/>
            </a:avLst>
          </a:prstGeom>
          <a:gradFill rotWithShape="0">
            <a:gsLst>
              <a:gs pos="0">
                <a:srgbClr val="33cccc"/>
              </a:gs>
              <a:gs pos="100000">
                <a:srgbClr val="66ff33"/>
              </a:gs>
            </a:gsLst>
            <a:lin ang="6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2"/>
          <p:cNvSpPr/>
          <p:nvPr/>
        </p:nvSpPr>
        <p:spPr>
          <a:xfrm flipH="1" rot="5400000">
            <a:off x="-698760" y="3247920"/>
            <a:ext cx="3573360" cy="2176560"/>
          </a:xfrm>
          <a:prstGeom prst="parallelogram">
            <a:avLst>
              <a:gd name="adj" fmla="val 81897"/>
            </a:avLst>
          </a:prstGeom>
          <a:gradFill rotWithShape="0">
            <a:gsLst>
              <a:gs pos="0">
                <a:srgbClr val="cc3399"/>
              </a:gs>
              <a:gs pos="100000">
                <a:srgbClr val="6699ff"/>
              </a:gs>
            </a:gsLst>
            <a:lin ang="6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3"/>
          <p:cNvSpPr/>
          <p:nvPr/>
        </p:nvSpPr>
        <p:spPr>
          <a:xfrm flipH="1" rot="16200000">
            <a:off x="-428040" y="2831040"/>
            <a:ext cx="2194560" cy="1337400"/>
          </a:xfrm>
          <a:prstGeom prst="parallelogram">
            <a:avLst>
              <a:gd name="adj" fmla="val 81897"/>
            </a:avLst>
          </a:prstGeom>
          <a:gradFill rotWithShape="0">
            <a:gsLst>
              <a:gs pos="0">
                <a:srgbClr val="ff0066"/>
              </a:gs>
              <a:gs pos="100000">
                <a:srgbClr val="ff9900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4"/>
          <p:cNvSpPr/>
          <p:nvPr/>
        </p:nvSpPr>
        <p:spPr>
          <a:xfrm flipH="1" rot="16200000">
            <a:off x="563760" y="2068200"/>
            <a:ext cx="1518120" cy="924840"/>
          </a:xfrm>
          <a:prstGeom prst="parallelogram">
            <a:avLst>
              <a:gd name="adj" fmla="val 81897"/>
            </a:avLst>
          </a:prstGeom>
          <a:solidFill>
            <a:srgbClr val="0066ff">
              <a:alpha val="2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5"/>
          <p:cNvSpPr/>
          <p:nvPr/>
        </p:nvSpPr>
        <p:spPr>
          <a:xfrm rot="5400000">
            <a:off x="-252360" y="2260440"/>
            <a:ext cx="1296360" cy="789120"/>
          </a:xfrm>
          <a:prstGeom prst="parallelogram">
            <a:avLst>
              <a:gd name="adj" fmla="val 81897"/>
            </a:avLst>
          </a:prstGeom>
          <a:gradFill rotWithShape="0">
            <a:gsLst>
              <a:gs pos="0">
                <a:srgbClr val="33cccc"/>
              </a:gs>
              <a:gs pos="100000">
                <a:srgbClr val="66ff33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6"/>
          <p:cNvSpPr/>
          <p:nvPr/>
        </p:nvSpPr>
        <p:spPr>
          <a:xfrm rot="16200000">
            <a:off x="-191880" y="1951560"/>
            <a:ext cx="984960" cy="599760"/>
          </a:xfrm>
          <a:prstGeom prst="parallelogram">
            <a:avLst>
              <a:gd name="adj" fmla="val 81897"/>
            </a:avLst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7"/>
          <p:cNvSpPr/>
          <p:nvPr/>
        </p:nvSpPr>
        <p:spPr>
          <a:xfrm flipH="1" rot="5400000">
            <a:off x="7216920" y="1270440"/>
            <a:ext cx="2394000" cy="1458360"/>
          </a:xfrm>
          <a:prstGeom prst="parallelogram">
            <a:avLst>
              <a:gd name="adj" fmla="val 81897"/>
            </a:avLst>
          </a:prstGeom>
          <a:gradFill rotWithShape="0">
            <a:gsLst>
              <a:gs pos="0">
                <a:srgbClr val="cc3399"/>
              </a:gs>
              <a:gs pos="100000">
                <a:srgbClr val="6699ff"/>
              </a:gs>
            </a:gsLst>
            <a:lin ang="6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8"/>
          <p:cNvSpPr/>
          <p:nvPr/>
        </p:nvSpPr>
        <p:spPr>
          <a:xfrm rot="16200000">
            <a:off x="7922520" y="2745000"/>
            <a:ext cx="1517760" cy="924840"/>
          </a:xfrm>
          <a:prstGeom prst="parallelogram">
            <a:avLst>
              <a:gd name="adj" fmla="val 81897"/>
            </a:avLst>
          </a:prstGeom>
          <a:gradFill rotWithShape="0">
            <a:gsLst>
              <a:gs pos="0">
                <a:srgbClr val="ff0066"/>
              </a:gs>
              <a:gs pos="100000">
                <a:srgbClr val="ff9900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9"/>
          <p:cNvSpPr/>
          <p:nvPr/>
        </p:nvSpPr>
        <p:spPr>
          <a:xfrm flipH="1" rot="16200000">
            <a:off x="7315920" y="2802240"/>
            <a:ext cx="1027080" cy="625320"/>
          </a:xfrm>
          <a:prstGeom prst="parallelogram">
            <a:avLst>
              <a:gd name="adj" fmla="val 81897"/>
            </a:avLst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10"/>
          <p:cNvSpPr/>
          <p:nvPr/>
        </p:nvSpPr>
        <p:spPr>
          <a:xfrm flipH="1" rot="16200000">
            <a:off x="6337800" y="578880"/>
            <a:ext cx="1519560" cy="925560"/>
          </a:xfrm>
          <a:prstGeom prst="parallelogram">
            <a:avLst>
              <a:gd name="adj" fmla="val 81897"/>
            </a:avLst>
          </a:prstGeom>
          <a:solidFill>
            <a:srgbClr val="0066ff">
              <a:alpha val="2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PlaceHolder 1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9" name="PlaceHolder 1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41f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roup 1"/>
          <p:cNvGrpSpPr/>
          <p:nvPr/>
        </p:nvGrpSpPr>
        <p:grpSpPr>
          <a:xfrm>
            <a:off x="7934760" y="720"/>
            <a:ext cx="1208520" cy="2773440"/>
            <a:chOff x="7934760" y="720"/>
            <a:chExt cx="1208520" cy="2773440"/>
          </a:xfrm>
        </p:grpSpPr>
        <p:sp>
          <p:nvSpPr>
            <p:cNvPr id="197" name="CustomShape 2"/>
            <p:cNvSpPr/>
            <p:nvPr/>
          </p:nvSpPr>
          <p:spPr>
            <a:xfrm flipH="1" rot="5400000">
              <a:off x="7987320" y="281520"/>
              <a:ext cx="1436040" cy="874440"/>
            </a:xfrm>
            <a:prstGeom prst="parallelogram">
              <a:avLst>
                <a:gd name="adj" fmla="val 81897"/>
              </a:avLst>
            </a:prstGeom>
            <a:gradFill rotWithShape="0"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6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" name="CustomShape 3"/>
            <p:cNvSpPr/>
            <p:nvPr/>
          </p:nvSpPr>
          <p:spPr>
            <a:xfrm flipH="1" rot="5400000">
              <a:off x="7711200" y="1152720"/>
              <a:ext cx="1779120" cy="1083600"/>
            </a:xfrm>
            <a:prstGeom prst="parallelogram">
              <a:avLst>
                <a:gd name="adj" fmla="val 81897"/>
              </a:avLst>
            </a:prstGeom>
            <a:gradFill rotWithShape="0"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6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" name="CustomShape 4"/>
            <p:cNvSpPr/>
            <p:nvPr/>
          </p:nvSpPr>
          <p:spPr>
            <a:xfrm rot="16200000">
              <a:off x="8367120" y="1879920"/>
              <a:ext cx="964440" cy="587520"/>
            </a:xfrm>
            <a:prstGeom prst="parallelogram">
              <a:avLst>
                <a:gd name="adj" fmla="val 81897"/>
              </a:avLst>
            </a:prstGeom>
            <a:gradFill rotWithShape="0"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" name="CustomShape 5"/>
            <p:cNvSpPr/>
            <p:nvPr/>
          </p:nvSpPr>
          <p:spPr>
            <a:xfrm rot="16200000">
              <a:off x="7784640" y="375840"/>
              <a:ext cx="767520" cy="46728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" name="CustomShape 6"/>
            <p:cNvSpPr/>
            <p:nvPr/>
          </p:nvSpPr>
          <p:spPr>
            <a:xfrm flipH="1" rot="16200000">
              <a:off x="8520480" y="2338200"/>
              <a:ext cx="541800" cy="32976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02" name="Group 7"/>
          <p:cNvGrpSpPr/>
          <p:nvPr/>
        </p:nvGrpSpPr>
        <p:grpSpPr>
          <a:xfrm>
            <a:off x="0" y="2233080"/>
            <a:ext cx="874080" cy="2909880"/>
            <a:chOff x="0" y="2233080"/>
            <a:chExt cx="874080" cy="2909880"/>
          </a:xfrm>
        </p:grpSpPr>
        <p:sp>
          <p:nvSpPr>
            <p:cNvPr id="203" name="CustomShape 8"/>
            <p:cNvSpPr/>
            <p:nvPr/>
          </p:nvSpPr>
          <p:spPr>
            <a:xfrm flipH="1" rot="5400000">
              <a:off x="-280800" y="2948400"/>
              <a:ext cx="1434960" cy="873720"/>
            </a:xfrm>
            <a:prstGeom prst="parallelogram">
              <a:avLst>
                <a:gd name="adj" fmla="val 81897"/>
              </a:avLst>
            </a:prstGeom>
            <a:gradFill rotWithShape="0"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6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" name="CustomShape 9"/>
            <p:cNvSpPr/>
            <p:nvPr/>
          </p:nvSpPr>
          <p:spPr>
            <a:xfrm rot="5400000">
              <a:off x="-190080" y="2611800"/>
              <a:ext cx="978480" cy="595080"/>
            </a:xfrm>
            <a:prstGeom prst="parallelogram">
              <a:avLst>
                <a:gd name="adj" fmla="val 81897"/>
              </a:avLst>
            </a:prstGeom>
            <a:gradFill rotWithShape="0"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" name="CustomShape 10"/>
            <p:cNvSpPr/>
            <p:nvPr/>
          </p:nvSpPr>
          <p:spPr>
            <a:xfrm flipH="1" rot="16200000">
              <a:off x="-209160" y="4278600"/>
              <a:ext cx="1074240" cy="654480"/>
            </a:xfrm>
            <a:prstGeom prst="parallelogram">
              <a:avLst>
                <a:gd name="adj" fmla="val 81897"/>
              </a:avLst>
            </a:prstGeom>
            <a:gradFill rotWithShape="0"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" name="CustomShape 11"/>
            <p:cNvSpPr/>
            <p:nvPr/>
          </p:nvSpPr>
          <p:spPr>
            <a:xfrm rot="16200000">
              <a:off x="-144720" y="2378520"/>
              <a:ext cx="743400" cy="45252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" name="CustomShape 12"/>
            <p:cNvSpPr/>
            <p:nvPr/>
          </p:nvSpPr>
          <p:spPr>
            <a:xfrm flipH="1" rot="16200000">
              <a:off x="275760" y="3815640"/>
              <a:ext cx="743040" cy="45252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08" name="PlaceHolder 1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9" name="PlaceHolder 1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41f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roup 1"/>
          <p:cNvGrpSpPr/>
          <p:nvPr/>
        </p:nvGrpSpPr>
        <p:grpSpPr>
          <a:xfrm>
            <a:off x="7395120" y="360"/>
            <a:ext cx="1748160" cy="4011840"/>
            <a:chOff x="7395120" y="360"/>
            <a:chExt cx="1748160" cy="4011840"/>
          </a:xfrm>
        </p:grpSpPr>
        <p:sp>
          <p:nvSpPr>
            <p:cNvPr id="247" name="CustomShape 2"/>
            <p:cNvSpPr/>
            <p:nvPr/>
          </p:nvSpPr>
          <p:spPr>
            <a:xfrm flipH="1" rot="5400000">
              <a:off x="7471080" y="406440"/>
              <a:ext cx="2077560" cy="1265400"/>
            </a:xfrm>
            <a:prstGeom prst="parallelogram">
              <a:avLst>
                <a:gd name="adj" fmla="val 81897"/>
              </a:avLst>
            </a:prstGeom>
            <a:gradFill rotWithShape="0"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6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" name="CustomShape 3"/>
            <p:cNvSpPr/>
            <p:nvPr/>
          </p:nvSpPr>
          <p:spPr>
            <a:xfrm flipH="1" rot="5400000">
              <a:off x="7071840" y="1666440"/>
              <a:ext cx="2573640" cy="1567440"/>
            </a:xfrm>
            <a:prstGeom prst="parallelogram">
              <a:avLst>
                <a:gd name="adj" fmla="val 81897"/>
              </a:avLst>
            </a:prstGeom>
            <a:gradFill rotWithShape="0"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6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" name="CustomShape 4"/>
            <p:cNvSpPr/>
            <p:nvPr/>
          </p:nvSpPr>
          <p:spPr>
            <a:xfrm rot="16200000">
              <a:off x="8020440" y="2718720"/>
              <a:ext cx="1395360" cy="849960"/>
            </a:xfrm>
            <a:prstGeom prst="parallelogram">
              <a:avLst>
                <a:gd name="adj" fmla="val 81897"/>
              </a:avLst>
            </a:prstGeom>
            <a:gradFill rotWithShape="0"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" name="CustomShape 5"/>
            <p:cNvSpPr/>
            <p:nvPr/>
          </p:nvSpPr>
          <p:spPr>
            <a:xfrm rot="16200000">
              <a:off x="7178040" y="543240"/>
              <a:ext cx="1110240" cy="67608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1" name="CustomShape 6"/>
            <p:cNvSpPr/>
            <p:nvPr/>
          </p:nvSpPr>
          <p:spPr>
            <a:xfrm flipH="1" rot="16200000">
              <a:off x="8242560" y="3381480"/>
              <a:ext cx="783720" cy="47736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52" name="Group 7"/>
          <p:cNvGrpSpPr/>
          <p:nvPr/>
        </p:nvGrpSpPr>
        <p:grpSpPr>
          <a:xfrm>
            <a:off x="0" y="2739240"/>
            <a:ext cx="721800" cy="2403720"/>
            <a:chOff x="0" y="2739240"/>
            <a:chExt cx="721800" cy="2403720"/>
          </a:xfrm>
        </p:grpSpPr>
        <p:sp>
          <p:nvSpPr>
            <p:cNvPr id="253" name="CustomShape 8"/>
            <p:cNvSpPr/>
            <p:nvPr/>
          </p:nvSpPr>
          <p:spPr>
            <a:xfrm flipH="1" rot="5400000">
              <a:off x="-231840" y="3330360"/>
              <a:ext cx="1185120" cy="721800"/>
            </a:xfrm>
            <a:prstGeom prst="parallelogram">
              <a:avLst>
                <a:gd name="adj" fmla="val 81897"/>
              </a:avLst>
            </a:prstGeom>
            <a:gradFill rotWithShape="0"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6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" name="CustomShape 9"/>
            <p:cNvSpPr/>
            <p:nvPr/>
          </p:nvSpPr>
          <p:spPr>
            <a:xfrm rot="5400000">
              <a:off x="-156960" y="3052080"/>
              <a:ext cx="808200" cy="491760"/>
            </a:xfrm>
            <a:prstGeom prst="parallelogram">
              <a:avLst>
                <a:gd name="adj" fmla="val 81897"/>
              </a:avLst>
            </a:prstGeom>
            <a:gradFill rotWithShape="0"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5" name="CustomShape 10"/>
            <p:cNvSpPr/>
            <p:nvPr/>
          </p:nvSpPr>
          <p:spPr>
            <a:xfrm flipH="1" rot="16200000">
              <a:off x="-172800" y="4429080"/>
              <a:ext cx="887400" cy="540360"/>
            </a:xfrm>
            <a:prstGeom prst="parallelogram">
              <a:avLst>
                <a:gd name="adj" fmla="val 81897"/>
              </a:avLst>
            </a:prstGeom>
            <a:gradFill rotWithShape="0"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6" name="CustomShape 11"/>
            <p:cNvSpPr/>
            <p:nvPr/>
          </p:nvSpPr>
          <p:spPr>
            <a:xfrm rot="16200000">
              <a:off x="-119520" y="2859480"/>
              <a:ext cx="614160" cy="37368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7" name="CustomShape 12"/>
            <p:cNvSpPr/>
            <p:nvPr/>
          </p:nvSpPr>
          <p:spPr>
            <a:xfrm flipH="1" rot="16200000">
              <a:off x="227880" y="4046400"/>
              <a:ext cx="613800" cy="37368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58" name="PlaceHolder 1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9" name="PlaceHolder 1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4572000" y="0"/>
            <a:ext cx="4571280" cy="514296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www.businessinsider.com/the-wealthiest-subway-stops-in-manhattan-2013-4" TargetMode="External"/><Relationship Id="rId2" Type="http://schemas.openxmlformats.org/officeDocument/2006/relationships/slideLayout" Target="../slideLayouts/slideLayout65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7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github.com/metis-sf-spring-2019-project-1/MTA_Data_Analysis" TargetMode="External"/><Relationship Id="rId2" Type="http://schemas.openxmlformats.org/officeDocument/2006/relationships/hyperlink" Target="https://api.mapbox.com/styles/v1/ag892/cju2x2ddx00ye1fnt8nwekdc2.html?fresh=true&amp;title=true&amp;access_token=pk.eyJ1IjoiYWc4OTIiLCJhIjoiY2p1Mnc5NTQ2MGd5YzQ0cjFubmJ5a3h0aSJ9.6rbTJn3aF6xVEXiqlK8ejg#13.16/40.71757/-73.99982/1.5" TargetMode="External"/><Relationship Id="rId3" Type="http://schemas.openxmlformats.org/officeDocument/2006/relationships/image" Target="../media/image8.jpeg"/><Relationship Id="rId4" Type="http://schemas.openxmlformats.org/officeDocument/2006/relationships/slideLayout" Target="../slideLayouts/slideLayout49.xml"/><Relationship Id="rId5" Type="http://schemas.openxmlformats.org/officeDocument/2006/relationships/notesSlide" Target="../notesSlides/notesSlide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CustomShape 1"/>
          <p:cNvSpPr/>
          <p:nvPr/>
        </p:nvSpPr>
        <p:spPr>
          <a:xfrm>
            <a:off x="2328120" y="1991880"/>
            <a:ext cx="4487040" cy="115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ffffff"/>
                </a:solidFill>
                <a:latin typeface="Hind"/>
                <a:ea typeface="Hind"/>
              </a:rPr>
              <a:t>MTA Data Analysis for Targeted Outreach</a:t>
            </a:r>
            <a:br/>
            <a:br/>
            <a:r>
              <a:rPr b="1" lang="en-US" sz="1800" spc="-1" strike="noStrike">
                <a:solidFill>
                  <a:srgbClr val="ffffff"/>
                </a:solidFill>
                <a:latin typeface="Hind"/>
                <a:ea typeface="Hind"/>
              </a:rPr>
              <a:t>Harrison Wang, </a:t>
            </a:r>
            <a:br/>
            <a:r>
              <a:rPr b="1" lang="en-US" sz="1800" spc="-1" strike="noStrike">
                <a:solidFill>
                  <a:srgbClr val="ffffff"/>
                </a:solidFill>
                <a:latin typeface="Hind"/>
                <a:ea typeface="Hind"/>
              </a:rPr>
              <a:t>Adi Gaur &amp; Genevieve McGuire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1672200" y="2269080"/>
            <a:ext cx="5634360" cy="115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Hind"/>
                <a:ea typeface="Hind"/>
              </a:rPr>
              <a:t>Areas for future collaboration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68" name="CustomShape 2"/>
          <p:cNvSpPr/>
          <p:nvPr/>
        </p:nvSpPr>
        <p:spPr>
          <a:xfrm>
            <a:off x="5066640" y="717120"/>
            <a:ext cx="275040" cy="262440"/>
          </a:xfrm>
          <a:custGeom>
            <a:avLst/>
            <a:gdLst/>
            <a:ahLst/>
            <a:rect l="l" t="t" r="r" b="b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69" name="Group 3"/>
          <p:cNvGrpSpPr/>
          <p:nvPr/>
        </p:nvGrpSpPr>
        <p:grpSpPr>
          <a:xfrm>
            <a:off x="5424480" y="487440"/>
            <a:ext cx="1332720" cy="1332720"/>
            <a:chOff x="5424480" y="487440"/>
            <a:chExt cx="1332720" cy="1332720"/>
          </a:xfrm>
        </p:grpSpPr>
        <p:sp>
          <p:nvSpPr>
            <p:cNvPr id="370" name="CustomShape 4"/>
            <p:cNvSpPr/>
            <p:nvPr/>
          </p:nvSpPr>
          <p:spPr>
            <a:xfrm>
              <a:off x="5925960" y="988920"/>
              <a:ext cx="689760" cy="689760"/>
            </a:xfrm>
            <a:custGeom>
              <a:avLst/>
              <a:gdLst/>
              <a:ahLst/>
              <a:rect l="l" t="t" r="r" b="b"/>
              <a:pathLst>
                <a:path w="8475" h="8476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1" name="CustomShape 5"/>
            <p:cNvSpPr/>
            <p:nvPr/>
          </p:nvSpPr>
          <p:spPr>
            <a:xfrm>
              <a:off x="5424480" y="487440"/>
              <a:ext cx="1332720" cy="1332720"/>
            </a:xfrm>
            <a:custGeom>
              <a:avLst/>
              <a:gdLst/>
              <a:ahLst/>
              <a:rect l="l" t="t" r="r" b="b"/>
              <a:pathLst>
                <a:path w="16364" h="16365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72" name="Group 6"/>
          <p:cNvGrpSpPr/>
          <p:nvPr/>
        </p:nvGrpSpPr>
        <p:grpSpPr>
          <a:xfrm>
            <a:off x="4582440" y="1550520"/>
            <a:ext cx="483480" cy="483480"/>
            <a:chOff x="4582440" y="1550520"/>
            <a:chExt cx="483480" cy="483480"/>
          </a:xfrm>
        </p:grpSpPr>
        <p:sp>
          <p:nvSpPr>
            <p:cNvPr id="373" name="CustomShape 7"/>
            <p:cNvSpPr/>
            <p:nvPr/>
          </p:nvSpPr>
          <p:spPr>
            <a:xfrm>
              <a:off x="4582440" y="1550520"/>
              <a:ext cx="483480" cy="483480"/>
            </a:xfrm>
            <a:custGeom>
              <a:avLst/>
              <a:gdLst/>
              <a:ahLst/>
              <a:rect l="l" t="t" r="r" b="b"/>
              <a:pathLst>
                <a:path w="17732" h="17733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4" name="CustomShape 8"/>
            <p:cNvSpPr/>
            <p:nvPr/>
          </p:nvSpPr>
          <p:spPr>
            <a:xfrm>
              <a:off x="4611960" y="1925280"/>
              <a:ext cx="79200" cy="79200"/>
            </a:xfrm>
            <a:custGeom>
              <a:avLst/>
              <a:gdLst/>
              <a:ahLst/>
              <a:rect l="l" t="t" r="r" b="b"/>
              <a:pathLst>
                <a:path w="2932" h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5" name="CustomShape 9"/>
            <p:cNvSpPr/>
            <p:nvPr/>
          </p:nvSpPr>
          <p:spPr>
            <a:xfrm>
              <a:off x="4673880" y="1971720"/>
              <a:ext cx="50760" cy="50760"/>
            </a:xfrm>
            <a:custGeom>
              <a:avLst/>
              <a:gdLst/>
              <a:ahLst/>
              <a:rect l="l" t="t" r="r" b="b"/>
              <a:pathLst>
                <a:path w="1881" h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6" name="CustomShape 10"/>
            <p:cNvSpPr/>
            <p:nvPr/>
          </p:nvSpPr>
          <p:spPr>
            <a:xfrm>
              <a:off x="4593960" y="1891800"/>
              <a:ext cx="50760" cy="50760"/>
            </a:xfrm>
            <a:custGeom>
              <a:avLst/>
              <a:gdLst/>
              <a:ahLst/>
              <a:rect l="l" t="t" r="r" b="b"/>
              <a:pathLst>
                <a:path w="1882" h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77" name="CustomShape 11"/>
          <p:cNvSpPr/>
          <p:nvPr/>
        </p:nvSpPr>
        <p:spPr>
          <a:xfrm rot="1892400">
            <a:off x="6821280" y="1112040"/>
            <a:ext cx="275040" cy="262440"/>
          </a:xfrm>
          <a:custGeom>
            <a:avLst/>
            <a:gdLst/>
            <a:ahLst/>
            <a:rect l="l" t="t" r="r" b="b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CustomShape 12"/>
          <p:cNvSpPr/>
          <p:nvPr/>
        </p:nvSpPr>
        <p:spPr>
          <a:xfrm rot="20668200">
            <a:off x="6257520" y="1950120"/>
            <a:ext cx="185760" cy="177120"/>
          </a:xfrm>
          <a:custGeom>
            <a:avLst/>
            <a:gdLst/>
            <a:ahLst/>
            <a:rect l="l" t="t" r="r" b="b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CustomShape 13"/>
          <p:cNvSpPr/>
          <p:nvPr/>
        </p:nvSpPr>
        <p:spPr>
          <a:xfrm>
            <a:off x="8556840" y="4812480"/>
            <a:ext cx="586440" cy="33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fld id="{582DFB9B-D9B5-4D66-B59E-4B0F85F536E7}" type="slidenum">
              <a:rPr b="0" lang="en-US" sz="1100" spc="-1" strike="noStrike">
                <a:solidFill>
                  <a:srgbClr val="ffffff"/>
                </a:solidFill>
                <a:latin typeface="Hind"/>
                <a:ea typeface="Hind"/>
              </a:rPr>
              <a:t>&lt;number&gt;</a:t>
            </a:fld>
            <a:endParaRPr b="0" lang="en-US" sz="1100" spc="-1" strike="noStrike"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CustomShape 1"/>
          <p:cNvSpPr/>
          <p:nvPr/>
        </p:nvSpPr>
        <p:spPr>
          <a:xfrm>
            <a:off x="1067040" y="912960"/>
            <a:ext cx="5971320" cy="63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1" lang="en-US" sz="3000" spc="-1" strike="noStrike">
                <a:solidFill>
                  <a:srgbClr val="ffffff"/>
                </a:solidFill>
                <a:latin typeface="Hind"/>
                <a:ea typeface="Hind"/>
              </a:rPr>
              <a:t>Future Work: Follow the $$$</a:t>
            </a:r>
            <a:endParaRPr b="0" lang="en-US" sz="3000" spc="-1" strike="noStrike">
              <a:latin typeface="Arial"/>
            </a:endParaRPr>
          </a:p>
        </p:txBody>
      </p:sp>
      <p:graphicFrame>
        <p:nvGraphicFramePr>
          <p:cNvPr id="381" name="Table 2"/>
          <p:cNvGraphicFramePr/>
          <p:nvPr/>
        </p:nvGraphicFramePr>
        <p:xfrm>
          <a:off x="1209600" y="1738080"/>
          <a:ext cx="5601960" cy="2906280"/>
        </p:xfrm>
        <a:graphic>
          <a:graphicData uri="http://schemas.openxmlformats.org/drawingml/2006/table">
            <a:tbl>
              <a:tblPr/>
              <a:tblGrid>
                <a:gridCol w="2801160"/>
                <a:gridCol w="2801160"/>
              </a:tblGrid>
              <a:tr h="54612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Station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Median Income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3100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Park Place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$200,000+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4612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Chambers Street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$200,000+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4612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World Trade Center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$200,000+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737280"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5th Avenue-59th Street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                  </a:t>
                      </a: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$171,000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82" name="CustomShape 3"/>
          <p:cNvSpPr/>
          <p:nvPr/>
        </p:nvSpPr>
        <p:spPr>
          <a:xfrm>
            <a:off x="8556840" y="4812480"/>
            <a:ext cx="586440" cy="33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fld id="{E42A2651-6987-4E1A-9E3F-BF830B0FB08C}" type="slidenum">
              <a:rPr b="0" lang="en-US" sz="1100" spc="-1" strike="noStrike">
                <a:solidFill>
                  <a:srgbClr val="ffffff"/>
                </a:solidFill>
                <a:latin typeface="Hind"/>
                <a:ea typeface="Hind"/>
              </a:rPr>
              <a:t>&lt;number&gt;</a:t>
            </a:fld>
            <a:endParaRPr b="0" lang="en-US" sz="1100" spc="-1" strike="noStrike">
              <a:latin typeface="Arial"/>
            </a:endParaRPr>
          </a:p>
        </p:txBody>
      </p:sp>
      <p:sp>
        <p:nvSpPr>
          <p:cNvPr id="383" name="CustomShape 4"/>
          <p:cNvSpPr/>
          <p:nvPr/>
        </p:nvSpPr>
        <p:spPr>
          <a:xfrm>
            <a:off x="6731640" y="4507560"/>
            <a:ext cx="2397960" cy="63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900" spc="-1" strike="noStrike">
                <a:solidFill>
                  <a:srgbClr val="ffffff"/>
                </a:solidFill>
                <a:latin typeface="Hind"/>
                <a:ea typeface="Hind"/>
              </a:rPr>
              <a:t>Source: </a:t>
            </a:r>
            <a:r>
              <a:rPr b="0" lang="en-US" sz="900" spc="-1" strike="noStrike" u="sng">
                <a:solidFill>
                  <a:srgbClr val="1155cc"/>
                </a:solidFill>
                <a:uFillTx/>
                <a:latin typeface="Hind"/>
                <a:ea typeface="Hind"/>
                <a:hlinkClick r:id="rId1"/>
              </a:rPr>
              <a:t>https://www.businessinsider.com/the-wealthiest-subway-stops-in-manhattan-2013-4</a:t>
            </a:r>
            <a:endParaRPr b="0" lang="en-US" sz="900" spc="-1" strike="noStrike"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CustomShape 1"/>
          <p:cNvSpPr/>
          <p:nvPr/>
        </p:nvSpPr>
        <p:spPr>
          <a:xfrm>
            <a:off x="265680" y="1233000"/>
            <a:ext cx="4044600" cy="148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CustomShape 2"/>
          <p:cNvSpPr/>
          <p:nvPr/>
        </p:nvSpPr>
        <p:spPr>
          <a:xfrm>
            <a:off x="265680" y="2802960"/>
            <a:ext cx="4044600" cy="123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86" name="Google Shape;330;p38" descr=""/>
          <p:cNvPicPr/>
          <p:nvPr/>
        </p:nvPicPr>
        <p:blipFill>
          <a:blip r:embed="rId1"/>
          <a:stretch/>
        </p:blipFill>
        <p:spPr>
          <a:xfrm>
            <a:off x="0" y="0"/>
            <a:ext cx="9143280" cy="5714280"/>
          </a:xfrm>
          <a:prstGeom prst="rect">
            <a:avLst/>
          </a:prstGeom>
          <a:ln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CustomShape 1"/>
          <p:cNvSpPr/>
          <p:nvPr/>
        </p:nvSpPr>
        <p:spPr>
          <a:xfrm>
            <a:off x="2715480" y="1523160"/>
            <a:ext cx="3690360" cy="115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6000" spc="-1" strike="noStrike">
                <a:solidFill>
                  <a:srgbClr val="ffffff"/>
                </a:solidFill>
                <a:latin typeface="Hind"/>
                <a:ea typeface="Hind"/>
              </a:rPr>
              <a:t>THANKS!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388" name="CustomShape 2"/>
          <p:cNvSpPr/>
          <p:nvPr/>
        </p:nvSpPr>
        <p:spPr>
          <a:xfrm>
            <a:off x="2715480" y="2494440"/>
            <a:ext cx="4938480" cy="145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2400" spc="-1" strike="noStrike">
                <a:solidFill>
                  <a:srgbClr val="66ff33"/>
                </a:solidFill>
                <a:latin typeface="Hind"/>
                <a:ea typeface="Hind"/>
              </a:rPr>
              <a:t>Any questions?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Hind"/>
                <a:ea typeface="Hind"/>
              </a:rPr>
              <a:t>You can find our repo at: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800" spc="-1" strike="noStrike" u="sng">
                <a:solidFill>
                  <a:srgbClr val="1155cc"/>
                </a:solidFill>
                <a:uFillTx/>
                <a:latin typeface="Arial"/>
                <a:ea typeface="Arial"/>
                <a:hlinkClick r:id="rId1"/>
              </a:rPr>
              <a:t>https://github.com/metis-sf-spring-2019-project-1/MTA_Data_Analysis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Hind"/>
                <a:ea typeface="Hind"/>
              </a:rPr>
              <a:t>Interactive map available at: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800" spc="-1" strike="noStrike" u="sng">
                <a:solidFill>
                  <a:srgbClr val="1155cc"/>
                </a:solidFill>
                <a:uFillTx/>
                <a:latin typeface="Hind"/>
                <a:ea typeface="Hind"/>
                <a:hlinkClick r:id="rId2"/>
              </a:rPr>
              <a:t>https://api.mapbox.com/styles/v1/ag892/cju2x2ddx00ye1fnt8nwekdc2.html?fresh=true&amp;title=true&amp;access_token=pk.eyJ1IjoiYWc4OTIiLCJhIjoiY2p1Mnc5NTQ2MGd5YzQ0cjFubmJ5a3h0aSJ9.6rbTJn3aF6xVEXiqlK8ejg#13.16/40.71757/-73.99982/1.5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800" spc="-1" strike="noStrike">
              <a:latin typeface="Arial"/>
            </a:endParaRPr>
          </a:p>
        </p:txBody>
      </p:sp>
      <p:pic>
        <p:nvPicPr>
          <p:cNvPr id="389" name="Google Shape;337;p39" descr=""/>
          <p:cNvPicPr/>
          <p:nvPr/>
        </p:nvPicPr>
        <p:blipFill>
          <a:blip r:embed="rId3"/>
          <a:srcRect l="22833" t="14462" r="22833" b="19034"/>
          <a:stretch/>
        </p:blipFill>
        <p:spPr>
          <a:xfrm rot="16200000">
            <a:off x="-505440" y="506520"/>
            <a:ext cx="3250800" cy="2238480"/>
          </a:xfrm>
          <a:prstGeom prst="rect">
            <a:avLst/>
          </a:prstGeom>
          <a:ln>
            <a:noFill/>
          </a:ln>
        </p:spPr>
      </p:pic>
      <p:sp>
        <p:nvSpPr>
          <p:cNvPr id="390" name="CustomShape 3"/>
          <p:cNvSpPr/>
          <p:nvPr/>
        </p:nvSpPr>
        <p:spPr>
          <a:xfrm>
            <a:off x="8556840" y="4812480"/>
            <a:ext cx="586440" cy="33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fld id="{C380F60D-0EBF-4874-81C0-6C326C42E282}" type="slidenum">
              <a:rPr b="0" lang="en-US" sz="1100" spc="-1" strike="noStrike">
                <a:solidFill>
                  <a:srgbClr val="ffffff"/>
                </a:solidFill>
                <a:latin typeface="Hind"/>
                <a:ea typeface="Hind"/>
              </a:rPr>
              <a:t>&lt;number&gt;</a:t>
            </a:fld>
            <a:endParaRPr b="0" lang="en-US" sz="11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"/>
          <p:cNvSpPr/>
          <p:nvPr/>
        </p:nvSpPr>
        <p:spPr>
          <a:xfrm>
            <a:off x="1067040" y="912960"/>
            <a:ext cx="5971320" cy="63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ffffff"/>
                </a:solidFill>
                <a:latin typeface="Hind"/>
                <a:ea typeface="Hind"/>
              </a:rPr>
              <a:t>WTWY Fundraising Gala:</a:t>
            </a:r>
            <a:br/>
            <a:r>
              <a:rPr b="1" lang="en-US" sz="2400" spc="-1" strike="noStrike">
                <a:solidFill>
                  <a:srgbClr val="ffffff"/>
                </a:solidFill>
                <a:latin typeface="Hind"/>
                <a:ea typeface="Hind"/>
              </a:rPr>
              <a:t>Project Objectives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43" name="CustomShape 2"/>
          <p:cNvSpPr/>
          <p:nvPr/>
        </p:nvSpPr>
        <p:spPr>
          <a:xfrm>
            <a:off x="1067040" y="1650600"/>
            <a:ext cx="6230160" cy="307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Hind"/>
                <a:ea typeface="Hind"/>
              </a:rPr>
              <a:t>Gather most amount of signatures from people most likely to donate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Hind"/>
                <a:ea typeface="Hind"/>
              </a:rPr>
              <a:t>Optimize street team targeting</a:t>
            </a:r>
            <a:endParaRPr b="0" lang="en-US" sz="2400" spc="-1" strike="noStrike">
              <a:latin typeface="Arial"/>
            </a:endParaRPr>
          </a:p>
          <a:p>
            <a:pPr lvl="1" marL="914400" indent="-380160">
              <a:lnSpc>
                <a:spcPct val="100000"/>
              </a:lnSpc>
              <a:spcBef>
                <a:spcPts val="479"/>
              </a:spcBef>
              <a:buClr>
                <a:srgbClr val="1c4587"/>
              </a:buClr>
              <a:buFont typeface="Hind"/>
              <a:buChar char="›"/>
            </a:pPr>
            <a:r>
              <a:rPr b="0" lang="en-US" sz="2400" spc="-1" strike="noStrike">
                <a:solidFill>
                  <a:srgbClr val="ffffff"/>
                </a:solidFill>
                <a:latin typeface="Hind"/>
                <a:ea typeface="Hind"/>
              </a:rPr>
              <a:t>Highest average daily ridership</a:t>
            </a:r>
            <a:endParaRPr b="0" lang="en-US" sz="2400" spc="-1" strike="noStrike">
              <a:latin typeface="Arial"/>
            </a:endParaRPr>
          </a:p>
          <a:p>
            <a:pPr lvl="1" marL="914400" indent="-380160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r>
              <a:rPr b="0" lang="en-US" sz="2400" spc="-1" strike="noStrike">
                <a:solidFill>
                  <a:srgbClr val="ffffff"/>
                </a:solidFill>
                <a:latin typeface="Hind"/>
                <a:ea typeface="Hind"/>
              </a:rPr>
              <a:t>Day / Time of day</a:t>
            </a:r>
            <a:endParaRPr b="0" lang="en-US" sz="2400" spc="-1" strike="noStrike">
              <a:latin typeface="Arial"/>
            </a:endParaRPr>
          </a:p>
          <a:p>
            <a:pPr lvl="1" marL="914400" indent="-380160">
              <a:lnSpc>
                <a:spcPct val="100000"/>
              </a:lnSpc>
              <a:buClr>
                <a:srgbClr val="1c4587"/>
              </a:buClr>
              <a:buFont typeface="Hind"/>
              <a:buChar char="›"/>
            </a:pPr>
            <a:r>
              <a:rPr b="0" lang="en-US" sz="2400" spc="-1" strike="noStrike">
                <a:solidFill>
                  <a:srgbClr val="ffffff"/>
                </a:solidFill>
                <a:latin typeface="Hind"/>
                <a:ea typeface="Hind"/>
              </a:rPr>
              <a:t>Nearby tech hubs 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44" name="CustomShape 3"/>
          <p:cNvSpPr/>
          <p:nvPr/>
        </p:nvSpPr>
        <p:spPr>
          <a:xfrm>
            <a:off x="8556840" y="4812480"/>
            <a:ext cx="586440" cy="33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fld id="{D72293C0-DBD2-477D-8E3A-C7E8DB0A6EB5}" type="slidenum">
              <a:rPr b="0" lang="en-US" sz="1100" spc="-1" strike="noStrike">
                <a:solidFill>
                  <a:srgbClr val="ffffff"/>
                </a:solidFill>
                <a:latin typeface="Hind"/>
                <a:ea typeface="Hind"/>
              </a:rPr>
              <a:t>&lt;number&gt;</a:t>
            </a:fld>
            <a:endParaRPr b="0" lang="en-US" sz="11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CustomShape 1"/>
          <p:cNvSpPr/>
          <p:nvPr/>
        </p:nvSpPr>
        <p:spPr>
          <a:xfrm>
            <a:off x="592560" y="410760"/>
            <a:ext cx="7835760" cy="109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ffffff"/>
                </a:solidFill>
                <a:latin typeface="Hind"/>
                <a:ea typeface="Hind"/>
              </a:rPr>
              <a:t>What did we do to find the best hubs?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346" name="CustomShape 2"/>
          <p:cNvSpPr/>
          <p:nvPr/>
        </p:nvSpPr>
        <p:spPr>
          <a:xfrm>
            <a:off x="1186560" y="1691280"/>
            <a:ext cx="6647760" cy="251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29400">
              <a:lnSpc>
                <a:spcPct val="100000"/>
              </a:lnSpc>
              <a:spcBef>
                <a:spcPts val="601"/>
              </a:spcBef>
              <a:buClr>
                <a:srgbClr val="1c4587"/>
              </a:buClr>
              <a:buFont typeface="Hind"/>
              <a:buAutoNum type="arabicPeriod"/>
            </a:pPr>
            <a:r>
              <a:rPr b="1" lang="en-US" sz="1600" spc="-1" strike="noStrike">
                <a:solidFill>
                  <a:srgbClr val="ffffff"/>
                </a:solidFill>
                <a:latin typeface="Hind"/>
                <a:ea typeface="Hind"/>
              </a:rPr>
              <a:t>Download data: </a:t>
            </a:r>
            <a:r>
              <a:rPr b="0" lang="en-US" sz="1600" spc="-1" strike="noStrike">
                <a:solidFill>
                  <a:srgbClr val="ffffff"/>
                </a:solidFill>
                <a:latin typeface="Hind"/>
                <a:ea typeface="Hind"/>
              </a:rPr>
              <a:t>one year of turnstile data from MTA website</a:t>
            </a:r>
            <a:br/>
            <a:r>
              <a:rPr b="0" lang="en-US" sz="1600" spc="-1" strike="noStrike">
                <a:solidFill>
                  <a:srgbClr val="ffffff"/>
                </a:solidFill>
                <a:latin typeface="Hind"/>
                <a:ea typeface="Hind"/>
              </a:rPr>
              <a:t> </a:t>
            </a:r>
            <a:endParaRPr b="0" lang="en-US" sz="1600" spc="-1" strike="noStrike">
              <a:latin typeface="Arial"/>
            </a:endParaRPr>
          </a:p>
          <a:p>
            <a:pPr marL="457200" indent="-329400">
              <a:lnSpc>
                <a:spcPct val="100000"/>
              </a:lnSpc>
              <a:buClr>
                <a:srgbClr val="1c4587"/>
              </a:buClr>
              <a:buFont typeface="Hind"/>
              <a:buAutoNum type="arabicPeriod"/>
            </a:pPr>
            <a:r>
              <a:rPr b="1" lang="en-US" sz="1600" spc="-1" strike="noStrike">
                <a:solidFill>
                  <a:srgbClr val="ffffff"/>
                </a:solidFill>
                <a:latin typeface="Hind"/>
                <a:ea typeface="Hind"/>
              </a:rPr>
              <a:t>Obtain counts </a:t>
            </a:r>
            <a:r>
              <a:rPr b="0" lang="en-US" sz="1600" spc="-1" strike="noStrike">
                <a:solidFill>
                  <a:srgbClr val="ffffff"/>
                </a:solidFill>
                <a:latin typeface="Hind"/>
                <a:ea typeface="Hind"/>
              </a:rPr>
              <a:t>of total entries and exits for each station</a:t>
            </a:r>
            <a:br/>
            <a:r>
              <a:rPr b="0" lang="en-US" sz="1600" spc="-1" strike="noStrike">
                <a:solidFill>
                  <a:srgbClr val="ffffff"/>
                </a:solidFill>
                <a:latin typeface="Hind"/>
                <a:ea typeface="Hind"/>
              </a:rPr>
              <a:t> </a:t>
            </a:r>
            <a:endParaRPr b="0" lang="en-US" sz="1600" spc="-1" strike="noStrike">
              <a:latin typeface="Arial"/>
            </a:endParaRPr>
          </a:p>
          <a:p>
            <a:pPr marL="457200" indent="-329400">
              <a:lnSpc>
                <a:spcPct val="100000"/>
              </a:lnSpc>
              <a:buClr>
                <a:srgbClr val="1c4587"/>
              </a:buClr>
              <a:buFont typeface="Hind"/>
              <a:buAutoNum type="arabicPeriod"/>
            </a:pPr>
            <a:r>
              <a:rPr b="1" lang="en-US" sz="1600" spc="-1" strike="noStrike">
                <a:solidFill>
                  <a:srgbClr val="ffffff"/>
                </a:solidFill>
                <a:latin typeface="Hind"/>
                <a:ea typeface="Hind"/>
              </a:rPr>
              <a:t>Rank stations </a:t>
            </a:r>
            <a:r>
              <a:rPr b="0" lang="en-US" sz="1600" spc="-1" strike="noStrike">
                <a:solidFill>
                  <a:srgbClr val="ffffff"/>
                </a:solidFill>
                <a:latin typeface="Hind"/>
                <a:ea typeface="Hind"/>
              </a:rPr>
              <a:t>by entries and exits</a:t>
            </a:r>
            <a:br/>
            <a:r>
              <a:rPr b="0" lang="en-US" sz="1600" spc="-1" strike="noStrike">
                <a:solidFill>
                  <a:srgbClr val="ffffff"/>
                </a:solidFill>
                <a:latin typeface="Hind"/>
                <a:ea typeface="Hind"/>
              </a:rPr>
              <a:t> </a:t>
            </a:r>
            <a:endParaRPr b="0" lang="en-US" sz="1600" spc="-1" strike="noStrike">
              <a:latin typeface="Arial"/>
            </a:endParaRPr>
          </a:p>
          <a:p>
            <a:pPr marL="457200" indent="-329400">
              <a:lnSpc>
                <a:spcPct val="100000"/>
              </a:lnSpc>
              <a:buClr>
                <a:srgbClr val="1c4587"/>
              </a:buClr>
              <a:buFont typeface="Hind"/>
              <a:buAutoNum type="arabicPeriod"/>
            </a:pPr>
            <a:r>
              <a:rPr b="1" lang="en-US" sz="1600" spc="-1" strike="noStrike">
                <a:solidFill>
                  <a:srgbClr val="ffffff"/>
                </a:solidFill>
                <a:latin typeface="Hind"/>
                <a:ea typeface="Hind"/>
              </a:rPr>
              <a:t>Select stations close to tech hubs</a:t>
            </a:r>
            <a:br/>
            <a:r>
              <a:rPr b="1" lang="en-US" sz="1600" spc="-1" strike="noStrike">
                <a:solidFill>
                  <a:srgbClr val="ffffff"/>
                </a:solidFill>
                <a:latin typeface="Hind"/>
                <a:ea typeface="Hind"/>
              </a:rPr>
              <a:t> </a:t>
            </a:r>
            <a:endParaRPr b="0" lang="en-US" sz="1600" spc="-1" strike="noStrike">
              <a:latin typeface="Arial"/>
            </a:endParaRPr>
          </a:p>
          <a:p>
            <a:pPr marL="457200" indent="-329400">
              <a:lnSpc>
                <a:spcPct val="100000"/>
              </a:lnSpc>
              <a:buClr>
                <a:srgbClr val="1c4587"/>
              </a:buClr>
              <a:buFont typeface="Hind"/>
              <a:buAutoNum type="arabicPeriod"/>
            </a:pPr>
            <a:r>
              <a:rPr b="1" lang="en-US" sz="1600" spc="-1" strike="noStrike">
                <a:solidFill>
                  <a:srgbClr val="ffffff"/>
                </a:solidFill>
                <a:latin typeface="Hind"/>
                <a:ea typeface="Hind"/>
              </a:rPr>
              <a:t>Map it!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347" name="Google Shape;255;p29" descr=""/>
          <p:cNvPicPr/>
          <p:nvPr/>
        </p:nvPicPr>
        <p:blipFill>
          <a:blip r:embed="rId1"/>
          <a:stretch/>
        </p:blipFill>
        <p:spPr>
          <a:xfrm>
            <a:off x="5848560" y="3348000"/>
            <a:ext cx="930600" cy="930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" descr=""/>
          <p:cNvPicPr/>
          <p:nvPr/>
        </p:nvPicPr>
        <p:blipFill>
          <a:blip r:embed="rId1"/>
          <a:stretch/>
        </p:blipFill>
        <p:spPr>
          <a:xfrm>
            <a:off x="1707120" y="1161720"/>
            <a:ext cx="4937400" cy="3352680"/>
          </a:xfrm>
          <a:prstGeom prst="rect">
            <a:avLst/>
          </a:prstGeom>
          <a:ln>
            <a:noFill/>
          </a:ln>
        </p:spPr>
      </p:pic>
      <p:sp>
        <p:nvSpPr>
          <p:cNvPr id="349" name="CustomShape 1"/>
          <p:cNvSpPr/>
          <p:nvPr/>
        </p:nvSpPr>
        <p:spPr>
          <a:xfrm>
            <a:off x="595800" y="408600"/>
            <a:ext cx="5971320" cy="63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ffffff"/>
                </a:solidFill>
                <a:latin typeface="Hind"/>
                <a:ea typeface="Hind"/>
              </a:rPr>
              <a:t>What does the data look like?</a:t>
            </a:r>
            <a:endParaRPr b="0" lang="en-US" sz="30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CustomShape 1"/>
          <p:cNvSpPr/>
          <p:nvPr/>
        </p:nvSpPr>
        <p:spPr>
          <a:xfrm>
            <a:off x="595800" y="408600"/>
            <a:ext cx="7765200" cy="63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Hind"/>
                <a:ea typeface="Hind"/>
              </a:rPr>
              <a:t>Which stations have the top ridership?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351" name="" descr=""/>
          <p:cNvPicPr/>
          <p:nvPr/>
        </p:nvPicPr>
        <p:blipFill>
          <a:blip r:embed="rId1"/>
          <a:stretch/>
        </p:blipFill>
        <p:spPr>
          <a:xfrm>
            <a:off x="1645920" y="1182240"/>
            <a:ext cx="5577840" cy="3480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595800" y="408600"/>
            <a:ext cx="7765200" cy="63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ffffff"/>
                </a:solidFill>
                <a:latin typeface="Hind"/>
                <a:ea typeface="Hind"/>
              </a:rPr>
              <a:t>Which stations have the top ridership?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353" name="Google Shape;273;p32" descr=""/>
          <p:cNvPicPr/>
          <p:nvPr/>
        </p:nvPicPr>
        <p:blipFill>
          <a:blip r:embed="rId1"/>
          <a:stretch/>
        </p:blipFill>
        <p:spPr>
          <a:xfrm>
            <a:off x="2919600" y="1241640"/>
            <a:ext cx="3117960" cy="3224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CustomShape 1"/>
          <p:cNvSpPr/>
          <p:nvPr/>
        </p:nvSpPr>
        <p:spPr>
          <a:xfrm>
            <a:off x="595800" y="408600"/>
            <a:ext cx="7765200" cy="63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1" lang="en-US" sz="3000" spc="-1" strike="noStrike">
                <a:solidFill>
                  <a:srgbClr val="ffffff"/>
                </a:solidFill>
                <a:latin typeface="Hind"/>
                <a:ea typeface="Hind"/>
              </a:rPr>
              <a:t>Top Tech Hubs in the NYC Area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355" name="Google Shape;279;p33" descr=""/>
          <p:cNvPicPr/>
          <p:nvPr/>
        </p:nvPicPr>
        <p:blipFill>
          <a:blip r:embed="rId1"/>
          <a:stretch/>
        </p:blipFill>
        <p:spPr>
          <a:xfrm>
            <a:off x="6662520" y="1806120"/>
            <a:ext cx="2314440" cy="1530360"/>
          </a:xfrm>
          <a:prstGeom prst="rect">
            <a:avLst/>
          </a:prstGeom>
          <a:ln>
            <a:noFill/>
          </a:ln>
        </p:spPr>
      </p:pic>
      <p:pic>
        <p:nvPicPr>
          <p:cNvPr id="356" name="Google Shape;280;p33" descr=""/>
          <p:cNvPicPr/>
          <p:nvPr/>
        </p:nvPicPr>
        <p:blipFill>
          <a:blip r:embed="rId2"/>
          <a:stretch/>
        </p:blipFill>
        <p:spPr>
          <a:xfrm>
            <a:off x="2724840" y="1112400"/>
            <a:ext cx="3693240" cy="383256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CustomShape 1"/>
          <p:cNvSpPr/>
          <p:nvPr/>
        </p:nvSpPr>
        <p:spPr>
          <a:xfrm>
            <a:off x="2341080" y="1800720"/>
            <a:ext cx="4264920" cy="11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Hind"/>
                <a:ea typeface="Hind"/>
              </a:rPr>
              <a:t>Recommendations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58" name="CustomShape 2"/>
          <p:cNvSpPr/>
          <p:nvPr/>
        </p:nvSpPr>
        <p:spPr>
          <a:xfrm>
            <a:off x="2341080" y="2916360"/>
            <a:ext cx="4264920" cy="11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33ccff"/>
                </a:solidFill>
                <a:latin typeface="Hind"/>
                <a:ea typeface="Hind"/>
              </a:rPr>
              <a:t>How to most effectively utilize limited number of street teams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9" name="CustomShape 3"/>
          <p:cNvSpPr/>
          <p:nvPr/>
        </p:nvSpPr>
        <p:spPr>
          <a:xfrm>
            <a:off x="8556840" y="4812480"/>
            <a:ext cx="586440" cy="33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fld id="{A34B803B-3A3B-4101-A0F4-D45DAF1A99F2}" type="slidenum">
              <a:rPr b="0" lang="en-US" sz="1100" spc="-1" strike="noStrike">
                <a:solidFill>
                  <a:srgbClr val="ffffff"/>
                </a:solidFill>
                <a:latin typeface="Hind"/>
                <a:ea typeface="Hind"/>
              </a:rPr>
              <a:t>&lt;number&gt;</a:t>
            </a:fld>
            <a:endParaRPr b="0" lang="en-US" sz="1100" spc="-1" strike="noStrike"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CustomShape 1"/>
          <p:cNvSpPr/>
          <p:nvPr/>
        </p:nvSpPr>
        <p:spPr>
          <a:xfrm>
            <a:off x="1371600" y="716400"/>
            <a:ext cx="6033600" cy="89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7200" spc="-1" strike="noStrike">
                <a:solidFill>
                  <a:srgbClr val="ffcc00"/>
                </a:solidFill>
                <a:latin typeface="Hind"/>
                <a:ea typeface="Hind"/>
              </a:rPr>
              <a:t>Top 5</a:t>
            </a:r>
            <a:endParaRPr b="0" lang="en-US" sz="7200" spc="-1" strike="noStrike">
              <a:latin typeface="Arial"/>
            </a:endParaRPr>
          </a:p>
        </p:txBody>
      </p:sp>
      <p:sp>
        <p:nvSpPr>
          <p:cNvPr id="361" name="CustomShape 2"/>
          <p:cNvSpPr/>
          <p:nvPr/>
        </p:nvSpPr>
        <p:spPr>
          <a:xfrm>
            <a:off x="1371600" y="1294560"/>
            <a:ext cx="6033600" cy="46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Hind"/>
                <a:ea typeface="Hind"/>
              </a:rPr>
              <a:t>34th St-Herald Square, Times Sq-42nd St, 34th St-Penn Station, 59 St Columbus, 86th Street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2" name="CustomShape 3"/>
          <p:cNvSpPr/>
          <p:nvPr/>
        </p:nvSpPr>
        <p:spPr>
          <a:xfrm>
            <a:off x="1371600" y="3581640"/>
            <a:ext cx="6033600" cy="89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7200" spc="-1" strike="noStrike">
                <a:solidFill>
                  <a:srgbClr val="ff0066"/>
                </a:solidFill>
                <a:latin typeface="Hind"/>
                <a:ea typeface="Hind"/>
              </a:rPr>
              <a:t>Afternoon</a:t>
            </a:r>
            <a:endParaRPr b="0" lang="en-US" sz="7200" spc="-1" strike="noStrike">
              <a:latin typeface="Arial"/>
            </a:endParaRPr>
          </a:p>
        </p:txBody>
      </p:sp>
      <p:sp>
        <p:nvSpPr>
          <p:cNvPr id="363" name="CustomShape 4"/>
          <p:cNvSpPr/>
          <p:nvPr/>
        </p:nvSpPr>
        <p:spPr>
          <a:xfrm>
            <a:off x="1371600" y="4116240"/>
            <a:ext cx="6033600" cy="46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Hind"/>
                <a:ea typeface="Hind"/>
              </a:rPr>
              <a:t>Peak ridership between 2 - 6 PM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4" name="CustomShape 5"/>
          <p:cNvSpPr/>
          <p:nvPr/>
        </p:nvSpPr>
        <p:spPr>
          <a:xfrm>
            <a:off x="1371600" y="2267280"/>
            <a:ext cx="6033600" cy="89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7200" spc="-1" strike="noStrike">
                <a:solidFill>
                  <a:srgbClr val="ff6600"/>
                </a:solidFill>
                <a:latin typeface="Hind"/>
                <a:ea typeface="Hind"/>
              </a:rPr>
              <a:t>Weekdays</a:t>
            </a:r>
            <a:endParaRPr b="0" lang="en-US" sz="7200" spc="-1" strike="noStrike">
              <a:latin typeface="Arial"/>
            </a:endParaRPr>
          </a:p>
        </p:txBody>
      </p:sp>
      <p:sp>
        <p:nvSpPr>
          <p:cNvPr id="365" name="CustomShape 6"/>
          <p:cNvSpPr/>
          <p:nvPr/>
        </p:nvSpPr>
        <p:spPr>
          <a:xfrm>
            <a:off x="1371600" y="2801880"/>
            <a:ext cx="6033600" cy="46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Hind"/>
                <a:ea typeface="Hind"/>
              </a:rPr>
              <a:t>Tuesday - Thursday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6" name="CustomShape 7"/>
          <p:cNvSpPr/>
          <p:nvPr/>
        </p:nvSpPr>
        <p:spPr>
          <a:xfrm>
            <a:off x="8556840" y="4812480"/>
            <a:ext cx="586440" cy="33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fld id="{823CE312-D8F1-495D-B381-9AA437E2CFED}" type="slidenum">
              <a:rPr b="0" lang="en-US" sz="1100" spc="-1" strike="noStrike">
                <a:solidFill>
                  <a:srgbClr val="ffffff"/>
                </a:solidFill>
                <a:latin typeface="Hind"/>
                <a:ea typeface="Hind"/>
              </a:rPr>
              <a:t>&lt;number&gt;</a:t>
            </a:fld>
            <a:endParaRPr b="0" lang="en-US" sz="1100" spc="-1" strike="noStrike"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2019-07-19T14:19:18Z</dcterms:modified>
  <cp:revision>2</cp:revision>
  <dc:subject/>
  <dc:title/>
</cp:coreProperties>
</file>