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0" r:id="rId2"/>
    <p:sldId id="332" r:id="rId3"/>
    <p:sldId id="331" r:id="rId4"/>
    <p:sldId id="334" r:id="rId5"/>
    <p:sldId id="335" r:id="rId6"/>
    <p:sldId id="294" r:id="rId7"/>
    <p:sldId id="333" r:id="rId8"/>
    <p:sldId id="336" r:id="rId9"/>
    <p:sldId id="337" r:id="rId10"/>
    <p:sldId id="338" r:id="rId11"/>
    <p:sldId id="339" r:id="rId12"/>
    <p:sldId id="340" r:id="rId13"/>
    <p:sldId id="34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70097"/>
    <a:srgbClr val="AC8C90"/>
    <a:srgbClr val="CE91FA"/>
    <a:srgbClr val="C4B5BA"/>
    <a:srgbClr val="C8A3FA"/>
    <a:srgbClr val="FF6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113" autoAdjust="0"/>
    <p:restoredTop sz="75299" autoAdjust="0"/>
  </p:normalViewPr>
  <p:slideViewPr>
    <p:cSldViewPr>
      <p:cViewPr>
        <p:scale>
          <a:sx n="100" d="100"/>
          <a:sy n="100" d="100"/>
        </p:scale>
        <p:origin x="-179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D113A-17D6-B641-99DC-B0E5B2B4C29A}" type="datetimeFigureOut">
              <a:rPr lang="en-US" smtClean="0"/>
              <a:t>11/11/12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6AABDA-E346-2049-B513-35027DB6A5ED}" type="slidenum">
              <a:rPr lang="en-US" smtClean="0"/>
              <a:t>‹#›</a:t>
            </a:fld>
            <a:endParaRPr lang="en-US"/>
          </a:p>
        </p:txBody>
      </p:sp>
    </p:spTree>
    <p:extLst>
      <p:ext uri="{BB962C8B-B14F-4D97-AF65-F5344CB8AC3E}">
        <p14:creationId xmlns:p14="http://schemas.microsoft.com/office/powerpoint/2010/main" val="32734023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was created</a:t>
            </a:r>
            <a:r>
              <a:rPr lang="en-US" baseline="0" dirty="0" smtClean="0"/>
              <a:t> for the training of TFA corps members at the South Dakota regional training and training of students at the Crazy Horse School in South Dakota.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a:t>
            </a:fld>
            <a:endParaRPr lang="en-US"/>
          </a:p>
        </p:txBody>
      </p:sp>
    </p:spTree>
    <p:extLst>
      <p:ext uri="{BB962C8B-B14F-4D97-AF65-F5344CB8AC3E}">
        <p14:creationId xmlns:p14="http://schemas.microsoft.com/office/powerpoint/2010/main" val="1651114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Step</a:t>
            </a:r>
            <a:r>
              <a:rPr lang="en-US" sz="1200" b="0" i="0" u="none" strike="noStrike" kern="1200" baseline="0" dirty="0" smtClean="0">
                <a:solidFill>
                  <a:schemeClr val="tx1"/>
                </a:solidFill>
                <a:effectLst/>
                <a:latin typeface="+mn-lt"/>
                <a:ea typeface="+mn-ea"/>
                <a:cs typeface="+mn-cs"/>
              </a:rPr>
              <a:t> 3: </a:t>
            </a:r>
            <a:r>
              <a:rPr lang="en-US" sz="1200" b="0" i="0" u="none" strike="noStrike" kern="1200" dirty="0" smtClean="0">
                <a:solidFill>
                  <a:schemeClr val="tx1"/>
                </a:solidFill>
                <a:effectLst/>
                <a:latin typeface="+mn-lt"/>
                <a:ea typeface="+mn-ea"/>
                <a:cs typeface="+mn-cs"/>
              </a:rPr>
              <a:t>Do– Students can</a:t>
            </a:r>
            <a:r>
              <a:rPr lang="en-US" sz="1200" b="0" i="0" u="none" strike="noStrike" kern="1200" baseline="0" dirty="0" smtClean="0">
                <a:solidFill>
                  <a:schemeClr val="tx1"/>
                </a:solidFill>
                <a:effectLst/>
                <a:latin typeface="+mn-lt"/>
                <a:ea typeface="+mn-ea"/>
                <a:cs typeface="+mn-cs"/>
              </a:rPr>
              <a:t> get an introduction in the stages of the process and what questions they will need to consider. </a:t>
            </a:r>
          </a:p>
          <a:p>
            <a:pPr marL="0" indent="0">
              <a:buFontTx/>
              <a:buNone/>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Do stage may look like this:</a:t>
            </a:r>
            <a:endParaRPr lang="en-US" dirty="0" smtClean="0"/>
          </a:p>
          <a:p>
            <a:pPr marL="0" marR="0" indent="0" algn="l" defTabSz="457200" rtl="0" eaLnBrk="1" fontAlgn="base" latinLnBrk="0" hangingPunct="1">
              <a:lnSpc>
                <a:spcPct val="100000"/>
              </a:lnSpc>
              <a:spcBef>
                <a:spcPts val="0"/>
              </a:spcBef>
              <a:spcAft>
                <a:spcPts val="0"/>
              </a:spcAft>
              <a:buClrTx/>
              <a:buSzTx/>
              <a:buFont typeface="Arial"/>
              <a:buNone/>
              <a:tabLst/>
              <a:defRPr/>
            </a:pPr>
            <a:endParaRPr lang="en-US" dirty="0" smtClean="0"/>
          </a:p>
          <a:p>
            <a:pPr marL="171450" marR="0" indent="-171450" algn="l" defTabSz="457200" rtl="0" eaLnBrk="1" fontAlgn="base"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Ask each</a:t>
            </a:r>
            <a:r>
              <a:rPr lang="en-US" sz="1200" b="0" i="0" u="none" strike="noStrike" kern="1200" baseline="0" dirty="0" smtClean="0">
                <a:solidFill>
                  <a:schemeClr val="tx1"/>
                </a:solidFill>
                <a:effectLst/>
                <a:latin typeface="+mn-lt"/>
                <a:ea typeface="+mn-ea"/>
                <a:cs typeface="+mn-cs"/>
              </a:rPr>
              <a:t> group </a:t>
            </a:r>
            <a:r>
              <a:rPr lang="en-US" sz="1200" b="0" i="0" u="none" strike="noStrike" kern="1200" dirty="0" smtClean="0">
                <a:solidFill>
                  <a:schemeClr val="tx1"/>
                </a:solidFill>
                <a:effectLst/>
                <a:latin typeface="+mn-lt"/>
                <a:ea typeface="+mn-ea"/>
                <a:cs typeface="+mn-cs"/>
              </a:rPr>
              <a:t>to ideate ways in which they can </a:t>
            </a:r>
            <a:r>
              <a:rPr lang="en-US" sz="1200" b="0" i="0" u="sng" strike="noStrike" kern="1200" dirty="0" smtClean="0">
                <a:solidFill>
                  <a:schemeClr val="tx1"/>
                </a:solidFill>
                <a:effectLst/>
                <a:latin typeface="+mn-lt"/>
                <a:ea typeface="+mn-ea"/>
                <a:cs typeface="+mn-cs"/>
              </a:rPr>
              <a:t>take action</a:t>
            </a:r>
            <a:r>
              <a:rPr lang="en-US" sz="1200" b="0" i="0" u="none" strike="noStrike" kern="1200" dirty="0" smtClean="0">
                <a:solidFill>
                  <a:schemeClr val="tx1"/>
                </a:solidFill>
                <a:effectLst/>
                <a:latin typeface="+mn-lt"/>
                <a:ea typeface="+mn-ea"/>
                <a:cs typeface="+mn-cs"/>
              </a:rPr>
              <a:t> – How can</a:t>
            </a:r>
            <a:r>
              <a:rPr lang="en-US" sz="1200" b="0" i="0" u="none" strike="noStrike" kern="1200" baseline="0" dirty="0" smtClean="0">
                <a:solidFill>
                  <a:schemeClr val="tx1"/>
                </a:solidFill>
                <a:effectLst/>
                <a:latin typeface="+mn-lt"/>
                <a:ea typeface="+mn-ea"/>
                <a:cs typeface="+mn-cs"/>
              </a:rPr>
              <a:t> they make their imagined solution a reality? Each group should list the action plan on chart paper so it can be posted for everyone to see. </a:t>
            </a:r>
            <a:endParaRPr lang="en-US" sz="1200" b="0" i="0" u="none" strike="noStrike" kern="1200" dirty="0" smtClean="0">
              <a:solidFill>
                <a:schemeClr val="tx1"/>
              </a:solidFill>
              <a:effectLst/>
              <a:latin typeface="+mn-lt"/>
              <a:ea typeface="+mn-ea"/>
              <a:cs typeface="+mn-cs"/>
            </a:endParaRPr>
          </a:p>
          <a:p>
            <a:pPr marL="171450" indent="-171450" fontAlgn="base">
              <a:buFont typeface="Arial"/>
              <a:buChar char="•"/>
            </a:pPr>
            <a:r>
              <a:rPr lang="en-US" sz="1200" b="0" i="0" u="none" strike="noStrike" kern="1200" dirty="0" smtClean="0">
                <a:solidFill>
                  <a:schemeClr val="tx1"/>
                </a:solidFill>
                <a:effectLst/>
                <a:latin typeface="+mn-lt"/>
                <a:ea typeface="+mn-ea"/>
                <a:cs typeface="+mn-cs"/>
              </a:rPr>
              <a:t>One presenter from each group will be required to present the Action Plan</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All other groups will be encouraged to ask questions and challenge the group to think more deeply about their proposed solution.</a:t>
            </a:r>
          </a:p>
          <a:p>
            <a:pPr marL="171450" indent="-171450" fontAlgn="base">
              <a:buFont typeface="Arial"/>
              <a:buChar char="•"/>
            </a:pPr>
            <a:r>
              <a:rPr lang="en-US" sz="1200" b="0" i="0" u="none" strike="noStrike" kern="1200" dirty="0" smtClean="0">
                <a:solidFill>
                  <a:schemeClr val="tx1"/>
                </a:solidFill>
                <a:effectLst/>
                <a:latin typeface="+mn-lt"/>
                <a:ea typeface="+mn-ea"/>
                <a:cs typeface="+mn-cs"/>
              </a:rPr>
              <a:t>Finally, all</a:t>
            </a:r>
            <a:r>
              <a:rPr lang="en-US" sz="1200" b="0" i="0" u="none" strike="noStrike" kern="1200" baseline="0" dirty="0" smtClean="0">
                <a:solidFill>
                  <a:schemeClr val="tx1"/>
                </a:solidFill>
                <a:effectLst/>
                <a:latin typeface="+mn-lt"/>
                <a:ea typeface="+mn-ea"/>
                <a:cs typeface="+mn-cs"/>
              </a:rPr>
              <a:t> the students should vote on which solution they would want to put into action. </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10</a:t>
            </a:fld>
            <a:endParaRPr lang="en-US"/>
          </a:p>
        </p:txBody>
      </p:sp>
    </p:spTree>
    <p:extLst>
      <p:ext uri="{BB962C8B-B14F-4D97-AF65-F5344CB8AC3E}">
        <p14:creationId xmlns:p14="http://schemas.microsoft.com/office/powerpoint/2010/main" val="802111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Step 4: Share– Students can</a:t>
            </a:r>
            <a:r>
              <a:rPr lang="en-US" sz="1200" b="0" i="0" u="none" strike="noStrike" kern="1200" baseline="0" dirty="0" smtClean="0">
                <a:solidFill>
                  <a:schemeClr val="tx1"/>
                </a:solidFill>
                <a:effectLst/>
                <a:latin typeface="+mn-lt"/>
                <a:ea typeface="+mn-ea"/>
                <a:cs typeface="+mn-cs"/>
              </a:rPr>
              <a:t> get an introduction in the stages of the process and what questions they will need to consider. </a:t>
            </a:r>
          </a:p>
          <a:p>
            <a:pPr marL="0" indent="0">
              <a:buFontTx/>
              <a:buNone/>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a:t>
            </a:r>
            <a:r>
              <a:rPr lang="en-US" sz="1200" b="0" i="0" u="none" strike="noStrike" kern="1200" dirty="0" smtClean="0">
                <a:solidFill>
                  <a:schemeClr val="tx1"/>
                </a:solidFill>
                <a:effectLst/>
                <a:latin typeface="+mn-lt"/>
                <a:ea typeface="+mn-ea"/>
                <a:cs typeface="+mn-cs"/>
              </a:rPr>
              <a:t>Share</a:t>
            </a:r>
            <a:r>
              <a:rPr lang="en-US" sz="1200" b="0" i="0" u="none" strike="noStrike" kern="1200" baseline="0" dirty="0" smtClean="0">
                <a:solidFill>
                  <a:schemeClr val="tx1"/>
                </a:solidFill>
                <a:effectLst/>
                <a:latin typeface="+mn-lt"/>
                <a:ea typeface="+mn-ea"/>
                <a:cs typeface="+mn-cs"/>
              </a:rPr>
              <a:t> stage may look like this:</a:t>
            </a:r>
          </a:p>
          <a:p>
            <a:pPr marL="0" indent="0">
              <a:buFontTx/>
              <a:buNone/>
            </a:pPr>
            <a:endParaRPr lang="en-US" dirty="0" smtClean="0"/>
          </a:p>
          <a:p>
            <a:pPr marL="171450" indent="-171450" fontAlgn="base">
              <a:buFont typeface="Arial"/>
              <a:buChar char="•"/>
            </a:pPr>
            <a:r>
              <a:rPr lang="en-US" sz="1200" b="0" i="0" u="none" strike="noStrike" kern="1200" dirty="0" smtClean="0">
                <a:solidFill>
                  <a:schemeClr val="tx1"/>
                </a:solidFill>
                <a:effectLst/>
                <a:latin typeface="+mn-lt"/>
                <a:ea typeface="+mn-ea"/>
                <a:cs typeface="+mn-cs"/>
              </a:rPr>
              <a:t>Give</a:t>
            </a:r>
            <a:r>
              <a:rPr lang="en-US" sz="1200" b="0" i="0" u="none" strike="noStrike" kern="1200" baseline="0" dirty="0" smtClean="0">
                <a:solidFill>
                  <a:schemeClr val="tx1"/>
                </a:solidFill>
                <a:effectLst/>
                <a:latin typeface="+mn-lt"/>
                <a:ea typeface="+mn-ea"/>
                <a:cs typeface="+mn-cs"/>
              </a:rPr>
              <a:t> students time to discuss or write about what they learned through this process. What did they like about the project? What have they learned? This can be done in small groups or as a big group discussion. </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11</a:t>
            </a:fld>
            <a:endParaRPr lang="en-US"/>
          </a:p>
        </p:txBody>
      </p:sp>
    </p:spTree>
    <p:extLst>
      <p:ext uri="{BB962C8B-B14F-4D97-AF65-F5344CB8AC3E}">
        <p14:creationId xmlns:p14="http://schemas.microsoft.com/office/powerpoint/2010/main" val="327885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Let students brainstorm</a:t>
            </a:r>
            <a:r>
              <a:rPr lang="en-US" baseline="0" dirty="0" smtClean="0"/>
              <a:t> the attitudes and skills they will need to demonstrate to be successful. </a:t>
            </a:r>
            <a:endParaRPr lang="en-US" dirty="0" smtClean="0"/>
          </a:p>
        </p:txBody>
      </p:sp>
      <p:sp>
        <p:nvSpPr>
          <p:cNvPr id="4" name="Slide Number Placeholder 3"/>
          <p:cNvSpPr>
            <a:spLocks noGrp="1"/>
          </p:cNvSpPr>
          <p:nvPr>
            <p:ph type="sldNum" sz="quarter" idx="10"/>
          </p:nvPr>
        </p:nvSpPr>
        <p:spPr/>
        <p:txBody>
          <a:bodyPr/>
          <a:lstStyle/>
          <a:p>
            <a:fld id="{A86AABDA-E346-2049-B513-35027DB6A5ED}" type="slidenum">
              <a:rPr lang="en-US" smtClean="0"/>
              <a:t>12</a:t>
            </a:fld>
            <a:endParaRPr lang="en-US"/>
          </a:p>
        </p:txBody>
      </p:sp>
    </p:spTree>
    <p:extLst>
      <p:ext uri="{BB962C8B-B14F-4D97-AF65-F5344CB8AC3E}">
        <p14:creationId xmlns:p14="http://schemas.microsoft.com/office/powerpoint/2010/main" val="1572076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a:t>
            </a:r>
            <a:r>
              <a:rPr lang="en-US" baseline="0" smtClean="0"/>
              <a:t> are some of the attitudes and skills that can be developed through the DFC curriculum. </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13</a:t>
            </a:fld>
            <a:endParaRPr lang="en-US"/>
          </a:p>
        </p:txBody>
      </p:sp>
    </p:spTree>
    <p:extLst>
      <p:ext uri="{BB962C8B-B14F-4D97-AF65-F5344CB8AC3E}">
        <p14:creationId xmlns:p14="http://schemas.microsoft.com/office/powerpoint/2010/main" val="157207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Super Powers is</a:t>
            </a:r>
            <a:r>
              <a:rPr lang="en-US" sz="1200" b="0" i="0" kern="1200" baseline="0" dirty="0" smtClean="0">
                <a:solidFill>
                  <a:schemeClr val="tx1"/>
                </a:solidFill>
                <a:effectLst/>
                <a:latin typeface="+mn-lt"/>
                <a:ea typeface="+mn-ea"/>
                <a:cs typeface="+mn-cs"/>
              </a:rPr>
              <a:t> a warm up ice breaker activity to get students to start thinking about important issues which arise in the education system.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Start by asking students an open ended question, e.g., Think about something you are good at- something you do well that makes you proud or that others tell you that you do well. If you could turn that into a superpower that could change our world, what would that superpower be? How would it change our world or make it a better place?</a:t>
            </a: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86AABDA-E346-2049-B513-35027DB6A5ED}" type="slidenum">
              <a:rPr lang="en-US" smtClean="0"/>
              <a:t>2</a:t>
            </a:fld>
            <a:endParaRPr lang="en-US"/>
          </a:p>
        </p:txBody>
      </p:sp>
    </p:spTree>
    <p:extLst>
      <p:ext uri="{BB962C8B-B14F-4D97-AF65-F5344CB8AC3E}">
        <p14:creationId xmlns:p14="http://schemas.microsoft.com/office/powerpoint/2010/main" val="970596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a:t>
            </a:r>
            <a:r>
              <a:rPr lang="en-US" baseline="0" dirty="0" smtClean="0"/>
              <a:t> for change has worked with students and students in over 35 countries. All the projects are student-led and address issues in the student’s local communities.</a:t>
            </a:r>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3</a:t>
            </a:fld>
            <a:endParaRPr lang="en-US"/>
          </a:p>
        </p:txBody>
      </p:sp>
    </p:spTree>
    <p:extLst>
      <p:ext uri="{BB962C8B-B14F-4D97-AF65-F5344CB8AC3E}">
        <p14:creationId xmlns:p14="http://schemas.microsoft.com/office/powerpoint/2010/main" val="52444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smtClean="0">
                <a:solidFill>
                  <a:schemeClr val="tx1"/>
                </a:solidFill>
                <a:effectLst/>
                <a:latin typeface="+mn-lt"/>
                <a:ea typeface="+mn-ea"/>
                <a:cs typeface="+mn-cs"/>
              </a:rPr>
              <a:t>Design for Change USA is part of a global movement that began in 2006 with the vision of </a:t>
            </a:r>
            <a:r>
              <a:rPr lang="en-US" sz="1200" kern="1200" dirty="0" err="1" smtClean="0">
                <a:solidFill>
                  <a:schemeClr val="tx1"/>
                </a:solidFill>
                <a:effectLst/>
                <a:latin typeface="+mn-lt"/>
                <a:ea typeface="+mn-ea"/>
                <a:cs typeface="+mn-cs"/>
              </a:rPr>
              <a:t>Kiran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Sethi</a:t>
            </a:r>
            <a:r>
              <a:rPr lang="en-US" sz="1200" kern="1200" dirty="0" smtClean="0">
                <a:solidFill>
                  <a:schemeClr val="tx1"/>
                </a:solidFill>
                <a:effectLst/>
                <a:latin typeface="+mn-lt"/>
                <a:ea typeface="+mn-ea"/>
                <a:cs typeface="+mn-cs"/>
              </a:rPr>
              <a:t>.  It started at the Riverside School in India, and since then, Design for Change has turned into a global initiative involving students and students from around the world. Design for Change USA launched 2 years ago, with the goal of  helping students believe</a:t>
            </a:r>
            <a:r>
              <a:rPr lang="en-US" sz="1200" kern="1200" baseline="0" dirty="0" smtClean="0">
                <a:solidFill>
                  <a:schemeClr val="tx1"/>
                </a:solidFill>
                <a:effectLst/>
                <a:latin typeface="+mn-lt"/>
                <a:ea typeface="+mn-ea"/>
                <a:cs typeface="+mn-cs"/>
              </a:rPr>
              <a:t> in themselves and their power to change the world. </a:t>
            </a:r>
            <a:endParaRPr lang="en-US" dirty="0" smtClean="0"/>
          </a:p>
          <a:p>
            <a:pPr marL="0" indent="0">
              <a:buFont typeface="Arial"/>
              <a:buNone/>
            </a:pPr>
            <a:endParaRPr lang="en-US" dirty="0" smtClean="0">
              <a:solidFill>
                <a:srgbClr val="FF0066"/>
              </a:solidFill>
            </a:endParaRPr>
          </a:p>
          <a:p>
            <a:pPr marL="0" indent="0">
              <a:buFont typeface="Arial"/>
              <a:buNone/>
            </a:pPr>
            <a:r>
              <a:rPr lang="en-US" dirty="0" smtClean="0">
                <a:solidFill>
                  <a:srgbClr val="FF0066"/>
                </a:solidFill>
              </a:rPr>
              <a:t>Here are some</a:t>
            </a:r>
            <a:r>
              <a:rPr lang="en-US" baseline="0" dirty="0" smtClean="0">
                <a:solidFill>
                  <a:srgbClr val="FF0066"/>
                </a:solidFill>
              </a:rPr>
              <a:t> of the projects students have done in the US to improve their communities. </a:t>
            </a:r>
            <a:endParaRPr lang="en-US" dirty="0" smtClean="0">
              <a:solidFill>
                <a:srgbClr val="FF0066"/>
              </a:solidFill>
            </a:endParaRPr>
          </a:p>
        </p:txBody>
      </p:sp>
      <p:sp>
        <p:nvSpPr>
          <p:cNvPr id="4" name="Slide Number Placeholder 3"/>
          <p:cNvSpPr>
            <a:spLocks noGrp="1"/>
          </p:cNvSpPr>
          <p:nvPr>
            <p:ph type="sldNum" sz="quarter" idx="10"/>
          </p:nvPr>
        </p:nvSpPr>
        <p:spPr/>
        <p:txBody>
          <a:bodyPr/>
          <a:lstStyle/>
          <a:p>
            <a:fld id="{A86AABDA-E346-2049-B513-35027DB6A5ED}" type="slidenum">
              <a:rPr lang="en-US" smtClean="0"/>
              <a:t>4</a:t>
            </a:fld>
            <a:endParaRPr lang="en-US"/>
          </a:p>
        </p:txBody>
      </p:sp>
    </p:spTree>
    <p:extLst>
      <p:ext uri="{BB962C8B-B14F-4D97-AF65-F5344CB8AC3E}">
        <p14:creationId xmlns:p14="http://schemas.microsoft.com/office/powerpoint/2010/main" val="97059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solidFill>
                  <a:srgbClr val="FF0066"/>
                </a:solidFill>
              </a:rPr>
              <a:t>Here are some</a:t>
            </a:r>
            <a:r>
              <a:rPr lang="en-US" baseline="0" dirty="0" smtClean="0">
                <a:solidFill>
                  <a:srgbClr val="FF0066"/>
                </a:solidFill>
              </a:rPr>
              <a:t> of the projects students have done in the US to improve their communities. </a:t>
            </a:r>
            <a:endParaRPr lang="en-US" dirty="0" smtClean="0">
              <a:solidFill>
                <a:srgbClr val="FF0066"/>
              </a:solidFill>
            </a:endParaRPr>
          </a:p>
        </p:txBody>
      </p:sp>
      <p:sp>
        <p:nvSpPr>
          <p:cNvPr id="4" name="Slide Number Placeholder 3"/>
          <p:cNvSpPr>
            <a:spLocks noGrp="1"/>
          </p:cNvSpPr>
          <p:nvPr>
            <p:ph type="sldNum" sz="quarter" idx="10"/>
          </p:nvPr>
        </p:nvSpPr>
        <p:spPr/>
        <p:txBody>
          <a:bodyPr/>
          <a:lstStyle/>
          <a:p>
            <a:fld id="{A86AABDA-E346-2049-B513-35027DB6A5ED}" type="slidenum">
              <a:rPr lang="en-US" smtClean="0"/>
              <a:t>5</a:t>
            </a:fld>
            <a:endParaRPr lang="en-US"/>
          </a:p>
        </p:txBody>
      </p:sp>
    </p:spTree>
    <p:extLst>
      <p:ext uri="{BB962C8B-B14F-4D97-AF65-F5344CB8AC3E}">
        <p14:creationId xmlns:p14="http://schemas.microsoft.com/office/powerpoint/2010/main" val="420541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base" latinLnBrk="0" hangingPunct="1">
              <a:lnSpc>
                <a:spcPct val="100000"/>
              </a:lnSpc>
              <a:spcBef>
                <a:spcPts val="0"/>
              </a:spcBef>
              <a:spcAft>
                <a:spcPts val="0"/>
              </a:spcAft>
              <a:buClrTx/>
              <a:buSzTx/>
              <a:buFont typeface="Arial"/>
              <a:buChar char="•"/>
              <a:tabLst/>
              <a:defRPr/>
            </a:pPr>
            <a:r>
              <a:rPr lang="en-US" dirty="0" smtClean="0"/>
              <a:t>The DFC School Curriculum was designed to be flexible and can be customized to fit into teacher’s timelines</a:t>
            </a:r>
            <a:r>
              <a:rPr lang="en-US" baseline="0" dirty="0" smtClean="0"/>
              <a:t> and curriculum needs. </a:t>
            </a:r>
            <a:r>
              <a:rPr lang="en-US" dirty="0" smtClean="0"/>
              <a:t>The DFC curriculum helps children identify issues and concerns and helps nurture key attitudes and</a:t>
            </a:r>
            <a:r>
              <a:rPr lang="en-US" baseline="0" dirty="0" smtClean="0"/>
              <a:t> skills</a:t>
            </a:r>
            <a:r>
              <a:rPr lang="en-US" dirty="0" smtClean="0"/>
              <a:t> such as empathy, respect, team work and persistence. It also helps students develop 21st century skills such as communication, reflection, problem solving, and leadership.</a:t>
            </a:r>
          </a:p>
          <a:p>
            <a:pPr marL="171450" indent="-171450" fontAlgn="base">
              <a:buFont typeface="Arial"/>
              <a:buChar char="•"/>
            </a:pPr>
            <a:r>
              <a:rPr lang="en-US" dirty="0" smtClean="0"/>
              <a:t>The curriculum</a:t>
            </a:r>
            <a:r>
              <a:rPr lang="en-US" baseline="0" dirty="0" smtClean="0"/>
              <a:t> is based on a design-thinking framework that is divided into 4 parts. ‘</a:t>
            </a:r>
            <a:r>
              <a:rPr lang="en-US" dirty="0" smtClean="0"/>
              <a:t>Feel’ asks</a:t>
            </a:r>
            <a:r>
              <a:rPr lang="en-US" baseline="0" dirty="0" smtClean="0"/>
              <a:t> students to identify issues that they find personally compelling, ‘Imagine’ asks students to think of ways to make the situation better,’ Do’ enables students to act and make the change, and finally ‘Share’ asks students to inspire others to make a difference. </a:t>
            </a:r>
          </a:p>
        </p:txBody>
      </p:sp>
      <p:sp>
        <p:nvSpPr>
          <p:cNvPr id="4" name="Slide Number Placeholder 3"/>
          <p:cNvSpPr>
            <a:spLocks noGrp="1"/>
          </p:cNvSpPr>
          <p:nvPr>
            <p:ph type="sldNum" sz="quarter" idx="10"/>
          </p:nvPr>
        </p:nvSpPr>
        <p:spPr/>
        <p:txBody>
          <a:bodyPr/>
          <a:lstStyle/>
          <a:p>
            <a:fld id="{A86AABDA-E346-2049-B513-35027DB6A5ED}" type="slidenum">
              <a:rPr lang="en-US" smtClean="0"/>
              <a:t>6</a:t>
            </a:fld>
            <a:endParaRPr lang="en-US"/>
          </a:p>
        </p:txBody>
      </p:sp>
    </p:spTree>
    <p:extLst>
      <p:ext uri="{BB962C8B-B14F-4D97-AF65-F5344CB8AC3E}">
        <p14:creationId xmlns:p14="http://schemas.microsoft.com/office/powerpoint/2010/main" val="420541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base" latinLnBrk="0" hangingPunct="1">
              <a:lnSpc>
                <a:spcPct val="100000"/>
              </a:lnSpc>
              <a:spcBef>
                <a:spcPts val="0"/>
              </a:spcBef>
              <a:spcAft>
                <a:spcPts val="0"/>
              </a:spcAft>
              <a:buClrTx/>
              <a:buSzTx/>
              <a:buFont typeface="Arial"/>
              <a:buChar char="•"/>
              <a:tabLst/>
              <a:defRPr/>
            </a:pPr>
            <a:r>
              <a:rPr lang="en-US" dirty="0" smtClean="0"/>
              <a:t>Examples of how children</a:t>
            </a:r>
            <a:r>
              <a:rPr lang="en-US" baseline="0" dirty="0" smtClean="0"/>
              <a:t> used the design stages of Feel, Imagine, Do and Share to make a change.</a:t>
            </a:r>
          </a:p>
        </p:txBody>
      </p:sp>
      <p:sp>
        <p:nvSpPr>
          <p:cNvPr id="4" name="Slide Number Placeholder 3"/>
          <p:cNvSpPr>
            <a:spLocks noGrp="1"/>
          </p:cNvSpPr>
          <p:nvPr>
            <p:ph type="sldNum" sz="quarter" idx="10"/>
          </p:nvPr>
        </p:nvSpPr>
        <p:spPr/>
        <p:txBody>
          <a:bodyPr/>
          <a:lstStyle/>
          <a:p>
            <a:fld id="{A86AABDA-E346-2049-B513-35027DB6A5ED}" type="slidenum">
              <a:rPr lang="en-US" smtClean="0"/>
              <a:t>7</a:t>
            </a:fld>
            <a:endParaRPr lang="en-US"/>
          </a:p>
        </p:txBody>
      </p:sp>
    </p:spTree>
    <p:extLst>
      <p:ext uri="{BB962C8B-B14F-4D97-AF65-F5344CB8AC3E}">
        <p14:creationId xmlns:p14="http://schemas.microsoft.com/office/powerpoint/2010/main" val="420541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u="none" strike="noStrike" kern="1200" dirty="0" smtClean="0">
                <a:solidFill>
                  <a:schemeClr val="tx1"/>
                </a:solidFill>
                <a:effectLst/>
                <a:latin typeface="+mn-lt"/>
                <a:ea typeface="+mn-ea"/>
                <a:cs typeface="+mn-cs"/>
              </a:rPr>
              <a:t>Step1:</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Feel</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 Students can</a:t>
            </a:r>
            <a:r>
              <a:rPr lang="en-US" sz="1200" b="0" i="0" u="none" strike="noStrike" kern="1200" baseline="0" dirty="0" smtClean="0">
                <a:solidFill>
                  <a:schemeClr val="tx1"/>
                </a:solidFill>
                <a:effectLst/>
                <a:latin typeface="+mn-lt"/>
                <a:ea typeface="+mn-ea"/>
                <a:cs typeface="+mn-cs"/>
              </a:rPr>
              <a:t> get an introduction in the stages of the process and what questions they will need to consider. </a:t>
            </a:r>
          </a:p>
          <a:p>
            <a:pPr marL="0" indent="0">
              <a:buFontTx/>
              <a:buNone/>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Feel stage may look like this:</a:t>
            </a:r>
            <a:endParaRPr lang="en-US" dirty="0" smtClean="0"/>
          </a:p>
          <a:p>
            <a:pPr marL="171450" indent="-171450">
              <a:buFont typeface="Arial"/>
              <a:buChar char="•"/>
            </a:pPr>
            <a:r>
              <a:rPr lang="en-US" dirty="0" smtClean="0"/>
              <a:t>Ask students</a:t>
            </a:r>
            <a:r>
              <a:rPr lang="en-US" baseline="0" dirty="0" smtClean="0"/>
              <a:t> to divide up into groups of 3-5 and provide post-it notes, markers, and chart paper to each group. Ask each group to consider some of the challenges they see in their community- things in their life or observation that bother them. For example, bullying, health, negative influence of media, discrimination, etc.</a:t>
            </a:r>
          </a:p>
          <a:p>
            <a:pPr marL="171450" indent="-171450" fontAlgn="base">
              <a:buFontTx/>
              <a:buChar char="•"/>
            </a:pPr>
            <a:r>
              <a:rPr lang="en-US" sz="1200" b="0" i="0" u="none" strike="noStrike" kern="1200" dirty="0" smtClean="0">
                <a:solidFill>
                  <a:schemeClr val="tx1"/>
                </a:solidFill>
                <a:effectLst/>
                <a:latin typeface="+mn-lt"/>
                <a:ea typeface="+mn-ea"/>
                <a:cs typeface="+mn-cs"/>
              </a:rPr>
              <a:t>Ask each group member to come</a:t>
            </a:r>
            <a:r>
              <a:rPr lang="en-US" sz="1200" b="0" i="0" u="none" strike="noStrike" kern="1200" baseline="0" dirty="0" smtClean="0">
                <a:solidFill>
                  <a:schemeClr val="tx1"/>
                </a:solidFill>
                <a:effectLst/>
                <a:latin typeface="+mn-lt"/>
                <a:ea typeface="+mn-ea"/>
                <a:cs typeface="+mn-cs"/>
              </a:rPr>
              <a:t> up with their own issues and write them down on individual post-it notes. Students should have about 3-5 minutes to come up with all the issues they can think of. </a:t>
            </a:r>
          </a:p>
          <a:p>
            <a:pPr marL="171450" indent="-171450" fontAlgn="base">
              <a:buFontTx/>
              <a:buChar char="•"/>
            </a:pPr>
            <a:r>
              <a:rPr lang="en-US" sz="1200" b="0" i="0" u="none" strike="noStrike" kern="1200" dirty="0" smtClean="0">
                <a:solidFill>
                  <a:schemeClr val="tx1"/>
                </a:solidFill>
                <a:effectLst/>
                <a:latin typeface="+mn-lt"/>
                <a:ea typeface="+mn-ea"/>
                <a:cs typeface="+mn-cs"/>
              </a:rPr>
              <a:t>After</a:t>
            </a:r>
            <a:r>
              <a:rPr lang="en-US" sz="1200" b="0" i="0" u="none" strike="noStrike" kern="1200" baseline="0" dirty="0" smtClean="0">
                <a:solidFill>
                  <a:schemeClr val="tx1"/>
                </a:solidFill>
                <a:effectLst/>
                <a:latin typeface="+mn-lt"/>
                <a:ea typeface="+mn-ea"/>
                <a:cs typeface="+mn-cs"/>
              </a:rPr>
              <a:t> students are done writing their concerns, ask each group member to present their thoughts to the rest of their group by explaining the issue and sticking their post- it notes on the chart paper. </a:t>
            </a:r>
            <a:r>
              <a:rPr lang="en-US" sz="1200" b="0" i="0" u="none" strike="noStrike" kern="1200" dirty="0" smtClean="0">
                <a:solidFill>
                  <a:schemeClr val="tx1"/>
                </a:solidFill>
                <a:effectLst/>
                <a:latin typeface="+mn-lt"/>
                <a:ea typeface="+mn-ea"/>
                <a:cs typeface="+mn-cs"/>
              </a:rPr>
              <a:t>Ask the group to categorize the sticky notes</a:t>
            </a:r>
            <a:r>
              <a:rPr lang="en-US" sz="1200" b="0" i="0" u="none" strike="noStrike" kern="1200" baseline="0" dirty="0" smtClean="0">
                <a:solidFill>
                  <a:schemeClr val="tx1"/>
                </a:solidFill>
                <a:effectLst/>
                <a:latin typeface="+mn-lt"/>
                <a:ea typeface="+mn-ea"/>
                <a:cs typeface="+mn-cs"/>
              </a:rPr>
              <a:t> so that similar topics are organized together. </a:t>
            </a:r>
            <a:r>
              <a:rPr lang="en-US" sz="1200" b="0" i="0" u="none" strike="noStrike" kern="1200" dirty="0" smtClean="0">
                <a:solidFill>
                  <a:schemeClr val="tx1"/>
                </a:solidFill>
                <a:effectLst/>
                <a:latin typeface="+mn-lt"/>
                <a:ea typeface="+mn-ea"/>
                <a:cs typeface="+mn-cs"/>
              </a:rPr>
              <a:t> </a:t>
            </a:r>
          </a:p>
          <a:p>
            <a:pPr marL="171450" indent="-171450" fontAlgn="base">
              <a:buFontTx/>
              <a:buChar char="•"/>
            </a:pPr>
            <a:r>
              <a:rPr lang="en-US" sz="1200" b="0" i="0" u="none" strike="noStrike" kern="1200" dirty="0" smtClean="0">
                <a:solidFill>
                  <a:schemeClr val="tx1"/>
                </a:solidFill>
                <a:effectLst/>
                <a:latin typeface="+mn-lt"/>
                <a:ea typeface="+mn-ea"/>
                <a:cs typeface="+mn-cs"/>
              </a:rPr>
              <a:t>The groups</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discuss</a:t>
            </a:r>
            <a:r>
              <a:rPr lang="en-US" sz="1200" b="0" i="0" u="none" strike="noStrike" kern="1200" baseline="0" dirty="0" smtClean="0">
                <a:solidFill>
                  <a:schemeClr val="tx1"/>
                </a:solidFill>
                <a:effectLst/>
                <a:latin typeface="+mn-lt"/>
                <a:ea typeface="+mn-ea"/>
                <a:cs typeface="+mn-cs"/>
              </a:rPr>
              <a:t> the issues that came up. Are their common concerns amongst group members? Why do these concerns exist?</a:t>
            </a:r>
          </a:p>
          <a:p>
            <a:pPr marL="171450" indent="-171450" fontAlgn="base">
              <a:buFontTx/>
              <a:buChar char="•"/>
            </a:pPr>
            <a:r>
              <a:rPr lang="en-US" sz="1200" b="0" i="0" u="none" strike="noStrike" kern="1200" baseline="0" dirty="0" smtClean="0">
                <a:solidFill>
                  <a:schemeClr val="tx1"/>
                </a:solidFill>
                <a:effectLst/>
                <a:latin typeface="+mn-lt"/>
                <a:ea typeface="+mn-ea"/>
                <a:cs typeface="+mn-cs"/>
              </a:rPr>
              <a:t>After talking about the issues that exist, students should decide which challenge they would like to solve. The group can decide based on consensus or take a vote to see which issue is the most popular. </a:t>
            </a:r>
            <a:endParaRPr lang="en-US" b="1" dirty="0"/>
          </a:p>
        </p:txBody>
      </p:sp>
      <p:sp>
        <p:nvSpPr>
          <p:cNvPr id="4" name="Slide Number Placeholder 3"/>
          <p:cNvSpPr>
            <a:spLocks noGrp="1"/>
          </p:cNvSpPr>
          <p:nvPr>
            <p:ph type="sldNum" sz="quarter" idx="10"/>
          </p:nvPr>
        </p:nvSpPr>
        <p:spPr/>
        <p:txBody>
          <a:bodyPr/>
          <a:lstStyle/>
          <a:p>
            <a:fld id="{A86AABDA-E346-2049-B513-35027DB6A5ED}" type="slidenum">
              <a:rPr lang="en-US" smtClean="0"/>
              <a:t>8</a:t>
            </a:fld>
            <a:endParaRPr lang="en-US"/>
          </a:p>
        </p:txBody>
      </p:sp>
    </p:spTree>
    <p:extLst>
      <p:ext uri="{BB962C8B-B14F-4D97-AF65-F5344CB8AC3E}">
        <p14:creationId xmlns:p14="http://schemas.microsoft.com/office/powerpoint/2010/main" val="3097297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Step 2:</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Imagine</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 Students can</a:t>
            </a:r>
            <a:r>
              <a:rPr lang="en-US" sz="1200" b="0" i="0" u="none" strike="noStrike" kern="1200" baseline="0" dirty="0" smtClean="0">
                <a:solidFill>
                  <a:schemeClr val="tx1"/>
                </a:solidFill>
                <a:effectLst/>
                <a:latin typeface="+mn-lt"/>
                <a:ea typeface="+mn-ea"/>
                <a:cs typeface="+mn-cs"/>
              </a:rPr>
              <a:t> get an introduction in the stages of the process and what questions they will need to consider. </a:t>
            </a:r>
          </a:p>
          <a:p>
            <a:pPr marL="0" indent="0">
              <a:buFontTx/>
              <a:buNone/>
            </a:pPr>
            <a:endParaRPr lang="en-US" sz="1200" b="0" i="0" u="none" strike="noStrike" kern="1200" baseline="0" dirty="0" smtClean="0">
              <a:solidFill>
                <a:schemeClr val="tx1"/>
              </a:solidFill>
              <a:effectLst/>
              <a:latin typeface="+mn-lt"/>
              <a:ea typeface="+mn-ea"/>
              <a:cs typeface="+mn-cs"/>
            </a:endParaRPr>
          </a:p>
          <a:p>
            <a:pPr marL="0" indent="0">
              <a:buFontTx/>
              <a:buNone/>
            </a:pPr>
            <a:r>
              <a:rPr lang="en-US" sz="1200" b="0" i="0" u="none" strike="noStrike" kern="1200" baseline="0" dirty="0" smtClean="0">
                <a:solidFill>
                  <a:schemeClr val="tx1"/>
                </a:solidFill>
                <a:effectLst/>
                <a:latin typeface="+mn-lt"/>
                <a:ea typeface="+mn-ea"/>
                <a:cs typeface="+mn-cs"/>
              </a:rPr>
              <a:t>When it’s time to implement, the </a:t>
            </a:r>
            <a:r>
              <a:rPr lang="en-US" sz="1200" b="0" i="0" u="none" strike="noStrike" kern="1200" dirty="0" smtClean="0">
                <a:solidFill>
                  <a:schemeClr val="tx1"/>
                </a:solidFill>
                <a:effectLst/>
                <a:latin typeface="+mn-lt"/>
                <a:ea typeface="+mn-ea"/>
                <a:cs typeface="+mn-cs"/>
              </a:rPr>
              <a:t>Imagine</a:t>
            </a:r>
            <a:r>
              <a:rPr lang="en-US" sz="1200" b="0" i="0" u="none" strike="noStrike" kern="1200" baseline="0" dirty="0" smtClean="0">
                <a:solidFill>
                  <a:schemeClr val="tx1"/>
                </a:solidFill>
                <a:effectLst/>
                <a:latin typeface="+mn-lt"/>
                <a:ea typeface="+mn-ea"/>
                <a:cs typeface="+mn-cs"/>
              </a:rPr>
              <a:t> stage may look like this:</a:t>
            </a:r>
            <a:endParaRPr lang="en-US" dirty="0" smtClean="0"/>
          </a:p>
          <a:p>
            <a:pPr marL="0" marR="0" indent="0" algn="l" defTabSz="457200" rtl="0" eaLnBrk="1" fontAlgn="base" latinLnBrk="0" hangingPunct="1">
              <a:lnSpc>
                <a:spcPct val="100000"/>
              </a:lnSpc>
              <a:spcBef>
                <a:spcPts val="0"/>
              </a:spcBef>
              <a:spcAft>
                <a:spcPts val="0"/>
              </a:spcAft>
              <a:buClrTx/>
              <a:buSzTx/>
              <a:buFontTx/>
              <a:buNone/>
              <a:tabLst/>
              <a:defRPr/>
            </a:pPr>
            <a:endParaRPr lang="en-US" dirty="0" smtClean="0"/>
          </a:p>
          <a:p>
            <a:pPr marL="171450" indent="-171450" fontAlgn="base">
              <a:buFont typeface="Arial"/>
              <a:buChar char="•"/>
            </a:pPr>
            <a:r>
              <a:rPr lang="en-US" sz="1200" b="0" i="0" u="none" strike="noStrike" kern="1200" dirty="0" smtClean="0">
                <a:solidFill>
                  <a:schemeClr val="tx1"/>
                </a:solidFill>
                <a:effectLst/>
                <a:latin typeface="+mn-lt"/>
                <a:ea typeface="+mn-ea"/>
                <a:cs typeface="+mn-cs"/>
              </a:rPr>
              <a:t>Now</a:t>
            </a:r>
            <a:r>
              <a:rPr lang="en-US" sz="1200" b="0" i="0" u="none" strike="noStrike" kern="1200" baseline="0" dirty="0" smtClean="0">
                <a:solidFill>
                  <a:schemeClr val="tx1"/>
                </a:solidFill>
                <a:effectLst/>
                <a:latin typeface="+mn-lt"/>
                <a:ea typeface="+mn-ea"/>
                <a:cs typeface="+mn-cs"/>
              </a:rPr>
              <a:t> that the issue has been identified, it’s time to imagine ways to address this challenge. Ask students to individually brainstorm ways they think the issue should be addressed. These ideas don’t need to be completely realistic. Out-of-the box thinking can help bring out creative solutions, so feel free to dream big!</a:t>
            </a:r>
          </a:p>
          <a:p>
            <a:pPr marL="171450" indent="-171450" fontAlgn="base">
              <a:buFont typeface="Arial"/>
              <a:buChar char="•"/>
            </a:pPr>
            <a:r>
              <a:rPr lang="en-US" sz="1200" b="0" i="0" u="none" strike="noStrike" kern="1200" dirty="0" smtClean="0">
                <a:solidFill>
                  <a:schemeClr val="tx1"/>
                </a:solidFill>
                <a:effectLst/>
                <a:latin typeface="+mn-lt"/>
                <a:ea typeface="+mn-ea"/>
                <a:cs typeface="+mn-cs"/>
              </a:rPr>
              <a:t>Afte</a:t>
            </a:r>
            <a:r>
              <a:rPr lang="en-US" sz="1200" b="0" i="0" u="none" strike="noStrike" kern="1200" baseline="0" dirty="0" smtClean="0">
                <a:solidFill>
                  <a:schemeClr val="tx1"/>
                </a:solidFill>
                <a:effectLst/>
                <a:latin typeface="+mn-lt"/>
                <a:ea typeface="+mn-ea"/>
                <a:cs typeface="+mn-cs"/>
              </a:rPr>
              <a:t>r students have come up with their own ideas it’s time to discuss as a group. Ask students to share their ideas with each other, if the group thinks up new ideas during this process add them to the list! Ask each student to explain their ideas and stick the post-it notes on a new sheet of chart-paper.  After all the ideas have been presented, what new suggestions come up? </a:t>
            </a:r>
          </a:p>
          <a:p>
            <a:pPr marL="171450" indent="-171450" fontAlgn="base">
              <a:buFont typeface="Arial"/>
              <a:buChar char="•"/>
            </a:pPr>
            <a:r>
              <a:rPr lang="en-US" sz="1200" b="0" i="0" u="none" strike="noStrike" kern="1200" baseline="0" dirty="0" smtClean="0">
                <a:solidFill>
                  <a:schemeClr val="tx1"/>
                </a:solidFill>
                <a:effectLst/>
                <a:latin typeface="+mn-lt"/>
                <a:ea typeface="+mn-ea"/>
                <a:cs typeface="+mn-cs"/>
              </a:rPr>
              <a:t>Ask students to come up with their own criteria to determine which solution they would want to implement. Do they want to implement a plan with the most impact? The least time-consuming? The most creative? </a:t>
            </a:r>
          </a:p>
          <a:p>
            <a:pPr marL="171450" indent="-171450" fontAlgn="base">
              <a:buFont typeface="Arial"/>
              <a:buChar char="•"/>
            </a:pPr>
            <a:r>
              <a:rPr lang="en-US" sz="1200" b="0" i="0" u="none" strike="noStrike" kern="1200" baseline="0" dirty="0" smtClean="0">
                <a:solidFill>
                  <a:schemeClr val="tx1"/>
                </a:solidFill>
                <a:effectLst/>
                <a:latin typeface="+mn-lt"/>
                <a:ea typeface="+mn-ea"/>
                <a:cs typeface="+mn-cs"/>
              </a:rPr>
              <a:t>The group can decide based on consensus or take a vote to see which solution they would like to implement.</a:t>
            </a:r>
          </a:p>
          <a:p>
            <a:endParaRPr lang="en-US" dirty="0"/>
          </a:p>
        </p:txBody>
      </p:sp>
      <p:sp>
        <p:nvSpPr>
          <p:cNvPr id="4" name="Slide Number Placeholder 3"/>
          <p:cNvSpPr>
            <a:spLocks noGrp="1"/>
          </p:cNvSpPr>
          <p:nvPr>
            <p:ph type="sldNum" sz="quarter" idx="10"/>
          </p:nvPr>
        </p:nvSpPr>
        <p:spPr/>
        <p:txBody>
          <a:bodyPr/>
          <a:lstStyle/>
          <a:p>
            <a:fld id="{A86AABDA-E346-2049-B513-35027DB6A5ED}" type="slidenum">
              <a:rPr lang="en-US" smtClean="0"/>
              <a:t>9</a:t>
            </a:fld>
            <a:endParaRPr lang="en-US"/>
          </a:p>
        </p:txBody>
      </p:sp>
    </p:spTree>
    <p:extLst>
      <p:ext uri="{BB962C8B-B14F-4D97-AF65-F5344CB8AC3E}">
        <p14:creationId xmlns:p14="http://schemas.microsoft.com/office/powerpoint/2010/main" val="180669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EAFD7B-4EAE-4383-A20C-1ABCA2019189}" type="datetimeFigureOut">
              <a:rPr lang="en-IN" smtClean="0"/>
              <a:pPr/>
              <a:t>11/11/12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EAFD7B-4EAE-4383-A20C-1ABCA2019189}" type="datetimeFigureOut">
              <a:rPr lang="en-IN" smtClean="0"/>
              <a:pPr/>
              <a:t>11/11/12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EAFD7B-4EAE-4383-A20C-1ABCA2019189}" type="datetimeFigureOut">
              <a:rPr lang="en-IN" smtClean="0"/>
              <a:pPr/>
              <a:t>11/11/12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EAFD7B-4EAE-4383-A20C-1ABCA2019189}" type="datetimeFigureOut">
              <a:rPr lang="en-IN" smtClean="0"/>
              <a:pPr/>
              <a:t>11/11/12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AFD7B-4EAE-4383-A20C-1ABCA2019189}" type="datetimeFigureOut">
              <a:rPr lang="en-IN" smtClean="0"/>
              <a:pPr/>
              <a:t>11/11/12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AFD7B-4EAE-4383-A20C-1ABCA2019189}" type="datetimeFigureOut">
              <a:rPr lang="en-IN" smtClean="0"/>
              <a:pPr/>
              <a:t>11/11/12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AFD7B-4EAE-4383-A20C-1ABCA2019189}" type="datetimeFigureOut">
              <a:rPr lang="en-IN" smtClean="0"/>
              <a:pPr/>
              <a:t>11/11/12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8100A8-EC25-4DD3-BF61-E22CA51BA4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AFD7B-4EAE-4383-A20C-1ABCA2019189}" type="datetimeFigureOut">
              <a:rPr lang="en-IN" smtClean="0"/>
              <a:pPr/>
              <a:t>11/11/12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00A8-EC25-4DD3-BF61-E22CA51BA4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hyperlink" Target="http://www.youtube.com/watch?v=MYi2U-TOqOY&amp;feature=player_embedded" TargetMode="External"/><Relationship Id="rId5" Type="http://schemas.openxmlformats.org/officeDocument/2006/relationships/hyperlink" Target="http://www.youtube.com/watch?v=n_yfrZh9kS0"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hyperlink" Target="http://www.youtube.com/watch?feature=player_embedded&amp;v=NppzOx8nH6o" TargetMode="External"/><Relationship Id="rId5" Type="http://schemas.openxmlformats.org/officeDocument/2006/relationships/image" Target="../media/image10.tiff"/><Relationship Id="rId6" Type="http://schemas.openxmlformats.org/officeDocument/2006/relationships/hyperlink" Target="http://www.youtube.com/watch?feature=player_embedded&amp;v=Jyg4AmKfAzY" TargetMode="External"/><Relationship Id="rId7" Type="http://schemas.openxmlformats.org/officeDocument/2006/relationships/image" Target="../media/image11.tiff"/><Relationship Id="rId8" Type="http://schemas.openxmlformats.org/officeDocument/2006/relationships/hyperlink" Target="http://www.youtube.com/watch?feature=player_embedded&amp;v=Y_CpzZb38wY" TargetMode="External"/><Relationship Id="rId9" Type="http://schemas.openxmlformats.org/officeDocument/2006/relationships/image" Target="../media/image12.tif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ank.jpg"/>
          <p:cNvPicPr>
            <a:picLocks noChangeAspect="1"/>
          </p:cNvPicPr>
          <p:nvPr/>
        </p:nvPicPr>
        <p:blipFill>
          <a:blip r:embed="rId3"/>
          <a:stretch>
            <a:fillRect/>
          </a:stretch>
        </p:blipFill>
        <p:spPr>
          <a:xfrm>
            <a:off x="0" y="0"/>
            <a:ext cx="9144000" cy="6858000"/>
          </a:xfrm>
          <a:prstGeom prst="rect">
            <a:avLst/>
          </a:prstGeom>
        </p:spPr>
      </p:pic>
      <p:pic>
        <p:nvPicPr>
          <p:cNvPr id="5" name="Picture 4" desc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2057400"/>
            <a:ext cx="3962400" cy="2730500"/>
          </a:xfrm>
          <a:prstGeom prst="rect">
            <a:avLst/>
          </a:prstGeom>
        </p:spPr>
      </p:pic>
    </p:spTree>
    <p:extLst>
      <p:ext uri="{BB962C8B-B14F-4D97-AF65-F5344CB8AC3E}">
        <p14:creationId xmlns:p14="http://schemas.microsoft.com/office/powerpoint/2010/main" val="23070592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9144000" cy="6858000"/>
          </a:xfrm>
          <a:prstGeom prst="rect">
            <a:avLst/>
          </a:prstGeom>
        </p:spPr>
      </p:pic>
      <p:sp>
        <p:nvSpPr>
          <p:cNvPr id="7" name="Title 6"/>
          <p:cNvSpPr>
            <a:spLocks noGrp="1"/>
          </p:cNvSpPr>
          <p:nvPr>
            <p:ph type="ctrTitle"/>
          </p:nvPr>
        </p:nvSpPr>
        <p:spPr>
          <a:xfrm>
            <a:off x="642910" y="3327127"/>
            <a:ext cx="7772400" cy="1470025"/>
          </a:xfrm>
        </p:spPr>
        <p:txBody>
          <a:bodyPr>
            <a:normAutofit/>
          </a:bodyPr>
          <a:lstStyle/>
          <a:p>
            <a:r>
              <a:rPr lang="en-US" sz="3600" dirty="0" smtClean="0"/>
              <a:t/>
            </a:r>
            <a:br>
              <a:rPr lang="en-US" sz="3600" dirty="0" smtClean="0"/>
            </a:br>
            <a:endParaRPr lang="en-US" sz="3600" dirty="0"/>
          </a:p>
        </p:txBody>
      </p:sp>
      <p:pic>
        <p:nvPicPr>
          <p:cNvPr id="8" name="Content Placeholder 4" descr="do.png"/>
          <p:cNvPicPr>
            <a:picLocks noChangeAspect="1"/>
          </p:cNvPicPr>
          <p:nvPr/>
        </p:nvPicPr>
        <p:blipFill>
          <a:blip r:embed="rId4" cstate="print"/>
          <a:stretch>
            <a:fillRect/>
          </a:stretch>
        </p:blipFill>
        <p:spPr>
          <a:xfrm>
            <a:off x="3635896" y="476672"/>
            <a:ext cx="1713926" cy="2057400"/>
          </a:xfrm>
          <a:prstGeom prst="rect">
            <a:avLst/>
          </a:prstGeom>
        </p:spPr>
      </p:pic>
      <p:pic>
        <p:nvPicPr>
          <p:cNvPr id="9" name="Picture 8" descr="do_boy.png"/>
          <p:cNvPicPr>
            <a:picLocks noChangeAspect="1"/>
          </p:cNvPicPr>
          <p:nvPr/>
        </p:nvPicPr>
        <p:blipFill>
          <a:blip r:embed="rId5" cstate="print"/>
          <a:stretch>
            <a:fillRect/>
          </a:stretch>
        </p:blipFill>
        <p:spPr>
          <a:xfrm>
            <a:off x="6553200" y="381000"/>
            <a:ext cx="2076599" cy="1944216"/>
          </a:xfrm>
          <a:prstGeom prst="rect">
            <a:avLst/>
          </a:prstGeom>
        </p:spPr>
      </p:pic>
      <p:sp>
        <p:nvSpPr>
          <p:cNvPr id="2" name="Rectangle 1"/>
          <p:cNvSpPr/>
          <p:nvPr/>
        </p:nvSpPr>
        <p:spPr>
          <a:xfrm>
            <a:off x="251520" y="3068960"/>
            <a:ext cx="8640960" cy="1077218"/>
          </a:xfrm>
          <a:prstGeom prst="rect">
            <a:avLst/>
          </a:prstGeom>
        </p:spPr>
        <p:txBody>
          <a:bodyPr wrap="square">
            <a:spAutoFit/>
          </a:bodyPr>
          <a:lstStyle/>
          <a:p>
            <a:pPr marL="0" lvl="4"/>
            <a:r>
              <a:rPr lang="en-IN" sz="3200" b="1" dirty="0">
                <a:solidFill>
                  <a:srgbClr val="FF0066"/>
                </a:solidFill>
              </a:rPr>
              <a:t>We </a:t>
            </a:r>
            <a:r>
              <a:rPr lang="en-IN" sz="3200" b="1" dirty="0" smtClean="0">
                <a:solidFill>
                  <a:srgbClr val="FF0066"/>
                </a:solidFill>
              </a:rPr>
              <a:t>will need </a:t>
            </a:r>
            <a:r>
              <a:rPr lang="en-IN" sz="3200" b="1" dirty="0">
                <a:solidFill>
                  <a:srgbClr val="FF0066"/>
                </a:solidFill>
              </a:rPr>
              <a:t>to </a:t>
            </a:r>
            <a:r>
              <a:rPr lang="en-IN" sz="3200" b="1" dirty="0" smtClean="0">
                <a:solidFill>
                  <a:srgbClr val="FF0066"/>
                </a:solidFill>
              </a:rPr>
              <a:t>organize ourselves, devise a plan of action and do it.</a:t>
            </a:r>
            <a:endParaRPr lang="en-US" sz="2500" dirty="0"/>
          </a:p>
        </p:txBody>
      </p:sp>
      <p:sp>
        <p:nvSpPr>
          <p:cNvPr id="3" name="Rectangle 2"/>
          <p:cNvSpPr/>
          <p:nvPr/>
        </p:nvSpPr>
        <p:spPr>
          <a:xfrm>
            <a:off x="251520" y="4390072"/>
            <a:ext cx="8712968" cy="1631216"/>
          </a:xfrm>
          <a:prstGeom prst="rect">
            <a:avLst/>
          </a:prstGeom>
        </p:spPr>
        <p:txBody>
          <a:bodyPr wrap="square">
            <a:spAutoFit/>
          </a:bodyPr>
          <a:lstStyle/>
          <a:p>
            <a:pPr marL="342900" lvl="4" indent="-342900">
              <a:buFont typeface="Arial"/>
              <a:buChar char="•"/>
            </a:pPr>
            <a:r>
              <a:rPr lang="en-IN" sz="2500" b="1" dirty="0"/>
              <a:t>How long will it take</a:t>
            </a:r>
            <a:r>
              <a:rPr lang="en-IN" sz="2500" b="1" dirty="0" smtClean="0"/>
              <a:t>?</a:t>
            </a:r>
          </a:p>
          <a:p>
            <a:pPr marL="342900" lvl="4" indent="-342900">
              <a:buFont typeface="Arial"/>
              <a:buChar char="•"/>
            </a:pPr>
            <a:r>
              <a:rPr lang="en-IN" sz="2500" b="1" dirty="0" smtClean="0"/>
              <a:t>What </a:t>
            </a:r>
            <a:r>
              <a:rPr lang="en-IN" sz="2500" b="1" dirty="0"/>
              <a:t>tasks are needed and who will do them</a:t>
            </a:r>
            <a:r>
              <a:rPr lang="en-IN" sz="2500" b="1" dirty="0" smtClean="0"/>
              <a:t>?</a:t>
            </a:r>
          </a:p>
          <a:p>
            <a:pPr marL="342900" lvl="4" indent="-342900">
              <a:buFont typeface="Arial"/>
              <a:buChar char="•"/>
            </a:pPr>
            <a:r>
              <a:rPr lang="en-IN" sz="2500" b="1" dirty="0" smtClean="0"/>
              <a:t>What </a:t>
            </a:r>
            <a:r>
              <a:rPr lang="en-IN" sz="2500" b="1" dirty="0"/>
              <a:t>resources will we need to acquire</a:t>
            </a:r>
            <a:r>
              <a:rPr lang="en-IN" sz="2500" b="1" dirty="0" smtClean="0"/>
              <a:t>?</a:t>
            </a:r>
          </a:p>
          <a:p>
            <a:pPr marL="342900" lvl="4" indent="-342900">
              <a:buFont typeface="Arial"/>
              <a:buChar char="•"/>
            </a:pPr>
            <a:r>
              <a:rPr lang="en-IN" sz="2500" b="1" dirty="0" smtClean="0"/>
              <a:t>How </a:t>
            </a:r>
            <a:r>
              <a:rPr lang="en-IN" sz="2500" b="1" dirty="0"/>
              <a:t>will we document our work?</a:t>
            </a:r>
          </a:p>
        </p:txBody>
      </p:sp>
      <p:sp>
        <p:nvSpPr>
          <p:cNvPr id="10" name="TextBox 9"/>
          <p:cNvSpPr txBox="1"/>
          <p:nvPr/>
        </p:nvSpPr>
        <p:spPr>
          <a:xfrm>
            <a:off x="251520" y="2583174"/>
            <a:ext cx="8640960" cy="400110"/>
          </a:xfrm>
          <a:prstGeom prst="rect">
            <a:avLst/>
          </a:prstGeom>
          <a:noFill/>
        </p:spPr>
        <p:txBody>
          <a:bodyPr wrap="square" rtlCol="0">
            <a:spAutoFit/>
          </a:bodyPr>
          <a:lstStyle/>
          <a:p>
            <a:pPr algn="ctr"/>
            <a:r>
              <a:rPr lang="en-US" sz="2000" dirty="0" smtClean="0">
                <a:latin typeface="Apple Chancery"/>
                <a:cs typeface="Apple Chancery"/>
              </a:rPr>
              <a:t>“Yes I Can!”</a:t>
            </a:r>
            <a:endParaRPr lang="en-US" sz="2000" dirty="0">
              <a:latin typeface="Apple Chancery"/>
              <a:cs typeface="Apple Chancery"/>
            </a:endParaRPr>
          </a:p>
        </p:txBody>
      </p:sp>
    </p:spTree>
    <p:extLst>
      <p:ext uri="{BB962C8B-B14F-4D97-AF65-F5344CB8AC3E}">
        <p14:creationId xmlns:p14="http://schemas.microsoft.com/office/powerpoint/2010/main" val="20252713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0" y="0"/>
            <a:ext cx="9144000" cy="6858000"/>
          </a:xfrm>
          <a:prstGeom prst="rect">
            <a:avLst/>
          </a:prstGeom>
        </p:spPr>
      </p:pic>
      <p:pic>
        <p:nvPicPr>
          <p:cNvPr id="5" name="Content Placeholder 4" descr="share.png"/>
          <p:cNvPicPr>
            <a:picLocks noChangeAspect="1"/>
          </p:cNvPicPr>
          <p:nvPr/>
        </p:nvPicPr>
        <p:blipFill>
          <a:blip r:embed="rId4" cstate="print"/>
          <a:stretch>
            <a:fillRect/>
          </a:stretch>
        </p:blipFill>
        <p:spPr>
          <a:xfrm>
            <a:off x="3851920" y="548680"/>
            <a:ext cx="1403543" cy="1757946"/>
          </a:xfrm>
          <a:prstGeom prst="rect">
            <a:avLst/>
          </a:prstGeom>
        </p:spPr>
      </p:pic>
      <p:pic>
        <p:nvPicPr>
          <p:cNvPr id="8" name="Picture 7" descr="do_boy.png"/>
          <p:cNvPicPr>
            <a:picLocks noChangeAspect="1"/>
          </p:cNvPicPr>
          <p:nvPr/>
        </p:nvPicPr>
        <p:blipFill>
          <a:blip r:embed="rId5" cstate="print"/>
          <a:stretch>
            <a:fillRect/>
          </a:stretch>
        </p:blipFill>
        <p:spPr>
          <a:xfrm>
            <a:off x="6553200" y="381000"/>
            <a:ext cx="2076599" cy="1944216"/>
          </a:xfrm>
          <a:prstGeom prst="rect">
            <a:avLst/>
          </a:prstGeom>
        </p:spPr>
      </p:pic>
      <p:sp>
        <p:nvSpPr>
          <p:cNvPr id="9" name="Rectangle 8"/>
          <p:cNvSpPr/>
          <p:nvPr/>
        </p:nvSpPr>
        <p:spPr>
          <a:xfrm>
            <a:off x="251520" y="3068960"/>
            <a:ext cx="8640960" cy="969496"/>
          </a:xfrm>
          <a:prstGeom prst="rect">
            <a:avLst/>
          </a:prstGeom>
        </p:spPr>
        <p:txBody>
          <a:bodyPr wrap="square">
            <a:spAutoFit/>
          </a:bodyPr>
          <a:lstStyle/>
          <a:p>
            <a:pPr marL="0" lvl="4"/>
            <a:r>
              <a:rPr lang="en-IN" sz="3200" b="1" dirty="0">
                <a:solidFill>
                  <a:srgbClr val="FF0066"/>
                </a:solidFill>
              </a:rPr>
              <a:t>We </a:t>
            </a:r>
            <a:r>
              <a:rPr lang="en-IN" sz="3200" b="1" dirty="0" smtClean="0">
                <a:solidFill>
                  <a:srgbClr val="FF0066"/>
                </a:solidFill>
              </a:rPr>
              <a:t>will need </a:t>
            </a:r>
            <a:r>
              <a:rPr lang="en-IN" sz="3200" b="1" dirty="0">
                <a:solidFill>
                  <a:srgbClr val="FF0066"/>
                </a:solidFill>
              </a:rPr>
              <a:t>to </a:t>
            </a:r>
            <a:r>
              <a:rPr lang="en-IN" sz="3200" b="1" dirty="0" smtClean="0">
                <a:solidFill>
                  <a:srgbClr val="FF0066"/>
                </a:solidFill>
              </a:rPr>
              <a:t>tell our story.</a:t>
            </a:r>
            <a:r>
              <a:rPr lang="en-IN" sz="3200" b="1" dirty="0">
                <a:solidFill>
                  <a:srgbClr val="FF0066"/>
                </a:solidFill>
              </a:rPr>
              <a:t/>
            </a:r>
            <a:br>
              <a:rPr lang="en-IN" sz="3200" b="1" dirty="0">
                <a:solidFill>
                  <a:srgbClr val="FF0066"/>
                </a:solidFill>
              </a:rPr>
            </a:br>
            <a:endParaRPr lang="en-US" sz="2500" dirty="0"/>
          </a:p>
        </p:txBody>
      </p:sp>
      <p:sp>
        <p:nvSpPr>
          <p:cNvPr id="2" name="Rectangle 1"/>
          <p:cNvSpPr/>
          <p:nvPr/>
        </p:nvSpPr>
        <p:spPr>
          <a:xfrm>
            <a:off x="323528" y="4149080"/>
            <a:ext cx="8208912" cy="861774"/>
          </a:xfrm>
          <a:prstGeom prst="rect">
            <a:avLst/>
          </a:prstGeom>
        </p:spPr>
        <p:txBody>
          <a:bodyPr wrap="square">
            <a:spAutoFit/>
          </a:bodyPr>
          <a:lstStyle/>
          <a:p>
            <a:pPr marL="342900" lvl="4" indent="-342900">
              <a:buFont typeface="Arial"/>
              <a:buChar char="•"/>
            </a:pPr>
            <a:r>
              <a:rPr lang="en-IN" sz="2500" b="1" dirty="0"/>
              <a:t>Who will benefit from hearing our story</a:t>
            </a:r>
            <a:r>
              <a:rPr lang="en-IN" sz="2500" b="1" dirty="0" smtClean="0"/>
              <a:t>?</a:t>
            </a:r>
          </a:p>
          <a:p>
            <a:pPr marL="342900" lvl="4" indent="-342900">
              <a:buFont typeface="Arial"/>
              <a:buChar char="•"/>
            </a:pPr>
            <a:r>
              <a:rPr lang="en-IN" sz="2500" b="1" dirty="0" smtClean="0"/>
              <a:t>How </a:t>
            </a:r>
            <a:r>
              <a:rPr lang="en-IN" sz="2500" b="1" dirty="0"/>
              <a:t>will we publish it?</a:t>
            </a:r>
          </a:p>
        </p:txBody>
      </p:sp>
      <p:sp>
        <p:nvSpPr>
          <p:cNvPr id="7" name="TextBox 6"/>
          <p:cNvSpPr txBox="1"/>
          <p:nvPr/>
        </p:nvSpPr>
        <p:spPr>
          <a:xfrm>
            <a:off x="251520" y="2583174"/>
            <a:ext cx="8640960" cy="400110"/>
          </a:xfrm>
          <a:prstGeom prst="rect">
            <a:avLst/>
          </a:prstGeom>
          <a:noFill/>
        </p:spPr>
        <p:txBody>
          <a:bodyPr wrap="square" rtlCol="0">
            <a:spAutoFit/>
          </a:bodyPr>
          <a:lstStyle/>
          <a:p>
            <a:pPr algn="ctr"/>
            <a:r>
              <a:rPr lang="en-US" sz="2000" dirty="0" smtClean="0">
                <a:latin typeface="Apple Chancery"/>
                <a:cs typeface="Apple Chancery"/>
              </a:rPr>
              <a:t>“I Can! Now You Can Too!”</a:t>
            </a:r>
            <a:endParaRPr lang="en-US" sz="2000" dirty="0">
              <a:latin typeface="Apple Chancery"/>
              <a:cs typeface="Apple Chancery"/>
            </a:endParaRPr>
          </a:p>
        </p:txBody>
      </p:sp>
    </p:spTree>
    <p:extLst>
      <p:ext uri="{BB962C8B-B14F-4D97-AF65-F5344CB8AC3E}">
        <p14:creationId xmlns:p14="http://schemas.microsoft.com/office/powerpoint/2010/main" val="18145628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9144000" cy="6858001"/>
          </a:xfrm>
          <a:prstGeom prst="rect">
            <a:avLst/>
          </a:prstGeom>
        </p:spPr>
      </p:pic>
      <p:sp>
        <p:nvSpPr>
          <p:cNvPr id="6" name="Title 1"/>
          <p:cNvSpPr>
            <a:spLocks noGrp="1"/>
          </p:cNvSpPr>
          <p:nvPr>
            <p:ph type="title"/>
          </p:nvPr>
        </p:nvSpPr>
        <p:spPr>
          <a:xfrm>
            <a:off x="1043608" y="332656"/>
            <a:ext cx="5184576" cy="1224136"/>
          </a:xfrm>
        </p:spPr>
        <p:txBody>
          <a:bodyPr>
            <a:noAutofit/>
          </a:bodyPr>
          <a:lstStyle/>
          <a:p>
            <a:r>
              <a:rPr lang="en-US" sz="3400" b="1" dirty="0" smtClean="0"/>
              <a:t>What attributes will we need to be successful?</a:t>
            </a:r>
            <a:endParaRPr lang="en-US" sz="3400" b="1" dirty="0"/>
          </a:p>
        </p:txBody>
      </p:sp>
      <p:sp>
        <p:nvSpPr>
          <p:cNvPr id="5" name="Rectangle 4"/>
          <p:cNvSpPr/>
          <p:nvPr/>
        </p:nvSpPr>
        <p:spPr>
          <a:xfrm>
            <a:off x="2771800" y="5877272"/>
            <a:ext cx="3816424" cy="769441"/>
          </a:xfrm>
          <a:prstGeom prst="rect">
            <a:avLst/>
          </a:prstGeom>
        </p:spPr>
        <p:txBody>
          <a:bodyPr wrap="square">
            <a:spAutoFit/>
          </a:bodyPr>
          <a:lstStyle/>
          <a:p>
            <a:pPr algn="ctr"/>
            <a:r>
              <a:rPr lang="en-US" sz="4400" b="1" dirty="0">
                <a:solidFill>
                  <a:srgbClr val="FF0000"/>
                </a:solidFill>
              </a:rPr>
              <a:t>I Can!!</a:t>
            </a:r>
          </a:p>
        </p:txBody>
      </p:sp>
    </p:spTree>
    <p:extLst>
      <p:ext uri="{BB962C8B-B14F-4D97-AF65-F5344CB8AC3E}">
        <p14:creationId xmlns:p14="http://schemas.microsoft.com/office/powerpoint/2010/main" val="233837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9144000" cy="6858001"/>
          </a:xfrm>
          <a:prstGeom prst="rect">
            <a:avLst/>
          </a:prstGeom>
        </p:spPr>
      </p:pic>
      <p:sp>
        <p:nvSpPr>
          <p:cNvPr id="3" name="Content Placeholder 2"/>
          <p:cNvSpPr>
            <a:spLocks noGrp="1"/>
          </p:cNvSpPr>
          <p:nvPr>
            <p:ph idx="1"/>
          </p:nvPr>
        </p:nvSpPr>
        <p:spPr>
          <a:xfrm>
            <a:off x="457200" y="1916832"/>
            <a:ext cx="3898776" cy="3960440"/>
          </a:xfrm>
        </p:spPr>
        <p:txBody>
          <a:bodyPr>
            <a:normAutofit/>
          </a:bodyPr>
          <a:lstStyle/>
          <a:p>
            <a:pPr marL="0" indent="0" algn="ctr">
              <a:spcBef>
                <a:spcPts val="700"/>
              </a:spcBef>
              <a:buNone/>
            </a:pPr>
            <a:r>
              <a:rPr lang="en-US" dirty="0" smtClean="0"/>
              <a:t>Empathy</a:t>
            </a:r>
            <a:endParaRPr lang="en-US" dirty="0"/>
          </a:p>
          <a:p>
            <a:pPr marL="0" indent="0" algn="ctr">
              <a:spcBef>
                <a:spcPts val="700"/>
              </a:spcBef>
              <a:buNone/>
            </a:pPr>
            <a:r>
              <a:rPr lang="en-US" dirty="0"/>
              <a:t>Collaboration</a:t>
            </a:r>
          </a:p>
          <a:p>
            <a:pPr marL="0" indent="0" algn="ctr">
              <a:spcBef>
                <a:spcPts val="700"/>
              </a:spcBef>
              <a:buNone/>
            </a:pPr>
            <a:r>
              <a:rPr lang="en-US" dirty="0"/>
              <a:t>Listening skills</a:t>
            </a:r>
          </a:p>
          <a:p>
            <a:pPr marL="0" indent="0" algn="ctr">
              <a:spcBef>
                <a:spcPts val="700"/>
              </a:spcBef>
              <a:buNone/>
            </a:pPr>
            <a:r>
              <a:rPr lang="en-US" dirty="0"/>
              <a:t>Speaking skills</a:t>
            </a:r>
          </a:p>
          <a:p>
            <a:pPr marL="0" indent="0" algn="ctr">
              <a:spcBef>
                <a:spcPts val="700"/>
              </a:spcBef>
              <a:buNone/>
            </a:pPr>
            <a:r>
              <a:rPr lang="en-US" dirty="0"/>
              <a:t>Writing skills</a:t>
            </a:r>
          </a:p>
          <a:p>
            <a:pPr marL="0" indent="0" algn="ctr">
              <a:spcBef>
                <a:spcPts val="700"/>
              </a:spcBef>
              <a:buNone/>
            </a:pPr>
            <a:r>
              <a:rPr lang="en-US" dirty="0"/>
              <a:t>Presentation </a:t>
            </a:r>
            <a:r>
              <a:rPr lang="en-US" dirty="0" smtClean="0"/>
              <a:t>skills</a:t>
            </a:r>
          </a:p>
          <a:p>
            <a:pPr marL="0" indent="0">
              <a:spcBef>
                <a:spcPts val="700"/>
              </a:spcBef>
              <a:buNone/>
            </a:pPr>
            <a:endParaRPr lang="en-US" dirty="0" smtClean="0"/>
          </a:p>
          <a:p>
            <a:pPr>
              <a:spcBef>
                <a:spcPts val="700"/>
              </a:spcBef>
            </a:pPr>
            <a:endParaRPr lang="en-US" dirty="0" smtClean="0"/>
          </a:p>
          <a:p>
            <a:pPr marL="0" indent="0">
              <a:spcBef>
                <a:spcPts val="700"/>
              </a:spcBef>
              <a:buNone/>
            </a:pPr>
            <a:endParaRPr lang="en-US" dirty="0"/>
          </a:p>
        </p:txBody>
      </p:sp>
      <p:sp>
        <p:nvSpPr>
          <p:cNvPr id="6" name="Title 1"/>
          <p:cNvSpPr>
            <a:spLocks noGrp="1"/>
          </p:cNvSpPr>
          <p:nvPr>
            <p:ph type="title"/>
          </p:nvPr>
        </p:nvSpPr>
        <p:spPr>
          <a:xfrm>
            <a:off x="1187624" y="332656"/>
            <a:ext cx="4680520" cy="1224136"/>
          </a:xfrm>
        </p:spPr>
        <p:txBody>
          <a:bodyPr>
            <a:noAutofit/>
          </a:bodyPr>
          <a:lstStyle/>
          <a:p>
            <a:r>
              <a:rPr lang="en-US" sz="3400" b="1" dirty="0" smtClean="0"/>
              <a:t>What attributes will we need to be successful?</a:t>
            </a:r>
            <a:endParaRPr lang="en-US" sz="3400" b="1" dirty="0"/>
          </a:p>
        </p:txBody>
      </p:sp>
      <p:sp>
        <p:nvSpPr>
          <p:cNvPr id="2" name="TextBox 1"/>
          <p:cNvSpPr txBox="1"/>
          <p:nvPr/>
        </p:nvSpPr>
        <p:spPr>
          <a:xfrm>
            <a:off x="4644008" y="1916832"/>
            <a:ext cx="4176464" cy="4078039"/>
          </a:xfrm>
          <a:prstGeom prst="rect">
            <a:avLst/>
          </a:prstGeom>
          <a:noFill/>
        </p:spPr>
        <p:txBody>
          <a:bodyPr wrap="square" rtlCol="0">
            <a:spAutoFit/>
          </a:bodyPr>
          <a:lstStyle/>
          <a:p>
            <a:pPr algn="ctr">
              <a:spcBef>
                <a:spcPts val="700"/>
              </a:spcBef>
            </a:pPr>
            <a:r>
              <a:rPr lang="en-US" sz="3200" dirty="0"/>
              <a:t>Responsibility</a:t>
            </a:r>
          </a:p>
          <a:p>
            <a:pPr algn="ctr">
              <a:spcBef>
                <a:spcPts val="700"/>
              </a:spcBef>
            </a:pPr>
            <a:r>
              <a:rPr lang="en-US" sz="3200" dirty="0"/>
              <a:t>Time Management</a:t>
            </a:r>
          </a:p>
          <a:p>
            <a:pPr algn="ctr">
              <a:spcBef>
                <a:spcPts val="700"/>
              </a:spcBef>
            </a:pPr>
            <a:r>
              <a:rPr lang="en-US" sz="3200" dirty="0"/>
              <a:t>Leadership</a:t>
            </a:r>
          </a:p>
          <a:p>
            <a:pPr algn="ctr">
              <a:spcBef>
                <a:spcPts val="700"/>
              </a:spcBef>
            </a:pPr>
            <a:r>
              <a:rPr lang="en-US" sz="3200" dirty="0"/>
              <a:t>Problem solving</a:t>
            </a:r>
          </a:p>
          <a:p>
            <a:pPr algn="ctr">
              <a:spcBef>
                <a:spcPts val="700"/>
              </a:spcBef>
            </a:pPr>
            <a:r>
              <a:rPr lang="en-US" sz="3200" dirty="0"/>
              <a:t>Critical thinking</a:t>
            </a:r>
          </a:p>
          <a:p>
            <a:pPr algn="ctr">
              <a:spcBef>
                <a:spcPts val="700"/>
              </a:spcBef>
            </a:pPr>
            <a:r>
              <a:rPr lang="en-US" sz="3200" dirty="0"/>
              <a:t>Creative thinking</a:t>
            </a:r>
          </a:p>
          <a:p>
            <a:pPr>
              <a:spcBef>
                <a:spcPts val="700"/>
              </a:spcBef>
            </a:pPr>
            <a:endParaRPr lang="en-US" sz="3200" dirty="0"/>
          </a:p>
        </p:txBody>
      </p:sp>
      <p:sp>
        <p:nvSpPr>
          <p:cNvPr id="5" name="Rectangle 4"/>
          <p:cNvSpPr/>
          <p:nvPr/>
        </p:nvSpPr>
        <p:spPr>
          <a:xfrm>
            <a:off x="2771800" y="5661248"/>
            <a:ext cx="3816424" cy="769441"/>
          </a:xfrm>
          <a:prstGeom prst="rect">
            <a:avLst/>
          </a:prstGeom>
        </p:spPr>
        <p:txBody>
          <a:bodyPr wrap="square">
            <a:spAutoFit/>
          </a:bodyPr>
          <a:lstStyle/>
          <a:p>
            <a:pPr algn="ctr"/>
            <a:r>
              <a:rPr lang="en-US" sz="4400" b="1" dirty="0">
                <a:solidFill>
                  <a:srgbClr val="FF0000"/>
                </a:solidFill>
              </a:rPr>
              <a:t>I Can!!</a:t>
            </a:r>
          </a:p>
        </p:txBody>
      </p:sp>
    </p:spTree>
    <p:extLst>
      <p:ext uri="{BB962C8B-B14F-4D97-AF65-F5344CB8AC3E}">
        <p14:creationId xmlns:p14="http://schemas.microsoft.com/office/powerpoint/2010/main" val="13769650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1"/>
            <a:ext cx="9144000" cy="6858001"/>
          </a:xfrm>
          <a:prstGeom prst="rect">
            <a:avLst/>
          </a:prstGeom>
        </p:spPr>
      </p:pic>
      <p:pic>
        <p:nvPicPr>
          <p:cNvPr id="7" name="Picture 6"/>
          <p:cNvPicPr>
            <a:picLocks noChangeAspect="1"/>
          </p:cNvPicPr>
          <p:nvPr/>
        </p:nvPicPr>
        <p:blipFill rotWithShape="1">
          <a:blip r:embed="rId4" cstate="print"/>
          <a:srcRect l="33220" t="9413" r="34105" b="56089"/>
          <a:stretch/>
        </p:blipFill>
        <p:spPr>
          <a:xfrm>
            <a:off x="6300192" y="166090"/>
            <a:ext cx="2483772" cy="1966766"/>
          </a:xfrm>
          <a:prstGeom prst="rect">
            <a:avLst/>
          </a:prstGeom>
        </p:spPr>
      </p:pic>
      <p:sp>
        <p:nvSpPr>
          <p:cNvPr id="2" name="TextBox 1"/>
          <p:cNvSpPr txBox="1"/>
          <p:nvPr/>
        </p:nvSpPr>
        <p:spPr>
          <a:xfrm>
            <a:off x="1118860" y="2708920"/>
            <a:ext cx="6876260" cy="1938992"/>
          </a:xfrm>
          <a:prstGeom prst="rect">
            <a:avLst/>
          </a:prstGeom>
          <a:noFill/>
        </p:spPr>
        <p:txBody>
          <a:bodyPr wrap="square" rtlCol="0">
            <a:spAutoFit/>
          </a:bodyPr>
          <a:lstStyle/>
          <a:p>
            <a:pPr algn="ctr"/>
            <a:r>
              <a:rPr lang="en-US" sz="6000" dirty="0" smtClean="0"/>
              <a:t>What Are Your </a:t>
            </a:r>
          </a:p>
          <a:p>
            <a:pPr algn="ctr"/>
            <a:r>
              <a:rPr lang="en-US" sz="6000" dirty="0" smtClean="0"/>
              <a:t>  Super Powers?</a:t>
            </a:r>
            <a:endParaRPr lang="en-US" sz="6000" dirty="0"/>
          </a:p>
        </p:txBody>
      </p:sp>
    </p:spTree>
    <p:extLst>
      <p:ext uri="{BB962C8B-B14F-4D97-AF65-F5344CB8AC3E}">
        <p14:creationId xmlns:p14="http://schemas.microsoft.com/office/powerpoint/2010/main" val="42834192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86000" y="2967335"/>
            <a:ext cx="4572000" cy="369332"/>
          </a:xfrm>
          <a:prstGeom prst="rect">
            <a:avLst/>
          </a:prstGeom>
        </p:spPr>
        <p:txBody>
          <a:bodyPr>
            <a:spAutoFit/>
          </a:bodyPr>
          <a:lstStyle/>
          <a:p>
            <a:endParaRPr lang="en-US" dirty="0"/>
          </a:p>
        </p:txBody>
      </p:sp>
      <p:pic>
        <p:nvPicPr>
          <p:cNvPr id="4" name="Picture 3"/>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8466505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1"/>
            <a:ext cx="9144000" cy="6858001"/>
          </a:xfrm>
          <a:prstGeom prst="rect">
            <a:avLst/>
          </a:prstGeom>
        </p:spPr>
      </p:pic>
      <p:pic>
        <p:nvPicPr>
          <p:cNvPr id="6" name="Picture 5" descr="Screen shot 2012-07-17 at 11.16.18 PM.png"/>
          <p:cNvPicPr>
            <a:picLocks noChangeAspect="1"/>
          </p:cNvPicPr>
          <p:nvPr/>
        </p:nvPicPr>
        <p:blipFill rotWithShape="1">
          <a:blip r:embed="rId4">
            <a:extLst>
              <a:ext uri="{28A0092B-C50C-407E-A947-70E740481C1C}">
                <a14:useLocalDpi xmlns:a14="http://schemas.microsoft.com/office/drawing/2010/main" val="0"/>
              </a:ext>
            </a:extLst>
          </a:blip>
          <a:srcRect l="5682" r="-1"/>
          <a:stretch/>
        </p:blipFill>
        <p:spPr>
          <a:xfrm>
            <a:off x="323528" y="1846565"/>
            <a:ext cx="3852246" cy="2736304"/>
          </a:xfrm>
          <a:prstGeom prst="rect">
            <a:avLst/>
          </a:prstGeom>
        </p:spPr>
      </p:pic>
      <p:pic>
        <p:nvPicPr>
          <p:cNvPr id="7" name="Picture 6"/>
          <p:cNvPicPr>
            <a:picLocks noChangeAspect="1"/>
          </p:cNvPicPr>
          <p:nvPr/>
        </p:nvPicPr>
        <p:blipFill rotWithShape="1">
          <a:blip r:embed="rId5" cstate="print"/>
          <a:srcRect l="33220" t="9413" r="34105" b="56089"/>
          <a:stretch/>
        </p:blipFill>
        <p:spPr>
          <a:xfrm>
            <a:off x="5868144" y="382114"/>
            <a:ext cx="2483772" cy="1966766"/>
          </a:xfrm>
          <a:prstGeom prst="rect">
            <a:avLst/>
          </a:prstGeom>
        </p:spPr>
      </p:pic>
      <p:pic>
        <p:nvPicPr>
          <p:cNvPr id="8" name="Content Placeholder 4" descr="Screen shot 2012-07-17 at 11.16.54 PM.png"/>
          <p:cNvPicPr>
            <a:picLocks noGrp="1" noChangeAspect="1"/>
          </p:cNvPicPr>
          <p:nvPr>
            <p:ph idx="1"/>
          </p:nvPr>
        </p:nvPicPr>
        <p:blipFill>
          <a:blip r:embed="rId6">
            <a:extLst>
              <a:ext uri="{28A0092B-C50C-407E-A947-70E740481C1C}">
                <a14:useLocalDpi xmlns:a14="http://schemas.microsoft.com/office/drawing/2010/main" val="0"/>
              </a:ext>
            </a:extLst>
          </a:blip>
          <a:srcRect t="-93907" b="-93907"/>
          <a:stretch>
            <a:fillRect/>
          </a:stretch>
        </p:blipFill>
        <p:spPr>
          <a:xfrm>
            <a:off x="467544" y="2060848"/>
            <a:ext cx="2094925" cy="1152128"/>
          </a:xfrm>
        </p:spPr>
      </p:pic>
      <p:pic>
        <p:nvPicPr>
          <p:cNvPr id="9" name="Picture 8" descr="rockefeller_1.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8024" y="2924944"/>
            <a:ext cx="3900622" cy="2592288"/>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4716016" y="5657671"/>
            <a:ext cx="4248472" cy="1200329"/>
          </a:xfrm>
          <a:prstGeom prst="rect">
            <a:avLst/>
          </a:prstGeom>
          <a:noFill/>
        </p:spPr>
        <p:txBody>
          <a:bodyPr wrap="square" rtlCol="0">
            <a:spAutoFit/>
          </a:bodyPr>
          <a:lstStyle/>
          <a:p>
            <a:r>
              <a:rPr lang="en-US" dirty="0">
                <a:solidFill>
                  <a:schemeClr val="bg2">
                    <a:lumMod val="25000"/>
                  </a:schemeClr>
                </a:solidFill>
              </a:rPr>
              <a:t>DFC wins </a:t>
            </a:r>
            <a:br>
              <a:rPr lang="en-US" dirty="0">
                <a:solidFill>
                  <a:schemeClr val="bg2">
                    <a:lumMod val="25000"/>
                  </a:schemeClr>
                </a:solidFill>
              </a:rPr>
            </a:br>
            <a:r>
              <a:rPr lang="en-US" dirty="0">
                <a:solidFill>
                  <a:srgbClr val="660066"/>
                </a:solidFill>
                <a:latin typeface="Arial Black"/>
                <a:cs typeface="Arial Black"/>
              </a:rPr>
              <a:t>Rockefeller Young Innovator </a:t>
            </a:r>
            <a:r>
              <a:rPr lang="en-US" dirty="0" smtClean="0">
                <a:solidFill>
                  <a:srgbClr val="660066"/>
                </a:solidFill>
                <a:latin typeface="Arial Black"/>
                <a:cs typeface="Arial Black"/>
              </a:rPr>
              <a:t>Award</a:t>
            </a:r>
            <a:endParaRPr lang="en-US" dirty="0">
              <a:solidFill>
                <a:schemeClr val="bg2">
                  <a:lumMod val="25000"/>
                </a:schemeClr>
              </a:solidFill>
            </a:endParaRPr>
          </a:p>
          <a:p>
            <a:endParaRPr lang="en-US" dirty="0"/>
          </a:p>
        </p:txBody>
      </p:sp>
      <p:sp>
        <p:nvSpPr>
          <p:cNvPr id="10" name="TextBox 9"/>
          <p:cNvSpPr txBox="1"/>
          <p:nvPr/>
        </p:nvSpPr>
        <p:spPr>
          <a:xfrm>
            <a:off x="251520" y="4654877"/>
            <a:ext cx="4248472" cy="646331"/>
          </a:xfrm>
          <a:prstGeom prst="rect">
            <a:avLst/>
          </a:prstGeom>
          <a:noFill/>
        </p:spPr>
        <p:txBody>
          <a:bodyPr wrap="square" rtlCol="0">
            <a:spAutoFit/>
          </a:bodyPr>
          <a:lstStyle/>
          <a:p>
            <a:r>
              <a:rPr lang="en-US" dirty="0" err="1" smtClean="0">
                <a:solidFill>
                  <a:schemeClr val="bg2">
                    <a:lumMod val="25000"/>
                  </a:schemeClr>
                </a:solidFill>
              </a:rPr>
              <a:t>Kiran</a:t>
            </a:r>
            <a:r>
              <a:rPr lang="en-US" dirty="0" smtClean="0">
                <a:solidFill>
                  <a:schemeClr val="bg2">
                    <a:lumMod val="25000"/>
                  </a:schemeClr>
                </a:solidFill>
              </a:rPr>
              <a:t> </a:t>
            </a:r>
            <a:r>
              <a:rPr lang="en-US" dirty="0" err="1" smtClean="0">
                <a:solidFill>
                  <a:schemeClr val="bg2">
                    <a:lumMod val="25000"/>
                  </a:schemeClr>
                </a:solidFill>
              </a:rPr>
              <a:t>Sethi</a:t>
            </a:r>
            <a:r>
              <a:rPr lang="en-US" dirty="0" smtClean="0">
                <a:solidFill>
                  <a:schemeClr val="bg2">
                    <a:lumMod val="25000"/>
                  </a:schemeClr>
                </a:solidFill>
              </a:rPr>
              <a:t>, </a:t>
            </a:r>
            <a:r>
              <a:rPr lang="en-US" dirty="0" smtClean="0">
                <a:solidFill>
                  <a:srgbClr val="660066"/>
                </a:solidFill>
                <a:latin typeface="Arial Black"/>
                <a:cs typeface="Arial Black"/>
              </a:rPr>
              <a:t>Founder of Design for Change at TED</a:t>
            </a:r>
            <a:endParaRPr lang="en-US" dirty="0"/>
          </a:p>
        </p:txBody>
      </p:sp>
      <p:sp>
        <p:nvSpPr>
          <p:cNvPr id="11" name="Title 1"/>
          <p:cNvSpPr>
            <a:spLocks noGrp="1"/>
          </p:cNvSpPr>
          <p:nvPr>
            <p:ph type="title"/>
          </p:nvPr>
        </p:nvSpPr>
        <p:spPr>
          <a:xfrm>
            <a:off x="251520" y="197768"/>
            <a:ext cx="5184576" cy="1143000"/>
          </a:xfrm>
        </p:spPr>
        <p:txBody>
          <a:bodyPr/>
          <a:lstStyle/>
          <a:p>
            <a:r>
              <a:rPr lang="en-US" dirty="0" smtClean="0"/>
              <a:t>Who Are We?</a:t>
            </a:r>
            <a:endParaRPr lang="en-US" dirty="0"/>
          </a:p>
        </p:txBody>
      </p:sp>
    </p:spTree>
    <p:extLst>
      <p:ext uri="{BB962C8B-B14F-4D97-AF65-F5344CB8AC3E}">
        <p14:creationId xmlns:p14="http://schemas.microsoft.com/office/powerpoint/2010/main" val="2246345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fc_2011.jpg"/>
          <p:cNvPicPr>
            <a:picLocks noChangeAspect="1"/>
          </p:cNvPicPr>
          <p:nvPr/>
        </p:nvPicPr>
        <p:blipFill rotWithShape="1">
          <a:blip r:embed="rId3" cstate="print"/>
          <a:srcRect l="11970" t="54599" r="9539" b="15253"/>
          <a:stretch/>
        </p:blipFill>
        <p:spPr bwMode="auto">
          <a:xfrm>
            <a:off x="0" y="1"/>
            <a:ext cx="9144000" cy="2742832"/>
          </a:xfrm>
          <a:prstGeom prst="rect">
            <a:avLst/>
          </a:prstGeom>
          <a:noFill/>
          <a:ln w="9525">
            <a:noFill/>
            <a:miter lim="800000"/>
            <a:headEnd/>
            <a:tailEnd/>
          </a:ln>
        </p:spPr>
      </p:pic>
      <p:sp>
        <p:nvSpPr>
          <p:cNvPr id="4" name="Rectangle 3"/>
          <p:cNvSpPr/>
          <p:nvPr/>
        </p:nvSpPr>
        <p:spPr>
          <a:xfrm>
            <a:off x="179512" y="2904033"/>
            <a:ext cx="8964488" cy="3693319"/>
          </a:xfrm>
          <a:prstGeom prst="rect">
            <a:avLst/>
          </a:prstGeom>
        </p:spPr>
        <p:txBody>
          <a:bodyPr wrap="square">
            <a:spAutoFit/>
          </a:bodyPr>
          <a:lstStyle/>
          <a:p>
            <a:r>
              <a:rPr lang="en-US" sz="3600" b="1" dirty="0">
                <a:solidFill>
                  <a:srgbClr val="FF0066"/>
                </a:solidFill>
                <a:hlinkClick r:id="rId4"/>
              </a:rPr>
              <a:t>Kids on The </a:t>
            </a:r>
            <a:r>
              <a:rPr lang="en-US" sz="3600" b="1" dirty="0" smtClean="0">
                <a:solidFill>
                  <a:srgbClr val="FF0066"/>
                </a:solidFill>
                <a:hlinkClick r:id="rId4"/>
              </a:rPr>
              <a:t>Move</a:t>
            </a:r>
            <a:endParaRPr lang="en-US" sz="3600" b="1" dirty="0" smtClean="0">
              <a:solidFill>
                <a:srgbClr val="FF0066"/>
              </a:solidFill>
            </a:endParaRPr>
          </a:p>
          <a:p>
            <a:r>
              <a:rPr lang="en-US" sz="2400" dirty="0" smtClean="0"/>
              <a:t>Creating </a:t>
            </a:r>
            <a:r>
              <a:rPr lang="en-US" sz="2400" dirty="0"/>
              <a:t>Bike </a:t>
            </a:r>
            <a:r>
              <a:rPr lang="en-US" sz="2400" dirty="0" smtClean="0"/>
              <a:t>Paths- Students </a:t>
            </a:r>
            <a:r>
              <a:rPr lang="en-US" sz="2400" dirty="0"/>
              <a:t>at G Ross Elementary School felt that childhood obesity was a problem and created bike paths for community members to have access to biking. </a:t>
            </a:r>
            <a:endParaRPr lang="en-US" dirty="0"/>
          </a:p>
          <a:p>
            <a:pPr fontAlgn="base"/>
            <a:endParaRPr lang="en-US" dirty="0" smtClean="0">
              <a:hlinkClick r:id="rId5"/>
            </a:endParaRPr>
          </a:p>
          <a:p>
            <a:pPr fontAlgn="base"/>
            <a:r>
              <a:rPr lang="en-US" sz="3200" b="1" dirty="0" smtClean="0">
                <a:hlinkClick r:id="rId5"/>
              </a:rPr>
              <a:t>ADDvertising</a:t>
            </a:r>
            <a:r>
              <a:rPr lang="en-US" sz="3200" b="1" dirty="0">
                <a:hlinkClick r:id="rId5"/>
              </a:rPr>
              <a:t>: Positive Message for Positive Change</a:t>
            </a:r>
            <a:endParaRPr lang="en-US" sz="3200" b="1" dirty="0"/>
          </a:p>
          <a:p>
            <a:pPr fontAlgn="base"/>
            <a:r>
              <a:rPr lang="en-US" sz="2400" dirty="0"/>
              <a:t>Plagued by negative advertising, fifth graders from Pearl River Middle School in New York decided to spread messages of positive change through a campaign called "</a:t>
            </a:r>
            <a:r>
              <a:rPr lang="en-US" sz="2400" dirty="0" err="1"/>
              <a:t>Add"vertise</a:t>
            </a:r>
            <a:r>
              <a:rPr lang="en-US" sz="2400" dirty="0"/>
              <a:t>.</a:t>
            </a:r>
          </a:p>
        </p:txBody>
      </p:sp>
    </p:spTree>
    <p:extLst>
      <p:ext uri="{BB962C8B-B14F-4D97-AF65-F5344CB8AC3E}">
        <p14:creationId xmlns:p14="http://schemas.microsoft.com/office/powerpoint/2010/main" val="8637668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fc_2011.jpg"/>
          <p:cNvPicPr>
            <a:picLocks noChangeAspect="1"/>
          </p:cNvPicPr>
          <p:nvPr/>
        </p:nvPicPr>
        <p:blipFill rotWithShape="1">
          <a:blip r:embed="rId3" cstate="print"/>
          <a:srcRect l="13786" t="67582" r="14786" b="10571"/>
          <a:stretch/>
        </p:blipFill>
        <p:spPr bwMode="auto">
          <a:xfrm>
            <a:off x="0" y="0"/>
            <a:ext cx="9144000" cy="2067542"/>
          </a:xfrm>
          <a:prstGeom prst="rect">
            <a:avLst/>
          </a:prstGeom>
          <a:noFill/>
          <a:ln w="9525">
            <a:noFill/>
            <a:miter lim="800000"/>
            <a:headEnd/>
            <a:tailEnd/>
          </a:ln>
        </p:spPr>
      </p:pic>
      <p:sp>
        <p:nvSpPr>
          <p:cNvPr id="2" name="TextBox 1"/>
          <p:cNvSpPr txBox="1"/>
          <p:nvPr/>
        </p:nvSpPr>
        <p:spPr>
          <a:xfrm>
            <a:off x="2133600" y="2971800"/>
            <a:ext cx="184666" cy="369332"/>
          </a:xfrm>
          <a:prstGeom prst="rect">
            <a:avLst/>
          </a:prstGeom>
          <a:noFill/>
        </p:spPr>
        <p:txBody>
          <a:bodyPr wrap="none" rtlCol="0">
            <a:spAutoFit/>
          </a:bodyPr>
          <a:lstStyle/>
          <a:p>
            <a:endParaRPr lang="en-US" dirty="0"/>
          </a:p>
        </p:txBody>
      </p:sp>
      <p:sp>
        <p:nvSpPr>
          <p:cNvPr id="4" name="TextBox 3"/>
          <p:cNvSpPr txBox="1"/>
          <p:nvPr/>
        </p:nvSpPr>
        <p:spPr>
          <a:xfrm>
            <a:off x="0" y="1772816"/>
            <a:ext cx="2943159" cy="276999"/>
          </a:xfrm>
          <a:prstGeom prst="rect">
            <a:avLst/>
          </a:prstGeom>
          <a:noFill/>
        </p:spPr>
        <p:txBody>
          <a:bodyPr wrap="none" rtlCol="0">
            <a:spAutoFit/>
          </a:bodyPr>
          <a:lstStyle/>
          <a:p>
            <a:r>
              <a:rPr lang="en-US" sz="1200" dirty="0" smtClean="0">
                <a:solidFill>
                  <a:srgbClr val="CC0066"/>
                </a:solidFill>
                <a:latin typeface="Arial Black"/>
                <a:cs typeface="Arial Black"/>
              </a:rPr>
              <a:t>DESIGN THINKING FRAMEWORK</a:t>
            </a:r>
            <a:endParaRPr lang="en-US" sz="1200" dirty="0">
              <a:solidFill>
                <a:srgbClr val="CC0066"/>
              </a:solidFill>
              <a:latin typeface="Arial Black"/>
              <a:cs typeface="Arial Black"/>
            </a:endParaRPr>
          </a:p>
        </p:txBody>
      </p:sp>
      <p:sp>
        <p:nvSpPr>
          <p:cNvPr id="8" name="TextBox 2"/>
          <p:cNvSpPr txBox="1">
            <a:spLocks noChangeArrowheads="1"/>
          </p:cNvSpPr>
          <p:nvPr/>
        </p:nvSpPr>
        <p:spPr bwMode="auto">
          <a:xfrm>
            <a:off x="107504" y="2319258"/>
            <a:ext cx="9036496" cy="4278094"/>
          </a:xfrm>
          <a:prstGeom prst="rect">
            <a:avLst/>
          </a:prstGeom>
          <a:noFill/>
          <a:ln w="9525">
            <a:noFill/>
            <a:miter lim="800000"/>
            <a:headEnd/>
            <a:tailEnd/>
          </a:ln>
        </p:spPr>
        <p:txBody>
          <a:bodyPr wrap="square">
            <a:prstTxWarp prst="textNoShape">
              <a:avLst/>
            </a:prstTxWarp>
            <a:spAutoFit/>
          </a:bodyPr>
          <a:lstStyle/>
          <a:p>
            <a:r>
              <a:rPr lang="en-US" sz="4000" dirty="0" smtClean="0">
                <a:solidFill>
                  <a:srgbClr val="FF6600"/>
                </a:solidFill>
                <a:latin typeface="Arial Black" pitchFamily="-110" charset="0"/>
              </a:rPr>
              <a:t>FEEL </a:t>
            </a:r>
            <a:r>
              <a:rPr lang="en-US" sz="3200" dirty="0" smtClean="0">
                <a:solidFill>
                  <a:srgbClr val="FF6600"/>
                </a:solidFill>
                <a:latin typeface="Arial Black" pitchFamily="-110" charset="0"/>
              </a:rPr>
              <a:t>- What is bothering us?</a:t>
            </a:r>
          </a:p>
          <a:p>
            <a:endParaRPr lang="en-US" sz="3200" dirty="0">
              <a:solidFill>
                <a:srgbClr val="FF6600"/>
              </a:solidFill>
              <a:latin typeface="Arial Black" pitchFamily="-110" charset="0"/>
            </a:endParaRPr>
          </a:p>
          <a:p>
            <a:r>
              <a:rPr lang="en-US" sz="4000" dirty="0" smtClean="0">
                <a:solidFill>
                  <a:srgbClr val="660066"/>
                </a:solidFill>
                <a:latin typeface="Arial Black" pitchFamily="-110" charset="0"/>
              </a:rPr>
              <a:t>IMAGINE</a:t>
            </a:r>
            <a:r>
              <a:rPr lang="en-US" sz="3200" dirty="0" smtClean="0">
                <a:solidFill>
                  <a:srgbClr val="660066"/>
                </a:solidFill>
                <a:latin typeface="Arial Black" pitchFamily="-110" charset="0"/>
              </a:rPr>
              <a:t> - What can we do about it?</a:t>
            </a:r>
          </a:p>
          <a:p>
            <a:endParaRPr lang="en-US" sz="4000" i="1" dirty="0">
              <a:solidFill>
                <a:srgbClr val="4A452A"/>
              </a:solidFill>
              <a:latin typeface="Calibri" pitchFamily="-110" charset="0"/>
            </a:endParaRPr>
          </a:p>
          <a:p>
            <a:r>
              <a:rPr lang="en-US" sz="4000" dirty="0" smtClean="0">
                <a:solidFill>
                  <a:srgbClr val="CC0066"/>
                </a:solidFill>
                <a:latin typeface="Arial Black" pitchFamily="-110" charset="0"/>
              </a:rPr>
              <a:t>DO </a:t>
            </a:r>
            <a:r>
              <a:rPr lang="en-US" sz="3200" dirty="0" smtClean="0">
                <a:solidFill>
                  <a:srgbClr val="CC0066"/>
                </a:solidFill>
                <a:latin typeface="Arial Black" pitchFamily="-110" charset="0"/>
              </a:rPr>
              <a:t>– What is our plan? Do it!</a:t>
            </a:r>
          </a:p>
          <a:p>
            <a:endParaRPr lang="en-US" sz="4000" dirty="0">
              <a:solidFill>
                <a:srgbClr val="CC0066"/>
              </a:solidFill>
              <a:latin typeface="Arial Black" pitchFamily="-110" charset="0"/>
            </a:endParaRPr>
          </a:p>
          <a:p>
            <a:r>
              <a:rPr lang="en-US" sz="4000" dirty="0" smtClean="0">
                <a:solidFill>
                  <a:srgbClr val="008000"/>
                </a:solidFill>
                <a:latin typeface="Arial Black" pitchFamily="-110" charset="0"/>
              </a:rPr>
              <a:t>SHARE –</a:t>
            </a:r>
            <a:r>
              <a:rPr lang="en-US" sz="3200" dirty="0" smtClean="0">
                <a:solidFill>
                  <a:srgbClr val="008000"/>
                </a:solidFill>
                <a:latin typeface="Arial Black" pitchFamily="-110" charset="0"/>
              </a:rPr>
              <a:t> Let’s inspire others!</a:t>
            </a:r>
            <a:endParaRPr lang="en-US" sz="3200" dirty="0">
              <a:solidFill>
                <a:srgbClr val="008000"/>
              </a:solidFill>
              <a:latin typeface="Arial Black" pitchFamily="-110"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fc_2011.jpg"/>
          <p:cNvPicPr>
            <a:picLocks noChangeAspect="1"/>
          </p:cNvPicPr>
          <p:nvPr/>
        </p:nvPicPr>
        <p:blipFill rotWithShape="1">
          <a:blip r:embed="rId3" cstate="print"/>
          <a:srcRect l="11970" t="54599" r="9539" b="15253"/>
          <a:stretch/>
        </p:blipFill>
        <p:spPr bwMode="auto">
          <a:xfrm>
            <a:off x="0" y="1"/>
            <a:ext cx="9144000" cy="2742832"/>
          </a:xfrm>
          <a:prstGeom prst="rect">
            <a:avLst/>
          </a:prstGeom>
          <a:noFill/>
          <a:ln w="9525">
            <a:noFill/>
            <a:miter lim="800000"/>
            <a:headEnd/>
            <a:tailEnd/>
          </a:ln>
        </p:spPr>
      </p:pic>
      <p:sp>
        <p:nvSpPr>
          <p:cNvPr id="4" name="TextBox 3"/>
          <p:cNvSpPr txBox="1"/>
          <p:nvPr/>
        </p:nvSpPr>
        <p:spPr>
          <a:xfrm>
            <a:off x="2339752" y="980728"/>
            <a:ext cx="4176464" cy="400110"/>
          </a:xfrm>
          <a:prstGeom prst="rect">
            <a:avLst/>
          </a:prstGeom>
          <a:noFill/>
        </p:spPr>
        <p:txBody>
          <a:bodyPr wrap="square" rtlCol="0">
            <a:spAutoFit/>
          </a:bodyPr>
          <a:lstStyle/>
          <a:p>
            <a:pPr algn="ctr"/>
            <a:r>
              <a:rPr lang="en-US" sz="2000" dirty="0" smtClean="0">
                <a:solidFill>
                  <a:srgbClr val="660066"/>
                </a:solidFill>
                <a:latin typeface="Arial"/>
                <a:cs typeface="Arial"/>
              </a:rPr>
              <a:t>Other children </a:t>
            </a:r>
            <a:r>
              <a:rPr lang="en-US" sz="2000" dirty="0">
                <a:solidFill>
                  <a:srgbClr val="660066"/>
                </a:solidFill>
                <a:latin typeface="Arial"/>
                <a:cs typeface="Arial"/>
              </a:rPr>
              <a:t>who used</a:t>
            </a:r>
          </a:p>
        </p:txBody>
      </p:sp>
      <p:sp>
        <p:nvSpPr>
          <p:cNvPr id="10" name="TextBox 9"/>
          <p:cNvSpPr txBox="1"/>
          <p:nvPr/>
        </p:nvSpPr>
        <p:spPr>
          <a:xfrm>
            <a:off x="2339752" y="2812866"/>
            <a:ext cx="4176464" cy="400110"/>
          </a:xfrm>
          <a:prstGeom prst="rect">
            <a:avLst/>
          </a:prstGeom>
          <a:noFill/>
        </p:spPr>
        <p:txBody>
          <a:bodyPr wrap="square" rtlCol="0">
            <a:spAutoFit/>
          </a:bodyPr>
          <a:lstStyle/>
          <a:p>
            <a:pPr algn="ctr"/>
            <a:r>
              <a:rPr lang="en-US" sz="2000" dirty="0">
                <a:solidFill>
                  <a:srgbClr val="660066"/>
                </a:solidFill>
                <a:latin typeface="Arial"/>
                <a:cs typeface="Arial"/>
              </a:rPr>
              <a:t>t</a:t>
            </a:r>
            <a:r>
              <a:rPr lang="en-US" sz="2000" dirty="0" smtClean="0">
                <a:solidFill>
                  <a:srgbClr val="660066"/>
                </a:solidFill>
                <a:latin typeface="Arial"/>
                <a:cs typeface="Arial"/>
              </a:rPr>
              <a:t>o make a change.</a:t>
            </a:r>
            <a:endParaRPr lang="en-US" sz="2000" dirty="0">
              <a:solidFill>
                <a:srgbClr val="660066"/>
              </a:solidFill>
              <a:latin typeface="Arial"/>
              <a:cs typeface="Arial"/>
            </a:endParaRPr>
          </a:p>
        </p:txBody>
      </p:sp>
      <p:pic>
        <p:nvPicPr>
          <p:cNvPr id="5" name="Picture 4" descr="taiwan.tiff">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484" y="4428400"/>
            <a:ext cx="2412628" cy="1753276"/>
          </a:xfrm>
          <a:prstGeom prst="rect">
            <a:avLst/>
          </a:prstGeom>
        </p:spPr>
      </p:pic>
      <p:sp>
        <p:nvSpPr>
          <p:cNvPr id="6" name="Rectangle 5"/>
          <p:cNvSpPr/>
          <p:nvPr/>
        </p:nvSpPr>
        <p:spPr>
          <a:xfrm>
            <a:off x="3239492" y="6156592"/>
            <a:ext cx="2160240" cy="584776"/>
          </a:xfrm>
          <a:prstGeom prst="rect">
            <a:avLst/>
          </a:prstGeom>
        </p:spPr>
        <p:txBody>
          <a:bodyPr wrap="square">
            <a:spAutoFit/>
          </a:bodyPr>
          <a:lstStyle/>
          <a:p>
            <a:pPr algn="ctr"/>
            <a:r>
              <a:rPr lang="en-US" sz="1600" dirty="0"/>
              <a:t>Your Existence is not only sound to me</a:t>
            </a:r>
          </a:p>
        </p:txBody>
      </p:sp>
      <p:sp>
        <p:nvSpPr>
          <p:cNvPr id="11" name="Rectangle 10"/>
          <p:cNvSpPr/>
          <p:nvPr/>
        </p:nvSpPr>
        <p:spPr>
          <a:xfrm>
            <a:off x="3167484" y="3843624"/>
            <a:ext cx="2376264" cy="584776"/>
          </a:xfrm>
          <a:prstGeom prst="rect">
            <a:avLst/>
          </a:prstGeom>
        </p:spPr>
        <p:txBody>
          <a:bodyPr wrap="square">
            <a:spAutoFit/>
          </a:bodyPr>
          <a:lstStyle/>
          <a:p>
            <a:pPr algn="ctr"/>
            <a:r>
              <a:rPr lang="en-US" sz="1600" dirty="0"/>
              <a:t>Experimental </a:t>
            </a:r>
            <a:r>
              <a:rPr lang="en-US" sz="1600" dirty="0" smtClean="0"/>
              <a:t>Elementary </a:t>
            </a:r>
            <a:r>
              <a:rPr lang="en-US" sz="1600" dirty="0" err="1"/>
              <a:t>School,Tapei</a:t>
            </a:r>
            <a:r>
              <a:rPr lang="en-US" sz="1600" dirty="0" smtClean="0"/>
              <a:t>, Taiwan</a:t>
            </a:r>
            <a:endParaRPr lang="en-US" sz="1600" dirty="0"/>
          </a:p>
        </p:txBody>
      </p:sp>
      <p:sp>
        <p:nvSpPr>
          <p:cNvPr id="12" name="Rectangle 11"/>
          <p:cNvSpPr/>
          <p:nvPr/>
        </p:nvSpPr>
        <p:spPr>
          <a:xfrm>
            <a:off x="827584" y="3140968"/>
            <a:ext cx="1523223" cy="369332"/>
          </a:xfrm>
          <a:prstGeom prst="rect">
            <a:avLst/>
          </a:prstGeom>
        </p:spPr>
        <p:txBody>
          <a:bodyPr wrap="none">
            <a:spAutoFit/>
          </a:bodyPr>
          <a:lstStyle/>
          <a:p>
            <a:r>
              <a:rPr lang="en-US" dirty="0" err="1"/>
              <a:t>Redona</a:t>
            </a:r>
            <a:r>
              <a:rPr lang="en-US" dirty="0"/>
              <a:t>, Brazil</a:t>
            </a:r>
          </a:p>
        </p:txBody>
      </p:sp>
      <p:pic>
        <p:nvPicPr>
          <p:cNvPr id="13" name="Picture 12" descr="Brasil.tiff">
            <a:hlinkClick r:id="rId6"/>
          </p:cNvPr>
          <p:cNvPicPr>
            <a:picLocks noChangeAspect="1"/>
          </p:cNvPicPr>
          <p:nvPr/>
        </p:nvPicPr>
        <p:blipFill rotWithShape="1">
          <a:blip r:embed="rId7">
            <a:extLst>
              <a:ext uri="{28A0092B-C50C-407E-A947-70E740481C1C}">
                <a14:useLocalDpi xmlns:a14="http://schemas.microsoft.com/office/drawing/2010/main" val="0"/>
              </a:ext>
            </a:extLst>
          </a:blip>
          <a:srcRect l="7922" r="15376"/>
          <a:stretch/>
        </p:blipFill>
        <p:spPr>
          <a:xfrm>
            <a:off x="323528" y="3645024"/>
            <a:ext cx="2425700" cy="1728192"/>
          </a:xfrm>
          <a:prstGeom prst="rect">
            <a:avLst/>
          </a:prstGeom>
        </p:spPr>
      </p:pic>
      <p:sp>
        <p:nvSpPr>
          <p:cNvPr id="14" name="Rectangle 13"/>
          <p:cNvSpPr/>
          <p:nvPr/>
        </p:nvSpPr>
        <p:spPr>
          <a:xfrm>
            <a:off x="323528" y="5373216"/>
            <a:ext cx="2448272" cy="338554"/>
          </a:xfrm>
          <a:prstGeom prst="rect">
            <a:avLst/>
          </a:prstGeom>
        </p:spPr>
        <p:txBody>
          <a:bodyPr wrap="square">
            <a:spAutoFit/>
          </a:bodyPr>
          <a:lstStyle/>
          <a:p>
            <a:pPr algn="ctr"/>
            <a:r>
              <a:rPr lang="en-US" sz="1600" dirty="0"/>
              <a:t> </a:t>
            </a:r>
            <a:r>
              <a:rPr lang="en-US" sz="1600" dirty="0" smtClean="0"/>
              <a:t>Project </a:t>
            </a:r>
            <a:r>
              <a:rPr lang="en-US" sz="1600" dirty="0"/>
              <a:t>Transformation</a:t>
            </a:r>
          </a:p>
        </p:txBody>
      </p:sp>
      <p:pic>
        <p:nvPicPr>
          <p:cNvPr id="15" name="Picture 14" descr="austrailia.tiff">
            <a:hlinkClick r:id="rId8"/>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0152" y="3573016"/>
            <a:ext cx="2880320" cy="1738456"/>
          </a:xfrm>
          <a:prstGeom prst="rect">
            <a:avLst/>
          </a:prstGeom>
        </p:spPr>
      </p:pic>
      <p:sp>
        <p:nvSpPr>
          <p:cNvPr id="16" name="Rectangle 15"/>
          <p:cNvSpPr/>
          <p:nvPr/>
        </p:nvSpPr>
        <p:spPr>
          <a:xfrm>
            <a:off x="5940152" y="2996952"/>
            <a:ext cx="2955039" cy="584776"/>
          </a:xfrm>
          <a:prstGeom prst="rect">
            <a:avLst/>
          </a:prstGeom>
        </p:spPr>
        <p:txBody>
          <a:bodyPr wrap="square">
            <a:spAutoFit/>
          </a:bodyPr>
          <a:lstStyle/>
          <a:p>
            <a:pPr algn="ctr"/>
            <a:r>
              <a:rPr lang="en-US" sz="1600" dirty="0" err="1"/>
              <a:t>Antono</a:t>
            </a:r>
            <a:r>
              <a:rPr lang="en-US" sz="1600" dirty="0"/>
              <a:t> Park Primary </a:t>
            </a:r>
            <a:endParaRPr lang="en-US" sz="1600" dirty="0" smtClean="0"/>
          </a:p>
          <a:p>
            <a:pPr algn="ctr"/>
            <a:r>
              <a:rPr lang="en-US" sz="1600" dirty="0" smtClean="0"/>
              <a:t>School</a:t>
            </a:r>
            <a:r>
              <a:rPr lang="en-US" sz="1600" dirty="0"/>
              <a:t>, Australia</a:t>
            </a:r>
          </a:p>
        </p:txBody>
      </p:sp>
      <p:sp>
        <p:nvSpPr>
          <p:cNvPr id="18" name="Rectangle 17"/>
          <p:cNvSpPr/>
          <p:nvPr/>
        </p:nvSpPr>
        <p:spPr>
          <a:xfrm>
            <a:off x="6228184" y="5373216"/>
            <a:ext cx="2448272" cy="338554"/>
          </a:xfrm>
          <a:prstGeom prst="rect">
            <a:avLst/>
          </a:prstGeom>
        </p:spPr>
        <p:txBody>
          <a:bodyPr wrap="square">
            <a:spAutoFit/>
          </a:bodyPr>
          <a:lstStyle/>
          <a:p>
            <a:pPr algn="ctr"/>
            <a:r>
              <a:rPr lang="en-US" sz="1600" dirty="0" smtClean="0"/>
              <a:t>4RV</a:t>
            </a:r>
            <a:endParaRPr lang="en-US" sz="1600" dirty="0"/>
          </a:p>
        </p:txBody>
      </p:sp>
    </p:spTree>
    <p:extLst>
      <p:ext uri="{BB962C8B-B14F-4D97-AF65-F5344CB8AC3E}">
        <p14:creationId xmlns:p14="http://schemas.microsoft.com/office/powerpoint/2010/main" val="558178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stretch>
            <a:fillRect/>
          </a:stretch>
        </p:blipFill>
        <p:spPr>
          <a:xfrm>
            <a:off x="26873" y="-14772"/>
            <a:ext cx="9144000" cy="6858000"/>
          </a:xfrm>
          <a:prstGeom prst="rect">
            <a:avLst/>
          </a:prstGeom>
        </p:spPr>
      </p:pic>
      <p:pic>
        <p:nvPicPr>
          <p:cNvPr id="6" name="Picture 5" descr="feel.png"/>
          <p:cNvPicPr>
            <a:picLocks noChangeAspect="1"/>
          </p:cNvPicPr>
          <p:nvPr/>
        </p:nvPicPr>
        <p:blipFill>
          <a:blip r:embed="rId4" cstate="print"/>
          <a:stretch>
            <a:fillRect/>
          </a:stretch>
        </p:blipFill>
        <p:spPr>
          <a:xfrm>
            <a:off x="3707904" y="332656"/>
            <a:ext cx="1579264" cy="1981200"/>
          </a:xfrm>
          <a:prstGeom prst="rect">
            <a:avLst/>
          </a:prstGeom>
        </p:spPr>
      </p:pic>
      <p:pic>
        <p:nvPicPr>
          <p:cNvPr id="8" name="Picture 7" descr="feel_boy.png"/>
          <p:cNvPicPr>
            <a:picLocks noChangeAspect="1"/>
          </p:cNvPicPr>
          <p:nvPr/>
        </p:nvPicPr>
        <p:blipFill>
          <a:blip r:embed="rId5" cstate="print"/>
          <a:stretch>
            <a:fillRect/>
          </a:stretch>
        </p:blipFill>
        <p:spPr>
          <a:xfrm>
            <a:off x="7072330" y="285728"/>
            <a:ext cx="1470992" cy="2007506"/>
          </a:xfrm>
          <a:prstGeom prst="rect">
            <a:avLst/>
          </a:prstGeom>
        </p:spPr>
      </p:pic>
      <p:sp>
        <p:nvSpPr>
          <p:cNvPr id="2" name="Title 1"/>
          <p:cNvSpPr>
            <a:spLocks noGrp="1"/>
          </p:cNvSpPr>
          <p:nvPr>
            <p:ph type="ctrTitle"/>
          </p:nvPr>
        </p:nvSpPr>
        <p:spPr>
          <a:xfrm>
            <a:off x="251520" y="3501008"/>
            <a:ext cx="8712968" cy="1440160"/>
          </a:xfrm>
        </p:spPr>
        <p:txBody>
          <a:bodyPr>
            <a:noAutofit/>
          </a:bodyPr>
          <a:lstStyle/>
          <a:p>
            <a:pPr algn="l"/>
            <a:r>
              <a:rPr lang="en-IN" sz="3200" b="1" dirty="0" smtClean="0">
                <a:solidFill>
                  <a:srgbClr val="FF0066"/>
                </a:solidFill>
              </a:rPr>
              <a:t>We will need to identify what we know and decide what is bothering us in our community.</a:t>
            </a:r>
            <a:br>
              <a:rPr lang="en-IN" sz="3200" b="1" dirty="0" smtClean="0">
                <a:solidFill>
                  <a:srgbClr val="FF0066"/>
                </a:solidFill>
              </a:rPr>
            </a:br>
            <a:r>
              <a:rPr lang="en-IN" sz="2500" b="1" dirty="0" smtClean="0"/>
              <a:t/>
            </a:r>
            <a:br>
              <a:rPr lang="en-IN" sz="2500" b="1" dirty="0" smtClean="0"/>
            </a:br>
            <a:endParaRPr lang="en-US" sz="2500" dirty="0"/>
          </a:p>
        </p:txBody>
      </p:sp>
      <p:sp>
        <p:nvSpPr>
          <p:cNvPr id="7" name="TextBox 6"/>
          <p:cNvSpPr txBox="1"/>
          <p:nvPr/>
        </p:nvSpPr>
        <p:spPr>
          <a:xfrm>
            <a:off x="323528" y="2420888"/>
            <a:ext cx="8640960" cy="707886"/>
          </a:xfrm>
          <a:prstGeom prst="rect">
            <a:avLst/>
          </a:prstGeom>
          <a:noFill/>
        </p:spPr>
        <p:txBody>
          <a:bodyPr wrap="square" rtlCol="0">
            <a:spAutoFit/>
          </a:bodyPr>
          <a:lstStyle/>
          <a:p>
            <a:pPr algn="ctr"/>
            <a:r>
              <a:rPr lang="en-US" sz="2000" dirty="0" smtClean="0">
                <a:latin typeface="Apple Chancery"/>
                <a:cs typeface="Apple Chancery"/>
              </a:rPr>
              <a:t>“Think from your Heart”</a:t>
            </a:r>
          </a:p>
          <a:p>
            <a:pPr algn="ctr"/>
            <a:r>
              <a:rPr lang="en-US" sz="2000" dirty="0" smtClean="0">
                <a:latin typeface="Apple Chancery"/>
                <a:cs typeface="Apple Chancery"/>
              </a:rPr>
              <a:t>Sensitize, Identify, Engage</a:t>
            </a:r>
            <a:endParaRPr lang="en-US" sz="2000" dirty="0">
              <a:latin typeface="Apple Chancery"/>
              <a:cs typeface="Apple Chancery"/>
            </a:endParaRPr>
          </a:p>
        </p:txBody>
      </p:sp>
      <p:sp>
        <p:nvSpPr>
          <p:cNvPr id="3" name="Rectangle 2"/>
          <p:cNvSpPr/>
          <p:nvPr/>
        </p:nvSpPr>
        <p:spPr>
          <a:xfrm>
            <a:off x="395536" y="4630777"/>
            <a:ext cx="7776864" cy="1246495"/>
          </a:xfrm>
          <a:prstGeom prst="rect">
            <a:avLst/>
          </a:prstGeom>
        </p:spPr>
        <p:txBody>
          <a:bodyPr wrap="square">
            <a:spAutoFit/>
          </a:bodyPr>
          <a:lstStyle/>
          <a:p>
            <a:pPr marL="285750" indent="-285750">
              <a:buFont typeface="Arial"/>
              <a:buChar char="•"/>
            </a:pPr>
            <a:r>
              <a:rPr lang="en-IN" sz="2500" b="1" dirty="0"/>
              <a:t>Who is affected</a:t>
            </a:r>
            <a:r>
              <a:rPr lang="en-IN" sz="2500" b="1" dirty="0" smtClean="0"/>
              <a:t>?</a:t>
            </a:r>
          </a:p>
          <a:p>
            <a:pPr marL="285750" indent="-285750">
              <a:buFont typeface="Arial"/>
              <a:buChar char="•"/>
            </a:pPr>
            <a:r>
              <a:rPr lang="en-IN" sz="2500" b="1" dirty="0" smtClean="0"/>
              <a:t>Who and/or what </a:t>
            </a:r>
            <a:r>
              <a:rPr lang="en-IN" sz="2500" b="1" dirty="0"/>
              <a:t>is part of the problem</a:t>
            </a:r>
            <a:r>
              <a:rPr lang="en-IN" sz="2500" b="1" dirty="0" smtClean="0"/>
              <a:t>?</a:t>
            </a:r>
          </a:p>
          <a:p>
            <a:pPr marL="285750" indent="-285750">
              <a:buFont typeface="Arial"/>
              <a:buChar char="•"/>
            </a:pPr>
            <a:r>
              <a:rPr lang="en-IN" sz="2500" b="1" dirty="0" smtClean="0"/>
              <a:t>Why </a:t>
            </a:r>
            <a:r>
              <a:rPr lang="en-IN" sz="2500" b="1" dirty="0"/>
              <a:t>is it the way it is?</a:t>
            </a:r>
            <a:endParaRPr lang="en-US" sz="2500" dirty="0"/>
          </a:p>
        </p:txBody>
      </p:sp>
    </p:spTree>
    <p:extLst>
      <p:ext uri="{BB962C8B-B14F-4D97-AF65-F5344CB8AC3E}">
        <p14:creationId xmlns:p14="http://schemas.microsoft.com/office/powerpoint/2010/main" val="13754147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9144000" cy="6858000"/>
          </a:xfrm>
          <a:prstGeom prst="rect">
            <a:avLst/>
          </a:prstGeom>
        </p:spPr>
      </p:pic>
      <p:pic>
        <p:nvPicPr>
          <p:cNvPr id="6" name="Content Placeholder 4" descr="imagine.png"/>
          <p:cNvPicPr>
            <a:picLocks noChangeAspect="1"/>
          </p:cNvPicPr>
          <p:nvPr/>
        </p:nvPicPr>
        <p:blipFill>
          <a:blip r:embed="rId4" cstate="print"/>
          <a:stretch>
            <a:fillRect/>
          </a:stretch>
        </p:blipFill>
        <p:spPr>
          <a:xfrm>
            <a:off x="3707904" y="548680"/>
            <a:ext cx="1629554" cy="2034494"/>
          </a:xfrm>
          <a:prstGeom prst="rect">
            <a:avLst/>
          </a:prstGeom>
        </p:spPr>
      </p:pic>
      <p:pic>
        <p:nvPicPr>
          <p:cNvPr id="8" name="Picture 7" descr="imagine_boy.png"/>
          <p:cNvPicPr>
            <a:picLocks noChangeAspect="1"/>
          </p:cNvPicPr>
          <p:nvPr/>
        </p:nvPicPr>
        <p:blipFill>
          <a:blip r:embed="rId5" cstate="print"/>
          <a:stretch>
            <a:fillRect/>
          </a:stretch>
        </p:blipFill>
        <p:spPr>
          <a:xfrm flipH="1">
            <a:off x="7315200" y="304800"/>
            <a:ext cx="1463983" cy="2057400"/>
          </a:xfrm>
          <a:prstGeom prst="rect">
            <a:avLst/>
          </a:prstGeom>
        </p:spPr>
      </p:pic>
      <p:sp>
        <p:nvSpPr>
          <p:cNvPr id="9" name="Rectangle 8"/>
          <p:cNvSpPr/>
          <p:nvPr/>
        </p:nvSpPr>
        <p:spPr>
          <a:xfrm>
            <a:off x="251520" y="3189163"/>
            <a:ext cx="8784976" cy="2616101"/>
          </a:xfrm>
          <a:prstGeom prst="rect">
            <a:avLst/>
          </a:prstGeom>
        </p:spPr>
        <p:txBody>
          <a:bodyPr wrap="square">
            <a:spAutoFit/>
          </a:bodyPr>
          <a:lstStyle/>
          <a:p>
            <a:pPr marL="0" lvl="4"/>
            <a:r>
              <a:rPr lang="en-IN" sz="3200" b="1" dirty="0">
                <a:solidFill>
                  <a:srgbClr val="FF0066"/>
                </a:solidFill>
              </a:rPr>
              <a:t>We </a:t>
            </a:r>
            <a:r>
              <a:rPr lang="en-IN" sz="3200" b="1" dirty="0" smtClean="0">
                <a:solidFill>
                  <a:srgbClr val="FF0066"/>
                </a:solidFill>
              </a:rPr>
              <a:t>will need </a:t>
            </a:r>
            <a:r>
              <a:rPr lang="en-IN" sz="3200" b="1" dirty="0">
                <a:solidFill>
                  <a:srgbClr val="FF0066"/>
                </a:solidFill>
              </a:rPr>
              <a:t>to identify </a:t>
            </a:r>
            <a:r>
              <a:rPr lang="en-IN" sz="3200" b="1" dirty="0" smtClean="0">
                <a:solidFill>
                  <a:srgbClr val="FF0066"/>
                </a:solidFill>
              </a:rPr>
              <a:t>possible solutions or what steps we can take to change it for the better.</a:t>
            </a:r>
            <a:r>
              <a:rPr lang="en-IN" sz="3200" b="1" dirty="0"/>
              <a:t/>
            </a:r>
            <a:br>
              <a:rPr lang="en-IN" sz="3200" b="1" dirty="0"/>
            </a:br>
            <a:endParaRPr lang="en-IN" sz="2500" b="1" dirty="0" smtClean="0"/>
          </a:p>
          <a:p>
            <a:pPr marL="342900" lvl="4" indent="-342900">
              <a:buFont typeface="Arial"/>
              <a:buChar char="•"/>
            </a:pPr>
            <a:r>
              <a:rPr lang="en-IN" sz="2500" b="1" dirty="0" smtClean="0"/>
              <a:t>Which idea has the most impact on the most people?</a:t>
            </a:r>
            <a:endParaRPr lang="en-IN" sz="2500" b="1" dirty="0"/>
          </a:p>
          <a:p>
            <a:pPr marL="342900" lvl="4" indent="-342900">
              <a:buFont typeface="Arial"/>
              <a:buChar char="•"/>
            </a:pPr>
            <a:r>
              <a:rPr lang="en-IN" sz="2500" b="1" dirty="0" smtClean="0"/>
              <a:t>Do we have or can we acquire the resources to get it done?</a:t>
            </a:r>
          </a:p>
          <a:p>
            <a:pPr marL="342900" lvl="4" indent="-342900">
              <a:buFont typeface="Arial"/>
              <a:buChar char="•"/>
            </a:pPr>
            <a:r>
              <a:rPr lang="en-IN" sz="2500" b="1" dirty="0" smtClean="0"/>
              <a:t>Which idea has the most long lasting potential?</a:t>
            </a:r>
          </a:p>
        </p:txBody>
      </p:sp>
      <p:sp>
        <p:nvSpPr>
          <p:cNvPr id="7" name="TextBox 6"/>
          <p:cNvSpPr txBox="1"/>
          <p:nvPr/>
        </p:nvSpPr>
        <p:spPr>
          <a:xfrm>
            <a:off x="251520" y="2583174"/>
            <a:ext cx="8640960" cy="400110"/>
          </a:xfrm>
          <a:prstGeom prst="rect">
            <a:avLst/>
          </a:prstGeom>
          <a:noFill/>
        </p:spPr>
        <p:txBody>
          <a:bodyPr wrap="square" rtlCol="0">
            <a:spAutoFit/>
          </a:bodyPr>
          <a:lstStyle/>
          <a:p>
            <a:pPr algn="ctr"/>
            <a:r>
              <a:rPr lang="en-US" sz="2000" dirty="0" smtClean="0">
                <a:latin typeface="Apple Chancery"/>
                <a:cs typeface="Apple Chancery"/>
              </a:rPr>
              <a:t>Brainstorm Ideas</a:t>
            </a:r>
            <a:endParaRPr lang="en-US" sz="2000" dirty="0">
              <a:latin typeface="Apple Chancery"/>
              <a:cs typeface="Apple Chancery"/>
            </a:endParaRPr>
          </a:p>
        </p:txBody>
      </p:sp>
    </p:spTree>
    <p:extLst>
      <p:ext uri="{BB962C8B-B14F-4D97-AF65-F5344CB8AC3E}">
        <p14:creationId xmlns:p14="http://schemas.microsoft.com/office/powerpoint/2010/main" val="26940779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3384</TotalTime>
  <Words>1550</Words>
  <Application>Microsoft Macintosh PowerPoint</Application>
  <PresentationFormat>On-screen Show (4:3)</PresentationFormat>
  <Paragraphs>121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Who Are We?</vt:lpstr>
      <vt:lpstr>PowerPoint Presentation</vt:lpstr>
      <vt:lpstr>PowerPoint Presentation</vt:lpstr>
      <vt:lpstr>PowerPoint Presentation</vt:lpstr>
      <vt:lpstr>We will need to identify what we know and decide what is bothering us in our community.  </vt:lpstr>
      <vt:lpstr>PowerPoint Presentation</vt:lpstr>
      <vt:lpstr> </vt:lpstr>
      <vt:lpstr>PowerPoint Presentation</vt:lpstr>
      <vt:lpstr>What attributes will we need to be successful?</vt:lpstr>
      <vt:lpstr>What attributes will we need to be successful?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dc:title>
  <dc:creator>pranay</dc:creator>
  <cp:lastModifiedBy>Vinay Gidwaney</cp:lastModifiedBy>
  <cp:revision>496</cp:revision>
  <dcterms:created xsi:type="dcterms:W3CDTF">2012-07-12T18:45:56Z</dcterms:created>
  <dcterms:modified xsi:type="dcterms:W3CDTF">2012-11-12T03:26:03Z</dcterms:modified>
</cp:coreProperties>
</file>