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57" r:id="rId5"/>
    <p:sldId id="260" r:id="rId6"/>
    <p:sldId id="269" r:id="rId7"/>
    <p:sldId id="268" r:id="rId8"/>
    <p:sldId id="270" r:id="rId9"/>
    <p:sldId id="274" r:id="rId10"/>
    <p:sldId id="259" r:id="rId11"/>
    <p:sldId id="271" r:id="rId12"/>
    <p:sldId id="276" r:id="rId13"/>
    <p:sldId id="265" r:id="rId14"/>
    <p:sldId id="266" r:id="rId15"/>
    <p:sldId id="275" r:id="rId16"/>
    <p:sldId id="267" r:id="rId17"/>
    <p:sldId id="272" r:id="rId18"/>
    <p:sldId id="273"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115" d="100"/>
          <a:sy n="115" d="100"/>
        </p:scale>
        <p:origin x="2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D8E8780-1B5A-40E9-896E-1E822CB437E3}" type="datetimeFigureOut">
              <a:rPr lang="en-GB" smtClean="0"/>
              <a:t>08/03/2019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BFE2AE-4DCA-4F87-8FF4-2D60B42A08DE}"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87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8780-1B5A-40E9-896E-1E822CB437E3}" type="datetimeFigureOut">
              <a:rPr lang="en-GB" smtClean="0"/>
              <a:t>08/03/2019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206897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8780-1B5A-40E9-896E-1E822CB437E3}" type="datetimeFigureOut">
              <a:rPr lang="en-GB" smtClean="0"/>
              <a:t>08/03/2019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BFE2AE-4DCA-4F87-8FF4-2D60B42A08DE}"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16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8780-1B5A-40E9-896E-1E822CB437E3}" type="datetimeFigureOut">
              <a:rPr lang="en-GB" smtClean="0"/>
              <a:t>08/03/2019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259525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8E8780-1B5A-40E9-896E-1E822CB437E3}" type="datetimeFigureOut">
              <a:rPr lang="en-GB" smtClean="0"/>
              <a:t>08/03/2019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BFE2AE-4DCA-4F87-8FF4-2D60B42A08DE}"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29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E8780-1B5A-40E9-896E-1E822CB437E3}" type="datetimeFigureOut">
              <a:rPr lang="en-GB" smtClean="0"/>
              <a:t>08/03/2019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206525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E8780-1B5A-40E9-896E-1E822CB437E3}" type="datetimeFigureOut">
              <a:rPr lang="en-GB" smtClean="0"/>
              <a:t>08/03/2019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134746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E8780-1B5A-40E9-896E-1E822CB437E3}" type="datetimeFigureOut">
              <a:rPr lang="en-GB" smtClean="0"/>
              <a:t>08/03/2019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7290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E8780-1B5A-40E9-896E-1E822CB437E3}" type="datetimeFigureOut">
              <a:rPr lang="en-GB" smtClean="0"/>
              <a:t>08/03/2019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267343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8E8780-1B5A-40E9-896E-1E822CB437E3}" type="datetimeFigureOut">
              <a:rPr lang="en-GB" smtClean="0"/>
              <a:t>08/03/2019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BFE2AE-4DCA-4F87-8FF4-2D60B42A08DE}" type="slidenum">
              <a:rPr lang="en-GB" smtClean="0"/>
              <a:t>‹#›</a:t>
            </a:fld>
            <a:endParaRPr lang="en-GB"/>
          </a:p>
        </p:txBody>
      </p:sp>
    </p:spTree>
    <p:extLst>
      <p:ext uri="{BB962C8B-B14F-4D97-AF65-F5344CB8AC3E}">
        <p14:creationId xmlns:p14="http://schemas.microsoft.com/office/powerpoint/2010/main" val="3041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8E8780-1B5A-40E9-896E-1E822CB437E3}" type="datetimeFigureOut">
              <a:rPr lang="en-GB" smtClean="0"/>
              <a:t>08/03/2019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BFE2AE-4DCA-4F87-8FF4-2D60B42A08DE}"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2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8E8780-1B5A-40E9-896E-1E822CB437E3}" type="datetimeFigureOut">
              <a:rPr lang="en-GB" smtClean="0"/>
              <a:t>08/03/2019</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BFE2AE-4DCA-4F87-8FF4-2D60B42A08DE}"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89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98684" y="5387239"/>
            <a:ext cx="3548875" cy="700724"/>
          </a:xfrm>
        </p:spPr>
        <p:txBody>
          <a:bodyPr anchor="t">
            <a:normAutofit/>
          </a:bodyPr>
          <a:lstStyle/>
          <a:p>
            <a:pPr algn="l"/>
            <a:r>
              <a:rPr lang="en-GB" sz="4400" dirty="0">
                <a:solidFill>
                  <a:srgbClr val="000000"/>
                </a:solidFill>
              </a:rPr>
              <a:t>Team Project</a:t>
            </a:r>
          </a:p>
        </p:txBody>
      </p:sp>
      <p:pic>
        <p:nvPicPr>
          <p:cNvPr id="9" name="Picture 8">
            <a:extLst>
              <a:ext uri="{FF2B5EF4-FFF2-40B4-BE49-F238E27FC236}">
                <a16:creationId xmlns:a16="http://schemas.microsoft.com/office/drawing/2014/main" id="{DD427253-4FEA-473D-B6C4-44E268ED32CF}"/>
              </a:ext>
            </a:extLst>
          </p:cNvPr>
          <p:cNvPicPr>
            <a:picLocks noChangeAspect="1"/>
          </p:cNvPicPr>
          <p:nvPr/>
        </p:nvPicPr>
        <p:blipFill rotWithShape="1">
          <a:blip r:embed="rId2" cstate="print">
            <a:alphaModFix/>
            <a:extLst>
              <a:ext uri="{28A0092B-C50C-407E-A947-70E740481C1C}">
                <a14:useLocalDpi xmlns:a14="http://schemas.microsoft.com/office/drawing/2010/main" val="0"/>
              </a:ext>
            </a:extLst>
          </a:blip>
          <a:srcRect l="3888" r="6295" b="3"/>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4166931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Front-end Developer: Saeed Sharif</a:t>
            </a:r>
          </a:p>
        </p:txBody>
      </p:sp>
      <p:sp>
        <p:nvSpPr>
          <p:cNvPr id="3" name="Content Placeholder 2"/>
          <p:cNvSpPr>
            <a:spLocks noGrp="1"/>
          </p:cNvSpPr>
          <p:nvPr>
            <p:ph idx="1"/>
          </p:nvPr>
        </p:nvSpPr>
        <p:spPr/>
        <p:txBody>
          <a:bodyPr>
            <a:normAutofit lnSpcReduction="10000"/>
          </a:bodyPr>
          <a:lstStyle/>
          <a:p>
            <a:pPr marL="0" indent="0">
              <a:buNone/>
            </a:pPr>
            <a:r>
              <a:rPr lang="en-GB" dirty="0"/>
              <a:t>Tasks and responsibilities: </a:t>
            </a:r>
          </a:p>
          <a:p>
            <a:pPr marL="0" indent="0">
              <a:buNone/>
            </a:pPr>
            <a:endParaRPr lang="en-GB" dirty="0"/>
          </a:p>
          <a:p>
            <a:pPr>
              <a:buFont typeface="Arial" panose="020B0604020202020204" pitchFamily="34" charset="0"/>
              <a:buChar char="•"/>
            </a:pPr>
            <a:r>
              <a:rPr lang="en-GB" dirty="0"/>
              <a:t>Convert design elements into pages </a:t>
            </a:r>
          </a:p>
          <a:p>
            <a:pPr>
              <a:buFont typeface="Arial" panose="020B0604020202020204" pitchFamily="34" charset="0"/>
              <a:buChar char="•"/>
            </a:pPr>
            <a:r>
              <a:rPr lang="en-GB" dirty="0"/>
              <a:t>Code design elements in PHP, CSS &amp; Script</a:t>
            </a:r>
          </a:p>
          <a:p>
            <a:pPr>
              <a:buFont typeface="Arial" panose="020B0604020202020204" pitchFamily="34" charset="0"/>
              <a:buChar char="•"/>
            </a:pPr>
            <a:r>
              <a:rPr lang="en-GB" dirty="0"/>
              <a:t>Develop the web pages using Notepad++</a:t>
            </a:r>
          </a:p>
          <a:p>
            <a:pPr>
              <a:buFont typeface="Arial" panose="020B0604020202020204" pitchFamily="34" charset="0"/>
              <a:buChar char="•"/>
            </a:pPr>
            <a:r>
              <a:rPr lang="en-GB" dirty="0"/>
              <a:t>Integrate PHP and Script </a:t>
            </a:r>
          </a:p>
          <a:p>
            <a:pPr>
              <a:buFont typeface="Arial" panose="020B0604020202020204" pitchFamily="34" charset="0"/>
              <a:buChar char="•"/>
            </a:pPr>
            <a:r>
              <a:rPr lang="en-GB" dirty="0"/>
              <a:t>Create an interactive feature to each website</a:t>
            </a:r>
          </a:p>
          <a:p>
            <a:pPr>
              <a:buFont typeface="Arial" panose="020B0604020202020204" pitchFamily="34" charset="0"/>
              <a:buChar char="•"/>
            </a:pPr>
            <a:r>
              <a:rPr lang="en-GB" dirty="0"/>
              <a:t>Allow the users to experience the website that is easy to read and relevant. ( User friendly)</a:t>
            </a:r>
          </a:p>
        </p:txBody>
      </p:sp>
    </p:spTree>
    <p:extLst>
      <p:ext uri="{BB962C8B-B14F-4D97-AF65-F5344CB8AC3E}">
        <p14:creationId xmlns:p14="http://schemas.microsoft.com/office/powerpoint/2010/main" val="20330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62C0-9CD2-42F7-A502-C4407E63EB35}"/>
              </a:ext>
            </a:extLst>
          </p:cNvPr>
          <p:cNvSpPr>
            <a:spLocks noGrp="1"/>
          </p:cNvSpPr>
          <p:nvPr>
            <p:ph type="title"/>
          </p:nvPr>
        </p:nvSpPr>
        <p:spPr/>
        <p:txBody>
          <a:bodyPr/>
          <a:lstStyle/>
          <a:p>
            <a:r>
              <a:rPr lang="en-GB" dirty="0"/>
              <a:t>Quality Assurance tester: James </a:t>
            </a:r>
            <a:r>
              <a:rPr lang="en-GB" dirty="0" err="1"/>
              <a:t>Kamalu</a:t>
            </a:r>
            <a:r>
              <a:rPr lang="en-GB" dirty="0"/>
              <a:t>  </a:t>
            </a:r>
          </a:p>
        </p:txBody>
      </p:sp>
      <p:sp>
        <p:nvSpPr>
          <p:cNvPr id="3" name="Content Placeholder 2">
            <a:extLst>
              <a:ext uri="{FF2B5EF4-FFF2-40B4-BE49-F238E27FC236}">
                <a16:creationId xmlns:a16="http://schemas.microsoft.com/office/drawing/2014/main" id="{0FEC25B1-E805-4DB6-93F5-2F60A390C475}"/>
              </a:ext>
            </a:extLst>
          </p:cNvPr>
          <p:cNvSpPr>
            <a:spLocks noGrp="1"/>
          </p:cNvSpPr>
          <p:nvPr>
            <p:ph idx="1"/>
          </p:nvPr>
        </p:nvSpPr>
        <p:spPr/>
        <p:txBody>
          <a:bodyPr/>
          <a:lstStyle/>
          <a:p>
            <a:pPr marL="0" indent="0">
              <a:buNone/>
            </a:pPr>
            <a:r>
              <a:rPr lang="en-GB" dirty="0"/>
              <a:t>Task and responsibilities: </a:t>
            </a:r>
          </a:p>
          <a:p>
            <a:pPr marL="0" indent="0">
              <a:buNone/>
            </a:pPr>
            <a:endParaRPr lang="en-GB" dirty="0"/>
          </a:p>
          <a:p>
            <a:pPr>
              <a:buFont typeface="Arial" panose="020B0604020202020204" pitchFamily="34" charset="0"/>
              <a:buChar char="•"/>
            </a:pPr>
            <a:r>
              <a:rPr lang="en-GB" dirty="0"/>
              <a:t>Responsible for ensuring that the website functions are intended</a:t>
            </a:r>
          </a:p>
          <a:p>
            <a:pPr>
              <a:buFont typeface="Arial" panose="020B0604020202020204" pitchFamily="34" charset="0"/>
              <a:buChar char="•"/>
            </a:pPr>
            <a:r>
              <a:rPr lang="en-GB" dirty="0"/>
              <a:t>Test will be performed once the website is complete</a:t>
            </a:r>
          </a:p>
          <a:p>
            <a:pPr>
              <a:buFont typeface="Arial" panose="020B0604020202020204" pitchFamily="34" charset="0"/>
              <a:buChar char="•"/>
            </a:pPr>
            <a:r>
              <a:rPr lang="en-GB" dirty="0"/>
              <a:t>Coordinate one or more rounds of testing</a:t>
            </a:r>
          </a:p>
          <a:p>
            <a:pPr>
              <a:buFont typeface="Arial" panose="020B0604020202020204" pitchFamily="34" charset="0"/>
              <a:buChar char="•"/>
            </a:pPr>
            <a:r>
              <a:rPr lang="en-GB" dirty="0"/>
              <a:t>Troubleshooting </a:t>
            </a:r>
          </a:p>
          <a:p>
            <a:pPr>
              <a:buFont typeface="Arial" panose="020B0604020202020204" pitchFamily="34" charset="0"/>
              <a:buChar char="•"/>
            </a:pPr>
            <a:r>
              <a:rPr lang="en-GB" dirty="0"/>
              <a:t>Check the codes</a:t>
            </a:r>
          </a:p>
          <a:p>
            <a:pPr>
              <a:buFont typeface="Arial" panose="020B0604020202020204" pitchFamily="34" charset="0"/>
              <a:buChar char="•"/>
            </a:pPr>
            <a:r>
              <a:rPr lang="en-GB" dirty="0"/>
              <a:t>As Quality Assurance tester will work with the front-end and back-end developer. </a:t>
            </a:r>
          </a:p>
          <a:p>
            <a:endParaRPr lang="en-GB" dirty="0"/>
          </a:p>
        </p:txBody>
      </p:sp>
    </p:spTree>
    <p:extLst>
      <p:ext uri="{BB962C8B-B14F-4D97-AF65-F5344CB8AC3E}">
        <p14:creationId xmlns:p14="http://schemas.microsoft.com/office/powerpoint/2010/main" val="354801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9820-D09D-4405-8B29-988F0279F572}"/>
              </a:ext>
            </a:extLst>
          </p:cNvPr>
          <p:cNvSpPr>
            <a:spLocks noGrp="1"/>
          </p:cNvSpPr>
          <p:nvPr>
            <p:ph type="title"/>
          </p:nvPr>
        </p:nvSpPr>
        <p:spPr/>
        <p:txBody>
          <a:bodyPr/>
          <a:lstStyle/>
          <a:p>
            <a:r>
              <a:rPr lang="en-GB" dirty="0"/>
              <a:t>Difficulties we may come across:</a:t>
            </a:r>
          </a:p>
        </p:txBody>
      </p:sp>
      <p:sp>
        <p:nvSpPr>
          <p:cNvPr id="3" name="Content Placeholder 2">
            <a:extLst>
              <a:ext uri="{FF2B5EF4-FFF2-40B4-BE49-F238E27FC236}">
                <a16:creationId xmlns:a16="http://schemas.microsoft.com/office/drawing/2014/main" id="{95082ABD-D439-4CF9-8D59-98E3BD3C8998}"/>
              </a:ext>
            </a:extLst>
          </p:cNvPr>
          <p:cNvSpPr>
            <a:spLocks noGrp="1"/>
          </p:cNvSpPr>
          <p:nvPr>
            <p:ph idx="1"/>
          </p:nvPr>
        </p:nvSpPr>
        <p:spPr/>
        <p:txBody>
          <a:bodyPr/>
          <a:lstStyle/>
          <a:p>
            <a:pPr>
              <a:buFont typeface="Arial" panose="020B0604020202020204" pitchFamily="34" charset="0"/>
              <a:buChar char="•"/>
            </a:pPr>
            <a:r>
              <a:rPr lang="en-GB" dirty="0"/>
              <a:t>Debugging the system </a:t>
            </a:r>
          </a:p>
          <a:p>
            <a:pPr>
              <a:buFont typeface="Arial" panose="020B0604020202020204" pitchFamily="34" charset="0"/>
              <a:buChar char="•"/>
            </a:pPr>
            <a:r>
              <a:rPr lang="en-GB" dirty="0"/>
              <a:t>A major error within the database </a:t>
            </a:r>
          </a:p>
          <a:p>
            <a:pPr>
              <a:buFont typeface="Arial" panose="020B0604020202020204" pitchFamily="34" charset="0"/>
              <a:buChar char="•"/>
            </a:pPr>
            <a:r>
              <a:rPr lang="en-GB" dirty="0"/>
              <a:t>If you where to lose debugging reports this could cause a fatal error as loss of past data would make the process a lot harder to solve</a:t>
            </a:r>
            <a:br>
              <a:rPr lang="en-GB" dirty="0"/>
            </a:br>
            <a:r>
              <a:rPr lang="en-GB" dirty="0"/>
              <a:t/>
            </a:r>
            <a:br>
              <a:rPr lang="en-GB" dirty="0"/>
            </a:br>
            <a:r>
              <a:rPr lang="en-GB" dirty="0"/>
              <a:t>Solutions: making sure the Team is running affectively and that all procedures and measure are in place for fluid work flow. </a:t>
            </a:r>
          </a:p>
          <a:p>
            <a:pPr>
              <a:buFont typeface="Arial" panose="020B0604020202020204" pitchFamily="34" charset="0"/>
              <a:buChar char="•"/>
            </a:pPr>
            <a:r>
              <a:rPr lang="en-GB" dirty="0"/>
              <a:t>Also to assure that all is stored correctly from the debugging reports </a:t>
            </a:r>
          </a:p>
        </p:txBody>
      </p:sp>
    </p:spTree>
    <p:extLst>
      <p:ext uri="{BB962C8B-B14F-4D97-AF65-F5344CB8AC3E}">
        <p14:creationId xmlns:p14="http://schemas.microsoft.com/office/powerpoint/2010/main" val="81636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Features </a:t>
            </a:r>
          </a:p>
        </p:txBody>
      </p:sp>
      <p:pic>
        <p:nvPicPr>
          <p:cNvPr id="5" name="Picture 4">
            <a:extLst>
              <a:ext uri="{FF2B5EF4-FFF2-40B4-BE49-F238E27FC236}">
                <a16:creationId xmlns:a16="http://schemas.microsoft.com/office/drawing/2014/main" id="{FAC04713-C9DD-411F-90B5-54EE24B4FD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6879" y="2496457"/>
            <a:ext cx="2478242" cy="2562932"/>
          </a:xfrm>
          <a:prstGeom prst="rect">
            <a:avLst/>
          </a:prstGeom>
        </p:spPr>
      </p:pic>
      <p:sp>
        <p:nvSpPr>
          <p:cNvPr id="6" name="Rectangle 5">
            <a:extLst>
              <a:ext uri="{FF2B5EF4-FFF2-40B4-BE49-F238E27FC236}">
                <a16:creationId xmlns:a16="http://schemas.microsoft.com/office/drawing/2014/main" id="{74ADE9D4-2627-4B88-8425-10568DAB3A1F}"/>
              </a:ext>
            </a:extLst>
          </p:cNvPr>
          <p:cNvSpPr/>
          <p:nvPr/>
        </p:nvSpPr>
        <p:spPr>
          <a:xfrm>
            <a:off x="8976438" y="1974722"/>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 in/Register System</a:t>
            </a:r>
          </a:p>
        </p:txBody>
      </p:sp>
      <p:sp>
        <p:nvSpPr>
          <p:cNvPr id="7" name="Rectangle 6">
            <a:extLst>
              <a:ext uri="{FF2B5EF4-FFF2-40B4-BE49-F238E27FC236}">
                <a16:creationId xmlns:a16="http://schemas.microsoft.com/office/drawing/2014/main" id="{AD2BF6B5-26E5-4C14-A78C-AAB0F3DF9786}"/>
              </a:ext>
            </a:extLst>
          </p:cNvPr>
          <p:cNvSpPr/>
          <p:nvPr/>
        </p:nvSpPr>
        <p:spPr>
          <a:xfrm>
            <a:off x="8976438" y="3567800"/>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Admin </a:t>
            </a:r>
          </a:p>
        </p:txBody>
      </p:sp>
      <p:sp>
        <p:nvSpPr>
          <p:cNvPr id="8" name="Rectangle 7">
            <a:extLst>
              <a:ext uri="{FF2B5EF4-FFF2-40B4-BE49-F238E27FC236}">
                <a16:creationId xmlns:a16="http://schemas.microsoft.com/office/drawing/2014/main" id="{ED4F3BE2-D998-4185-99A8-CB6CBA6F172A}"/>
              </a:ext>
            </a:extLst>
          </p:cNvPr>
          <p:cNvSpPr/>
          <p:nvPr/>
        </p:nvSpPr>
        <p:spPr>
          <a:xfrm>
            <a:off x="8962555" y="5160878"/>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Customised Shopping cart  </a:t>
            </a:r>
          </a:p>
        </p:txBody>
      </p:sp>
      <p:sp>
        <p:nvSpPr>
          <p:cNvPr id="9" name="Rectangle 8">
            <a:extLst>
              <a:ext uri="{FF2B5EF4-FFF2-40B4-BE49-F238E27FC236}">
                <a16:creationId xmlns:a16="http://schemas.microsoft.com/office/drawing/2014/main" id="{1003A2CE-A012-4169-9237-B6CD94DC4CFE}"/>
              </a:ext>
            </a:extLst>
          </p:cNvPr>
          <p:cNvSpPr/>
          <p:nvPr/>
        </p:nvSpPr>
        <p:spPr>
          <a:xfrm>
            <a:off x="5157870" y="1445452"/>
            <a:ext cx="1876260" cy="71718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Navigation Bar  </a:t>
            </a:r>
          </a:p>
        </p:txBody>
      </p:sp>
      <p:sp>
        <p:nvSpPr>
          <p:cNvPr id="10" name="Rectangle 9">
            <a:extLst>
              <a:ext uri="{FF2B5EF4-FFF2-40B4-BE49-F238E27FC236}">
                <a16:creationId xmlns:a16="http://schemas.microsoft.com/office/drawing/2014/main" id="{B3E5D9AF-6544-4FAE-B24F-E5BAA857005C}"/>
              </a:ext>
            </a:extLst>
          </p:cNvPr>
          <p:cNvSpPr/>
          <p:nvPr/>
        </p:nvSpPr>
        <p:spPr>
          <a:xfrm>
            <a:off x="1547895" y="5261113"/>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Images and descriptions of products </a:t>
            </a:r>
          </a:p>
        </p:txBody>
      </p:sp>
      <p:sp>
        <p:nvSpPr>
          <p:cNvPr id="11" name="Rectangle 10">
            <a:extLst>
              <a:ext uri="{FF2B5EF4-FFF2-40B4-BE49-F238E27FC236}">
                <a16:creationId xmlns:a16="http://schemas.microsoft.com/office/drawing/2014/main" id="{31B28E62-F0A2-40A7-95F6-2E982ED209FD}"/>
              </a:ext>
            </a:extLst>
          </p:cNvPr>
          <p:cNvSpPr/>
          <p:nvPr/>
        </p:nvSpPr>
        <p:spPr>
          <a:xfrm>
            <a:off x="1319538" y="1804043"/>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Payment systems</a:t>
            </a:r>
          </a:p>
        </p:txBody>
      </p:sp>
      <p:sp>
        <p:nvSpPr>
          <p:cNvPr id="12" name="Rectangle 11">
            <a:extLst>
              <a:ext uri="{FF2B5EF4-FFF2-40B4-BE49-F238E27FC236}">
                <a16:creationId xmlns:a16="http://schemas.microsoft.com/office/drawing/2014/main" id="{AEEFC351-F6A9-483E-9822-8F3248E60AF7}"/>
              </a:ext>
            </a:extLst>
          </p:cNvPr>
          <p:cNvSpPr/>
          <p:nvPr/>
        </p:nvSpPr>
        <p:spPr>
          <a:xfrm>
            <a:off x="4992914" y="5534932"/>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Stock status of products</a:t>
            </a:r>
          </a:p>
        </p:txBody>
      </p:sp>
      <p:cxnSp>
        <p:nvCxnSpPr>
          <p:cNvPr id="14" name="Straight Arrow Connector 13">
            <a:extLst>
              <a:ext uri="{FF2B5EF4-FFF2-40B4-BE49-F238E27FC236}">
                <a16:creationId xmlns:a16="http://schemas.microsoft.com/office/drawing/2014/main" id="{E8A6F170-4E70-43C9-A722-02F9845E8F83}"/>
              </a:ext>
            </a:extLst>
          </p:cNvPr>
          <p:cNvCxnSpPr/>
          <p:nvPr/>
        </p:nvCxnSpPr>
        <p:spPr>
          <a:xfrm>
            <a:off x="7673009" y="3777923"/>
            <a:ext cx="1086678" cy="13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254CE4-D20B-4133-AF3E-CC46F21A9F3B}"/>
              </a:ext>
            </a:extLst>
          </p:cNvPr>
          <p:cNvCxnSpPr/>
          <p:nvPr/>
        </p:nvCxnSpPr>
        <p:spPr>
          <a:xfrm flipV="1">
            <a:off x="7335121" y="2496457"/>
            <a:ext cx="1384809" cy="61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D3B5EE-71D2-416A-A203-5B149A6FE6A3}"/>
              </a:ext>
            </a:extLst>
          </p:cNvPr>
          <p:cNvCxnSpPr/>
          <p:nvPr/>
        </p:nvCxnSpPr>
        <p:spPr>
          <a:xfrm flipV="1">
            <a:off x="6255026" y="2320342"/>
            <a:ext cx="0" cy="17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B53913-34B8-47C5-A926-70A19623D01C}"/>
              </a:ext>
            </a:extLst>
          </p:cNvPr>
          <p:cNvCxnSpPr>
            <a:cxnSpLocks/>
          </p:cNvCxnSpPr>
          <p:nvPr/>
        </p:nvCxnSpPr>
        <p:spPr>
          <a:xfrm flipH="1" flipV="1">
            <a:off x="3773851" y="2496457"/>
            <a:ext cx="930672" cy="107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96488D-B032-4DD1-96AE-1A0CA01544B0}"/>
              </a:ext>
            </a:extLst>
          </p:cNvPr>
          <p:cNvCxnSpPr>
            <a:cxnSpLocks/>
          </p:cNvCxnSpPr>
          <p:nvPr/>
        </p:nvCxnSpPr>
        <p:spPr>
          <a:xfrm flipH="1">
            <a:off x="3970818" y="4187687"/>
            <a:ext cx="886061" cy="1552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F21058-8FF3-496D-BF36-0D7978185FF5}"/>
              </a:ext>
            </a:extLst>
          </p:cNvPr>
          <p:cNvCxnSpPr>
            <a:stCxn id="5" idx="2"/>
          </p:cNvCxnSpPr>
          <p:nvPr/>
        </p:nvCxnSpPr>
        <p:spPr>
          <a:xfrm>
            <a:off x="6096000" y="5059389"/>
            <a:ext cx="0" cy="33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12D3123-D15C-4712-9721-3C3C62B327FE}"/>
              </a:ext>
            </a:extLst>
          </p:cNvPr>
          <p:cNvSpPr/>
          <p:nvPr/>
        </p:nvSpPr>
        <p:spPr>
          <a:xfrm>
            <a:off x="1265898" y="3532578"/>
            <a:ext cx="2206172" cy="9579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Currency converter/language translation</a:t>
            </a:r>
          </a:p>
        </p:txBody>
      </p:sp>
    </p:spTree>
    <p:extLst>
      <p:ext uri="{BB962C8B-B14F-4D97-AF65-F5344CB8AC3E}">
        <p14:creationId xmlns:p14="http://schemas.microsoft.com/office/powerpoint/2010/main" val="240573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A8EC506-B1DA-46A1-B44D-774E68468E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Oval 5">
            <a:extLst>
              <a:ext uri="{FF2B5EF4-FFF2-40B4-BE49-F238E27FC236}">
                <a16:creationId xmlns:a16="http://schemas.microsoft.com/office/drawing/2014/main" id="{BFF30785-305E-45D7-984F-5AA93D3CA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4" name="Straight Connector 73">
            <a:extLst>
              <a:ext uri="{FF2B5EF4-FFF2-40B4-BE49-F238E27FC236}">
                <a16:creationId xmlns:a16="http://schemas.microsoft.com/office/drawing/2014/main" id="{15E01FA5-D766-43CA-A83D-E7CF3F04E9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CA73784B-AC76-4BAD-93AF-C72D0EDFD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Design </a:t>
            </a:r>
            <a:br>
              <a:rPr lang="en-US" sz="4400" kern="1200" cap="all" spc="200" baseline="0">
                <a:solidFill>
                  <a:schemeClr val="tx1">
                    <a:lumMod val="95000"/>
                    <a:lumOff val="5000"/>
                  </a:schemeClr>
                </a:solidFill>
                <a:latin typeface="+mj-lt"/>
                <a:ea typeface="+mj-ea"/>
                <a:cs typeface="+mj-cs"/>
              </a:rPr>
            </a:br>
            <a:endParaRPr lang="en-US" sz="4400" kern="1200" cap="all" spc="200" baseline="0">
              <a:solidFill>
                <a:schemeClr val="tx1">
                  <a:lumMod val="95000"/>
                  <a:lumOff val="5000"/>
                </a:schemeClr>
              </a:solidFill>
              <a:latin typeface="+mj-lt"/>
              <a:ea typeface="+mj-ea"/>
              <a:cs typeface="+mj-cs"/>
            </a:endParaRPr>
          </a:p>
        </p:txBody>
      </p:sp>
      <p:cxnSp>
        <p:nvCxnSpPr>
          <p:cNvPr id="78" name="Straight Connector 77">
            <a:extLst>
              <a:ext uri="{FF2B5EF4-FFF2-40B4-BE49-F238E27FC236}">
                <a16:creationId xmlns:a16="http://schemas.microsoft.com/office/drawing/2014/main" id="{811DCF04-0C7C-44FC-8246-FC8D736B1A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49" name="Picture 2048">
            <a:extLst>
              <a:ext uri="{FF2B5EF4-FFF2-40B4-BE49-F238E27FC236}">
                <a16:creationId xmlns:a16="http://schemas.microsoft.com/office/drawing/2014/main" id="{C7D279FB-0842-4DF8-814D-24A7464016E9}"/>
              </a:ext>
            </a:extLst>
          </p:cNvPr>
          <p:cNvPicPr>
            <a:picLocks noChangeAspect="1"/>
          </p:cNvPicPr>
          <p:nvPr/>
        </p:nvPicPr>
        <p:blipFill>
          <a:blip r:embed="rId2"/>
          <a:stretch>
            <a:fillRect/>
          </a:stretch>
        </p:blipFill>
        <p:spPr>
          <a:xfrm>
            <a:off x="5865685" y="914557"/>
            <a:ext cx="4156217" cy="5578816"/>
          </a:xfrm>
          <a:prstGeom prst="rect">
            <a:avLst/>
          </a:prstGeom>
        </p:spPr>
      </p:pic>
    </p:spTree>
    <p:extLst>
      <p:ext uri="{BB962C8B-B14F-4D97-AF65-F5344CB8AC3E}">
        <p14:creationId xmlns:p14="http://schemas.microsoft.com/office/powerpoint/2010/main" val="368483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8EC506-B1DA-46A1-B44D-774E68468E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5">
            <a:extLst>
              <a:ext uri="{FF2B5EF4-FFF2-40B4-BE49-F238E27FC236}">
                <a16:creationId xmlns:a16="http://schemas.microsoft.com/office/drawing/2014/main" id="{BFF30785-305E-45D7-984F-5AA93D3CA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5E01FA5-D766-43CA-A83D-E7CF3F04E9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CA73784B-AC76-4BAD-93AF-C72D0EDFD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E2D22-ECD9-4167-BD25-7CAFBCAF7450}"/>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Design </a:t>
            </a:r>
          </a:p>
        </p:txBody>
      </p:sp>
      <p:cxnSp>
        <p:nvCxnSpPr>
          <p:cNvPr id="32" name="Straight Connector 31">
            <a:extLst>
              <a:ext uri="{FF2B5EF4-FFF2-40B4-BE49-F238E27FC236}">
                <a16:creationId xmlns:a16="http://schemas.microsoft.com/office/drawing/2014/main" id="{811DCF04-0C7C-44FC-8246-FC8D736B1A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787C785-4DD6-471C-B075-A73388799832}"/>
              </a:ext>
            </a:extLst>
          </p:cNvPr>
          <p:cNvPicPr>
            <a:picLocks noChangeAspect="1"/>
          </p:cNvPicPr>
          <p:nvPr/>
        </p:nvPicPr>
        <p:blipFill>
          <a:blip r:embed="rId2"/>
          <a:stretch>
            <a:fillRect/>
          </a:stretch>
        </p:blipFill>
        <p:spPr>
          <a:xfrm>
            <a:off x="5709921" y="640080"/>
            <a:ext cx="4787062" cy="5578816"/>
          </a:xfrm>
          <a:prstGeom prst="rect">
            <a:avLst/>
          </a:prstGeom>
        </p:spPr>
      </p:pic>
    </p:spTree>
    <p:extLst>
      <p:ext uri="{BB962C8B-B14F-4D97-AF65-F5344CB8AC3E}">
        <p14:creationId xmlns:p14="http://schemas.microsoft.com/office/powerpoint/2010/main" val="82132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Gannt Chart </a:t>
            </a:r>
          </a:p>
        </p:txBody>
      </p:sp>
      <p:pic>
        <p:nvPicPr>
          <p:cNvPr id="4" name="Picture 3"/>
          <p:cNvPicPr/>
          <p:nvPr/>
        </p:nvPicPr>
        <p:blipFill rotWithShape="1">
          <a:blip r:embed="rId2"/>
          <a:srcRect l="1330" t="22455" r="18236" b="3684"/>
          <a:stretch/>
        </p:blipFill>
        <p:spPr bwMode="auto">
          <a:xfrm>
            <a:off x="1396538" y="1737677"/>
            <a:ext cx="7973839" cy="46464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864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68BB-1530-462A-B60A-C1C47894B27A}"/>
              </a:ext>
            </a:extLst>
          </p:cNvPr>
          <p:cNvSpPr>
            <a:spLocks noGrp="1"/>
          </p:cNvSpPr>
          <p:nvPr>
            <p:ph type="title"/>
          </p:nvPr>
        </p:nvSpPr>
        <p:spPr/>
        <p:txBody>
          <a:bodyPr/>
          <a:lstStyle/>
          <a:p>
            <a:r>
              <a:rPr lang="en-GB" dirty="0"/>
              <a:t>ER Diagram </a:t>
            </a:r>
          </a:p>
        </p:txBody>
      </p:sp>
      <p:pic>
        <p:nvPicPr>
          <p:cNvPr id="3" name="Picture 2"/>
          <p:cNvPicPr/>
          <p:nvPr/>
        </p:nvPicPr>
        <p:blipFill rotWithShape="1">
          <a:blip r:embed="rId2"/>
          <a:srcRect l="32240" t="19526" r="11090" b="11300"/>
          <a:stretch/>
        </p:blipFill>
        <p:spPr bwMode="auto">
          <a:xfrm>
            <a:off x="4667394" y="1074650"/>
            <a:ext cx="5025246" cy="5051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182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3A8EC506-B1DA-46A1-B44D-774E68468E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5">
            <a:extLst>
              <a:ext uri="{FF2B5EF4-FFF2-40B4-BE49-F238E27FC236}">
                <a16:creationId xmlns:a16="http://schemas.microsoft.com/office/drawing/2014/main" id="{15E01FA5-D766-43CA-A83D-E7CF3F04E9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7">
            <a:extLst>
              <a:ext uri="{FF2B5EF4-FFF2-40B4-BE49-F238E27FC236}">
                <a16:creationId xmlns:a16="http://schemas.microsoft.com/office/drawing/2014/main" id="{CA73784B-AC76-4BAD-93AF-C72D0EDFD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B4B97-B61B-4E75-8D2C-C7151ED95BC9}"/>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WBS </a:t>
            </a:r>
          </a:p>
        </p:txBody>
      </p:sp>
      <p:cxnSp>
        <p:nvCxnSpPr>
          <p:cNvPr id="26" name="Straight Connector 19">
            <a:extLst>
              <a:ext uri="{FF2B5EF4-FFF2-40B4-BE49-F238E27FC236}">
                <a16:creationId xmlns:a16="http://schemas.microsoft.com/office/drawing/2014/main" id="{811DCF04-0C7C-44FC-8246-FC8D736B1A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01A7D2C9-69C9-445B-8A30-F559095C9A27}"/>
              </a:ext>
            </a:extLst>
          </p:cNvPr>
          <p:cNvPicPr>
            <a:picLocks noChangeAspect="1"/>
          </p:cNvPicPr>
          <p:nvPr/>
        </p:nvPicPr>
        <p:blipFill rotWithShape="1">
          <a:blip r:embed="rId2"/>
          <a:srcRect l="2338" t="156" r="1730" b="2667"/>
          <a:stretch/>
        </p:blipFill>
        <p:spPr>
          <a:xfrm>
            <a:off x="4654984" y="800838"/>
            <a:ext cx="6896936" cy="5257299"/>
          </a:xfrm>
          <a:prstGeom prst="rect">
            <a:avLst/>
          </a:prstGeom>
        </p:spPr>
      </p:pic>
    </p:spTree>
    <p:extLst>
      <p:ext uri="{BB962C8B-B14F-4D97-AF65-F5344CB8AC3E}">
        <p14:creationId xmlns:p14="http://schemas.microsoft.com/office/powerpoint/2010/main" val="198866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5">
            <a:extLst>
              <a:ext uri="{FF2B5EF4-FFF2-40B4-BE49-F238E27FC236}">
                <a16:creationId xmlns:a16="http://schemas.microsoft.com/office/drawing/2014/main" id="{1FF9A61E-EB11-4C46-82E1-3E00A3B4B4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0">
            <a:extLst>
              <a:ext uri="{FF2B5EF4-FFF2-40B4-BE49-F238E27FC236}">
                <a16:creationId xmlns:a16="http://schemas.microsoft.com/office/drawing/2014/main" id="{5E564EB3-35F2-4EFF-87DC-642DC020526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2">
            <a:extLst>
              <a:ext uri="{FF2B5EF4-FFF2-40B4-BE49-F238E27FC236}">
                <a16:creationId xmlns:a16="http://schemas.microsoft.com/office/drawing/2014/main" id="{62AE8E50-35D4-4D5A-A4BB-168CBB027D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6">
            <a:extLst>
              <a:ext uri="{FF2B5EF4-FFF2-40B4-BE49-F238E27FC236}">
                <a16:creationId xmlns:a16="http://schemas.microsoft.com/office/drawing/2014/main" id="{C37D1D6D-17D8-4296-B000-665D1892D0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6">
            <a:extLst>
              <a:ext uri="{FF2B5EF4-FFF2-40B4-BE49-F238E27FC236}">
                <a16:creationId xmlns:a16="http://schemas.microsoft.com/office/drawing/2014/main" id="{1B26E892-1320-40AA-9CA1-246721C187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B768A-153E-4F0C-8F85-9746AE3F85C5}"/>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Thank you for listening</a:t>
            </a:r>
          </a:p>
        </p:txBody>
      </p:sp>
      <p:cxnSp>
        <p:nvCxnSpPr>
          <p:cNvPr id="19" name="Straight Connector 18">
            <a:extLst>
              <a:ext uri="{FF2B5EF4-FFF2-40B4-BE49-F238E27FC236}">
                <a16:creationId xmlns:a16="http://schemas.microsoft.com/office/drawing/2014/main" id="{C9A1F79C-E4D1-4AAE-BA11-3A09005252E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170DF7D-4686-4BD5-A9CD-C896492846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1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 </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a:t>Introduction of the team members and roles </a:t>
            </a:r>
          </a:p>
          <a:p>
            <a:pPr>
              <a:buFont typeface="Courier New" panose="02070309020205020404" pitchFamily="49" charset="0"/>
              <a:buChar char="o"/>
            </a:pPr>
            <a:r>
              <a:rPr lang="en-GB" dirty="0"/>
              <a:t>Aims and Objective </a:t>
            </a:r>
          </a:p>
          <a:p>
            <a:pPr>
              <a:buFont typeface="Courier New" panose="02070309020205020404" pitchFamily="49" charset="0"/>
              <a:buChar char="o"/>
            </a:pPr>
            <a:r>
              <a:rPr lang="en-GB" dirty="0"/>
              <a:t>Core features </a:t>
            </a:r>
          </a:p>
          <a:p>
            <a:pPr>
              <a:buFont typeface="Courier New" panose="02070309020205020404" pitchFamily="49" charset="0"/>
              <a:buChar char="o"/>
            </a:pPr>
            <a:r>
              <a:rPr lang="en-GB" dirty="0"/>
              <a:t>Gantt Chart </a:t>
            </a:r>
          </a:p>
          <a:p>
            <a:pPr>
              <a:buFont typeface="Courier New" panose="02070309020205020404" pitchFamily="49" charset="0"/>
              <a:buChar char="o"/>
            </a:pPr>
            <a:r>
              <a:rPr lang="en-GB" dirty="0"/>
              <a:t>Web page designs </a:t>
            </a:r>
          </a:p>
          <a:p>
            <a:pPr>
              <a:buFont typeface="Courier New" panose="02070309020205020404" pitchFamily="49" charset="0"/>
              <a:buChar char="o"/>
            </a:pPr>
            <a:r>
              <a:rPr lang="en-GB" dirty="0"/>
              <a:t>ER Diagram </a:t>
            </a:r>
          </a:p>
        </p:txBody>
      </p:sp>
    </p:spTree>
    <p:extLst>
      <p:ext uri="{BB962C8B-B14F-4D97-AF65-F5344CB8AC3E}">
        <p14:creationId xmlns:p14="http://schemas.microsoft.com/office/powerpoint/2010/main" val="315121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 and Objectives</a:t>
            </a:r>
          </a:p>
        </p:txBody>
      </p:sp>
      <p:sp>
        <p:nvSpPr>
          <p:cNvPr id="3" name="Content Placeholder 2"/>
          <p:cNvSpPr>
            <a:spLocks noGrp="1"/>
          </p:cNvSpPr>
          <p:nvPr>
            <p:ph idx="1"/>
          </p:nvPr>
        </p:nvSpPr>
        <p:spPr/>
        <p:txBody>
          <a:bodyPr/>
          <a:lstStyle/>
          <a:p>
            <a:pPr marL="0" indent="0">
              <a:buNone/>
            </a:pPr>
            <a:r>
              <a:rPr lang="en-GB" b="1" dirty="0"/>
              <a:t>Aims </a:t>
            </a:r>
          </a:p>
          <a:p>
            <a:pPr>
              <a:buFont typeface="Arial" panose="020B0604020202020204" pitchFamily="34" charset="0"/>
              <a:buChar char="•"/>
            </a:pPr>
            <a:r>
              <a:rPr lang="en-GB" dirty="0"/>
              <a:t>Providing quality content on the website</a:t>
            </a:r>
          </a:p>
          <a:p>
            <a:pPr>
              <a:buFont typeface="Arial" panose="020B0604020202020204" pitchFamily="34" charset="0"/>
              <a:buChar char="•"/>
            </a:pPr>
            <a:r>
              <a:rPr lang="en-GB" dirty="0"/>
              <a:t>To achieve a successful websites and to increase the chances that a customer will purchase. </a:t>
            </a:r>
          </a:p>
          <a:p>
            <a:pPr marL="0" indent="0">
              <a:buNone/>
            </a:pPr>
            <a:r>
              <a:rPr lang="en-GB" b="1" dirty="0"/>
              <a:t/>
            </a:r>
            <a:br>
              <a:rPr lang="en-GB" b="1" dirty="0"/>
            </a:br>
            <a:r>
              <a:rPr lang="en-GB" b="1" dirty="0"/>
              <a:t>Objectives</a:t>
            </a:r>
          </a:p>
          <a:p>
            <a:pPr>
              <a:buFont typeface="Arial" panose="020B0604020202020204" pitchFamily="34" charset="0"/>
              <a:buChar char="•"/>
            </a:pPr>
            <a:r>
              <a:rPr lang="en-GB" dirty="0"/>
              <a:t>Increase more sales </a:t>
            </a:r>
          </a:p>
          <a:p>
            <a:pPr>
              <a:buFont typeface="Arial" panose="020B0604020202020204" pitchFamily="34" charset="0"/>
              <a:buChar char="•"/>
            </a:pPr>
            <a:r>
              <a:rPr lang="en-GB" dirty="0"/>
              <a:t>Website to work on all devices including mobile devices </a:t>
            </a:r>
          </a:p>
          <a:p>
            <a:pPr>
              <a:buFont typeface="Arial" panose="020B0604020202020204" pitchFamily="34" charset="0"/>
              <a:buChar char="•"/>
            </a:pPr>
            <a:r>
              <a:rPr lang="en-GB" dirty="0"/>
              <a:t>For the website to be visually aesthetic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1370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Members</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GB" sz="2000" dirty="0"/>
              <a:t>Web Project Manager (PM) : </a:t>
            </a:r>
            <a:r>
              <a:rPr lang="en-GB" sz="2000" dirty="0" err="1"/>
              <a:t>Antoniya</a:t>
            </a:r>
            <a:r>
              <a:rPr lang="en-GB" sz="2000" dirty="0"/>
              <a:t> Ivanova (21356903)</a:t>
            </a:r>
          </a:p>
          <a:p>
            <a:pPr>
              <a:buFont typeface="Courier New" panose="02070309020205020404" pitchFamily="49" charset="0"/>
              <a:buChar char="o"/>
            </a:pPr>
            <a:r>
              <a:rPr lang="en-GB" sz="2000" dirty="0"/>
              <a:t>Information Architect: Tony </a:t>
            </a:r>
            <a:r>
              <a:rPr lang="en-GB" sz="2000" dirty="0" err="1"/>
              <a:t>Mottershead</a:t>
            </a:r>
            <a:r>
              <a:rPr lang="en-GB" sz="2000" dirty="0"/>
              <a:t> (21311791) </a:t>
            </a:r>
          </a:p>
          <a:p>
            <a:pPr>
              <a:buFont typeface="Courier New" panose="02070309020205020404" pitchFamily="49" charset="0"/>
              <a:buChar char="o"/>
            </a:pPr>
            <a:r>
              <a:rPr lang="en-GB" sz="2000" dirty="0"/>
              <a:t>Web Designer: </a:t>
            </a:r>
            <a:r>
              <a:rPr lang="en-GB" sz="2000" dirty="0" err="1"/>
              <a:t>Nuryaszmin</a:t>
            </a:r>
            <a:r>
              <a:rPr lang="en-GB" sz="2000" dirty="0"/>
              <a:t> Azahri (21390420)</a:t>
            </a:r>
          </a:p>
          <a:p>
            <a:pPr>
              <a:buFont typeface="Courier New" panose="02070309020205020404" pitchFamily="49" charset="0"/>
              <a:buChar char="o"/>
            </a:pPr>
            <a:r>
              <a:rPr lang="en-GB" sz="2000" dirty="0"/>
              <a:t> Back-end Developer:  Harrison </a:t>
            </a:r>
            <a:r>
              <a:rPr lang="en-GB" sz="2000" dirty="0" err="1"/>
              <a:t>Towler</a:t>
            </a:r>
            <a:r>
              <a:rPr lang="en-GB" sz="2000" dirty="0"/>
              <a:t> (21325616)</a:t>
            </a:r>
          </a:p>
          <a:p>
            <a:pPr>
              <a:buFont typeface="Courier New" panose="02070309020205020404" pitchFamily="49" charset="0"/>
              <a:buChar char="o"/>
            </a:pPr>
            <a:r>
              <a:rPr lang="en-GB" sz="2000" dirty="0"/>
              <a:t>Front-end Developer:  Saeed Sharif (21315262)</a:t>
            </a:r>
          </a:p>
          <a:p>
            <a:pPr>
              <a:buFont typeface="Courier New" panose="02070309020205020404" pitchFamily="49" charset="0"/>
              <a:buChar char="o"/>
            </a:pPr>
            <a:r>
              <a:rPr lang="en-GB" sz="2000" dirty="0"/>
              <a:t>Quality Assurance Tester: James </a:t>
            </a:r>
            <a:r>
              <a:rPr lang="en-GB" sz="2000" dirty="0" err="1"/>
              <a:t>Kamalu</a:t>
            </a:r>
            <a:r>
              <a:rPr lang="en-GB" sz="2000" dirty="0"/>
              <a:t> 21325044</a:t>
            </a:r>
          </a:p>
        </p:txBody>
      </p:sp>
    </p:spTree>
    <p:extLst>
      <p:ext uri="{BB962C8B-B14F-4D97-AF65-F5344CB8AC3E}">
        <p14:creationId xmlns:p14="http://schemas.microsoft.com/office/powerpoint/2010/main" val="40552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Project Manager: </a:t>
            </a:r>
            <a:r>
              <a:rPr lang="en-GB" dirty="0" err="1"/>
              <a:t>Antoniya</a:t>
            </a:r>
            <a:r>
              <a:rPr lang="en-GB" dirty="0"/>
              <a:t> Ivanova</a:t>
            </a:r>
          </a:p>
        </p:txBody>
      </p:sp>
      <p:sp>
        <p:nvSpPr>
          <p:cNvPr id="3" name="Content Placeholder 2"/>
          <p:cNvSpPr>
            <a:spLocks noGrp="1"/>
          </p:cNvSpPr>
          <p:nvPr>
            <p:ph idx="1"/>
          </p:nvPr>
        </p:nvSpPr>
        <p:spPr/>
        <p:txBody>
          <a:bodyPr>
            <a:normAutofit/>
          </a:bodyPr>
          <a:lstStyle/>
          <a:p>
            <a:pPr marL="0" indent="0">
              <a:buNone/>
            </a:pPr>
            <a:r>
              <a:rPr lang="en-GB" dirty="0"/>
              <a:t>Tasks and Responsibilities: </a:t>
            </a:r>
            <a:br>
              <a:rPr lang="en-GB" dirty="0"/>
            </a:br>
            <a:endParaRPr lang="en-GB" dirty="0"/>
          </a:p>
          <a:p>
            <a:pPr>
              <a:buFont typeface="Arial" panose="020B0604020202020204" pitchFamily="34" charset="0"/>
              <a:buChar char="•"/>
            </a:pPr>
            <a:r>
              <a:rPr lang="en-GB" dirty="0"/>
              <a:t>Organized all activities for the team members </a:t>
            </a:r>
          </a:p>
          <a:p>
            <a:pPr>
              <a:buFont typeface="Arial" panose="020B0604020202020204" pitchFamily="34" charset="0"/>
              <a:buChar char="•"/>
            </a:pPr>
            <a:r>
              <a:rPr lang="en-GB" dirty="0"/>
              <a:t>Communicate with all team members </a:t>
            </a:r>
          </a:p>
          <a:p>
            <a:pPr>
              <a:buFont typeface="Arial" panose="020B0604020202020204" pitchFamily="34" charset="0"/>
              <a:buChar char="•"/>
            </a:pPr>
            <a:r>
              <a:rPr lang="en-GB" dirty="0"/>
              <a:t>Keep on tracks with the schedule </a:t>
            </a:r>
          </a:p>
          <a:p>
            <a:pPr>
              <a:buFont typeface="Arial" panose="020B0604020202020204" pitchFamily="34" charset="0"/>
              <a:buChar char="•"/>
            </a:pPr>
            <a:r>
              <a:rPr lang="en-GB" dirty="0"/>
              <a:t>Discuss about the team project. </a:t>
            </a:r>
          </a:p>
          <a:p>
            <a:pPr>
              <a:buFont typeface="Arial" panose="020B0604020202020204" pitchFamily="34" charset="0"/>
              <a:buChar char="•"/>
            </a:pPr>
            <a:r>
              <a:rPr lang="en-GB" dirty="0"/>
              <a:t>Project Plan</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145648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0C67-7D3F-42A2-93CA-03608DA373FA}"/>
              </a:ext>
            </a:extLst>
          </p:cNvPr>
          <p:cNvSpPr>
            <a:spLocks noGrp="1"/>
          </p:cNvSpPr>
          <p:nvPr>
            <p:ph type="title"/>
          </p:nvPr>
        </p:nvSpPr>
        <p:spPr/>
        <p:txBody>
          <a:bodyPr/>
          <a:lstStyle/>
          <a:p>
            <a:r>
              <a:rPr lang="en-GB" dirty="0"/>
              <a:t>Information Architect: Tony </a:t>
            </a:r>
            <a:r>
              <a:rPr lang="en-GB" dirty="0" err="1"/>
              <a:t>Mottershead</a:t>
            </a:r>
            <a:endParaRPr lang="en-GB" dirty="0"/>
          </a:p>
        </p:txBody>
      </p:sp>
      <p:sp>
        <p:nvSpPr>
          <p:cNvPr id="3" name="Content Placeholder 2">
            <a:extLst>
              <a:ext uri="{FF2B5EF4-FFF2-40B4-BE49-F238E27FC236}">
                <a16:creationId xmlns:a16="http://schemas.microsoft.com/office/drawing/2014/main" id="{30A82FAC-AE79-4BEF-9E71-F817E35A1768}"/>
              </a:ext>
            </a:extLst>
          </p:cNvPr>
          <p:cNvSpPr>
            <a:spLocks noGrp="1"/>
          </p:cNvSpPr>
          <p:nvPr>
            <p:ph idx="1"/>
          </p:nvPr>
        </p:nvSpPr>
        <p:spPr/>
        <p:txBody>
          <a:bodyPr/>
          <a:lstStyle/>
          <a:p>
            <a:pPr marL="0" indent="0">
              <a:buNone/>
            </a:pPr>
            <a:r>
              <a:rPr lang="en-GB" dirty="0"/>
              <a:t>Task and responsibilities:</a:t>
            </a:r>
          </a:p>
          <a:p>
            <a:pPr marL="0" indent="0">
              <a:buNone/>
            </a:pPr>
            <a:endParaRPr lang="en-GB" dirty="0"/>
          </a:p>
          <a:p>
            <a:pPr>
              <a:buFont typeface="Arial" panose="020B0604020202020204" pitchFamily="34" charset="0"/>
              <a:buChar char="•"/>
            </a:pPr>
            <a:r>
              <a:rPr lang="en-GB" dirty="0"/>
              <a:t>Collect and gather information</a:t>
            </a:r>
          </a:p>
          <a:p>
            <a:pPr>
              <a:buFont typeface="Arial" panose="020B0604020202020204" pitchFamily="34" charset="0"/>
              <a:buChar char="•"/>
            </a:pPr>
            <a:r>
              <a:rPr lang="en-GB" dirty="0"/>
              <a:t>Help the team members</a:t>
            </a:r>
          </a:p>
          <a:p>
            <a:pPr>
              <a:buFont typeface="Arial" panose="020B0604020202020204" pitchFamily="34" charset="0"/>
              <a:buChar char="•"/>
            </a:pPr>
            <a:r>
              <a:rPr lang="en-GB" dirty="0"/>
              <a:t>Research and planning</a:t>
            </a:r>
          </a:p>
          <a:p>
            <a:pPr>
              <a:buFont typeface="Arial" panose="020B0604020202020204" pitchFamily="34" charset="0"/>
              <a:buChar char="•"/>
            </a:pPr>
            <a:r>
              <a:rPr lang="en-GB" dirty="0"/>
              <a:t>Organised the content</a:t>
            </a:r>
          </a:p>
          <a:p>
            <a:pPr>
              <a:buFont typeface="Arial" panose="020B0604020202020204" pitchFamily="34" charset="0"/>
              <a:buChar char="•"/>
            </a:pPr>
            <a:r>
              <a:rPr lang="en-GB" dirty="0"/>
              <a:t>Report all the research</a:t>
            </a:r>
          </a:p>
          <a:p>
            <a:pPr>
              <a:buFont typeface="Arial" panose="020B0604020202020204" pitchFamily="34" charset="0"/>
              <a:buChar char="•"/>
            </a:pPr>
            <a:r>
              <a:rPr lang="en-GB" dirty="0"/>
              <a:t>Gantt Char, ER Diagram etc</a:t>
            </a:r>
          </a:p>
          <a:p>
            <a:endParaRPr lang="en-GB" dirty="0"/>
          </a:p>
          <a:p>
            <a:endParaRPr lang="en-GB" dirty="0"/>
          </a:p>
        </p:txBody>
      </p:sp>
    </p:spTree>
    <p:extLst>
      <p:ext uri="{BB962C8B-B14F-4D97-AF65-F5344CB8AC3E}">
        <p14:creationId xmlns:p14="http://schemas.microsoft.com/office/powerpoint/2010/main" val="209770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0869-EC85-9041-9E1F-9955540F466E}"/>
              </a:ext>
            </a:extLst>
          </p:cNvPr>
          <p:cNvSpPr>
            <a:spLocks noGrp="1"/>
          </p:cNvSpPr>
          <p:nvPr>
            <p:ph type="title"/>
          </p:nvPr>
        </p:nvSpPr>
        <p:spPr/>
        <p:txBody>
          <a:bodyPr/>
          <a:lstStyle/>
          <a:p>
            <a:r>
              <a:rPr lang="en-US" dirty="0"/>
              <a:t>Web Designer: </a:t>
            </a:r>
            <a:r>
              <a:rPr lang="en-US" dirty="0" err="1"/>
              <a:t>Nuryaszmin</a:t>
            </a:r>
            <a:r>
              <a:rPr lang="en-US" dirty="0"/>
              <a:t> Azahri </a:t>
            </a:r>
          </a:p>
        </p:txBody>
      </p:sp>
      <p:sp>
        <p:nvSpPr>
          <p:cNvPr id="3" name="Content Placeholder 2">
            <a:extLst>
              <a:ext uri="{FF2B5EF4-FFF2-40B4-BE49-F238E27FC236}">
                <a16:creationId xmlns:a16="http://schemas.microsoft.com/office/drawing/2014/main" id="{E031AED2-50BC-3248-AFA1-AC3A6C4F6BAF}"/>
              </a:ext>
            </a:extLst>
          </p:cNvPr>
          <p:cNvSpPr>
            <a:spLocks noGrp="1"/>
          </p:cNvSpPr>
          <p:nvPr>
            <p:ph idx="1"/>
          </p:nvPr>
        </p:nvSpPr>
        <p:spPr/>
        <p:txBody>
          <a:bodyPr>
            <a:normAutofit lnSpcReduction="10000"/>
          </a:bodyPr>
          <a:lstStyle/>
          <a:p>
            <a:pPr marL="0" indent="0">
              <a:buNone/>
            </a:pPr>
            <a:r>
              <a:rPr lang="en-US" dirty="0"/>
              <a:t>Task and responsibilities: </a:t>
            </a:r>
          </a:p>
          <a:p>
            <a:pPr marL="0" indent="0">
              <a:buNone/>
            </a:pPr>
            <a:endParaRPr lang="en-US" dirty="0"/>
          </a:p>
          <a:p>
            <a:pPr>
              <a:buFont typeface="Arial" panose="020B0604020202020204" pitchFamily="34" charset="0"/>
              <a:buChar char="•"/>
            </a:pPr>
            <a:r>
              <a:rPr lang="en-US" dirty="0"/>
              <a:t>Develop the functionality of the website</a:t>
            </a:r>
          </a:p>
          <a:p>
            <a:pPr>
              <a:buFont typeface="Arial" panose="020B0604020202020204" pitchFamily="34" charset="0"/>
              <a:buChar char="•"/>
            </a:pPr>
            <a:r>
              <a:rPr lang="en-US" dirty="0"/>
              <a:t>Establishing design guidelines, standards and best practices</a:t>
            </a:r>
          </a:p>
          <a:p>
            <a:pPr>
              <a:buFont typeface="Arial" panose="020B0604020202020204" pitchFamily="34" charset="0"/>
              <a:buChar char="•"/>
            </a:pPr>
            <a:r>
              <a:rPr lang="en-US" dirty="0"/>
              <a:t>Communicating design ideas </a:t>
            </a:r>
          </a:p>
          <a:p>
            <a:pPr>
              <a:buFont typeface="Arial" panose="020B0604020202020204" pitchFamily="34" charset="0"/>
              <a:buChar char="•"/>
            </a:pPr>
            <a:r>
              <a:rPr lang="en-US" dirty="0"/>
              <a:t>To maintain and update the website that have create</a:t>
            </a:r>
          </a:p>
          <a:p>
            <a:pPr>
              <a:buFont typeface="Arial" panose="020B0604020202020204" pitchFamily="34" charset="0"/>
              <a:buChar char="•"/>
            </a:pPr>
            <a:r>
              <a:rPr lang="en-US" dirty="0"/>
              <a:t>Use Adobe Photoshop for image editing, banner </a:t>
            </a:r>
            <a:r>
              <a:rPr lang="en-US" dirty="0" err="1"/>
              <a:t>etc</a:t>
            </a:r>
            <a:endParaRPr lang="en-US" dirty="0"/>
          </a:p>
          <a:p>
            <a:pPr>
              <a:buFont typeface="Arial" panose="020B0604020202020204" pitchFamily="34" charset="0"/>
              <a:buChar char="•"/>
            </a:pPr>
            <a:r>
              <a:rPr lang="en-US" dirty="0"/>
              <a:t>Responsible in control of the entire website and ensure the website is easy to use and the information is easy to access. </a:t>
            </a:r>
          </a:p>
          <a:p>
            <a:endParaRPr lang="en-US" dirty="0"/>
          </a:p>
          <a:p>
            <a:endParaRPr lang="en-US" dirty="0"/>
          </a:p>
        </p:txBody>
      </p:sp>
    </p:spTree>
    <p:extLst>
      <p:ext uri="{BB962C8B-B14F-4D97-AF65-F5344CB8AC3E}">
        <p14:creationId xmlns:p14="http://schemas.microsoft.com/office/powerpoint/2010/main" val="169735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579D-222D-432F-B853-26D91A0388A2}"/>
              </a:ext>
            </a:extLst>
          </p:cNvPr>
          <p:cNvSpPr>
            <a:spLocks noGrp="1"/>
          </p:cNvSpPr>
          <p:nvPr>
            <p:ph type="title"/>
          </p:nvPr>
        </p:nvSpPr>
        <p:spPr/>
        <p:txBody>
          <a:bodyPr/>
          <a:lstStyle/>
          <a:p>
            <a:r>
              <a:rPr lang="en-GB" dirty="0"/>
              <a:t>Back-end developer: Harrison </a:t>
            </a:r>
            <a:r>
              <a:rPr lang="en-GB" dirty="0" err="1"/>
              <a:t>Towler</a:t>
            </a:r>
            <a:r>
              <a:rPr lang="en-GB" dirty="0"/>
              <a:t> </a:t>
            </a:r>
          </a:p>
        </p:txBody>
      </p:sp>
      <p:sp>
        <p:nvSpPr>
          <p:cNvPr id="3" name="Content Placeholder 2">
            <a:extLst>
              <a:ext uri="{FF2B5EF4-FFF2-40B4-BE49-F238E27FC236}">
                <a16:creationId xmlns:a16="http://schemas.microsoft.com/office/drawing/2014/main" id="{BF6DAD97-8EE5-48F6-9D10-3E5944002B7F}"/>
              </a:ext>
            </a:extLst>
          </p:cNvPr>
          <p:cNvSpPr>
            <a:spLocks noGrp="1"/>
          </p:cNvSpPr>
          <p:nvPr>
            <p:ph idx="1"/>
          </p:nvPr>
        </p:nvSpPr>
        <p:spPr/>
        <p:txBody>
          <a:bodyPr>
            <a:normAutofit/>
          </a:bodyPr>
          <a:lstStyle/>
          <a:p>
            <a:pPr marL="0" indent="0">
              <a:buNone/>
            </a:pPr>
            <a:r>
              <a:rPr lang="en-GB" dirty="0"/>
              <a:t>Task and responsibilities: </a:t>
            </a:r>
          </a:p>
          <a:p>
            <a:pPr marL="0" indent="0">
              <a:buNone/>
            </a:pPr>
            <a:endParaRPr lang="en-GB" dirty="0"/>
          </a:p>
          <a:p>
            <a:pPr>
              <a:buFont typeface="Arial" panose="020B0604020202020204" pitchFamily="34" charset="0"/>
              <a:buChar char="•"/>
            </a:pPr>
            <a:r>
              <a:rPr lang="en-GB" dirty="0"/>
              <a:t>Responsible for technical configuration and maintenance of the web server.</a:t>
            </a:r>
          </a:p>
          <a:p>
            <a:pPr>
              <a:buFont typeface="Arial" panose="020B0604020202020204" pitchFamily="34" charset="0"/>
              <a:buChar char="•"/>
            </a:pPr>
            <a:r>
              <a:rPr lang="en-GB" dirty="0"/>
              <a:t>Make the server, application and database communicate with each other like PHP languages, </a:t>
            </a:r>
            <a:r>
              <a:rPr lang="en-GB" dirty="0" err="1"/>
              <a:t>Netbeans</a:t>
            </a:r>
            <a:r>
              <a:rPr lang="en-GB" dirty="0"/>
              <a:t> to build the application and tools for MySQL.</a:t>
            </a:r>
          </a:p>
          <a:p>
            <a:pPr>
              <a:buFont typeface="Arial" panose="020B0604020202020204" pitchFamily="34" charset="0"/>
              <a:buChar char="•"/>
            </a:pPr>
            <a:r>
              <a:rPr lang="en-GB" dirty="0"/>
              <a:t>Collect and gather the data information like customer information, the stock list etc. </a:t>
            </a:r>
          </a:p>
          <a:p>
            <a:pPr>
              <a:buFont typeface="Arial" panose="020B0604020202020204" pitchFamily="34" charset="0"/>
              <a:buChar char="•"/>
            </a:pPr>
            <a:r>
              <a:rPr lang="en-GB" dirty="0"/>
              <a:t>As a back-end developer is to make sure that the data is storing in the system and performs the testing and debugging the system.</a:t>
            </a:r>
          </a:p>
          <a:p>
            <a:endParaRPr lang="en-GB" dirty="0"/>
          </a:p>
          <a:p>
            <a:endParaRPr lang="en-GB" dirty="0"/>
          </a:p>
        </p:txBody>
      </p:sp>
    </p:spTree>
    <p:extLst>
      <p:ext uri="{BB962C8B-B14F-4D97-AF65-F5344CB8AC3E}">
        <p14:creationId xmlns:p14="http://schemas.microsoft.com/office/powerpoint/2010/main" val="105958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3B48-4CF5-4108-9F9F-BA01A6A58703}"/>
              </a:ext>
            </a:extLst>
          </p:cNvPr>
          <p:cNvSpPr>
            <a:spLocks noGrp="1"/>
          </p:cNvSpPr>
          <p:nvPr>
            <p:ph type="title"/>
          </p:nvPr>
        </p:nvSpPr>
        <p:spPr/>
        <p:txBody>
          <a:bodyPr/>
          <a:lstStyle/>
          <a:p>
            <a:r>
              <a:rPr lang="en-US" dirty="0"/>
              <a:t>Challenges we may face:</a:t>
            </a:r>
            <a:endParaRPr lang="en-GB" dirty="0"/>
          </a:p>
        </p:txBody>
      </p:sp>
      <p:sp>
        <p:nvSpPr>
          <p:cNvPr id="3" name="Content Placeholder 2">
            <a:extLst>
              <a:ext uri="{FF2B5EF4-FFF2-40B4-BE49-F238E27FC236}">
                <a16:creationId xmlns:a16="http://schemas.microsoft.com/office/drawing/2014/main" id="{2EDD803A-8448-4619-9185-5806C24E258A}"/>
              </a:ext>
            </a:extLst>
          </p:cNvPr>
          <p:cNvSpPr>
            <a:spLocks noGrp="1"/>
          </p:cNvSpPr>
          <p:nvPr>
            <p:ph idx="1"/>
          </p:nvPr>
        </p:nvSpPr>
        <p:spPr/>
        <p:txBody>
          <a:bodyPr>
            <a:normAutofit fontScale="92500" lnSpcReduction="10000"/>
          </a:bodyPr>
          <a:lstStyle/>
          <a:p>
            <a:r>
              <a:rPr lang="en-US" dirty="0"/>
              <a:t>Some challenges we may face will include:</a:t>
            </a:r>
          </a:p>
          <a:p>
            <a:pPr>
              <a:buFont typeface="Arial" panose="020B0604020202020204" pitchFamily="34" charset="0"/>
              <a:buChar char="•"/>
            </a:pPr>
            <a:r>
              <a:rPr lang="en-US" dirty="0"/>
              <a:t>How User data will be stored within the system so that it can be retrieved by the customer if needed?</a:t>
            </a:r>
            <a:br>
              <a:rPr lang="en-US" dirty="0"/>
            </a:br>
            <a:r>
              <a:rPr lang="en-US" dirty="0"/>
              <a:t/>
            </a:r>
            <a:br>
              <a:rPr lang="en-US" dirty="0"/>
            </a:br>
            <a:r>
              <a:rPr lang="en-US" dirty="0"/>
              <a:t>Solution: We will use a web server such as </a:t>
            </a:r>
            <a:r>
              <a:rPr lang="en-US" dirty="0" err="1"/>
              <a:t>MySql</a:t>
            </a:r>
            <a:r>
              <a:rPr lang="en-US" dirty="0"/>
              <a:t> to store user details which can be amended via an admin account created which only the company has access to.</a:t>
            </a:r>
          </a:p>
          <a:p>
            <a:pPr>
              <a:buFont typeface="Arial" panose="020B0604020202020204" pitchFamily="34" charset="0"/>
              <a:buChar char="•"/>
            </a:pPr>
            <a:r>
              <a:rPr lang="en-US" dirty="0"/>
              <a:t>How inventory will be stored within the website and how would we access it?</a:t>
            </a:r>
          </a:p>
          <a:p>
            <a:r>
              <a:rPr lang="en-US" dirty="0"/>
              <a:t>Solution: This would be a similar Solution to the previous question but this would be stored within another database, we would use this to store pictures of the inventory as well as product sell by dates, ordered and delivery dates within the system services. </a:t>
            </a:r>
          </a:p>
          <a:p>
            <a:pPr>
              <a:buFont typeface="Arial" panose="020B0604020202020204" pitchFamily="34" charset="0"/>
              <a:buChar char="•"/>
            </a:pPr>
            <a:r>
              <a:rPr lang="en-US" dirty="0"/>
              <a:t>The Front-end Developer will need to have this fully functional to proceed with their Coding for things to run smoothly</a:t>
            </a:r>
          </a:p>
          <a:p>
            <a:endParaRPr lang="en-GB" dirty="0"/>
          </a:p>
        </p:txBody>
      </p:sp>
    </p:spTree>
    <p:extLst>
      <p:ext uri="{BB962C8B-B14F-4D97-AF65-F5344CB8AC3E}">
        <p14:creationId xmlns:p14="http://schemas.microsoft.com/office/powerpoint/2010/main" val="936181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14</TotalTime>
  <Words>521</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Tw Cen MT</vt:lpstr>
      <vt:lpstr>Tw Cen MT Condensed</vt:lpstr>
      <vt:lpstr>Wingdings 3</vt:lpstr>
      <vt:lpstr>Integral</vt:lpstr>
      <vt:lpstr>Team Project</vt:lpstr>
      <vt:lpstr>Contents </vt:lpstr>
      <vt:lpstr>Aims and Objectives</vt:lpstr>
      <vt:lpstr>Team Members</vt:lpstr>
      <vt:lpstr>Web Project Manager: Antoniya Ivanova</vt:lpstr>
      <vt:lpstr>Information Architect: Tony Mottershead</vt:lpstr>
      <vt:lpstr>Web Designer: Nuryaszmin Azahri </vt:lpstr>
      <vt:lpstr>Back-end developer: Harrison Towler </vt:lpstr>
      <vt:lpstr>Challenges we may face:</vt:lpstr>
      <vt:lpstr>Front-end Developer: Saeed Sharif</vt:lpstr>
      <vt:lpstr>Quality Assurance tester: James Kamalu  </vt:lpstr>
      <vt:lpstr>Difficulties we may come across:</vt:lpstr>
      <vt:lpstr>Core Features </vt:lpstr>
      <vt:lpstr>Design  </vt:lpstr>
      <vt:lpstr>Design </vt:lpstr>
      <vt:lpstr>Gannt Chart </vt:lpstr>
      <vt:lpstr>ER Diagram </vt:lpstr>
      <vt:lpstr>WBS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yaszmin azahri</dc:creator>
  <cp:lastModifiedBy>Tony James Mottershead</cp:lastModifiedBy>
  <cp:revision>3</cp:revision>
  <dcterms:created xsi:type="dcterms:W3CDTF">2019-03-01T11:39:42Z</dcterms:created>
  <dcterms:modified xsi:type="dcterms:W3CDTF">2019-03-08T13:38:42Z</dcterms:modified>
</cp:coreProperties>
</file>