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3" r:id="rId7"/>
    <p:sldId id="267" r:id="rId8"/>
    <p:sldId id="268" r:id="rId9"/>
    <p:sldId id="269" r:id="rId10"/>
    <p:sldId id="270" r:id="rId11"/>
    <p:sldId id="260" r:id="rId12"/>
    <p:sldId id="272" r:id="rId13"/>
    <p:sldId id="273" r:id="rId14"/>
    <p:sldId id="27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58032-089D-43A8-AB21-CAAFC67C37A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3649-5894-42E7-8237-1594B4D3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B-Trees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Harrison Tran</a:t>
            </a:r>
          </a:p>
        </p:txBody>
      </p:sp>
    </p:spTree>
    <p:extLst>
      <p:ext uri="{BB962C8B-B14F-4D97-AF65-F5344CB8AC3E}">
        <p14:creationId xmlns:p14="http://schemas.microsoft.com/office/powerpoint/2010/main" val="350414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1" y="11811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24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2749" y="1181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2890927" y="27178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91401" y="27178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9127" y="43561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9601" y="43561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20075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2487468" y="43434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87942" y="43434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3488416" y="43434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244320" y="43688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44794" y="43688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01365" y="2705100"/>
            <a:ext cx="500474" cy="4699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57576" y="43434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58050" y="43434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5358524" y="43434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23712" y="1663700"/>
            <a:ext cx="2848563" cy="1041400"/>
          </a:xfrm>
          <a:prstGeom prst="line">
            <a:avLst/>
          </a:prstGeom>
          <a:ln w="57150">
            <a:solidFill>
              <a:srgbClr val="41719C">
                <a:alpha val="23137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0"/>
          </p:cNvCxnSpPr>
          <p:nvPr/>
        </p:nvCxnSpPr>
        <p:spPr>
          <a:xfrm flipH="1" flipV="1">
            <a:off x="3465337" y="1676400"/>
            <a:ext cx="176301" cy="10414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0"/>
          </p:cNvCxnSpPr>
          <p:nvPr/>
        </p:nvCxnSpPr>
        <p:spPr>
          <a:xfrm flipV="1">
            <a:off x="1369838" y="3213100"/>
            <a:ext cx="1521089" cy="11430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0"/>
          </p:cNvCxnSpPr>
          <p:nvPr/>
        </p:nvCxnSpPr>
        <p:spPr>
          <a:xfrm flipV="1">
            <a:off x="3238179" y="3213100"/>
            <a:ext cx="160160" cy="11303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</p:cNvCxnSpPr>
          <p:nvPr/>
        </p:nvCxnSpPr>
        <p:spPr>
          <a:xfrm flipH="1" flipV="1">
            <a:off x="3922010" y="3187700"/>
            <a:ext cx="1186277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0"/>
          </p:cNvCxnSpPr>
          <p:nvPr/>
        </p:nvCxnSpPr>
        <p:spPr>
          <a:xfrm flipV="1">
            <a:off x="6995031" y="3187700"/>
            <a:ext cx="806334" cy="11811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933897" y="43434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434371" y="43434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9934845" y="43434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7235156" y="43688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4" name="Straight Connector 43"/>
          <p:cNvCxnSpPr>
            <a:stCxn id="37" idx="0"/>
          </p:cNvCxnSpPr>
          <p:nvPr/>
        </p:nvCxnSpPr>
        <p:spPr>
          <a:xfrm flipH="1" flipV="1">
            <a:off x="8334912" y="3187700"/>
            <a:ext cx="1349696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98813" y="27178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/>
          <p:cNvSpPr/>
          <p:nvPr/>
        </p:nvSpPr>
        <p:spPr>
          <a:xfrm>
            <a:off x="3472275" y="11811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34912" y="2705100"/>
            <a:ext cx="500474" cy="469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8835386" y="2705100"/>
            <a:ext cx="500474" cy="469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Connector 53"/>
          <p:cNvCxnSpPr>
            <a:stCxn id="47" idx="0"/>
          </p:cNvCxnSpPr>
          <p:nvPr/>
        </p:nvCxnSpPr>
        <p:spPr>
          <a:xfrm flipH="1" flipV="1">
            <a:off x="3958535" y="1651000"/>
            <a:ext cx="4626614" cy="10541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9975" y="139700"/>
            <a:ext cx="334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B-Tree Insertion (m=4)</a:t>
            </a:r>
          </a:p>
        </p:txBody>
      </p:sp>
    </p:spTree>
    <p:extLst>
      <p:ext uri="{BB962C8B-B14F-4D97-AF65-F5344CB8AC3E}">
        <p14:creationId xmlns:p14="http://schemas.microsoft.com/office/powerpoint/2010/main" val="201915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B+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ALL DATA </a:t>
            </a:r>
            <a:r>
              <a:rPr lang="en-US" dirty="0">
                <a:solidFill>
                  <a:schemeClr val="bg1"/>
                </a:solidFill>
              </a:rPr>
              <a:t>is in the leaf nodes</a:t>
            </a:r>
          </a:p>
          <a:p>
            <a:r>
              <a:rPr lang="en-US" dirty="0">
                <a:solidFill>
                  <a:schemeClr val="bg1"/>
                </a:solidFill>
              </a:rPr>
              <a:t>Again, all leaves are at the same level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leaf nodes have links to other leaf nodes</a:t>
            </a:r>
          </a:p>
          <a:p>
            <a:r>
              <a:rPr lang="en-US" dirty="0">
                <a:solidFill>
                  <a:schemeClr val="bg1"/>
                </a:solidFill>
              </a:rPr>
              <a:t>Used by a number of database management systems: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IBM DB2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Microsoft SQL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Oracle 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SQLite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91514" y="1825625"/>
            <a:ext cx="4974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ADVANTAGES: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Since information is only in leaves, tree can be shorter, less need for disk I/O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Sequential access sped up</a:t>
            </a:r>
          </a:p>
        </p:txBody>
      </p:sp>
    </p:spTree>
    <p:extLst>
      <p:ext uri="{BB962C8B-B14F-4D97-AF65-F5344CB8AC3E}">
        <p14:creationId xmlns:p14="http://schemas.microsoft.com/office/powerpoint/2010/main" val="391833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09975" y="139700"/>
            <a:ext cx="334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B+ Tree Insertion (m=3)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80975" y="5277653"/>
            <a:ext cx="500474" cy="4826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80975" y="5996007"/>
            <a:ext cx="500474" cy="4699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1449" y="5324132"/>
            <a:ext cx="211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Indicators, No 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1448" y="6046291"/>
            <a:ext cx="21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Pointers to 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03297" y="16002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03771" y="16002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92271" y="457200"/>
            <a:ext cx="1000948" cy="9652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27324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09975" y="139700"/>
            <a:ext cx="334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B+ Tree Insertion (m=3)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80975" y="5277653"/>
            <a:ext cx="500474" cy="4826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80975" y="5996007"/>
            <a:ext cx="500474" cy="4699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1449" y="5324132"/>
            <a:ext cx="211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Indicators, No 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1448" y="6046291"/>
            <a:ext cx="21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Pointers to 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03297" y="16002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03771" y="16002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4244" y="1600200"/>
            <a:ext cx="707755" cy="482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99554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 flipV="1">
            <a:off x="5903771" y="2082800"/>
            <a:ext cx="1188626" cy="5969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21823" y="2082800"/>
            <a:ext cx="881474" cy="5969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975" y="139700"/>
            <a:ext cx="334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B+ Tree Insertion (m=3)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80975" y="5277653"/>
            <a:ext cx="500474" cy="4826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80975" y="5996007"/>
            <a:ext cx="500474" cy="4699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1449" y="5324132"/>
            <a:ext cx="211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Indicators, No 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1448" y="6046291"/>
            <a:ext cx="21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Pointers to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03771" y="16002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021349" y="26797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1823" y="26797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092397" y="2679700"/>
            <a:ext cx="707755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91923" y="26797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03297" y="1600200"/>
            <a:ext cx="500474" cy="4826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42160" y="1935490"/>
            <a:ext cx="895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≥75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940" y="1917489"/>
            <a:ext cx="13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≤75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 rot="8129034">
            <a:off x="3949818" y="-36038"/>
            <a:ext cx="3663152" cy="3755077"/>
          </a:xfrm>
          <a:prstGeom prst="arc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Symmetric binary B-Trees: Data structure and maintenance algorithms (Bayer and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McCreight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1972)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Data Structures and Algorithm Analysis, ed. 3.2 (Shaffer 2013) Chapter 10.5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B-Trees, Shadowing, and Clones (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Rodeh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2007)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0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What’s a B-Tree? </a:t>
            </a:r>
            <a:r>
              <a:rPr lang="en-US" sz="2800" dirty="0">
                <a:solidFill>
                  <a:schemeClr val="bg1"/>
                </a:solidFill>
              </a:rPr>
              <a:t>(Bayer and </a:t>
            </a:r>
            <a:r>
              <a:rPr lang="en-US" sz="2800" dirty="0" err="1">
                <a:solidFill>
                  <a:schemeClr val="bg1"/>
                </a:solidFill>
              </a:rPr>
              <a:t>McCreight</a:t>
            </a:r>
            <a:r>
              <a:rPr lang="en-US" sz="2800" dirty="0">
                <a:solidFill>
                  <a:schemeClr val="bg1"/>
                </a:solidFill>
              </a:rPr>
              <a:t> 1972)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Self-balancing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search tree</a:t>
            </a:r>
          </a:p>
          <a:p>
            <a:r>
              <a:rPr lang="en-US" i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standard file organization (databases, filesystems, applications)</a:t>
            </a:r>
          </a:p>
          <a:p>
            <a:r>
              <a:rPr lang="en-US" b="1" i="1" u="sng" dirty="0">
                <a:solidFill>
                  <a:schemeClr val="bg1"/>
                </a:solidFill>
              </a:rPr>
              <a:t>PURPOSE: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Reduce number of disk accesses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</a:t>
            </a:r>
            <a:r>
              <a:rPr lang="en-US" dirty="0">
                <a:solidFill>
                  <a:schemeClr val="accent6"/>
                </a:solidFill>
              </a:rPr>
              <a:t>leaves </a:t>
            </a:r>
            <a:r>
              <a:rPr lang="en-US" dirty="0">
                <a:solidFill>
                  <a:schemeClr val="bg1"/>
                </a:solidFill>
              </a:rPr>
              <a:t>are at the same level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Update/search affects only a few disk blocks, minimizing disk I/O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Records with similar key values are consolidated to the same block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Every node is kept to a certain size (certain amount of data)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gmouthsigns.com/wp-content/uploads/2015/04/Apartment-HOA-Arbors-Interior-Direc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660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1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-media-cache-ak0.pinimg.com/originals/c0/71/bf/c071bf439f0e76b36eaec8280dd2bb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505" y="0"/>
            <a:ext cx="514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1/13/SK_Korea_tour_%E9%A6%96%E7%88%BE_%E6%9C%80%E4%BD%B3%E8%A5%BF%E6%96%B9_%E9%A6%96%E7%88%BE%E8%8A%B1%E5%9C%92%E9%85%92%E5%BA%97_Best_Western_Premier_Seoul_Garden_Hotel_lift_lobby_hall_table_n_room_number_sign_July-20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0"/>
            <a:ext cx="5118100" cy="68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3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6201" y="11176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24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6675" y="1117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6157149" y="1117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2057401" y="26416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557875" y="26416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58349" y="2641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8483601" y="26416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84075" y="26416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484549" y="26416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6738" y="4292600"/>
            <a:ext cx="494125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37212" y="4292600"/>
            <a:ext cx="494125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37686" y="4292600"/>
            <a:ext cx="494125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2042584" y="42926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43058" y="4292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/>
          <p:cNvSpPr/>
          <p:nvPr/>
        </p:nvSpPr>
        <p:spPr>
          <a:xfrm>
            <a:off x="3043532" y="4292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/>
          <p:cNvSpPr/>
          <p:nvPr/>
        </p:nvSpPr>
        <p:spPr>
          <a:xfrm>
            <a:off x="3654779" y="42926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55253" y="42926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55727" y="4292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/>
          <p:cNvSpPr/>
          <p:nvPr/>
        </p:nvSpPr>
        <p:spPr>
          <a:xfrm>
            <a:off x="5593175" y="42926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93649" y="42926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94123" y="4292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/>
          <p:cNvSpPr/>
          <p:nvPr/>
        </p:nvSpPr>
        <p:spPr>
          <a:xfrm>
            <a:off x="7232416" y="42926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38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32890" y="4292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/>
          <p:cNvSpPr/>
          <p:nvPr/>
        </p:nvSpPr>
        <p:spPr>
          <a:xfrm>
            <a:off x="8233364" y="4292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/>
          <p:cNvSpPr/>
          <p:nvPr/>
        </p:nvSpPr>
        <p:spPr>
          <a:xfrm>
            <a:off x="10510897" y="42926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011371" y="42926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511845" y="42926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71656" y="42926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372130" y="4292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/>
          <p:cNvSpPr/>
          <p:nvPr/>
        </p:nvSpPr>
        <p:spPr>
          <a:xfrm>
            <a:off x="9872604" y="42926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7" name="Straight Connector 66"/>
          <p:cNvCxnSpPr>
            <a:stCxn id="40" idx="0"/>
          </p:cNvCxnSpPr>
          <p:nvPr/>
        </p:nvCxnSpPr>
        <p:spPr>
          <a:xfrm flipV="1">
            <a:off x="2808112" y="1600200"/>
            <a:ext cx="2848563" cy="10414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0"/>
          </p:cNvCxnSpPr>
          <p:nvPr/>
        </p:nvCxnSpPr>
        <p:spPr>
          <a:xfrm flipH="1" flipV="1">
            <a:off x="6157149" y="1600200"/>
            <a:ext cx="3077163" cy="10414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6" idx="0"/>
          </p:cNvCxnSpPr>
          <p:nvPr/>
        </p:nvCxnSpPr>
        <p:spPr>
          <a:xfrm flipV="1">
            <a:off x="1184275" y="3124200"/>
            <a:ext cx="914812" cy="11684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0"/>
          </p:cNvCxnSpPr>
          <p:nvPr/>
        </p:nvCxnSpPr>
        <p:spPr>
          <a:xfrm flipH="1" flipV="1">
            <a:off x="2550466" y="3124200"/>
            <a:ext cx="242829" cy="11684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0"/>
          </p:cNvCxnSpPr>
          <p:nvPr/>
        </p:nvCxnSpPr>
        <p:spPr>
          <a:xfrm flipH="1" flipV="1">
            <a:off x="3044945" y="3098800"/>
            <a:ext cx="1360545" cy="11938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5" idx="0"/>
          </p:cNvCxnSpPr>
          <p:nvPr/>
        </p:nvCxnSpPr>
        <p:spPr>
          <a:xfrm flipV="1">
            <a:off x="6343886" y="3124200"/>
            <a:ext cx="2124899" cy="11684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8" idx="0"/>
          </p:cNvCxnSpPr>
          <p:nvPr/>
        </p:nvCxnSpPr>
        <p:spPr>
          <a:xfrm flipV="1">
            <a:off x="7983127" y="3111500"/>
            <a:ext cx="1000948" cy="11811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4" idx="0"/>
          </p:cNvCxnSpPr>
          <p:nvPr/>
        </p:nvCxnSpPr>
        <p:spPr>
          <a:xfrm flipH="1" flipV="1">
            <a:off x="9441040" y="3136900"/>
            <a:ext cx="181327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1" idx="0"/>
          </p:cNvCxnSpPr>
          <p:nvPr/>
        </p:nvCxnSpPr>
        <p:spPr>
          <a:xfrm flipH="1" flipV="1">
            <a:off x="9975968" y="3136900"/>
            <a:ext cx="1285640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75486" y="262810"/>
            <a:ext cx="150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Root Node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22122" y="1707727"/>
            <a:ext cx="154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Child 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9466" y="4785667"/>
            <a:ext cx="154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Leaves 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endParaRPr lang="en-US" sz="2400" i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09975" y="5232399"/>
            <a:ext cx="11232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All internal nodes (nodes with children) have between 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ceil(m/2)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children, inclusive; leaves have between 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floor(m/2)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m-1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latin typeface="Sitka Display" panose="02000505000000020004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All internal nodes with 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k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keys have 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k+1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All leaves are at the same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975" y="139700"/>
            <a:ext cx="334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B-Tree of order 4 (m=4)</a:t>
            </a:r>
          </a:p>
        </p:txBody>
      </p:sp>
    </p:spTree>
    <p:extLst>
      <p:ext uri="{BB962C8B-B14F-4D97-AF65-F5344CB8AC3E}">
        <p14:creationId xmlns:p14="http://schemas.microsoft.com/office/powerpoint/2010/main" val="355775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B-Tree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Searching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Perform a binary search for the search key on the current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Return record if found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Else indicate unsuccessful search (if on a leaf)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successful, navigate to the matching node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Insertion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Insert key into available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node is full, split the node into two, and promote the middle key value (see next slide)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Deletion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 the reverse</a:t>
            </a:r>
          </a:p>
        </p:txBody>
      </p:sp>
    </p:spTree>
    <p:extLst>
      <p:ext uri="{BB962C8B-B14F-4D97-AF65-F5344CB8AC3E}">
        <p14:creationId xmlns:p14="http://schemas.microsoft.com/office/powerpoint/2010/main" val="332430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1" y="11811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2275" y="1181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3972749" y="1181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6299201" y="27051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9675" y="27051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0149" y="27051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9127" y="43561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9601" y="43561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20075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2971801" y="43561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72275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3972749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326497" y="43561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26971" y="43561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327445" y="43561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23372" y="43561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23846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6424320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23712" y="1663700"/>
            <a:ext cx="2848563" cy="1041400"/>
          </a:xfrm>
          <a:prstGeom prst="line">
            <a:avLst/>
          </a:prstGeom>
          <a:ln w="57150">
            <a:solidFill>
              <a:srgbClr val="41719C">
                <a:alpha val="23137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0"/>
          </p:cNvCxnSpPr>
          <p:nvPr/>
        </p:nvCxnSpPr>
        <p:spPr>
          <a:xfrm flipH="1" flipV="1">
            <a:off x="3972749" y="1663700"/>
            <a:ext cx="3077163" cy="10414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0"/>
          </p:cNvCxnSpPr>
          <p:nvPr/>
        </p:nvCxnSpPr>
        <p:spPr>
          <a:xfrm flipV="1">
            <a:off x="1369838" y="3175000"/>
            <a:ext cx="4919544" cy="11811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0"/>
          </p:cNvCxnSpPr>
          <p:nvPr/>
        </p:nvCxnSpPr>
        <p:spPr>
          <a:xfrm flipV="1">
            <a:off x="3722512" y="3200400"/>
            <a:ext cx="3067344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</p:cNvCxnSpPr>
          <p:nvPr/>
        </p:nvCxnSpPr>
        <p:spPr>
          <a:xfrm flipV="1">
            <a:off x="6174083" y="3200400"/>
            <a:ext cx="1117011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0"/>
          </p:cNvCxnSpPr>
          <p:nvPr/>
        </p:nvCxnSpPr>
        <p:spPr>
          <a:xfrm flipH="1" flipV="1">
            <a:off x="7791568" y="3200400"/>
            <a:ext cx="1285640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592271" y="457200"/>
            <a:ext cx="1000948" cy="9652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827567" y="4356100"/>
            <a:ext cx="500474" cy="482600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65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9975" y="139700"/>
            <a:ext cx="334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B-Tree Insertion (m=4)</a:t>
            </a:r>
          </a:p>
        </p:txBody>
      </p:sp>
    </p:spTree>
    <p:extLst>
      <p:ext uri="{BB962C8B-B14F-4D97-AF65-F5344CB8AC3E}">
        <p14:creationId xmlns:p14="http://schemas.microsoft.com/office/powerpoint/2010/main" val="179195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1" y="11811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2275" y="1181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3972749" y="1181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6299201" y="2705100"/>
            <a:ext cx="500474" cy="4826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9675" y="27051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0149" y="2705100"/>
            <a:ext cx="500474" cy="482600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9127" y="43561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9601" y="43561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20075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2971801" y="43561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72275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3972749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7941735" y="43561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42209" y="43561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00623" y="2705100"/>
            <a:ext cx="500474" cy="482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23372" y="4356100"/>
            <a:ext cx="500474" cy="482600"/>
          </a:xfrm>
          <a:prstGeom prst="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23846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6424320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23712" y="1663700"/>
            <a:ext cx="2848563" cy="1041400"/>
          </a:xfrm>
          <a:prstGeom prst="line">
            <a:avLst/>
          </a:prstGeom>
          <a:ln w="57150">
            <a:solidFill>
              <a:srgbClr val="41719C">
                <a:alpha val="23137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0"/>
          </p:cNvCxnSpPr>
          <p:nvPr/>
        </p:nvCxnSpPr>
        <p:spPr>
          <a:xfrm flipH="1" flipV="1">
            <a:off x="3972749" y="1663700"/>
            <a:ext cx="3077163" cy="10414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0"/>
          </p:cNvCxnSpPr>
          <p:nvPr/>
        </p:nvCxnSpPr>
        <p:spPr>
          <a:xfrm flipV="1">
            <a:off x="1369838" y="3175000"/>
            <a:ext cx="4919544" cy="11811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0"/>
          </p:cNvCxnSpPr>
          <p:nvPr/>
        </p:nvCxnSpPr>
        <p:spPr>
          <a:xfrm flipV="1">
            <a:off x="3722512" y="3200400"/>
            <a:ext cx="3067344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</p:cNvCxnSpPr>
          <p:nvPr/>
        </p:nvCxnSpPr>
        <p:spPr>
          <a:xfrm flipV="1">
            <a:off x="6174083" y="3200400"/>
            <a:ext cx="1117011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0"/>
          </p:cNvCxnSpPr>
          <p:nvPr/>
        </p:nvCxnSpPr>
        <p:spPr>
          <a:xfrm flipH="1" flipV="1">
            <a:off x="7800623" y="3200400"/>
            <a:ext cx="891823" cy="11557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093679" y="4356100"/>
            <a:ext cx="500474" cy="4826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594153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11094627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8932571" y="4356100"/>
            <a:ext cx="500474" cy="48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4" name="Straight Connector 43"/>
          <p:cNvCxnSpPr>
            <a:stCxn id="37" idx="0"/>
          </p:cNvCxnSpPr>
          <p:nvPr/>
        </p:nvCxnSpPr>
        <p:spPr>
          <a:xfrm flipH="1" flipV="1">
            <a:off x="8308035" y="3187700"/>
            <a:ext cx="2536355" cy="1168400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9975" y="139700"/>
            <a:ext cx="334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B-Tree Insertion (m=4)</a:t>
            </a:r>
          </a:p>
        </p:txBody>
      </p:sp>
    </p:spTree>
    <p:extLst>
      <p:ext uri="{BB962C8B-B14F-4D97-AF65-F5344CB8AC3E}">
        <p14:creationId xmlns:p14="http://schemas.microsoft.com/office/powerpoint/2010/main" val="183626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442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Sitka Display</vt:lpstr>
      <vt:lpstr>Wingdings</vt:lpstr>
      <vt:lpstr>Office Theme</vt:lpstr>
      <vt:lpstr>B-Trees</vt:lpstr>
      <vt:lpstr>What’s a B-Tree? (Bayer and McCreight 1972)</vt:lpstr>
      <vt:lpstr>PowerPoint Presentation</vt:lpstr>
      <vt:lpstr>PowerPoint Presentation</vt:lpstr>
      <vt:lpstr>PowerPoint Presentation</vt:lpstr>
      <vt:lpstr>PowerPoint Presentation</vt:lpstr>
      <vt:lpstr>B-Tree Operations</vt:lpstr>
      <vt:lpstr>PowerPoint Presentation</vt:lpstr>
      <vt:lpstr>PowerPoint Presentation</vt:lpstr>
      <vt:lpstr>PowerPoint Presentation</vt:lpstr>
      <vt:lpstr>B+ Trees</vt:lpstr>
      <vt:lpstr>PowerPoint Presentation</vt:lpstr>
      <vt:lpstr>PowerPoint Presentation</vt:lpstr>
      <vt:lpstr>PowerPoint Presentation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</dc:title>
  <dc:creator>Harrison Tran</dc:creator>
  <cp:lastModifiedBy>Harrison Tran</cp:lastModifiedBy>
  <cp:revision>21</cp:revision>
  <dcterms:created xsi:type="dcterms:W3CDTF">2016-10-11T23:59:09Z</dcterms:created>
  <dcterms:modified xsi:type="dcterms:W3CDTF">2016-10-12T16:08:16Z</dcterms:modified>
</cp:coreProperties>
</file>