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5" r:id="rId1"/>
  </p:sldMasterIdLst>
  <p:notesMasterIdLst>
    <p:notesMasterId r:id="rId55"/>
  </p:notesMasterIdLst>
  <p:sldIdLst>
    <p:sldId id="256" r:id="rId2"/>
    <p:sldId id="309" r:id="rId3"/>
    <p:sldId id="258" r:id="rId4"/>
    <p:sldId id="257" r:id="rId5"/>
    <p:sldId id="264" r:id="rId6"/>
    <p:sldId id="260" r:id="rId7"/>
    <p:sldId id="261" r:id="rId8"/>
    <p:sldId id="310" r:id="rId9"/>
    <p:sldId id="265" r:id="rId10"/>
    <p:sldId id="259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140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notesMaster" Target="notesMasters/notesMaster1.xml"/><Relationship Id="rId56" Type="http://schemas.openxmlformats.org/officeDocument/2006/relationships/printerSettings" Target="printerSettings/printerSettings1.bin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B3F7A3-5DEC-6448-B8FB-A3CD525DB9CA}" type="datetimeFigureOut">
              <a:rPr lang="en-US" smtClean="0"/>
              <a:t>10/3/16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DE25CF-4D7D-5248-AE53-A5FB71936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703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A81F85-B8C7-144D-9C1D-143267F1A73C}" type="slidenum">
              <a:rPr lang="en-US"/>
              <a:pPr/>
              <a:t>53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4117A-FC0D-DA45-AF4F-D4581FEFF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48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29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495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1874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343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0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212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10/3/16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957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10/3/16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782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10/3/16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50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10/3/16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0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10/3/16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4117A-FC0D-DA45-AF4F-D4581FEFF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52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10/3/16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510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500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  <p:sldLayoutId id="2147483877" r:id="rId12"/>
    <p:sldLayoutId id="2147483878" r:id="rId13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Noninterference and the </a:t>
            </a:r>
            <a:r>
              <a:rPr lang="en-US" dirty="0" err="1" smtClean="0"/>
              <a:t>Composability</a:t>
            </a:r>
            <a:r>
              <a:rPr lang="en-US" dirty="0" smtClean="0"/>
              <a:t> of Security Properties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1565" y="3816686"/>
            <a:ext cx="5955451" cy="74855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Daryl McCullough</a:t>
            </a:r>
          </a:p>
          <a:p>
            <a:r>
              <a:rPr lang="en-US" dirty="0" smtClean="0"/>
              <a:t>1988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692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 paper</a:t>
            </a:r>
            <a:endParaRPr lang="en-US" dirty="0"/>
          </a:p>
        </p:txBody>
      </p:sp>
      <p:pic>
        <p:nvPicPr>
          <p:cNvPr id="3" name="Picture 2" descr="BufferBlockingChannel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" y="1560242"/>
            <a:ext cx="8528369" cy="345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0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Systems Secure</a:t>
            </a:r>
          </a:p>
        </p:txBody>
      </p:sp>
      <p:sp>
        <p:nvSpPr>
          <p:cNvPr id="3338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4038600" cy="4114800"/>
          </a:xfrm>
        </p:spPr>
        <p:txBody>
          <a:bodyPr/>
          <a:lstStyle/>
          <a:p>
            <a:r>
              <a:rPr lang="en-US" sz="2800"/>
              <a:t>All noninterference-secure</a:t>
            </a:r>
          </a:p>
          <a:p>
            <a:pPr lvl="1"/>
            <a:r>
              <a:rPr lang="en-US" sz="2400"/>
              <a:t>Hughie has no output</a:t>
            </a:r>
          </a:p>
          <a:p>
            <a:pPr lvl="2"/>
            <a:r>
              <a:rPr lang="en-US" sz="2000"/>
              <a:t>So inputs don</a:t>
            </a:r>
            <a:r>
              <a:rPr lang="ja-JP" altLang="en-US" sz="2000">
                <a:latin typeface="Arial"/>
              </a:rPr>
              <a:t>’</a:t>
            </a:r>
            <a:r>
              <a:rPr lang="en-US" sz="2000"/>
              <a:t>t interfere with it</a:t>
            </a:r>
          </a:p>
          <a:p>
            <a:pPr lvl="1"/>
            <a:r>
              <a:rPr lang="en-US" sz="2400"/>
              <a:t>Louie, Dewey have no input</a:t>
            </a:r>
          </a:p>
          <a:p>
            <a:pPr lvl="2"/>
            <a:r>
              <a:rPr lang="en-US" sz="2000"/>
              <a:t>So (nonexistent) inputs don</a:t>
            </a:r>
            <a:r>
              <a:rPr lang="ja-JP" altLang="en-US" sz="2000">
                <a:latin typeface="Arial"/>
              </a:rPr>
              <a:t>’</a:t>
            </a:r>
            <a:r>
              <a:rPr lang="en-US" sz="2000"/>
              <a:t>t interfere with outputs</a:t>
            </a:r>
          </a:p>
        </p:txBody>
      </p:sp>
      <p:pic>
        <p:nvPicPr>
          <p:cNvPr id="3338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667000"/>
            <a:ext cx="3429000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1403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Security of Composition</a:t>
            </a:r>
          </a:p>
        </p:txBody>
      </p:sp>
      <p:sp>
        <p:nvSpPr>
          <p:cNvPr id="33485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924800" cy="4114800"/>
          </a:xfrm>
        </p:spPr>
        <p:txBody>
          <a:bodyPr>
            <a:normAutofit/>
          </a:bodyPr>
          <a:lstStyle/>
          <a:p>
            <a:pPr marL="230188" indent="-230188">
              <a:lnSpc>
                <a:spcPct val="90000"/>
              </a:lnSpc>
            </a:pPr>
            <a:r>
              <a:rPr lang="en-US" sz="2800"/>
              <a:t>Buffers finite, sends/receives blocking: composition </a:t>
            </a:r>
            <a:r>
              <a:rPr lang="en-US" sz="2800" i="1"/>
              <a:t>not</a:t>
            </a:r>
            <a:r>
              <a:rPr lang="en-US" sz="2800"/>
              <a:t> secure!</a:t>
            </a:r>
          </a:p>
          <a:p>
            <a:pPr marL="688975" lvl="1" indent="-344488">
              <a:lnSpc>
                <a:spcPct val="90000"/>
              </a:lnSpc>
            </a:pPr>
            <a:r>
              <a:rPr lang="en-US" sz="2400"/>
              <a:t>Example: assume </a:t>
            </a:r>
            <a:r>
              <a:rPr lang="en-US" sz="2400" i="1"/>
              <a:t>b</a:t>
            </a:r>
            <a:r>
              <a:rPr lang="en-US" sz="2400" i="1" baseline="-25000"/>
              <a:t>DH</a:t>
            </a:r>
            <a:r>
              <a:rPr lang="en-US" sz="2400"/>
              <a:t>, </a:t>
            </a:r>
            <a:r>
              <a:rPr lang="en-US" sz="2400" i="1"/>
              <a:t>b</a:t>
            </a:r>
            <a:r>
              <a:rPr lang="en-US" sz="2400" i="1" baseline="-25000"/>
              <a:t>LH</a:t>
            </a:r>
            <a:r>
              <a:rPr lang="en-US" sz="2400"/>
              <a:t> have capacity 1</a:t>
            </a:r>
          </a:p>
          <a:p>
            <a:pPr marL="230188" indent="-230188">
              <a:lnSpc>
                <a:spcPct val="90000"/>
              </a:lnSpc>
            </a:pPr>
            <a:r>
              <a:rPr lang="en-US" sz="2800"/>
              <a:t>Algorithm:</a:t>
            </a:r>
          </a:p>
          <a:p>
            <a:pPr marL="688975" lvl="1" indent="-344488">
              <a:lnSpc>
                <a:spcPct val="90000"/>
              </a:lnSpc>
              <a:buFont typeface="Arial" charset="0"/>
              <a:buAutoNum type="arabicPeriod"/>
            </a:pPr>
            <a:r>
              <a:rPr lang="en-US" sz="2400"/>
              <a:t>Louie (Dewey) sends message to </a:t>
            </a:r>
            <a:r>
              <a:rPr lang="en-US" sz="2400" i="1"/>
              <a:t>b</a:t>
            </a:r>
            <a:r>
              <a:rPr lang="en-US" sz="2400" i="1" baseline="-25000"/>
              <a:t>LH</a:t>
            </a:r>
            <a:r>
              <a:rPr lang="en-US" sz="2400"/>
              <a:t> (</a:t>
            </a:r>
            <a:r>
              <a:rPr lang="en-US" sz="2400" i="1"/>
              <a:t>b</a:t>
            </a:r>
            <a:r>
              <a:rPr lang="en-US" sz="2400" i="1" baseline="-25000"/>
              <a:t>DH</a:t>
            </a:r>
            <a:r>
              <a:rPr lang="en-US" sz="2400"/>
              <a:t>)</a:t>
            </a:r>
          </a:p>
          <a:p>
            <a:pPr marL="1089025" lvl="2" indent="-285750">
              <a:lnSpc>
                <a:spcPct val="90000"/>
              </a:lnSpc>
              <a:buFont typeface="Arial" charset="0"/>
              <a:buChar char="–"/>
            </a:pPr>
            <a:r>
              <a:rPr lang="en-US" sz="2000"/>
              <a:t>Fills buffer</a:t>
            </a:r>
          </a:p>
          <a:p>
            <a:pPr marL="688975" lvl="1" indent="-344488">
              <a:lnSpc>
                <a:spcPct val="90000"/>
              </a:lnSpc>
              <a:buFont typeface="Arial" charset="0"/>
              <a:buAutoNum type="arabicPeriod"/>
            </a:pPr>
            <a:r>
              <a:rPr lang="en-US" sz="2400"/>
              <a:t>Louie (Dewey) sends second message to </a:t>
            </a:r>
            <a:r>
              <a:rPr lang="en-US" sz="2400" i="1"/>
              <a:t>b</a:t>
            </a:r>
            <a:r>
              <a:rPr lang="en-US" sz="2400" i="1" baseline="-25000"/>
              <a:t>LH</a:t>
            </a:r>
            <a:r>
              <a:rPr lang="en-US" sz="2400"/>
              <a:t> (</a:t>
            </a:r>
            <a:r>
              <a:rPr lang="en-US" sz="2400" i="1"/>
              <a:t>b</a:t>
            </a:r>
            <a:r>
              <a:rPr lang="en-US" sz="2400" i="1" baseline="-25000"/>
              <a:t>DH</a:t>
            </a:r>
            <a:r>
              <a:rPr lang="en-US" sz="2400"/>
              <a:t>)</a:t>
            </a:r>
          </a:p>
          <a:p>
            <a:pPr marL="688975" lvl="1" indent="-344488">
              <a:lnSpc>
                <a:spcPct val="90000"/>
              </a:lnSpc>
              <a:buFont typeface="Arial" charset="0"/>
              <a:buAutoNum type="arabicPeriod"/>
            </a:pPr>
            <a:r>
              <a:rPr lang="en-US" sz="2400"/>
              <a:t>Louie (Dewey) sends a 0 (1) to </a:t>
            </a:r>
            <a:r>
              <a:rPr lang="en-US" sz="2400" i="1"/>
              <a:t>b</a:t>
            </a:r>
            <a:r>
              <a:rPr lang="en-US" sz="2400" i="1" baseline="-25000"/>
              <a:t>L</a:t>
            </a:r>
            <a:endParaRPr lang="en-US" sz="2400"/>
          </a:p>
          <a:p>
            <a:pPr marL="688975" lvl="1" indent="-344488">
              <a:lnSpc>
                <a:spcPct val="90000"/>
              </a:lnSpc>
              <a:buFont typeface="Arial" charset="0"/>
              <a:buAutoNum type="arabicPeriod"/>
            </a:pPr>
            <a:r>
              <a:rPr lang="en-US" sz="2400"/>
              <a:t>Louie (Dewey) sends message to </a:t>
            </a:r>
            <a:r>
              <a:rPr lang="en-US" sz="2400" i="1"/>
              <a:t>b</a:t>
            </a:r>
            <a:r>
              <a:rPr lang="en-US" sz="2400" i="1" baseline="-25000"/>
              <a:t>LDH</a:t>
            </a:r>
            <a:endParaRPr lang="en-US" sz="2400"/>
          </a:p>
          <a:p>
            <a:pPr marL="1089025" lvl="2" indent="-285750">
              <a:lnSpc>
                <a:spcPct val="90000"/>
              </a:lnSpc>
              <a:buFont typeface="Arial" charset="0"/>
              <a:buChar char="–"/>
            </a:pPr>
            <a:r>
              <a:rPr lang="en-US" sz="2000"/>
              <a:t>Signals Hughie that Louie (Dewey) completed a cycle</a:t>
            </a:r>
          </a:p>
        </p:txBody>
      </p:sp>
    </p:spTree>
    <p:extLst>
      <p:ext uri="{BB962C8B-B14F-4D97-AF65-F5344CB8AC3E}">
        <p14:creationId xmlns:p14="http://schemas.microsoft.com/office/powerpoint/2010/main" val="3071071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/>
              <a:t>Hughie</a:t>
            </a:r>
          </a:p>
        </p:txBody>
      </p:sp>
      <p:sp>
        <p:nvSpPr>
          <p:cNvPr id="335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Reads bit from </a:t>
            </a:r>
            <a:r>
              <a:rPr lang="en-US" i="1"/>
              <a:t>b</a:t>
            </a:r>
            <a:r>
              <a:rPr lang="en-US" i="1" baseline="-25000"/>
              <a:t>H</a:t>
            </a:r>
            <a:endParaRPr lang="en-US"/>
          </a:p>
          <a:p>
            <a:pPr lvl="1"/>
            <a:r>
              <a:rPr lang="en-US"/>
              <a:t>If 0, receive message from </a:t>
            </a:r>
            <a:r>
              <a:rPr lang="en-US" i="1"/>
              <a:t>b</a:t>
            </a:r>
            <a:r>
              <a:rPr lang="en-US" i="1" baseline="-25000"/>
              <a:t>LH</a:t>
            </a:r>
            <a:endParaRPr lang="en-US"/>
          </a:p>
          <a:p>
            <a:pPr lvl="1"/>
            <a:r>
              <a:rPr lang="en-US"/>
              <a:t>If 1, receive message from </a:t>
            </a:r>
            <a:r>
              <a:rPr lang="en-US" i="1"/>
              <a:t>b</a:t>
            </a:r>
            <a:r>
              <a:rPr lang="en-US" i="1" baseline="-25000"/>
              <a:t>DH</a:t>
            </a:r>
            <a:endParaRPr lang="en-US"/>
          </a:p>
          <a:p>
            <a:r>
              <a:rPr lang="en-US"/>
              <a:t>Receive on </a:t>
            </a:r>
            <a:r>
              <a:rPr lang="en-US" i="1"/>
              <a:t>b</a:t>
            </a:r>
            <a:r>
              <a:rPr lang="en-US" i="1" baseline="-25000"/>
              <a:t>LDH</a:t>
            </a:r>
            <a:endParaRPr lang="en-US"/>
          </a:p>
          <a:p>
            <a:pPr lvl="1"/>
            <a:r>
              <a:rPr lang="en-US"/>
              <a:t>To wait for buffer to be filled</a:t>
            </a:r>
          </a:p>
        </p:txBody>
      </p:sp>
    </p:spTree>
    <p:extLst>
      <p:ext uri="{BB962C8B-B14F-4D97-AF65-F5344CB8AC3E}">
        <p14:creationId xmlns:p14="http://schemas.microsoft.com/office/powerpoint/2010/main" val="1936867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368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Hughie reads 0 from </a:t>
            </a:r>
            <a:r>
              <a:rPr lang="en-US" sz="2800" i="1" dirty="0" err="1"/>
              <a:t>b</a:t>
            </a:r>
            <a:r>
              <a:rPr lang="en-US" sz="2800" i="1" baseline="-25000" dirty="0" err="1"/>
              <a:t>H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Reads message from </a:t>
            </a:r>
            <a:r>
              <a:rPr lang="en-US" sz="2400" i="1" dirty="0" err="1"/>
              <a:t>b</a:t>
            </a:r>
            <a:r>
              <a:rPr lang="en-US" sz="2400" i="1" baseline="-25000" dirty="0" err="1"/>
              <a:t>LH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dirty="0"/>
              <a:t>Now Louie</a:t>
            </a:r>
            <a:r>
              <a:rPr lang="ja-JP" altLang="en-US" sz="2800" dirty="0">
                <a:latin typeface="Arial"/>
              </a:rPr>
              <a:t>’</a:t>
            </a:r>
            <a:r>
              <a:rPr lang="en-US" sz="2800" dirty="0"/>
              <a:t>s second message goes into </a:t>
            </a:r>
            <a:r>
              <a:rPr lang="en-US" sz="2800" i="1" dirty="0" err="1"/>
              <a:t>b</a:t>
            </a:r>
            <a:r>
              <a:rPr lang="en-US" sz="2800" i="1" baseline="-25000" dirty="0" err="1"/>
              <a:t>LH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Louie completes </a:t>
            </a:r>
            <a:r>
              <a:rPr lang="en-US" sz="2400" dirty="0" smtClean="0"/>
              <a:t>step </a:t>
            </a:r>
            <a:r>
              <a:rPr lang="en-US" sz="2400" dirty="0"/>
              <a:t>2 and writes 0 into </a:t>
            </a:r>
            <a:r>
              <a:rPr lang="en-US" sz="2400" i="1" dirty="0" err="1"/>
              <a:t>b</a:t>
            </a:r>
            <a:r>
              <a:rPr lang="en-US" sz="2400" i="1" baseline="-25000" dirty="0" err="1"/>
              <a:t>L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dirty="0"/>
              <a:t>Dewey blocked at step 1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Dewey cannot write to </a:t>
            </a:r>
            <a:r>
              <a:rPr lang="en-US" sz="2400" i="1" dirty="0" err="1"/>
              <a:t>b</a:t>
            </a:r>
            <a:r>
              <a:rPr lang="en-US" sz="2400" i="1" baseline="-25000" dirty="0" err="1"/>
              <a:t>L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dirty="0"/>
              <a:t>Symmetric argument shows that Hughie reading 1 produces a 1 in </a:t>
            </a:r>
            <a:r>
              <a:rPr lang="en-US" sz="2800" i="1" dirty="0" err="1"/>
              <a:t>b</a:t>
            </a:r>
            <a:r>
              <a:rPr lang="en-US" sz="2800" i="1" baseline="-25000" dirty="0" err="1"/>
              <a:t>L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So, input from </a:t>
            </a:r>
            <a:r>
              <a:rPr lang="en-US" sz="2800" i="1" dirty="0" err="1"/>
              <a:t>b</a:t>
            </a:r>
            <a:r>
              <a:rPr lang="en-US" sz="2800" i="1" baseline="-25000" dirty="0" err="1"/>
              <a:t>H</a:t>
            </a:r>
            <a:r>
              <a:rPr lang="en-US" sz="2800" dirty="0"/>
              <a:t> copied to output </a:t>
            </a:r>
            <a:r>
              <a:rPr lang="en-US" sz="2800" i="1" dirty="0" err="1"/>
              <a:t>b</a:t>
            </a:r>
            <a:r>
              <a:rPr lang="en-US" sz="2800" i="1" baseline="-25000" dirty="0" err="1"/>
              <a:t>L</a:t>
            </a:r>
            <a:endParaRPr lang="en-US" sz="2800" i="1" baseline="-25000" dirty="0"/>
          </a:p>
        </p:txBody>
      </p:sp>
    </p:spTree>
    <p:extLst>
      <p:ext uri="{BB962C8B-B14F-4D97-AF65-F5344CB8AC3E}">
        <p14:creationId xmlns:p14="http://schemas.microsoft.com/office/powerpoint/2010/main" val="157406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Nondeducibility</a:t>
            </a:r>
          </a:p>
        </p:txBody>
      </p:sp>
      <p:sp>
        <p:nvSpPr>
          <p:cNvPr id="337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Noninterference: do state transitions caused by high level commands interfere with sequences of state transitions caused by low level commands?</a:t>
            </a:r>
          </a:p>
          <a:p>
            <a:pPr>
              <a:lnSpc>
                <a:spcPct val="90000"/>
              </a:lnSpc>
            </a:pPr>
            <a:r>
              <a:rPr lang="en-US" dirty="0"/>
              <a:t>Really case about inputs and outputs: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Can low level subject deduce </a:t>
            </a:r>
            <a:r>
              <a:rPr lang="en-US" i="1" dirty="0"/>
              <a:t>anything</a:t>
            </a:r>
            <a:r>
              <a:rPr lang="en-US" dirty="0"/>
              <a:t> about high level outputs from a set of low level outputs</a:t>
            </a:r>
            <a:r>
              <a:rPr lang="en-US" dirty="0" smtClean="0"/>
              <a:t>?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Sutherland, D., “A Model of Information”, 1986.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251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2-Bit System</a:t>
            </a:r>
          </a:p>
        </p:txBody>
      </p:sp>
      <p:sp>
        <p:nvSpPr>
          <p:cNvPr id="338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i="1" dirty="0"/>
              <a:t>High</a:t>
            </a:r>
            <a:r>
              <a:rPr lang="en-US" dirty="0"/>
              <a:t> operations change only </a:t>
            </a:r>
            <a:r>
              <a:rPr lang="en-US" i="1" dirty="0"/>
              <a:t>High</a:t>
            </a:r>
            <a:r>
              <a:rPr lang="en-US" dirty="0"/>
              <a:t> bit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Similar for </a:t>
            </a:r>
            <a:r>
              <a:rPr lang="en-US" i="1" dirty="0"/>
              <a:t>Low</a:t>
            </a:r>
          </a:p>
          <a:p>
            <a:pPr>
              <a:lnSpc>
                <a:spcPct val="90000"/>
              </a:lnSpc>
            </a:pPr>
            <a:r>
              <a:rPr lang="en-US" dirty="0"/>
              <a:t>s0 = (0, 0)</a:t>
            </a:r>
          </a:p>
          <a:p>
            <a:pPr>
              <a:lnSpc>
                <a:spcPct val="90000"/>
              </a:lnSpc>
            </a:pPr>
            <a:r>
              <a:rPr lang="en-US" dirty="0"/>
              <a:t>Commands (Heidi, xor1), (Lara, xor0), (Lara, xor1), (Lara, xor0), (Heidi, xor1), (Lara, xor0)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Both bits output after each command</a:t>
            </a:r>
          </a:p>
          <a:p>
            <a:pPr>
              <a:lnSpc>
                <a:spcPct val="90000"/>
              </a:lnSpc>
            </a:pPr>
            <a:r>
              <a:rPr lang="en-US" dirty="0"/>
              <a:t>Output is: </a:t>
            </a:r>
            <a:r>
              <a:rPr lang="en-US" dirty="0" smtClean="0"/>
              <a:t>00,10,10,11,11,01,01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528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Security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Not noninterference-secure </a:t>
            </a:r>
            <a:r>
              <a:rPr lang="en-US" sz="2400" dirty="0" err="1"/>
              <a:t>w.r.t</a:t>
            </a:r>
            <a:r>
              <a:rPr lang="en-US" sz="2400" dirty="0"/>
              <a:t>. Lara</a:t>
            </a:r>
          </a:p>
          <a:p>
            <a:pPr lvl="1"/>
            <a:r>
              <a:rPr lang="en-US" sz="2000" dirty="0"/>
              <a:t>Lara sees output as </a:t>
            </a:r>
            <a:r>
              <a:rPr lang="en-US" sz="2000" dirty="0" smtClean="0"/>
              <a:t>0,0,0,1,1,1,1</a:t>
            </a:r>
            <a:endParaRPr lang="en-US" sz="2000" dirty="0"/>
          </a:p>
          <a:p>
            <a:pPr lvl="1"/>
            <a:r>
              <a:rPr lang="en-US" sz="2000" dirty="0"/>
              <a:t>Delete </a:t>
            </a:r>
            <a:r>
              <a:rPr lang="en-US" sz="2000" i="1" dirty="0"/>
              <a:t>High</a:t>
            </a:r>
            <a:r>
              <a:rPr lang="en-US" sz="2000" dirty="0"/>
              <a:t> and she sees </a:t>
            </a:r>
            <a:r>
              <a:rPr lang="en-US" sz="2000" dirty="0" smtClean="0"/>
              <a:t>0,0,1,1,1</a:t>
            </a:r>
            <a:endParaRPr lang="en-US" sz="2000" dirty="0"/>
          </a:p>
          <a:p>
            <a:r>
              <a:rPr lang="en-US" sz="2400" dirty="0"/>
              <a:t>But Lara still cannot deduce the commands deleted</a:t>
            </a:r>
          </a:p>
          <a:p>
            <a:pPr lvl="1"/>
            <a:r>
              <a:rPr lang="en-US" sz="2000" dirty="0" err="1" smtClean="0"/>
              <a:t>Doesn</a:t>
            </a:r>
            <a:r>
              <a:rPr lang="ja-JP" altLang="en-US" sz="2000" dirty="0" smtClean="0">
                <a:latin typeface="Arial"/>
              </a:rPr>
              <a:t>’</a:t>
            </a:r>
            <a:r>
              <a:rPr lang="en-US" sz="2000" dirty="0" smtClean="0"/>
              <a:t>t </a:t>
            </a:r>
            <a:r>
              <a:rPr lang="en-US" sz="2000" dirty="0"/>
              <a:t>affect values; only lengths</a:t>
            </a:r>
          </a:p>
          <a:p>
            <a:r>
              <a:rPr lang="en-US" sz="2400" dirty="0"/>
              <a:t>So it is </a:t>
            </a:r>
            <a:r>
              <a:rPr lang="en-US" sz="2400" dirty="0" err="1"/>
              <a:t>deducibly</a:t>
            </a:r>
            <a:r>
              <a:rPr lang="en-US" sz="2400" dirty="0"/>
              <a:t> secure</a:t>
            </a:r>
          </a:p>
          <a:p>
            <a:pPr lvl="1"/>
            <a:r>
              <a:rPr lang="en-US" sz="2000" dirty="0"/>
              <a:t>Lara </a:t>
            </a:r>
            <a:r>
              <a:rPr lang="en-US" sz="2000" dirty="0" smtClean="0"/>
              <a:t>can</a:t>
            </a:r>
            <a:r>
              <a:rPr lang="en-US" sz="2000" dirty="0" smtClean="0">
                <a:latin typeface="Arial"/>
              </a:rPr>
              <a:t>’</a:t>
            </a:r>
            <a:r>
              <a:rPr lang="en-US" sz="2000" dirty="0" smtClean="0"/>
              <a:t>t </a:t>
            </a:r>
            <a:r>
              <a:rPr lang="en-US" sz="2000" dirty="0"/>
              <a:t>deduce the commands Heidi gave</a:t>
            </a:r>
          </a:p>
        </p:txBody>
      </p:sp>
    </p:spTree>
    <p:extLst>
      <p:ext uri="{BB962C8B-B14F-4D97-AF65-F5344CB8AC3E}">
        <p14:creationId xmlns:p14="http://schemas.microsoft.com/office/powerpoint/2010/main" val="3801898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 System</a:t>
            </a:r>
          </a:p>
        </p:txBody>
      </p:sp>
      <p:sp>
        <p:nvSpPr>
          <p:cNvPr id="340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4-tuple (</a:t>
            </a:r>
            <a:r>
              <a:rPr lang="en-US" sz="2400" i="1"/>
              <a:t>E</a:t>
            </a:r>
            <a:r>
              <a:rPr lang="en-US" sz="2400"/>
              <a:t>, </a:t>
            </a:r>
            <a:r>
              <a:rPr lang="en-US" sz="2400" i="1"/>
              <a:t>I</a:t>
            </a:r>
            <a:r>
              <a:rPr lang="en-US" sz="2400"/>
              <a:t>, </a:t>
            </a:r>
            <a:r>
              <a:rPr lang="en-US" sz="2400" i="1"/>
              <a:t>O</a:t>
            </a:r>
            <a:r>
              <a:rPr lang="en-US" sz="2400"/>
              <a:t>, </a:t>
            </a:r>
            <a:r>
              <a:rPr lang="en-US" sz="2400" i="1"/>
              <a:t>T</a:t>
            </a:r>
            <a:r>
              <a:rPr lang="en-US" sz="2400"/>
              <a:t>)</a:t>
            </a:r>
          </a:p>
          <a:p>
            <a:pPr lvl="1"/>
            <a:r>
              <a:rPr lang="en-US" sz="2000" i="1"/>
              <a:t>E</a:t>
            </a:r>
            <a:r>
              <a:rPr lang="en-US" sz="2000"/>
              <a:t> set of events</a:t>
            </a:r>
          </a:p>
          <a:p>
            <a:pPr lvl="1"/>
            <a:r>
              <a:rPr lang="en-US" sz="2000" i="1"/>
              <a:t>I</a:t>
            </a:r>
            <a:r>
              <a:rPr lang="en-US" sz="2000"/>
              <a:t> </a:t>
            </a:r>
            <a:r>
              <a:rPr lang="en-US" sz="2000">
                <a:sym typeface="Symbol" charset="0"/>
              </a:rPr>
              <a:t></a:t>
            </a:r>
            <a:r>
              <a:rPr lang="en-US" sz="2000"/>
              <a:t> </a:t>
            </a:r>
            <a:r>
              <a:rPr lang="en-US" sz="2000" i="1"/>
              <a:t>E</a:t>
            </a:r>
            <a:r>
              <a:rPr lang="en-US" sz="2000"/>
              <a:t> set of input events</a:t>
            </a:r>
          </a:p>
          <a:p>
            <a:pPr lvl="1"/>
            <a:r>
              <a:rPr lang="en-US" sz="2000" i="1"/>
              <a:t>O</a:t>
            </a:r>
            <a:r>
              <a:rPr lang="en-US" sz="2000"/>
              <a:t> </a:t>
            </a:r>
            <a:r>
              <a:rPr lang="en-US" sz="2000">
                <a:sym typeface="Symbol" charset="0"/>
              </a:rPr>
              <a:t></a:t>
            </a:r>
            <a:r>
              <a:rPr lang="en-US" sz="2000"/>
              <a:t> </a:t>
            </a:r>
            <a:r>
              <a:rPr lang="en-US" sz="2000" i="1"/>
              <a:t>E</a:t>
            </a:r>
            <a:r>
              <a:rPr lang="en-US" sz="2000"/>
              <a:t> set of output events</a:t>
            </a:r>
          </a:p>
          <a:p>
            <a:pPr lvl="1"/>
            <a:r>
              <a:rPr lang="en-US" sz="2000" i="1"/>
              <a:t>T</a:t>
            </a:r>
            <a:r>
              <a:rPr lang="en-US" sz="2000"/>
              <a:t> set of all finite sequences of events legal within system</a:t>
            </a:r>
          </a:p>
          <a:p>
            <a:r>
              <a:rPr lang="en-US" sz="2400" i="1"/>
              <a:t>E</a:t>
            </a:r>
            <a:r>
              <a:rPr lang="en-US" sz="2400"/>
              <a:t> partitioned into </a:t>
            </a:r>
            <a:r>
              <a:rPr lang="en-US" sz="2400" i="1"/>
              <a:t>H</a:t>
            </a:r>
            <a:r>
              <a:rPr lang="en-US" sz="2400"/>
              <a:t>, </a:t>
            </a:r>
            <a:r>
              <a:rPr lang="en-US" sz="2400" i="1"/>
              <a:t>L</a:t>
            </a:r>
            <a:endParaRPr lang="en-US" sz="2400"/>
          </a:p>
          <a:p>
            <a:pPr lvl="1"/>
            <a:r>
              <a:rPr lang="en-US" sz="2000" i="1"/>
              <a:t>H</a:t>
            </a:r>
            <a:r>
              <a:rPr lang="en-US" sz="2000"/>
              <a:t> set of </a:t>
            </a:r>
            <a:r>
              <a:rPr lang="en-US" sz="2000" i="1"/>
              <a:t>High</a:t>
            </a:r>
            <a:r>
              <a:rPr lang="en-US" sz="2000"/>
              <a:t> events</a:t>
            </a:r>
          </a:p>
          <a:p>
            <a:pPr lvl="1"/>
            <a:r>
              <a:rPr lang="en-US" sz="2000" i="1"/>
              <a:t>L</a:t>
            </a:r>
            <a:r>
              <a:rPr lang="en-US" sz="2000"/>
              <a:t> set of </a:t>
            </a:r>
            <a:r>
              <a:rPr lang="en-US" sz="2000" i="1"/>
              <a:t>Low</a:t>
            </a:r>
            <a:r>
              <a:rPr lang="en-US" sz="2000"/>
              <a:t> events</a:t>
            </a:r>
          </a:p>
        </p:txBody>
      </p:sp>
    </p:spTree>
    <p:extLst>
      <p:ext uri="{BB962C8B-B14F-4D97-AF65-F5344CB8AC3E}">
        <p14:creationId xmlns:p14="http://schemas.microsoft.com/office/powerpoint/2010/main" val="2476463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Events …</a:t>
            </a:r>
          </a:p>
        </p:txBody>
      </p:sp>
      <p:sp>
        <p:nvSpPr>
          <p:cNvPr id="3420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i="1"/>
              <a:t>H</a:t>
            </a:r>
            <a:r>
              <a:rPr lang="en-US" sz="2400">
                <a:sym typeface="Symbol" charset="0"/>
              </a:rPr>
              <a:t></a:t>
            </a:r>
            <a:r>
              <a:rPr lang="en-US" sz="2400" i="1"/>
              <a:t>I</a:t>
            </a:r>
            <a:r>
              <a:rPr lang="en-US" sz="2400"/>
              <a:t> set of </a:t>
            </a:r>
            <a:r>
              <a:rPr lang="en-US" sz="2400" i="1"/>
              <a:t>High</a:t>
            </a:r>
            <a:r>
              <a:rPr lang="en-US" sz="2400"/>
              <a:t> inputs</a:t>
            </a:r>
          </a:p>
          <a:p>
            <a:pPr>
              <a:lnSpc>
                <a:spcPct val="90000"/>
              </a:lnSpc>
            </a:pPr>
            <a:r>
              <a:rPr lang="en-US" sz="2400" i="1"/>
              <a:t>H</a:t>
            </a:r>
            <a:r>
              <a:rPr lang="en-US" sz="2400">
                <a:sym typeface="Symbol" charset="0"/>
              </a:rPr>
              <a:t></a:t>
            </a:r>
            <a:r>
              <a:rPr lang="en-US" sz="2400" i="1"/>
              <a:t>O</a:t>
            </a:r>
            <a:r>
              <a:rPr lang="en-US" sz="2400"/>
              <a:t> set of </a:t>
            </a:r>
            <a:r>
              <a:rPr lang="en-US" sz="2400" i="1"/>
              <a:t>High</a:t>
            </a:r>
            <a:r>
              <a:rPr lang="en-US" sz="2400"/>
              <a:t> outputs</a:t>
            </a:r>
          </a:p>
          <a:p>
            <a:pPr>
              <a:lnSpc>
                <a:spcPct val="90000"/>
              </a:lnSpc>
            </a:pPr>
            <a:r>
              <a:rPr lang="en-US" sz="2400" i="1"/>
              <a:t>L</a:t>
            </a:r>
            <a:r>
              <a:rPr lang="en-US" sz="2400">
                <a:sym typeface="Symbol" charset="0"/>
              </a:rPr>
              <a:t></a:t>
            </a:r>
            <a:r>
              <a:rPr lang="en-US" sz="2400" i="1"/>
              <a:t>I</a:t>
            </a:r>
            <a:r>
              <a:rPr lang="en-US" sz="2400"/>
              <a:t> set of </a:t>
            </a:r>
            <a:r>
              <a:rPr lang="en-US" sz="2400" i="1"/>
              <a:t>Low</a:t>
            </a:r>
            <a:r>
              <a:rPr lang="en-US" sz="2400"/>
              <a:t> inputs</a:t>
            </a:r>
          </a:p>
          <a:p>
            <a:pPr>
              <a:lnSpc>
                <a:spcPct val="90000"/>
              </a:lnSpc>
            </a:pPr>
            <a:r>
              <a:rPr lang="en-US" sz="2400" i="1"/>
              <a:t>L</a:t>
            </a:r>
            <a:r>
              <a:rPr lang="en-US" sz="2400">
                <a:sym typeface="Symbol" charset="0"/>
              </a:rPr>
              <a:t></a:t>
            </a:r>
            <a:r>
              <a:rPr lang="en-US" sz="2400" i="1"/>
              <a:t>O</a:t>
            </a:r>
            <a:r>
              <a:rPr lang="en-US" sz="2400"/>
              <a:t> set of </a:t>
            </a:r>
            <a:r>
              <a:rPr lang="en-US" sz="2400" i="1"/>
              <a:t>Low</a:t>
            </a:r>
            <a:r>
              <a:rPr lang="en-US" sz="2400"/>
              <a:t> outputs</a:t>
            </a:r>
          </a:p>
          <a:p>
            <a:pPr>
              <a:lnSpc>
                <a:spcPct val="90000"/>
              </a:lnSpc>
            </a:pPr>
            <a:r>
              <a:rPr lang="en-US" sz="2400" i="1"/>
              <a:t>T</a:t>
            </a:r>
            <a:r>
              <a:rPr lang="en-US" sz="2400" i="1" baseline="-25000"/>
              <a:t>Low</a:t>
            </a:r>
            <a:r>
              <a:rPr lang="en-US" sz="2400"/>
              <a:t> set of all possible sequences of </a:t>
            </a:r>
            <a:r>
              <a:rPr lang="en-US" sz="2400" i="1"/>
              <a:t>Low</a:t>
            </a:r>
            <a:r>
              <a:rPr lang="en-US" sz="2400"/>
              <a:t> events that are legal within system</a:t>
            </a:r>
          </a:p>
          <a:p>
            <a:pPr>
              <a:lnSpc>
                <a:spcPct val="90000"/>
              </a:lnSpc>
            </a:pPr>
            <a:r>
              <a:rPr lang="en-US" sz="2400">
                <a:sym typeface="Symbol" charset="0"/>
              </a:rPr>
              <a:t></a:t>
            </a:r>
            <a:r>
              <a:rPr lang="en-US" sz="2400" i="1" baseline="-25000"/>
              <a:t>L</a:t>
            </a:r>
            <a:r>
              <a:rPr lang="en-US" sz="2400"/>
              <a:t>:</a:t>
            </a:r>
            <a:r>
              <a:rPr lang="en-US" sz="2400" i="1"/>
              <a:t>T</a:t>
            </a:r>
            <a:r>
              <a:rPr lang="en-US" sz="2400">
                <a:sym typeface="Symbol" charset="0"/>
              </a:rPr>
              <a:t></a:t>
            </a:r>
            <a:r>
              <a:rPr lang="en-US" sz="2400" i="1"/>
              <a:t>T</a:t>
            </a:r>
            <a:r>
              <a:rPr lang="en-US" sz="2400" i="1" baseline="-25000"/>
              <a:t>Low</a:t>
            </a:r>
            <a:r>
              <a:rPr lang="en-US" sz="2400"/>
              <a:t> projection function deleting all </a:t>
            </a:r>
            <a:r>
              <a:rPr lang="en-US" sz="2400" i="1"/>
              <a:t>High</a:t>
            </a:r>
            <a:r>
              <a:rPr lang="en-US" sz="2400"/>
              <a:t> inputs from trace</a:t>
            </a:r>
          </a:p>
          <a:p>
            <a:pPr lvl="1">
              <a:lnSpc>
                <a:spcPct val="90000"/>
              </a:lnSpc>
            </a:pPr>
            <a:r>
              <a:rPr lang="en-US" sz="2000" i="1"/>
              <a:t>Low</a:t>
            </a:r>
            <a:r>
              <a:rPr lang="en-US" sz="2000"/>
              <a:t> observer should not be able to deduce anything about </a:t>
            </a:r>
            <a:r>
              <a:rPr lang="en-US" sz="2000" i="1"/>
              <a:t>High</a:t>
            </a:r>
            <a:r>
              <a:rPr lang="en-US" sz="2000"/>
              <a:t> inputs from trace </a:t>
            </a:r>
            <a:r>
              <a:rPr lang="en-US" sz="2000" i="1"/>
              <a:t>t</a:t>
            </a:r>
            <a:r>
              <a:rPr lang="en-US" sz="2000" i="1" baseline="-25000"/>
              <a:t>Low</a:t>
            </a:r>
            <a:r>
              <a:rPr lang="en-US" sz="2000"/>
              <a:t> </a:t>
            </a:r>
            <a:r>
              <a:rPr lang="en-US" sz="2000">
                <a:sym typeface="Symbol" charset="0"/>
              </a:rPr>
              <a:t></a:t>
            </a:r>
            <a:r>
              <a:rPr lang="en-US" sz="2000"/>
              <a:t> </a:t>
            </a:r>
            <a:r>
              <a:rPr lang="en-US" sz="2000" i="1"/>
              <a:t>T</a:t>
            </a:r>
            <a:r>
              <a:rPr lang="en-US" sz="2000" i="1" baseline="-25000"/>
              <a:t>low</a:t>
            </a:r>
          </a:p>
        </p:txBody>
      </p:sp>
    </p:spTree>
    <p:extLst>
      <p:ext uri="{BB962C8B-B14F-4D97-AF65-F5344CB8AC3E}">
        <p14:creationId xmlns:p14="http://schemas.microsoft.com/office/powerpoint/2010/main" val="960693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talking about composition &amp; security properties</a:t>
            </a:r>
          </a:p>
          <a:p>
            <a:pPr lvl="1"/>
            <a:r>
              <a:rPr lang="en-US" dirty="0" smtClean="0"/>
              <a:t>McCullough 1990, “A Hookup Theorem for Multilevel Security” is also relevant</a:t>
            </a:r>
          </a:p>
          <a:p>
            <a:r>
              <a:rPr lang="en-US" dirty="0" smtClean="0"/>
              <a:t>Monday: midterm in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447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Deducibly Secure</a:t>
            </a:r>
          </a:p>
        </p:txBody>
      </p:sp>
      <p:sp>
        <p:nvSpPr>
          <p:cNvPr id="343043" name="Rectangle 3"/>
          <p:cNvSpPr>
            <a:spLocks noGrp="1" noChangeArrowheads="1"/>
          </p:cNvSpPr>
          <p:nvPr>
            <p:ph idx="1"/>
          </p:nvPr>
        </p:nvSpPr>
        <p:spPr>
          <a:xfrm>
            <a:off x="0" y="1600200"/>
            <a:ext cx="8686800" cy="4525963"/>
          </a:xfrm>
        </p:spPr>
        <p:txBody>
          <a:bodyPr/>
          <a:lstStyle/>
          <a:p>
            <a:r>
              <a:rPr lang="en-US" dirty="0"/>
              <a:t>System </a:t>
            </a:r>
            <a:r>
              <a:rPr lang="en-US" b="1" dirty="0" err="1"/>
              <a:t>deducibly</a:t>
            </a:r>
            <a:r>
              <a:rPr lang="en-US" b="1" dirty="0"/>
              <a:t> secure </a:t>
            </a:r>
            <a:r>
              <a:rPr lang="en-US" dirty="0"/>
              <a:t>if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for every trace </a:t>
            </a:r>
            <a:r>
              <a:rPr lang="en-US" i="1" dirty="0" err="1"/>
              <a:t>t</a:t>
            </a:r>
            <a:r>
              <a:rPr lang="en-US" i="1" baseline="-25000" dirty="0" err="1"/>
              <a:t>Low</a:t>
            </a:r>
            <a:r>
              <a:rPr lang="en-US" dirty="0"/>
              <a:t> </a:t>
            </a:r>
            <a:r>
              <a:rPr lang="en-US" dirty="0">
                <a:sym typeface="Symbol" charset="0"/>
              </a:rPr>
              <a:t></a:t>
            </a:r>
            <a:r>
              <a:rPr lang="en-US" dirty="0"/>
              <a:t> </a:t>
            </a:r>
            <a:r>
              <a:rPr lang="en-US" i="1" dirty="0" err="1"/>
              <a:t>T</a:t>
            </a:r>
            <a:r>
              <a:rPr lang="en-US" i="1" baseline="-25000" dirty="0" err="1"/>
              <a:t>Low</a:t>
            </a:r>
            <a:r>
              <a:rPr lang="en-US" dirty="0"/>
              <a:t>, the corresponding set of high level traces contains every possible trace </a:t>
            </a:r>
            <a:r>
              <a:rPr lang="en-US" i="1" dirty="0"/>
              <a:t>t</a:t>
            </a:r>
            <a:r>
              <a:rPr lang="en-US" dirty="0"/>
              <a:t> </a:t>
            </a:r>
            <a:r>
              <a:rPr lang="en-US" dirty="0">
                <a:sym typeface="Symbol" charset="0"/>
              </a:rPr>
              <a:t></a:t>
            </a:r>
            <a:r>
              <a:rPr lang="en-US" dirty="0"/>
              <a:t> </a:t>
            </a:r>
            <a:r>
              <a:rPr lang="en-US" i="1" dirty="0"/>
              <a:t>T</a:t>
            </a:r>
            <a:r>
              <a:rPr lang="en-US" dirty="0"/>
              <a:t> for which </a:t>
            </a:r>
            <a:r>
              <a:rPr lang="en-US" dirty="0">
                <a:sym typeface="Symbol" charset="0"/>
              </a:rPr>
              <a:t></a:t>
            </a:r>
            <a:r>
              <a:rPr lang="en-US" i="1" baseline="-25000" dirty="0"/>
              <a:t>L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 = </a:t>
            </a:r>
            <a:r>
              <a:rPr lang="en-US" i="1" dirty="0" err="1"/>
              <a:t>t</a:t>
            </a:r>
            <a:r>
              <a:rPr lang="en-US" i="1" baseline="-25000" dirty="0" err="1"/>
              <a:t>Low</a:t>
            </a:r>
            <a:r>
              <a:rPr lang="en-US" dirty="0"/>
              <a:t> </a:t>
            </a:r>
          </a:p>
          <a:p>
            <a:r>
              <a:rPr lang="en-US" dirty="0"/>
              <a:t>Given any </a:t>
            </a:r>
            <a:r>
              <a:rPr lang="en-US" i="1" dirty="0" err="1"/>
              <a:t>t</a:t>
            </a:r>
            <a:r>
              <a:rPr lang="en-US" i="1" baseline="-25000" dirty="0" err="1"/>
              <a:t>Low</a:t>
            </a:r>
            <a:r>
              <a:rPr lang="en-US" dirty="0"/>
              <a:t>, the trace </a:t>
            </a:r>
            <a:r>
              <a:rPr lang="en-US" i="1" dirty="0"/>
              <a:t>t</a:t>
            </a:r>
            <a:r>
              <a:rPr lang="en-US" dirty="0"/>
              <a:t> </a:t>
            </a:r>
            <a:r>
              <a:rPr lang="en-US" dirty="0">
                <a:sym typeface="Symbol" charset="0"/>
              </a:rPr>
              <a:t></a:t>
            </a:r>
            <a:r>
              <a:rPr lang="en-US" dirty="0"/>
              <a:t> </a:t>
            </a:r>
            <a:r>
              <a:rPr lang="en-US" i="1" dirty="0"/>
              <a:t>T</a:t>
            </a:r>
            <a:r>
              <a:rPr lang="en-US" dirty="0"/>
              <a:t> producing that </a:t>
            </a:r>
            <a:r>
              <a:rPr lang="en-US" i="1" dirty="0" err="1"/>
              <a:t>t</a:t>
            </a:r>
            <a:r>
              <a:rPr lang="en-US" i="1" baseline="-25000" dirty="0" err="1"/>
              <a:t>Low</a:t>
            </a:r>
            <a:r>
              <a:rPr lang="en-US" dirty="0"/>
              <a:t> is equally likely to be </a:t>
            </a:r>
            <a:r>
              <a:rPr lang="en-US" i="1" dirty="0"/>
              <a:t>any</a:t>
            </a:r>
            <a:r>
              <a:rPr lang="en-US" dirty="0"/>
              <a:t> trace with </a:t>
            </a:r>
            <a:r>
              <a:rPr lang="en-US" dirty="0">
                <a:sym typeface="Symbol" charset="0"/>
              </a:rPr>
              <a:t></a:t>
            </a:r>
            <a:r>
              <a:rPr lang="en-US" i="1" baseline="-25000" dirty="0"/>
              <a:t>L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 = </a:t>
            </a:r>
            <a:r>
              <a:rPr lang="en-US" i="1" dirty="0" err="1"/>
              <a:t>t</a:t>
            </a:r>
            <a:r>
              <a:rPr lang="en-US" i="1" baseline="-25000" dirty="0" err="1"/>
              <a:t>Low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02130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440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Back to our 2-bit machine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Let xor0, xor1 apply to both bits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Both bits output after each command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Initial state: (0, 1)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Inputs: </a:t>
            </a:r>
            <a:r>
              <a:rPr lang="en-US" sz="2400" dirty="0" smtClean="0"/>
              <a:t>1</a:t>
            </a:r>
            <a:r>
              <a:rPr lang="en-US" sz="2400" i="1" baseline="-25000" dirty="0" smtClean="0"/>
              <a:t>H</a:t>
            </a:r>
            <a:r>
              <a:rPr lang="en-US" sz="2400" i="1" dirty="0" smtClean="0"/>
              <a:t> </a:t>
            </a:r>
            <a:r>
              <a:rPr lang="en-US" sz="2400" dirty="0" smtClean="0"/>
              <a:t>0</a:t>
            </a:r>
            <a:r>
              <a:rPr lang="en-US" sz="2400" i="1" baseline="-25000" dirty="0" smtClean="0"/>
              <a:t>L </a:t>
            </a:r>
            <a:r>
              <a:rPr lang="en-US" sz="2400" dirty="0" smtClean="0"/>
              <a:t>1</a:t>
            </a:r>
            <a:r>
              <a:rPr lang="en-US" sz="2400" i="1" baseline="-25000" dirty="0" smtClean="0"/>
              <a:t>L </a:t>
            </a:r>
            <a:r>
              <a:rPr lang="en-US" sz="2400" dirty="0" smtClean="0"/>
              <a:t>0</a:t>
            </a:r>
            <a:r>
              <a:rPr lang="en-US" sz="2400" i="1" baseline="-25000" dirty="0" smtClean="0"/>
              <a:t>H </a:t>
            </a:r>
            <a:r>
              <a:rPr lang="en-US" sz="2400" dirty="0" smtClean="0"/>
              <a:t>1</a:t>
            </a:r>
            <a:r>
              <a:rPr lang="en-US" sz="2400" i="1" baseline="-25000" dirty="0" smtClean="0"/>
              <a:t>L </a:t>
            </a:r>
            <a:r>
              <a:rPr lang="en-US" sz="2400" dirty="0" smtClean="0"/>
              <a:t>0</a:t>
            </a:r>
            <a:r>
              <a:rPr lang="en-US" sz="2400" i="1" baseline="-25000" dirty="0" smtClean="0"/>
              <a:t>L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short for xor1 or xor0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400" dirty="0"/>
              <a:t>Outputs: 10 10 01 01 10 10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Lara (at </a:t>
            </a:r>
            <a:r>
              <a:rPr lang="en-US" sz="2400" i="1" dirty="0"/>
              <a:t>Low</a:t>
            </a:r>
            <a:r>
              <a:rPr lang="en-US" sz="2400" dirty="0"/>
              <a:t>) sees: 001100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Does not know initial state, so does not know first input; but can deduce fourth input is </a:t>
            </a:r>
            <a:r>
              <a:rPr lang="en-US" sz="2000" dirty="0" smtClean="0"/>
              <a:t>0</a:t>
            </a:r>
            <a:r>
              <a:rPr lang="en-US" sz="2000" baseline="-25000" dirty="0" smtClean="0"/>
              <a:t>H</a:t>
            </a:r>
            <a:endParaRPr lang="en-US" sz="2000" baseline="-25000" dirty="0"/>
          </a:p>
          <a:p>
            <a:pPr>
              <a:lnSpc>
                <a:spcPct val="90000"/>
              </a:lnSpc>
            </a:pPr>
            <a:r>
              <a:rPr lang="en-US" sz="2400" dirty="0"/>
              <a:t>Not </a:t>
            </a:r>
            <a:r>
              <a:rPr lang="en-US" sz="2400" dirty="0" err="1"/>
              <a:t>deducibly</a:t>
            </a:r>
            <a:r>
              <a:rPr lang="en-US" sz="2400" dirty="0"/>
              <a:t> secure</a:t>
            </a:r>
          </a:p>
        </p:txBody>
      </p:sp>
    </p:spTree>
    <p:extLst>
      <p:ext uri="{BB962C8B-B14F-4D97-AF65-F5344CB8AC3E}">
        <p14:creationId xmlns:p14="http://schemas.microsoft.com/office/powerpoint/2010/main" val="2378736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Now </a:t>
            </a:r>
            <a:r>
              <a:rPr lang="en-US" sz="2800" i="1"/>
              <a:t>xor0</a:t>
            </a:r>
            <a:r>
              <a:rPr lang="en-US" sz="2800"/>
              <a:t>, </a:t>
            </a:r>
            <a:r>
              <a:rPr lang="en-US" sz="2800" i="1"/>
              <a:t>xor1</a:t>
            </a:r>
            <a:r>
              <a:rPr lang="en-US" sz="2800"/>
              <a:t> apply only to state bit with same level as user</a:t>
            </a:r>
          </a:p>
          <a:p>
            <a:pPr>
              <a:lnSpc>
                <a:spcPct val="90000"/>
              </a:lnSpc>
            </a:pPr>
            <a:r>
              <a:rPr lang="en-US" sz="2800"/>
              <a:t>Inputs: 1</a:t>
            </a:r>
            <a:r>
              <a:rPr lang="en-US" sz="2800" i="1" baseline="-25000"/>
              <a:t>H</a:t>
            </a:r>
            <a:r>
              <a:rPr lang="en-US" sz="2800"/>
              <a:t>0</a:t>
            </a:r>
            <a:r>
              <a:rPr lang="en-US" sz="2800" i="1" baseline="-25000"/>
              <a:t>L</a:t>
            </a:r>
            <a:r>
              <a:rPr lang="en-US" sz="2800"/>
              <a:t>1</a:t>
            </a:r>
            <a:r>
              <a:rPr lang="en-US" sz="2800" i="1" baseline="-25000"/>
              <a:t>L</a:t>
            </a:r>
            <a:r>
              <a:rPr lang="en-US" sz="2800"/>
              <a:t>0</a:t>
            </a:r>
            <a:r>
              <a:rPr lang="en-US" sz="2800" i="1" baseline="-25000"/>
              <a:t>H</a:t>
            </a:r>
            <a:r>
              <a:rPr lang="en-US" sz="2800"/>
              <a:t>1</a:t>
            </a:r>
            <a:r>
              <a:rPr lang="en-US" sz="2800" i="1" baseline="-25000"/>
              <a:t>L</a:t>
            </a:r>
            <a:r>
              <a:rPr lang="en-US" sz="2800"/>
              <a:t>0</a:t>
            </a:r>
            <a:r>
              <a:rPr lang="en-US" sz="2800" i="1" baseline="-25000"/>
              <a:t>L</a:t>
            </a:r>
            <a:endParaRPr lang="en-US" sz="2800"/>
          </a:p>
          <a:p>
            <a:pPr>
              <a:lnSpc>
                <a:spcPct val="90000"/>
              </a:lnSpc>
            </a:pPr>
            <a:r>
              <a:rPr lang="en-US" sz="2800"/>
              <a:t>Outputs: 1011111011</a:t>
            </a:r>
          </a:p>
          <a:p>
            <a:pPr>
              <a:lnSpc>
                <a:spcPct val="90000"/>
              </a:lnSpc>
            </a:pPr>
            <a:r>
              <a:rPr lang="en-US" sz="2800"/>
              <a:t>Lara sees: 01101</a:t>
            </a:r>
          </a:p>
          <a:p>
            <a:pPr>
              <a:lnSpc>
                <a:spcPct val="90000"/>
              </a:lnSpc>
            </a:pPr>
            <a:r>
              <a:rPr lang="en-US" sz="2800"/>
              <a:t>She cannot deduce </a:t>
            </a:r>
            <a:r>
              <a:rPr lang="en-US" sz="2800" i="1"/>
              <a:t>anything</a:t>
            </a:r>
            <a:r>
              <a:rPr lang="en-US" sz="2800"/>
              <a:t> about input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Could be 0</a:t>
            </a:r>
            <a:r>
              <a:rPr lang="en-US" sz="2400" i="1" baseline="-25000"/>
              <a:t>H</a:t>
            </a:r>
            <a:r>
              <a:rPr lang="en-US" sz="2400"/>
              <a:t>0</a:t>
            </a:r>
            <a:r>
              <a:rPr lang="en-US" sz="2400" i="1" baseline="-25000"/>
              <a:t>L</a:t>
            </a:r>
            <a:r>
              <a:rPr lang="en-US" sz="2400"/>
              <a:t>1</a:t>
            </a:r>
            <a:r>
              <a:rPr lang="en-US" sz="2400" i="1" baseline="-25000"/>
              <a:t>L</a:t>
            </a:r>
            <a:r>
              <a:rPr lang="en-US" sz="2400"/>
              <a:t>0</a:t>
            </a:r>
            <a:r>
              <a:rPr lang="en-US" sz="2400" i="1" baseline="-25000"/>
              <a:t>H</a:t>
            </a:r>
            <a:r>
              <a:rPr lang="en-US" sz="2400"/>
              <a:t>1</a:t>
            </a:r>
            <a:r>
              <a:rPr lang="en-US" sz="2400" i="1" baseline="-25000"/>
              <a:t>L</a:t>
            </a:r>
            <a:r>
              <a:rPr lang="en-US" sz="2400"/>
              <a:t>0</a:t>
            </a:r>
            <a:r>
              <a:rPr lang="en-US" sz="2400" i="1" baseline="-25000"/>
              <a:t>L</a:t>
            </a:r>
            <a:r>
              <a:rPr lang="en-US" sz="2400"/>
              <a:t> or 0</a:t>
            </a:r>
            <a:r>
              <a:rPr lang="en-US" sz="2400" i="1" baseline="-25000"/>
              <a:t>L</a:t>
            </a:r>
            <a:r>
              <a:rPr lang="en-US" sz="2400"/>
              <a:t>1</a:t>
            </a:r>
            <a:r>
              <a:rPr lang="en-US" sz="2400" i="1" baseline="-25000"/>
              <a:t>H</a:t>
            </a:r>
            <a:r>
              <a:rPr lang="en-US" sz="2400"/>
              <a:t>1</a:t>
            </a:r>
            <a:r>
              <a:rPr lang="en-US" sz="2400" i="1" baseline="-25000"/>
              <a:t>L</a:t>
            </a:r>
            <a:r>
              <a:rPr lang="en-US" sz="2400"/>
              <a:t>0</a:t>
            </a:r>
            <a:r>
              <a:rPr lang="en-US" sz="2400" i="1" baseline="-25000"/>
              <a:t>H</a:t>
            </a:r>
            <a:r>
              <a:rPr lang="en-US" sz="2400"/>
              <a:t>1</a:t>
            </a:r>
            <a:r>
              <a:rPr lang="en-US" sz="2400" i="1" baseline="-25000"/>
              <a:t>L</a:t>
            </a:r>
            <a:r>
              <a:rPr lang="en-US" sz="2400"/>
              <a:t>0</a:t>
            </a:r>
            <a:r>
              <a:rPr lang="en-US" sz="2400" i="1" baseline="-25000"/>
              <a:t>L</a:t>
            </a:r>
            <a:r>
              <a:rPr lang="en-US" sz="2400"/>
              <a:t> for example</a:t>
            </a:r>
          </a:p>
          <a:p>
            <a:pPr>
              <a:lnSpc>
                <a:spcPct val="90000"/>
              </a:lnSpc>
            </a:pPr>
            <a:r>
              <a:rPr lang="en-US" sz="2800"/>
              <a:t>Deducibly secure</a:t>
            </a:r>
          </a:p>
        </p:txBody>
      </p:sp>
    </p:spTree>
    <p:extLst>
      <p:ext uri="{BB962C8B-B14F-4D97-AF65-F5344CB8AC3E}">
        <p14:creationId xmlns:p14="http://schemas.microsoft.com/office/powerpoint/2010/main" val="4246441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Security of Composition</a:t>
            </a:r>
          </a:p>
        </p:txBody>
      </p:sp>
      <p:sp>
        <p:nvSpPr>
          <p:cNvPr id="346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general: </a:t>
            </a:r>
            <a:r>
              <a:rPr lang="en-US" dirty="0" err="1"/>
              <a:t>deducibly</a:t>
            </a:r>
            <a:r>
              <a:rPr lang="en-US" dirty="0"/>
              <a:t> secure systems not </a:t>
            </a:r>
            <a:r>
              <a:rPr lang="en-US" dirty="0" err="1"/>
              <a:t>composable</a:t>
            </a:r>
            <a:endParaRPr lang="en-US" dirty="0"/>
          </a:p>
          <a:p>
            <a:r>
              <a:rPr lang="en-US" b="1" i="1" dirty="0"/>
              <a:t>Strong noninterference</a:t>
            </a:r>
            <a:r>
              <a:rPr lang="en-US" dirty="0"/>
              <a:t>: deducible security + requirement that no </a:t>
            </a:r>
            <a:r>
              <a:rPr lang="en-US" i="1" dirty="0"/>
              <a:t>High</a:t>
            </a:r>
            <a:r>
              <a:rPr lang="en-US" dirty="0"/>
              <a:t> output occurs unless caused by a </a:t>
            </a:r>
            <a:r>
              <a:rPr lang="en-US" i="1" dirty="0"/>
              <a:t>High</a:t>
            </a:r>
            <a:r>
              <a:rPr lang="en-US" dirty="0"/>
              <a:t> input</a:t>
            </a:r>
          </a:p>
          <a:p>
            <a:pPr lvl="1"/>
            <a:r>
              <a:rPr lang="en-US" dirty="0"/>
              <a:t>Systems meeting this property </a:t>
            </a:r>
            <a:r>
              <a:rPr lang="en-US" i="1" dirty="0"/>
              <a:t>are</a:t>
            </a:r>
            <a:r>
              <a:rPr lang="en-US" dirty="0"/>
              <a:t> </a:t>
            </a:r>
            <a:r>
              <a:rPr lang="en-US" dirty="0" err="1"/>
              <a:t>composable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629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47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2-bit machine done earlier does not exhibit strong noninterference</a:t>
            </a:r>
          </a:p>
          <a:p>
            <a:pPr lvl="1"/>
            <a:r>
              <a:rPr lang="en-US"/>
              <a:t>Because it puts out </a:t>
            </a:r>
            <a:r>
              <a:rPr lang="en-US" i="1"/>
              <a:t>High</a:t>
            </a:r>
            <a:r>
              <a:rPr lang="en-US"/>
              <a:t> bit even when there is no </a:t>
            </a:r>
            <a:r>
              <a:rPr lang="en-US" i="1"/>
              <a:t>High</a:t>
            </a:r>
            <a:r>
              <a:rPr lang="en-US"/>
              <a:t> input</a:t>
            </a:r>
          </a:p>
          <a:p>
            <a:r>
              <a:rPr lang="en-US"/>
              <a:t>Modify machine to output only state bit at level of latest input</a:t>
            </a:r>
          </a:p>
          <a:p>
            <a:pPr lvl="1"/>
            <a:r>
              <a:rPr lang="en-US" i="1"/>
              <a:t>Now</a:t>
            </a:r>
            <a:r>
              <a:rPr lang="en-US"/>
              <a:t> it exhibits strong noninterference</a:t>
            </a:r>
          </a:p>
        </p:txBody>
      </p:sp>
    </p:spTree>
    <p:extLst>
      <p:ext uri="{BB962C8B-B14F-4D97-AF65-F5344CB8AC3E}">
        <p14:creationId xmlns:p14="http://schemas.microsoft.com/office/powerpoint/2010/main" val="1430382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</a:t>
            </a:r>
          </a:p>
        </p:txBody>
      </p:sp>
      <p:sp>
        <p:nvSpPr>
          <p:cNvPr id="348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Too restrictive; it bans some systems that are </a:t>
            </a:r>
            <a:r>
              <a:rPr lang="en-US" i="1"/>
              <a:t>obviously</a:t>
            </a:r>
            <a:r>
              <a:rPr lang="en-US"/>
              <a:t> secure</a:t>
            </a:r>
          </a:p>
          <a:p>
            <a:r>
              <a:rPr lang="en-US"/>
              <a:t>Example: System </a:t>
            </a:r>
            <a:r>
              <a:rPr lang="en-US" i="1"/>
              <a:t>upgrade</a:t>
            </a:r>
            <a:r>
              <a:rPr lang="en-US"/>
              <a:t> reads </a:t>
            </a:r>
            <a:r>
              <a:rPr lang="en-US" i="1"/>
              <a:t>Low</a:t>
            </a:r>
            <a:r>
              <a:rPr lang="en-US"/>
              <a:t> inputs, outputs those bits at </a:t>
            </a:r>
            <a:r>
              <a:rPr lang="en-US" i="1"/>
              <a:t>High</a:t>
            </a:r>
            <a:endParaRPr lang="en-US"/>
          </a:p>
          <a:p>
            <a:pPr lvl="1"/>
            <a:r>
              <a:rPr lang="en-US"/>
              <a:t>Clearly deducibly secure: low level user sees no outputs</a:t>
            </a:r>
          </a:p>
          <a:p>
            <a:pPr lvl="1"/>
            <a:r>
              <a:rPr lang="en-US"/>
              <a:t>Clearly does not exhibit strong noninterference, as no high level inputs!</a:t>
            </a:r>
          </a:p>
        </p:txBody>
      </p:sp>
    </p:spTree>
    <p:extLst>
      <p:ext uri="{BB962C8B-B14F-4D97-AF65-F5344CB8AC3E}">
        <p14:creationId xmlns:p14="http://schemas.microsoft.com/office/powerpoint/2010/main" val="3261395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Remove Determinism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Previous assumption</a:t>
            </a:r>
          </a:p>
          <a:p>
            <a:pPr lvl="1">
              <a:lnSpc>
                <a:spcPct val="90000"/>
              </a:lnSpc>
            </a:pPr>
            <a:r>
              <a:rPr lang="en-US"/>
              <a:t>Input, output synchronous</a:t>
            </a:r>
          </a:p>
          <a:p>
            <a:pPr lvl="1">
              <a:lnSpc>
                <a:spcPct val="90000"/>
              </a:lnSpc>
            </a:pPr>
            <a:r>
              <a:rPr lang="en-US"/>
              <a:t>Output depends only on commands triggered by input</a:t>
            </a:r>
          </a:p>
          <a:p>
            <a:pPr lvl="2">
              <a:lnSpc>
                <a:spcPct val="90000"/>
              </a:lnSpc>
            </a:pPr>
            <a:r>
              <a:rPr lang="en-US"/>
              <a:t>Sometimes absorbed into commands …</a:t>
            </a:r>
          </a:p>
          <a:p>
            <a:pPr lvl="1">
              <a:lnSpc>
                <a:spcPct val="90000"/>
              </a:lnSpc>
            </a:pPr>
            <a:r>
              <a:rPr lang="en-US"/>
              <a:t>Input processed one datum at a time</a:t>
            </a:r>
          </a:p>
          <a:p>
            <a:pPr>
              <a:lnSpc>
                <a:spcPct val="90000"/>
              </a:lnSpc>
            </a:pPr>
            <a:r>
              <a:rPr lang="en-US"/>
              <a:t>Not realistic</a:t>
            </a:r>
          </a:p>
          <a:p>
            <a:pPr lvl="1">
              <a:lnSpc>
                <a:spcPct val="90000"/>
              </a:lnSpc>
            </a:pPr>
            <a:r>
              <a:rPr lang="en-US"/>
              <a:t>In real systems, lots of asynchronous events</a:t>
            </a:r>
          </a:p>
        </p:txBody>
      </p:sp>
    </p:spTree>
    <p:extLst>
      <p:ext uri="{BB962C8B-B14F-4D97-AF65-F5344CB8AC3E}">
        <p14:creationId xmlns:p14="http://schemas.microsoft.com/office/powerpoint/2010/main" val="3730902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Generalized Noninterference</a:t>
            </a:r>
          </a:p>
        </p:txBody>
      </p:sp>
      <p:sp>
        <p:nvSpPr>
          <p:cNvPr id="350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Nondeterministic systems meeting noninterference property meet </a:t>
            </a:r>
            <a:r>
              <a:rPr lang="en-US" i="1"/>
              <a:t>generalized noninterference-secure property</a:t>
            </a:r>
            <a:endParaRPr lang="en-US"/>
          </a:p>
          <a:p>
            <a:pPr lvl="1"/>
            <a:r>
              <a:rPr lang="en-US"/>
              <a:t>More robust than nondeducible security because minor changes in assumptions affect whether system is nondeducibly secure</a:t>
            </a:r>
          </a:p>
        </p:txBody>
      </p:sp>
    </p:spTree>
    <p:extLst>
      <p:ext uri="{BB962C8B-B14F-4D97-AF65-F5344CB8AC3E}">
        <p14:creationId xmlns:p14="http://schemas.microsoft.com/office/powerpoint/2010/main" val="4131005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512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/>
              <a:t>System with </a:t>
            </a:r>
            <a:r>
              <a:rPr lang="en-US" sz="2000" i="1"/>
              <a:t>High</a:t>
            </a:r>
            <a:r>
              <a:rPr lang="en-US" sz="2000"/>
              <a:t> Holly, </a:t>
            </a:r>
            <a:r>
              <a:rPr lang="en-US" sz="2000" i="1"/>
              <a:t>Low</a:t>
            </a:r>
            <a:r>
              <a:rPr lang="en-US" sz="2000"/>
              <a:t> lucy, text file at </a:t>
            </a:r>
            <a:r>
              <a:rPr lang="en-US" sz="2000" i="1"/>
              <a:t>High</a:t>
            </a:r>
          </a:p>
          <a:p>
            <a:pPr lvl="1"/>
            <a:r>
              <a:rPr lang="en-US" sz="1800"/>
              <a:t>File fixed size, symbol </a:t>
            </a:r>
            <a:r>
              <a:rPr lang="en-US" sz="1800" u="sng"/>
              <a:t>b</a:t>
            </a:r>
            <a:r>
              <a:rPr lang="en-US" sz="1800"/>
              <a:t> marks empty space</a:t>
            </a:r>
          </a:p>
          <a:p>
            <a:pPr lvl="1"/>
            <a:r>
              <a:rPr lang="en-US" sz="1800"/>
              <a:t>Holly can edit file, Lucy can run this program:</a:t>
            </a:r>
          </a:p>
          <a:p>
            <a:pPr lvl="1"/>
            <a:endParaRPr lang="en-US" sz="1600">
              <a:latin typeface="Courier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>
                <a:latin typeface="Courier" charset="0"/>
              </a:rPr>
              <a:t>	</a:t>
            </a:r>
            <a:r>
              <a:rPr lang="en-US" sz="1800" b="1">
                <a:latin typeface="Courier" charset="0"/>
              </a:rPr>
              <a:t>while</a:t>
            </a:r>
            <a:r>
              <a:rPr lang="en-US" sz="1800">
                <a:latin typeface="Courier" charset="0"/>
              </a:rPr>
              <a:t> true </a:t>
            </a:r>
            <a:r>
              <a:rPr lang="en-US" sz="1800" b="1">
                <a:latin typeface="Courier" charset="0"/>
              </a:rPr>
              <a:t>do begin</a:t>
            </a:r>
            <a:endParaRPr lang="en-US" sz="1800">
              <a:latin typeface="Courier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>
                <a:latin typeface="Courier" charset="0"/>
              </a:rPr>
              <a:t>		</a:t>
            </a:r>
            <a:r>
              <a:rPr lang="en-US" sz="1800" i="1">
                <a:latin typeface="Courier" charset="0"/>
              </a:rPr>
              <a:t>n</a:t>
            </a:r>
            <a:r>
              <a:rPr lang="en-US" sz="1800">
                <a:latin typeface="Courier" charset="0"/>
              </a:rPr>
              <a:t> := </a:t>
            </a:r>
            <a:r>
              <a:rPr lang="en-US" sz="1800" b="1" i="1">
                <a:latin typeface="Courier" charset="0"/>
              </a:rPr>
              <a:t>read_integer_from_user</a:t>
            </a:r>
            <a:r>
              <a:rPr lang="en-US" sz="1800">
                <a:latin typeface="Courier" charset="0"/>
              </a:rPr>
              <a:t>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>
                <a:latin typeface="Courier" charset="0"/>
              </a:rPr>
              <a:t>		</a:t>
            </a:r>
            <a:r>
              <a:rPr lang="en-US" sz="1800" b="1">
                <a:latin typeface="Courier" charset="0"/>
              </a:rPr>
              <a:t>if</a:t>
            </a:r>
            <a:r>
              <a:rPr lang="en-US" sz="1800">
                <a:latin typeface="Courier" charset="0"/>
              </a:rPr>
              <a:t> </a:t>
            </a:r>
            <a:r>
              <a:rPr lang="en-US" sz="1800" i="1">
                <a:latin typeface="Courier" charset="0"/>
              </a:rPr>
              <a:t>n</a:t>
            </a:r>
            <a:r>
              <a:rPr lang="en-US" sz="1800">
                <a:latin typeface="Courier" charset="0"/>
              </a:rPr>
              <a:t> &gt; </a:t>
            </a:r>
            <a:r>
              <a:rPr lang="en-US" sz="1800" b="1" i="1">
                <a:latin typeface="Courier" charset="0"/>
              </a:rPr>
              <a:t>file_length</a:t>
            </a:r>
            <a:r>
              <a:rPr lang="en-US" sz="1800">
                <a:latin typeface="Courier" charset="0"/>
              </a:rPr>
              <a:t> </a:t>
            </a:r>
            <a:r>
              <a:rPr lang="en-US" sz="1800" b="1">
                <a:latin typeface="Courier" charset="0"/>
              </a:rPr>
              <a:t>or</a:t>
            </a:r>
            <a:r>
              <a:rPr lang="en-US" sz="1800">
                <a:latin typeface="Courier" charset="0"/>
              </a:rPr>
              <a:t> </a:t>
            </a:r>
            <a:r>
              <a:rPr lang="en-US" sz="1800" i="1">
                <a:latin typeface="Courier" charset="0"/>
              </a:rPr>
              <a:t>char_in_file</a:t>
            </a:r>
            <a:r>
              <a:rPr lang="en-US" sz="1800">
                <a:latin typeface="Courier" charset="0"/>
              </a:rPr>
              <a:t>[</a:t>
            </a:r>
            <a:r>
              <a:rPr lang="en-US" sz="1800" i="1">
                <a:latin typeface="Courier" charset="0"/>
              </a:rPr>
              <a:t>n</a:t>
            </a:r>
            <a:r>
              <a:rPr lang="en-US" sz="1800">
                <a:latin typeface="Courier" charset="0"/>
              </a:rPr>
              <a:t>] = </a:t>
            </a:r>
            <a:r>
              <a:rPr lang="en-US" sz="1800" u="sng">
                <a:latin typeface="Courier" charset="0"/>
              </a:rPr>
              <a:t>b</a:t>
            </a:r>
            <a:r>
              <a:rPr lang="en-US" sz="1800">
                <a:latin typeface="Courier" charset="0"/>
              </a:rPr>
              <a:t> </a:t>
            </a:r>
            <a:r>
              <a:rPr lang="en-US" sz="1800" b="1">
                <a:latin typeface="Courier" charset="0"/>
              </a:rPr>
              <a:t>then</a:t>
            </a:r>
            <a:endParaRPr lang="en-US" sz="1800">
              <a:latin typeface="Courier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>
                <a:latin typeface="Courier" charset="0"/>
              </a:rPr>
              <a:t>			</a:t>
            </a:r>
            <a:r>
              <a:rPr lang="en-US" sz="1800" b="1">
                <a:latin typeface="Courier" charset="0"/>
              </a:rPr>
              <a:t>print</a:t>
            </a:r>
            <a:r>
              <a:rPr lang="en-US" sz="1800">
                <a:latin typeface="Courier" charset="0"/>
              </a:rPr>
              <a:t> </a:t>
            </a:r>
            <a:r>
              <a:rPr lang="en-US" sz="1800" b="1" i="1">
                <a:latin typeface="Courier" charset="0"/>
              </a:rPr>
              <a:t>random_character</a:t>
            </a:r>
            <a:r>
              <a:rPr lang="en-US" sz="1800">
                <a:latin typeface="Courier" charset="0"/>
              </a:rPr>
              <a:t>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>
                <a:latin typeface="Courier" charset="0"/>
              </a:rPr>
              <a:t>		</a:t>
            </a:r>
            <a:r>
              <a:rPr lang="en-US" sz="1800" b="1">
                <a:latin typeface="Courier" charset="0"/>
              </a:rPr>
              <a:t>else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>
                <a:latin typeface="Courier" charset="0"/>
              </a:rPr>
              <a:t>			</a:t>
            </a:r>
            <a:r>
              <a:rPr lang="en-US" sz="1800" b="1">
                <a:latin typeface="Courier" charset="0"/>
              </a:rPr>
              <a:t>print</a:t>
            </a:r>
            <a:r>
              <a:rPr lang="en-US" sz="1800">
                <a:latin typeface="Courier" charset="0"/>
              </a:rPr>
              <a:t> </a:t>
            </a:r>
            <a:r>
              <a:rPr lang="en-US" sz="1800" i="1">
                <a:latin typeface="Courier" charset="0"/>
              </a:rPr>
              <a:t>char_in_file</a:t>
            </a:r>
            <a:r>
              <a:rPr lang="en-US" sz="1800">
                <a:latin typeface="Courier" charset="0"/>
              </a:rPr>
              <a:t>[</a:t>
            </a:r>
            <a:r>
              <a:rPr lang="en-US" sz="1800" i="1">
                <a:latin typeface="Courier" charset="0"/>
              </a:rPr>
              <a:t>n</a:t>
            </a:r>
            <a:r>
              <a:rPr lang="en-US" sz="1800">
                <a:latin typeface="Courier" charset="0"/>
              </a:rPr>
              <a:t>];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>
                <a:latin typeface="Courier" charset="0"/>
              </a:rPr>
              <a:t>	</a:t>
            </a:r>
            <a:r>
              <a:rPr lang="en-US" sz="1800" b="1">
                <a:latin typeface="Courier" charset="0"/>
              </a:rPr>
              <a:t>end</a:t>
            </a:r>
            <a:r>
              <a:rPr lang="en-US" sz="1800">
                <a:latin typeface="Courier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80866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Security of System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Not noninterference-secure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High level inputs—Holly</a:t>
            </a:r>
            <a:r>
              <a:rPr lang="ja-JP" altLang="en-US" sz="2400">
                <a:latin typeface="Arial"/>
              </a:rPr>
              <a:t>’</a:t>
            </a:r>
            <a:r>
              <a:rPr lang="en-US" sz="2400"/>
              <a:t>s changes—affect low level outputs</a:t>
            </a:r>
          </a:p>
          <a:p>
            <a:pPr>
              <a:lnSpc>
                <a:spcPct val="90000"/>
              </a:lnSpc>
            </a:pPr>
            <a:r>
              <a:rPr lang="en-US" sz="2800" i="1"/>
              <a:t>May</a:t>
            </a:r>
            <a:r>
              <a:rPr lang="en-US" sz="2800"/>
              <a:t> be deducibly secure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Can Lucy deduce contents of file from program?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If output meaningful (</a:t>
            </a:r>
            <a:r>
              <a:rPr lang="ja-JP" altLang="en-US" sz="2400">
                <a:latin typeface="Arial"/>
              </a:rPr>
              <a:t>“</a:t>
            </a:r>
            <a:r>
              <a:rPr lang="en-US" sz="2400"/>
              <a:t>This is right</a:t>
            </a:r>
            <a:r>
              <a:rPr lang="ja-JP" altLang="en-US" sz="2400">
                <a:latin typeface="Arial"/>
              </a:rPr>
              <a:t>”</a:t>
            </a:r>
            <a:r>
              <a:rPr lang="en-US" sz="2400"/>
              <a:t>) or close (</a:t>
            </a:r>
            <a:r>
              <a:rPr lang="ja-JP" altLang="en-US" sz="2400">
                <a:latin typeface="Arial"/>
              </a:rPr>
              <a:t>“</a:t>
            </a:r>
            <a:r>
              <a:rPr lang="en-US" sz="2400"/>
              <a:t>Thes is riqht</a:t>
            </a:r>
            <a:r>
              <a:rPr lang="ja-JP" altLang="en-US" sz="2400">
                <a:latin typeface="Arial"/>
              </a:rPr>
              <a:t>”</a:t>
            </a:r>
            <a:r>
              <a:rPr lang="en-US" sz="2400"/>
              <a:t>), yes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Otherwise, no</a:t>
            </a:r>
          </a:p>
          <a:p>
            <a:pPr>
              <a:lnSpc>
                <a:spcPct val="90000"/>
              </a:lnSpc>
            </a:pPr>
            <a:r>
              <a:rPr lang="en-US" sz="2800"/>
              <a:t>So deducibly secure depends on which inferences are allowed </a:t>
            </a:r>
          </a:p>
        </p:txBody>
      </p:sp>
    </p:spTree>
    <p:extLst>
      <p:ext uri="{BB962C8B-B14F-4D97-AF65-F5344CB8AC3E}">
        <p14:creationId xmlns:p14="http://schemas.microsoft.com/office/powerpoint/2010/main" val="739687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Composable</a:t>
            </a:r>
            <a:r>
              <a:rPr lang="en-US" dirty="0" smtClean="0"/>
              <a:t> Security Properties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28139" y="1832057"/>
            <a:ext cx="854865" cy="12946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1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2851330" y="1832057"/>
            <a:ext cx="854865" cy="12946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2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2015412" y="2161850"/>
            <a:ext cx="5610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+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4072940" y="2161850"/>
            <a:ext cx="5610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=</a:t>
            </a:r>
            <a:endParaRPr lang="en-US" sz="4400" dirty="0"/>
          </a:p>
        </p:txBody>
      </p:sp>
      <p:sp>
        <p:nvSpPr>
          <p:cNvPr id="7" name="Rectangle 6"/>
          <p:cNvSpPr/>
          <p:nvPr/>
        </p:nvSpPr>
        <p:spPr>
          <a:xfrm>
            <a:off x="5037389" y="1837895"/>
            <a:ext cx="854865" cy="12946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1</a:t>
            </a:r>
            <a:endParaRPr lang="en-US" sz="4000" dirty="0"/>
          </a:p>
        </p:txBody>
      </p:sp>
      <p:sp>
        <p:nvSpPr>
          <p:cNvPr id="8" name="Rectangle 7"/>
          <p:cNvSpPr/>
          <p:nvPr/>
        </p:nvSpPr>
        <p:spPr>
          <a:xfrm>
            <a:off x="5885880" y="1837895"/>
            <a:ext cx="854865" cy="12946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2</a:t>
            </a:r>
            <a:endParaRPr 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2015412" y="4005113"/>
            <a:ext cx="456702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Want to say: if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1 obeys policy P and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2 obeys policy P,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         then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12 obeys policy 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3744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Composition of Systems</a:t>
            </a:r>
          </a:p>
        </p:txBody>
      </p:sp>
      <p:sp>
        <p:nvSpPr>
          <p:cNvPr id="353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Does composing systems meeting generalized noninterference-secure property give you a system that also meets this property?</a:t>
            </a:r>
          </a:p>
          <a:p>
            <a:r>
              <a:rPr lang="en-US"/>
              <a:t>Define two systems (</a:t>
            </a:r>
            <a:r>
              <a:rPr lang="en-US" i="1"/>
              <a:t>cat</a:t>
            </a:r>
            <a:r>
              <a:rPr lang="en-US"/>
              <a:t>, </a:t>
            </a:r>
            <a:r>
              <a:rPr lang="en-US" i="1"/>
              <a:t>dog</a:t>
            </a:r>
            <a:r>
              <a:rPr lang="en-US"/>
              <a:t>)</a:t>
            </a:r>
          </a:p>
          <a:p>
            <a:r>
              <a:rPr lang="en-US"/>
              <a:t>Compose them</a:t>
            </a:r>
          </a:p>
        </p:txBody>
      </p:sp>
    </p:spTree>
    <p:extLst>
      <p:ext uri="{BB962C8B-B14F-4D97-AF65-F5344CB8AC3E}">
        <p14:creationId xmlns:p14="http://schemas.microsoft.com/office/powerpoint/2010/main" val="36984490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First System: </a:t>
            </a:r>
            <a:r>
              <a:rPr lang="en-US" i="1"/>
              <a:t>cat</a:t>
            </a:r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800"/>
              <a:t>Inputs, outputs can go left or right</a:t>
            </a:r>
          </a:p>
          <a:p>
            <a:r>
              <a:rPr lang="en-US" sz="2800"/>
              <a:t>After some number of inputs, </a:t>
            </a:r>
            <a:r>
              <a:rPr lang="en-US" sz="2800" i="1"/>
              <a:t>cat</a:t>
            </a:r>
            <a:r>
              <a:rPr lang="en-US" sz="2800"/>
              <a:t> sends two outputs</a:t>
            </a:r>
          </a:p>
          <a:p>
            <a:pPr lvl="1"/>
            <a:r>
              <a:rPr lang="en-US" sz="2400"/>
              <a:t>First </a:t>
            </a:r>
            <a:r>
              <a:rPr lang="en-US" sz="2400" i="1"/>
              <a:t>stop_count</a:t>
            </a:r>
            <a:endParaRPr lang="en-US" sz="2400"/>
          </a:p>
          <a:p>
            <a:pPr lvl="1"/>
            <a:r>
              <a:rPr lang="en-US" sz="2400"/>
              <a:t>Second parity of </a:t>
            </a:r>
            <a:r>
              <a:rPr lang="en-US" sz="2400" i="1"/>
              <a:t>High</a:t>
            </a:r>
            <a:r>
              <a:rPr lang="en-US" sz="2400"/>
              <a:t> inputs, outputs</a:t>
            </a:r>
          </a:p>
        </p:txBody>
      </p:sp>
      <p:pic>
        <p:nvPicPr>
          <p:cNvPr id="3543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895600"/>
            <a:ext cx="3810000" cy="199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76961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Noninterference-Secure?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If even number of </a:t>
            </a:r>
            <a:r>
              <a:rPr lang="en-US" sz="2800" i="1" dirty="0"/>
              <a:t>High</a:t>
            </a:r>
            <a:r>
              <a:rPr lang="en-US" sz="2800" dirty="0"/>
              <a:t> inputs, output </a:t>
            </a:r>
            <a:r>
              <a:rPr lang="en-US" sz="2800" u="sng" dirty="0"/>
              <a:t>could</a:t>
            </a:r>
            <a:r>
              <a:rPr lang="en-US" sz="2800" dirty="0"/>
              <a:t> be: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0 (even number of outputs)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1 (odd number of outputs)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If odd number of </a:t>
            </a:r>
            <a:r>
              <a:rPr lang="en-US" sz="2800" i="1" dirty="0"/>
              <a:t>High</a:t>
            </a:r>
            <a:r>
              <a:rPr lang="en-US" sz="2800" dirty="0"/>
              <a:t> inputs, output </a:t>
            </a:r>
            <a:r>
              <a:rPr lang="en-US" sz="2800" u="sng" dirty="0"/>
              <a:t>could</a:t>
            </a:r>
            <a:r>
              <a:rPr lang="en-US" sz="2800" dirty="0"/>
              <a:t> be: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0 (odd number of outputs)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1 (even number of outputs)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Therefore, High </a:t>
            </a:r>
            <a:r>
              <a:rPr lang="en-US" sz="2800" dirty="0"/>
              <a:t>level inputs do not affect output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So noninterference-secure</a:t>
            </a:r>
          </a:p>
        </p:txBody>
      </p:sp>
    </p:spTree>
    <p:extLst>
      <p:ext uri="{BB962C8B-B14F-4D97-AF65-F5344CB8AC3E}">
        <p14:creationId xmlns:p14="http://schemas.microsoft.com/office/powerpoint/2010/main" val="18694975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Second System: </a:t>
            </a:r>
            <a:r>
              <a:rPr lang="en-US" i="1"/>
              <a:t>dog</a:t>
            </a:r>
          </a:p>
        </p:txBody>
      </p:sp>
      <p:sp>
        <p:nvSpPr>
          <p:cNvPr id="35635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800"/>
              <a:t>High outputs to left</a:t>
            </a:r>
          </a:p>
          <a:p>
            <a:r>
              <a:rPr lang="en-US" sz="2800"/>
              <a:t>Low outputs of 0 or 1 to right</a:t>
            </a:r>
          </a:p>
          <a:p>
            <a:r>
              <a:rPr lang="en-US" sz="2800" i="1"/>
              <a:t>stop_count</a:t>
            </a:r>
            <a:r>
              <a:rPr lang="en-US" sz="2800"/>
              <a:t> input from the left</a:t>
            </a:r>
          </a:p>
          <a:p>
            <a:pPr lvl="1"/>
            <a:r>
              <a:rPr lang="en-US" sz="2400"/>
              <a:t>When it arrives, </a:t>
            </a:r>
            <a:r>
              <a:rPr lang="en-US" sz="2400" i="1"/>
              <a:t>dog</a:t>
            </a:r>
            <a:r>
              <a:rPr lang="en-US" sz="2400"/>
              <a:t> emits 0 or 1</a:t>
            </a:r>
          </a:p>
        </p:txBody>
      </p:sp>
      <p:pic>
        <p:nvPicPr>
          <p:cNvPr id="3563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200400"/>
            <a:ext cx="3581400" cy="180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89878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Noninterference-Secure?</a:t>
            </a:r>
          </a:p>
        </p:txBody>
      </p:sp>
      <p:sp>
        <p:nvSpPr>
          <p:cNvPr id="357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When </a:t>
            </a:r>
            <a:r>
              <a:rPr lang="en-US" sz="2800" i="1"/>
              <a:t>stop_count</a:t>
            </a:r>
            <a:r>
              <a:rPr lang="en-US" sz="2800"/>
              <a:t> arrives: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May or may not be inputs for which there are no corresponding outputs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Parity of </a:t>
            </a:r>
            <a:r>
              <a:rPr lang="en-US" sz="2400" i="1"/>
              <a:t>High</a:t>
            </a:r>
            <a:r>
              <a:rPr lang="en-US" sz="2400"/>
              <a:t> inputs, outputs can be odd or even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Hence </a:t>
            </a:r>
            <a:r>
              <a:rPr lang="en-US" sz="2400" i="1"/>
              <a:t>dog</a:t>
            </a:r>
            <a:r>
              <a:rPr lang="en-US" sz="2400"/>
              <a:t> emits 0 or 1</a:t>
            </a:r>
          </a:p>
          <a:p>
            <a:pPr>
              <a:lnSpc>
                <a:spcPct val="90000"/>
              </a:lnSpc>
            </a:pPr>
            <a:r>
              <a:rPr lang="en-US" sz="2800"/>
              <a:t>High level inputs do not affect low level outputs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So noninterference-secure</a:t>
            </a:r>
          </a:p>
        </p:txBody>
      </p:sp>
    </p:spTree>
    <p:extLst>
      <p:ext uri="{BB962C8B-B14F-4D97-AF65-F5344CB8AC3E}">
        <p14:creationId xmlns:p14="http://schemas.microsoft.com/office/powerpoint/2010/main" val="15555022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4000"/>
              <a:t>Compose Them</a:t>
            </a:r>
          </a:p>
        </p:txBody>
      </p:sp>
      <p:sp>
        <p:nvSpPr>
          <p:cNvPr id="358403" name="Rectangle 3"/>
          <p:cNvSpPr>
            <a:spLocks noGrp="1" noChangeArrowheads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/>
              <a:t>Once sent, message arrives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But </a:t>
            </a:r>
            <a:r>
              <a:rPr lang="en-US" sz="1800" i="1"/>
              <a:t>stop_count</a:t>
            </a:r>
            <a:r>
              <a:rPr lang="en-US" sz="1800"/>
              <a:t> may arrive before all inputs have generated corresponding outputs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If so, even number of </a:t>
            </a:r>
            <a:r>
              <a:rPr lang="en-US" sz="1800" i="1"/>
              <a:t>High</a:t>
            </a:r>
            <a:r>
              <a:rPr lang="en-US" sz="1800"/>
              <a:t> inputs and outputs on </a:t>
            </a:r>
            <a:r>
              <a:rPr lang="en-US" sz="1800" i="1"/>
              <a:t>cat</a:t>
            </a:r>
            <a:r>
              <a:rPr lang="en-US" sz="1800"/>
              <a:t>, but odd number on </a:t>
            </a:r>
            <a:r>
              <a:rPr lang="en-US" sz="1800" i="1"/>
              <a:t>dog</a:t>
            </a:r>
            <a:endParaRPr lang="en-US" sz="1800"/>
          </a:p>
          <a:p>
            <a:pPr>
              <a:lnSpc>
                <a:spcPct val="90000"/>
              </a:lnSpc>
            </a:pPr>
            <a:r>
              <a:rPr lang="en-US" sz="2000"/>
              <a:t>Four cases arise</a:t>
            </a:r>
          </a:p>
        </p:txBody>
      </p:sp>
      <p:pic>
        <p:nvPicPr>
          <p:cNvPr id="3584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81200"/>
            <a:ext cx="7848600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07750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Cases</a:t>
            </a:r>
          </a:p>
        </p:txBody>
      </p:sp>
      <p:sp>
        <p:nvSpPr>
          <p:cNvPr id="359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i="1"/>
              <a:t>cat</a:t>
            </a:r>
            <a:r>
              <a:rPr lang="en-US" sz="2400"/>
              <a:t>, odd number of inputs, outputs; </a:t>
            </a:r>
            <a:r>
              <a:rPr lang="en-US" sz="2400" i="1"/>
              <a:t>dog</a:t>
            </a:r>
            <a:r>
              <a:rPr lang="en-US" sz="2400"/>
              <a:t>, even number of inputs, odd number of outputs</a:t>
            </a:r>
          </a:p>
          <a:p>
            <a:pPr lvl="1"/>
            <a:r>
              <a:rPr lang="en-US" sz="2000"/>
              <a:t>Input message from </a:t>
            </a:r>
            <a:r>
              <a:rPr lang="en-US" sz="2000" i="1"/>
              <a:t>cat</a:t>
            </a:r>
            <a:r>
              <a:rPr lang="en-US" sz="2000"/>
              <a:t> not arrived at </a:t>
            </a:r>
            <a:r>
              <a:rPr lang="en-US" sz="2000" i="1"/>
              <a:t>dog</a:t>
            </a:r>
            <a:r>
              <a:rPr lang="en-US" sz="2000"/>
              <a:t>, contradicting assumption</a:t>
            </a:r>
          </a:p>
          <a:p>
            <a:r>
              <a:rPr lang="en-US" sz="2400" i="1"/>
              <a:t>cat</a:t>
            </a:r>
            <a:r>
              <a:rPr lang="en-US" sz="2400"/>
              <a:t>, even number of inputs, outputs; </a:t>
            </a:r>
            <a:r>
              <a:rPr lang="en-US" sz="2400" i="1"/>
              <a:t>dog</a:t>
            </a:r>
            <a:r>
              <a:rPr lang="en-US" sz="2400"/>
              <a:t>, odd number of inputs, even number of outputs</a:t>
            </a:r>
          </a:p>
          <a:p>
            <a:pPr lvl="1"/>
            <a:r>
              <a:rPr lang="en-US" sz="2000"/>
              <a:t>Input message from </a:t>
            </a:r>
            <a:r>
              <a:rPr lang="en-US" sz="2000" i="1"/>
              <a:t>dog</a:t>
            </a:r>
            <a:r>
              <a:rPr lang="en-US" sz="2000"/>
              <a:t> not arrived at </a:t>
            </a:r>
            <a:r>
              <a:rPr lang="en-US" sz="2000" i="1"/>
              <a:t>cat</a:t>
            </a:r>
            <a:r>
              <a:rPr lang="en-US" sz="2000"/>
              <a:t>, contradicting assumption</a:t>
            </a:r>
          </a:p>
        </p:txBody>
      </p:sp>
    </p:spTree>
    <p:extLst>
      <p:ext uri="{BB962C8B-B14F-4D97-AF65-F5344CB8AC3E}">
        <p14:creationId xmlns:p14="http://schemas.microsoft.com/office/powerpoint/2010/main" val="20094314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Cases</a:t>
            </a:r>
          </a:p>
        </p:txBody>
      </p:sp>
      <p:sp>
        <p:nvSpPr>
          <p:cNvPr id="360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cat, odd number of inputs, outputs; dog, odd number of inputs, even number of outputs</a:t>
            </a:r>
          </a:p>
          <a:p>
            <a:pPr lvl="1"/>
            <a:r>
              <a:rPr lang="en-US" sz="2000"/>
              <a:t>dog sent even number of outputs to cat, so cat has had at least one input from left</a:t>
            </a:r>
          </a:p>
          <a:p>
            <a:r>
              <a:rPr lang="en-US" sz="2400"/>
              <a:t>cat, even number of inputs, outputs; dog, even number of inputs, odd number of outputs</a:t>
            </a:r>
          </a:p>
          <a:p>
            <a:pPr lvl="1"/>
            <a:r>
              <a:rPr lang="en-US" sz="2000"/>
              <a:t>dog sent odd number of outputs to cat, so cat has had at least one input from left</a:t>
            </a:r>
          </a:p>
        </p:txBody>
      </p:sp>
    </p:spTree>
    <p:extLst>
      <p:ext uri="{BB962C8B-B14F-4D97-AF65-F5344CB8AC3E}">
        <p14:creationId xmlns:p14="http://schemas.microsoft.com/office/powerpoint/2010/main" val="24180547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Conclusion</a:t>
            </a:r>
          </a:p>
        </p:txBody>
      </p:sp>
      <p:sp>
        <p:nvSpPr>
          <p:cNvPr id="36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Composite system </a:t>
            </a:r>
            <a:r>
              <a:rPr lang="en-US" sz="2400" i="1"/>
              <a:t>catdog</a:t>
            </a:r>
            <a:r>
              <a:rPr lang="en-US" sz="2400"/>
              <a:t> emits 0 to left, 1 to right (or 1 to left, 0 to right)</a:t>
            </a:r>
          </a:p>
          <a:p>
            <a:pPr lvl="1"/>
            <a:r>
              <a:rPr lang="en-US" sz="2000"/>
              <a:t>Must have received at least one input from left</a:t>
            </a:r>
          </a:p>
          <a:p>
            <a:r>
              <a:rPr lang="en-US" sz="2400"/>
              <a:t>Composite system </a:t>
            </a:r>
            <a:r>
              <a:rPr lang="en-US" sz="2400" i="1"/>
              <a:t>catdog</a:t>
            </a:r>
            <a:r>
              <a:rPr lang="en-US" sz="2400"/>
              <a:t> emits 0 to left, 0 to right (or 1 to left, 1 to right)</a:t>
            </a:r>
          </a:p>
          <a:p>
            <a:pPr lvl="1"/>
            <a:r>
              <a:rPr lang="en-US" sz="2000"/>
              <a:t>Could not have received any from left</a:t>
            </a:r>
          </a:p>
          <a:p>
            <a:r>
              <a:rPr lang="en-US" sz="2400"/>
              <a:t>So, </a:t>
            </a:r>
            <a:r>
              <a:rPr lang="en-US" sz="2400" i="1"/>
              <a:t>High</a:t>
            </a:r>
            <a:r>
              <a:rPr lang="en-US" sz="2400"/>
              <a:t> inputs affect </a:t>
            </a:r>
            <a:r>
              <a:rPr lang="en-US" sz="2400" i="1"/>
              <a:t>Low</a:t>
            </a:r>
            <a:r>
              <a:rPr lang="en-US" sz="2400"/>
              <a:t> outputs</a:t>
            </a:r>
          </a:p>
          <a:p>
            <a:pPr lvl="1"/>
            <a:r>
              <a:rPr lang="en-US" sz="2000"/>
              <a:t>Not noninterference-secure</a:t>
            </a:r>
          </a:p>
        </p:txBody>
      </p:sp>
    </p:spTree>
    <p:extLst>
      <p:ext uri="{BB962C8B-B14F-4D97-AF65-F5344CB8AC3E}">
        <p14:creationId xmlns:p14="http://schemas.microsoft.com/office/powerpoint/2010/main" val="4282279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Feedback-Free Systems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System has </a:t>
            </a:r>
            <a:r>
              <a:rPr lang="en-US" sz="2400" i="1"/>
              <a:t>n</a:t>
            </a:r>
            <a:r>
              <a:rPr lang="en-US" sz="2400"/>
              <a:t> distinct components</a:t>
            </a:r>
          </a:p>
          <a:p>
            <a:r>
              <a:rPr lang="en-US" sz="2400"/>
              <a:t>Components </a:t>
            </a:r>
            <a:r>
              <a:rPr lang="en-US" sz="2400" i="1"/>
              <a:t>c</a:t>
            </a:r>
            <a:r>
              <a:rPr lang="en-US" sz="2400" i="1" baseline="-25000"/>
              <a:t>i</a:t>
            </a:r>
            <a:r>
              <a:rPr lang="en-US" sz="2400"/>
              <a:t>, </a:t>
            </a:r>
            <a:r>
              <a:rPr lang="en-US" sz="2400" i="1"/>
              <a:t>c</a:t>
            </a:r>
            <a:r>
              <a:rPr lang="en-US" sz="2400" i="1" baseline="-25000"/>
              <a:t>j</a:t>
            </a:r>
            <a:r>
              <a:rPr lang="en-US" sz="2400"/>
              <a:t> connected if any output of </a:t>
            </a:r>
            <a:r>
              <a:rPr lang="en-US" sz="2400" i="1"/>
              <a:t>c</a:t>
            </a:r>
            <a:r>
              <a:rPr lang="en-US" sz="2400" i="1" baseline="-25000"/>
              <a:t>i</a:t>
            </a:r>
            <a:r>
              <a:rPr lang="en-US" sz="2400"/>
              <a:t> is input to </a:t>
            </a:r>
            <a:r>
              <a:rPr lang="en-US" sz="2400" i="1"/>
              <a:t>c</a:t>
            </a:r>
            <a:r>
              <a:rPr lang="en-US" sz="2400" i="1" baseline="-25000"/>
              <a:t>j</a:t>
            </a:r>
            <a:r>
              <a:rPr lang="en-US" sz="2400"/>
              <a:t> </a:t>
            </a:r>
          </a:p>
          <a:p>
            <a:r>
              <a:rPr lang="en-US" sz="2400"/>
              <a:t>System is </a:t>
            </a:r>
            <a:r>
              <a:rPr lang="en-US" sz="2400" i="1"/>
              <a:t>feedback-free</a:t>
            </a:r>
            <a:r>
              <a:rPr lang="en-US" sz="2400"/>
              <a:t> if for all </a:t>
            </a:r>
            <a:r>
              <a:rPr lang="en-US" sz="2400" i="1"/>
              <a:t>c</a:t>
            </a:r>
            <a:r>
              <a:rPr lang="en-US" sz="2400" i="1" baseline="-25000"/>
              <a:t>i</a:t>
            </a:r>
            <a:r>
              <a:rPr lang="en-US" sz="2400"/>
              <a:t> connected to </a:t>
            </a:r>
            <a:r>
              <a:rPr lang="en-US" sz="2400" i="1"/>
              <a:t>c</a:t>
            </a:r>
            <a:r>
              <a:rPr lang="en-US" sz="2400" i="1" baseline="-25000"/>
              <a:t>j</a:t>
            </a:r>
            <a:r>
              <a:rPr lang="en-US" sz="2400"/>
              <a:t>, </a:t>
            </a:r>
            <a:r>
              <a:rPr lang="en-US" sz="2400" i="1"/>
              <a:t>c</a:t>
            </a:r>
            <a:r>
              <a:rPr lang="en-US" sz="2400" i="1" baseline="-25000"/>
              <a:t>j</a:t>
            </a:r>
            <a:r>
              <a:rPr lang="en-US" sz="2400"/>
              <a:t> not connected to any </a:t>
            </a:r>
            <a:r>
              <a:rPr lang="en-US" sz="2400" i="1"/>
              <a:t>c</a:t>
            </a:r>
            <a:r>
              <a:rPr lang="en-US" sz="2400" i="1" baseline="-25000"/>
              <a:t>i</a:t>
            </a:r>
            <a:endParaRPr lang="en-US" sz="2400"/>
          </a:p>
          <a:p>
            <a:pPr lvl="1"/>
            <a:r>
              <a:rPr lang="en-US" sz="2000"/>
              <a:t>Intuition: once information flows from one component to another, no information flows back from the second to the first</a:t>
            </a:r>
          </a:p>
        </p:txBody>
      </p:sp>
    </p:spTree>
    <p:extLst>
      <p:ext uri="{BB962C8B-B14F-4D97-AF65-F5344CB8AC3E}">
        <p14:creationId xmlns:p14="http://schemas.microsoft.com/office/powerpoint/2010/main" val="1797150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care about </a:t>
            </a:r>
            <a:r>
              <a:rPr lang="en-US" dirty="0" err="1"/>
              <a:t>c</a:t>
            </a:r>
            <a:r>
              <a:rPr lang="en-US" dirty="0" err="1" smtClean="0"/>
              <a:t>omposability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Extensibility: few systems are standalone</a:t>
            </a:r>
          </a:p>
          <a:p>
            <a:r>
              <a:rPr lang="en-US" dirty="0" smtClean="0"/>
              <a:t>Divide and Conquer design.</a:t>
            </a:r>
          </a:p>
          <a:p>
            <a:pPr lvl="1"/>
            <a:r>
              <a:rPr lang="en-US" dirty="0" smtClean="0"/>
              <a:t>just as with structured programming, want to decompose whole systems into modules</a:t>
            </a:r>
          </a:p>
          <a:p>
            <a:r>
              <a:rPr lang="en-US" dirty="0" smtClean="0"/>
              <a:t>Ubiquity of Parallelism/Concurrency.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601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Feedback-Free Security</a:t>
            </a:r>
          </a:p>
        </p:txBody>
      </p:sp>
      <p:sp>
        <p:nvSpPr>
          <p:cNvPr id="363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i="1"/>
              <a:t>Theorem</a:t>
            </a:r>
            <a:r>
              <a:rPr lang="en-US"/>
              <a:t>: A feedback-free system composed of noninterference-secure systems is itself noninterference-secure</a:t>
            </a:r>
          </a:p>
        </p:txBody>
      </p:sp>
    </p:spTree>
    <p:extLst>
      <p:ext uri="{BB962C8B-B14F-4D97-AF65-F5344CB8AC3E}">
        <p14:creationId xmlns:p14="http://schemas.microsoft.com/office/powerpoint/2010/main" val="95737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Feedback</a:t>
            </a:r>
          </a:p>
        </p:txBody>
      </p:sp>
      <p:sp>
        <p:nvSpPr>
          <p:cNvPr id="364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i="1"/>
              <a:t>Lemma</a:t>
            </a:r>
            <a:r>
              <a:rPr lang="en-US" sz="2400"/>
              <a:t>: A noninterference-secure system can feed a high level output </a:t>
            </a:r>
            <a:r>
              <a:rPr lang="en-US" sz="2400" i="1"/>
              <a:t>o</a:t>
            </a:r>
            <a:r>
              <a:rPr lang="en-US" sz="2400"/>
              <a:t> to a high level input </a:t>
            </a:r>
            <a:r>
              <a:rPr lang="en-US" sz="2400" i="1"/>
              <a:t>i</a:t>
            </a:r>
            <a:r>
              <a:rPr lang="en-US" sz="2400"/>
              <a:t> if the arrival of </a:t>
            </a:r>
            <a:r>
              <a:rPr lang="en-US" sz="2400" i="1"/>
              <a:t>o</a:t>
            </a:r>
            <a:r>
              <a:rPr lang="en-US" sz="2400"/>
              <a:t> at the input of the next component is delayed until </a:t>
            </a:r>
            <a:r>
              <a:rPr lang="en-US" sz="2400" i="1"/>
              <a:t>after</a:t>
            </a:r>
            <a:r>
              <a:rPr lang="en-US" sz="2400"/>
              <a:t> the next low level input or output</a:t>
            </a:r>
          </a:p>
          <a:p>
            <a:r>
              <a:rPr lang="en-US" sz="2400" i="1"/>
              <a:t>Theorem</a:t>
            </a:r>
            <a:r>
              <a:rPr lang="en-US" sz="2400"/>
              <a:t>: A system with feedback as described in the above lemma and composed of noninterference-secure systems is itself noninterference-secure</a:t>
            </a:r>
          </a:p>
        </p:txBody>
      </p:sp>
    </p:spTree>
    <p:extLst>
      <p:ext uri="{BB962C8B-B14F-4D97-AF65-F5344CB8AC3E}">
        <p14:creationId xmlns:p14="http://schemas.microsoft.com/office/powerpoint/2010/main" val="27733302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smtClean="0"/>
              <a:t>Didn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t </a:t>
            </a:r>
            <a:r>
              <a:rPr lang="en-US" dirty="0"/>
              <a:t>They Work?</a:t>
            </a:r>
          </a:p>
        </p:txBody>
      </p:sp>
      <p:sp>
        <p:nvSpPr>
          <p:cNvPr id="365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For compositions to work, machine must act same way regardless of what precedes low level input (high, low, nothing)</a:t>
            </a:r>
          </a:p>
          <a:p>
            <a:r>
              <a:rPr lang="en-US" i="1"/>
              <a:t>dog</a:t>
            </a:r>
            <a:r>
              <a:rPr lang="en-US"/>
              <a:t> does not meet this criterion</a:t>
            </a:r>
          </a:p>
          <a:p>
            <a:pPr lvl="1"/>
            <a:r>
              <a:rPr lang="en-US"/>
              <a:t>If first input is </a:t>
            </a:r>
            <a:r>
              <a:rPr lang="en-US" i="1"/>
              <a:t>stop_count</a:t>
            </a:r>
            <a:r>
              <a:rPr lang="en-US"/>
              <a:t>, </a:t>
            </a:r>
            <a:r>
              <a:rPr lang="en-US" i="1"/>
              <a:t>dog</a:t>
            </a:r>
            <a:r>
              <a:rPr lang="en-US"/>
              <a:t> emits 0</a:t>
            </a:r>
          </a:p>
          <a:p>
            <a:pPr lvl="1"/>
            <a:r>
              <a:rPr lang="en-US"/>
              <a:t>If high level input precedes </a:t>
            </a:r>
            <a:r>
              <a:rPr lang="en-US" i="1"/>
              <a:t>stop_count</a:t>
            </a:r>
            <a:r>
              <a:rPr lang="en-US"/>
              <a:t>, </a:t>
            </a:r>
            <a:r>
              <a:rPr lang="en-US" i="1"/>
              <a:t>dog</a:t>
            </a:r>
            <a:r>
              <a:rPr lang="en-US"/>
              <a:t> emits 0 or 1</a:t>
            </a:r>
          </a:p>
        </p:txBody>
      </p:sp>
    </p:spTree>
    <p:extLst>
      <p:ext uri="{BB962C8B-B14F-4D97-AF65-F5344CB8AC3E}">
        <p14:creationId xmlns:p14="http://schemas.microsoft.com/office/powerpoint/2010/main" val="7217958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State Machine Model</a:t>
            </a:r>
          </a:p>
        </p:txBody>
      </p:sp>
      <p:sp>
        <p:nvSpPr>
          <p:cNvPr id="366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5613" indent="-455613"/>
            <a:r>
              <a:rPr lang="en-US"/>
              <a:t>2-bit machine, levels </a:t>
            </a:r>
            <a:r>
              <a:rPr lang="en-US" i="1"/>
              <a:t>High</a:t>
            </a:r>
            <a:r>
              <a:rPr lang="en-US"/>
              <a:t>, </a:t>
            </a:r>
            <a:r>
              <a:rPr lang="en-US" i="1"/>
              <a:t>Low</a:t>
            </a:r>
            <a:r>
              <a:rPr lang="en-US"/>
              <a:t>, meeting 4 properties:</a:t>
            </a:r>
          </a:p>
          <a:p>
            <a:pPr marL="455613" indent="-455613">
              <a:buFontTx/>
              <a:buAutoNum type="arabicPeriod"/>
            </a:pPr>
            <a:r>
              <a:rPr lang="en-US"/>
              <a:t>For every input </a:t>
            </a:r>
            <a:r>
              <a:rPr lang="en-US" i="1"/>
              <a:t>i</a:t>
            </a:r>
            <a:r>
              <a:rPr lang="en-US" i="1" baseline="-25000"/>
              <a:t>k</a:t>
            </a:r>
            <a:r>
              <a:rPr lang="en-US"/>
              <a:t>, state </a:t>
            </a:r>
            <a:r>
              <a:rPr lang="en-US">
                <a:sym typeface="Symbol" charset="0"/>
              </a:rPr>
              <a:t></a:t>
            </a:r>
            <a:r>
              <a:rPr lang="en-US" i="1" baseline="-25000"/>
              <a:t>j</a:t>
            </a:r>
            <a:r>
              <a:rPr lang="en-US"/>
              <a:t>, there is an element </a:t>
            </a:r>
            <a:r>
              <a:rPr lang="en-US" i="1"/>
              <a:t>c</a:t>
            </a:r>
            <a:r>
              <a:rPr lang="en-US" i="1" baseline="-25000"/>
              <a:t>m</a:t>
            </a:r>
            <a:r>
              <a:rPr lang="en-US"/>
              <a:t> </a:t>
            </a:r>
            <a:r>
              <a:rPr lang="en-US">
                <a:sym typeface="Symbol" charset="0"/>
              </a:rPr>
              <a:t></a:t>
            </a:r>
            <a:r>
              <a:rPr lang="en-US"/>
              <a:t> </a:t>
            </a:r>
            <a:r>
              <a:rPr lang="en-US" i="1"/>
              <a:t>C</a:t>
            </a:r>
            <a:r>
              <a:rPr lang="en-US"/>
              <a:t>* such that </a:t>
            </a:r>
            <a:r>
              <a:rPr lang="en-US" i="1"/>
              <a:t>T</a:t>
            </a:r>
            <a:r>
              <a:rPr lang="en-US"/>
              <a:t>*(</a:t>
            </a:r>
            <a:r>
              <a:rPr lang="en-US" i="1"/>
              <a:t>c</a:t>
            </a:r>
            <a:r>
              <a:rPr lang="en-US" i="1" baseline="-25000"/>
              <a:t>m</a:t>
            </a:r>
            <a:r>
              <a:rPr lang="en-US"/>
              <a:t>, </a:t>
            </a:r>
            <a:r>
              <a:rPr lang="en-US">
                <a:sym typeface="Symbol" charset="0"/>
              </a:rPr>
              <a:t></a:t>
            </a:r>
            <a:r>
              <a:rPr lang="en-US" i="1" baseline="-25000"/>
              <a:t>j</a:t>
            </a:r>
            <a:r>
              <a:rPr lang="en-US"/>
              <a:t>) = </a:t>
            </a:r>
            <a:r>
              <a:rPr lang="en-US">
                <a:sym typeface="Symbol" charset="0"/>
              </a:rPr>
              <a:t></a:t>
            </a:r>
            <a:r>
              <a:rPr lang="en-US" i="1" baseline="-25000"/>
              <a:t>n</a:t>
            </a:r>
            <a:r>
              <a:rPr lang="en-US"/>
              <a:t>, where </a:t>
            </a:r>
            <a:r>
              <a:rPr lang="en-US">
                <a:sym typeface="Symbol" charset="0"/>
              </a:rPr>
              <a:t></a:t>
            </a:r>
            <a:r>
              <a:rPr lang="en-US" i="1" baseline="-25000"/>
              <a:t>n</a:t>
            </a:r>
            <a:r>
              <a:rPr lang="en-US"/>
              <a:t> ≠ </a:t>
            </a:r>
            <a:r>
              <a:rPr lang="en-US">
                <a:sym typeface="Symbol" charset="0"/>
              </a:rPr>
              <a:t></a:t>
            </a:r>
            <a:r>
              <a:rPr lang="en-US" i="1" baseline="-25000"/>
              <a:t>j</a:t>
            </a:r>
            <a:endParaRPr lang="en-US"/>
          </a:p>
          <a:p>
            <a:pPr marL="911225" lvl="1" indent="-225425"/>
            <a:r>
              <a:rPr lang="en-US" i="1"/>
              <a:t>T</a:t>
            </a:r>
            <a:r>
              <a:rPr lang="en-US"/>
              <a:t>* is total function, inputs and commands always move system to a different state</a:t>
            </a:r>
          </a:p>
        </p:txBody>
      </p:sp>
    </p:spTree>
    <p:extLst>
      <p:ext uri="{BB962C8B-B14F-4D97-AF65-F5344CB8AC3E}">
        <p14:creationId xmlns:p14="http://schemas.microsoft.com/office/powerpoint/2010/main" val="4944138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Property 2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There is an equivalence relation </a:t>
            </a:r>
            <a:r>
              <a:rPr lang="en-US" sz="2400">
                <a:sym typeface="Symbol" charset="0"/>
              </a:rPr>
              <a:t> such that:</a:t>
            </a:r>
          </a:p>
          <a:p>
            <a:pPr lvl="1"/>
            <a:r>
              <a:rPr lang="en-US" sz="2000"/>
              <a:t>If system in state </a:t>
            </a:r>
            <a:r>
              <a:rPr lang="en-US" sz="2000">
                <a:sym typeface="Symbol" charset="0"/>
              </a:rPr>
              <a:t></a:t>
            </a:r>
            <a:r>
              <a:rPr lang="en-US" sz="2000" i="1" baseline="-25000"/>
              <a:t>i</a:t>
            </a:r>
            <a:r>
              <a:rPr lang="en-US" sz="2000"/>
              <a:t> and high level sequence of inputs causes transition from </a:t>
            </a:r>
            <a:r>
              <a:rPr lang="en-US" sz="2000">
                <a:sym typeface="Symbol" charset="0"/>
              </a:rPr>
              <a:t></a:t>
            </a:r>
            <a:r>
              <a:rPr lang="en-US" sz="2000" i="1" baseline="-25000"/>
              <a:t>i</a:t>
            </a:r>
            <a:r>
              <a:rPr lang="en-US" sz="2000"/>
              <a:t> to </a:t>
            </a:r>
            <a:r>
              <a:rPr lang="en-US" sz="2000">
                <a:sym typeface="Symbol" charset="0"/>
              </a:rPr>
              <a:t></a:t>
            </a:r>
            <a:r>
              <a:rPr lang="en-US" sz="2000" i="1" baseline="-25000"/>
              <a:t>j</a:t>
            </a:r>
            <a:r>
              <a:rPr lang="en-US" sz="2000"/>
              <a:t>, then </a:t>
            </a:r>
            <a:r>
              <a:rPr lang="en-US" sz="2000">
                <a:sym typeface="Symbol" charset="0"/>
              </a:rPr>
              <a:t></a:t>
            </a:r>
            <a:r>
              <a:rPr lang="en-US" sz="2000" i="1" baseline="-25000"/>
              <a:t>i</a:t>
            </a:r>
            <a:r>
              <a:rPr lang="en-US" sz="2000"/>
              <a:t> </a:t>
            </a:r>
            <a:r>
              <a:rPr lang="en-US" sz="2000">
                <a:sym typeface="Symbol" charset="0"/>
              </a:rPr>
              <a:t> </a:t>
            </a:r>
            <a:r>
              <a:rPr lang="en-US" sz="2000" i="1" baseline="-25000"/>
              <a:t>j</a:t>
            </a:r>
            <a:endParaRPr lang="en-US" sz="2000">
              <a:sym typeface="Symbol" charset="0"/>
            </a:endParaRPr>
          </a:p>
          <a:p>
            <a:pPr lvl="1"/>
            <a:r>
              <a:rPr lang="en-US" sz="2000">
                <a:sym typeface="Symbol" charset="0"/>
              </a:rPr>
              <a:t>If </a:t>
            </a:r>
            <a:r>
              <a:rPr lang="en-US" sz="2000" i="1" baseline="-25000"/>
              <a:t>i</a:t>
            </a:r>
            <a:r>
              <a:rPr lang="en-US" sz="2000"/>
              <a:t> </a:t>
            </a:r>
            <a:r>
              <a:rPr lang="en-US" sz="2000">
                <a:sym typeface="Symbol" charset="0"/>
              </a:rPr>
              <a:t> </a:t>
            </a:r>
            <a:r>
              <a:rPr lang="en-US" sz="2000" i="1" baseline="-25000"/>
              <a:t>j</a:t>
            </a:r>
            <a:r>
              <a:rPr lang="en-US" sz="2000">
                <a:sym typeface="Symbol" charset="0"/>
              </a:rPr>
              <a:t> and low level sequence of inputs </a:t>
            </a:r>
            <a:r>
              <a:rPr lang="en-US" sz="2000" i="1">
                <a:sym typeface="Symbol" charset="0"/>
              </a:rPr>
              <a:t>i</a:t>
            </a:r>
            <a:r>
              <a:rPr lang="en-US" sz="2000" baseline="-25000">
                <a:sym typeface="Symbol" charset="0"/>
              </a:rPr>
              <a:t>1</a:t>
            </a:r>
            <a:r>
              <a:rPr lang="en-US" sz="2000">
                <a:sym typeface="Symbol" charset="0"/>
              </a:rPr>
              <a:t>, …, </a:t>
            </a:r>
            <a:r>
              <a:rPr lang="en-US" sz="2000" i="1">
                <a:sym typeface="Symbol" charset="0"/>
              </a:rPr>
              <a:t>i</a:t>
            </a:r>
            <a:r>
              <a:rPr lang="en-US" sz="2000" i="1" baseline="-25000">
                <a:sym typeface="Symbol" charset="0"/>
              </a:rPr>
              <a:t>n</a:t>
            </a:r>
            <a:r>
              <a:rPr lang="en-US" sz="2000">
                <a:sym typeface="Symbol" charset="0"/>
              </a:rPr>
              <a:t> causes system in state </a:t>
            </a:r>
            <a:r>
              <a:rPr lang="en-US" sz="2000" i="1" baseline="-25000"/>
              <a:t>i</a:t>
            </a:r>
            <a:r>
              <a:rPr lang="en-US" sz="2000">
                <a:sym typeface="Symbol" charset="0"/>
              </a:rPr>
              <a:t> to transition to </a:t>
            </a:r>
            <a:r>
              <a:rPr lang="en-US" sz="2000" i="1" baseline="-25000"/>
              <a:t>i</a:t>
            </a:r>
            <a:r>
              <a:rPr lang="en-US" sz="2000">
                <a:sym typeface="Symbol" charset="0"/>
              </a:rPr>
              <a:t>, then there is a state </a:t>
            </a:r>
            <a:r>
              <a:rPr lang="en-US" sz="2000" i="1" baseline="-25000"/>
              <a:t>j</a:t>
            </a:r>
            <a:r>
              <a:rPr lang="en-US" sz="2000">
                <a:sym typeface="Symbol" charset="0"/>
              </a:rPr>
              <a:t> such that </a:t>
            </a:r>
            <a:r>
              <a:rPr lang="en-US" sz="2000" i="1" baseline="-25000"/>
              <a:t>i</a:t>
            </a:r>
            <a:r>
              <a:rPr lang="en-US" sz="2000">
                <a:sym typeface="Symbol" charset="0"/>
              </a:rPr>
              <a:t></a:t>
            </a:r>
            <a:r>
              <a:rPr lang="en-US" sz="2000"/>
              <a:t> </a:t>
            </a:r>
            <a:r>
              <a:rPr lang="en-US" sz="2000">
                <a:sym typeface="Symbol" charset="0"/>
              </a:rPr>
              <a:t> </a:t>
            </a:r>
            <a:r>
              <a:rPr lang="en-US" sz="2000" i="1" baseline="-25000"/>
              <a:t>j</a:t>
            </a:r>
            <a:r>
              <a:rPr lang="en-US" sz="2000">
                <a:sym typeface="Symbol" charset="0"/>
              </a:rPr>
              <a:t> and the inputs  </a:t>
            </a:r>
            <a:r>
              <a:rPr lang="en-US" sz="2000" i="1">
                <a:sym typeface="Symbol" charset="0"/>
              </a:rPr>
              <a:t>i</a:t>
            </a:r>
            <a:r>
              <a:rPr lang="en-US" sz="2000" baseline="-25000">
                <a:sym typeface="Symbol" charset="0"/>
              </a:rPr>
              <a:t>1</a:t>
            </a:r>
            <a:r>
              <a:rPr lang="en-US" sz="2000">
                <a:sym typeface="Symbol" charset="0"/>
              </a:rPr>
              <a:t>, …, </a:t>
            </a:r>
            <a:r>
              <a:rPr lang="en-US" sz="2000" i="1">
                <a:sym typeface="Symbol" charset="0"/>
              </a:rPr>
              <a:t>i</a:t>
            </a:r>
            <a:r>
              <a:rPr lang="en-US" sz="2000" i="1" baseline="-25000">
                <a:sym typeface="Symbol" charset="0"/>
              </a:rPr>
              <a:t>n</a:t>
            </a:r>
            <a:r>
              <a:rPr lang="en-US" sz="2000">
                <a:sym typeface="Symbol" charset="0"/>
              </a:rPr>
              <a:t> cause system in state </a:t>
            </a:r>
            <a:r>
              <a:rPr lang="en-US" sz="2000" i="1" baseline="-25000"/>
              <a:t>j</a:t>
            </a:r>
            <a:r>
              <a:rPr lang="en-US" sz="2000">
                <a:sym typeface="Symbol" charset="0"/>
              </a:rPr>
              <a:t> to transition to </a:t>
            </a:r>
            <a:r>
              <a:rPr lang="en-US" sz="2000" i="1" baseline="-25000"/>
              <a:t>j</a:t>
            </a:r>
            <a:r>
              <a:rPr lang="en-US" sz="2000">
                <a:sym typeface="Symbol" charset="0"/>
              </a:rPr>
              <a:t></a:t>
            </a:r>
          </a:p>
          <a:p>
            <a:r>
              <a:rPr lang="en-US" sz="2400">
                <a:sym typeface="Symbol" charset="0"/>
              </a:rPr>
              <a:t> holds if low level projections of both states are same</a:t>
            </a:r>
          </a:p>
        </p:txBody>
      </p:sp>
    </p:spTree>
    <p:extLst>
      <p:ext uri="{BB962C8B-B14F-4D97-AF65-F5344CB8AC3E}">
        <p14:creationId xmlns:p14="http://schemas.microsoft.com/office/powerpoint/2010/main" val="8748476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Symbol" charset="0"/>
              </a:rPr>
              <a:t>Property 3</a:t>
            </a:r>
          </a:p>
        </p:txBody>
      </p:sp>
      <p:sp>
        <p:nvSpPr>
          <p:cNvPr id="3686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ym typeface="Symbol" charset="0"/>
              </a:rPr>
              <a:t>Let </a:t>
            </a:r>
            <a:r>
              <a:rPr lang="en-US" i="1" baseline="-25000">
                <a:sym typeface="Symbol" charset="0"/>
              </a:rPr>
              <a:t>i</a:t>
            </a:r>
            <a:r>
              <a:rPr lang="en-US">
                <a:sym typeface="Symbol" charset="0"/>
              </a:rPr>
              <a:t>  </a:t>
            </a:r>
            <a:r>
              <a:rPr lang="en-US" i="1" baseline="-25000">
                <a:sym typeface="Symbol" charset="0"/>
              </a:rPr>
              <a:t>j</a:t>
            </a:r>
            <a:r>
              <a:rPr lang="en-US">
                <a:sym typeface="Symbol" charset="0"/>
              </a:rPr>
              <a:t>. If high level sequence of outputs </a:t>
            </a:r>
            <a:r>
              <a:rPr lang="en-US" i="1">
                <a:sym typeface="Symbol" charset="0"/>
              </a:rPr>
              <a:t>o</a:t>
            </a:r>
            <a:r>
              <a:rPr lang="en-US" baseline="-25000">
                <a:sym typeface="Symbol" charset="0"/>
              </a:rPr>
              <a:t>1</a:t>
            </a:r>
            <a:r>
              <a:rPr lang="en-US">
                <a:sym typeface="Symbol" charset="0"/>
              </a:rPr>
              <a:t>, …, </a:t>
            </a:r>
            <a:r>
              <a:rPr lang="en-US" i="1">
                <a:sym typeface="Symbol" charset="0"/>
              </a:rPr>
              <a:t>o</a:t>
            </a:r>
            <a:r>
              <a:rPr lang="en-US" i="1" baseline="-25000">
                <a:sym typeface="Symbol" charset="0"/>
              </a:rPr>
              <a:t>n</a:t>
            </a:r>
            <a:r>
              <a:rPr lang="en-US">
                <a:sym typeface="Symbol" charset="0"/>
              </a:rPr>
              <a:t> indicate system in state </a:t>
            </a:r>
            <a:r>
              <a:rPr lang="en-US" i="1" baseline="-25000">
                <a:sym typeface="Symbol" charset="0"/>
              </a:rPr>
              <a:t>i</a:t>
            </a:r>
            <a:r>
              <a:rPr lang="en-US">
                <a:sym typeface="Symbol" charset="0"/>
              </a:rPr>
              <a:t> transitioned to state </a:t>
            </a:r>
            <a:r>
              <a:rPr lang="en-US" i="1" baseline="-25000">
                <a:sym typeface="Symbol" charset="0"/>
              </a:rPr>
              <a:t>i</a:t>
            </a:r>
            <a:r>
              <a:rPr lang="en-US">
                <a:sym typeface="Symbol" charset="0"/>
              </a:rPr>
              <a:t>, then for some state </a:t>
            </a:r>
            <a:r>
              <a:rPr lang="en-US" i="1" baseline="-25000">
                <a:sym typeface="Symbol" charset="0"/>
              </a:rPr>
              <a:t>j</a:t>
            </a:r>
            <a:r>
              <a:rPr lang="en-US">
                <a:sym typeface="Symbol" charset="0"/>
              </a:rPr>
              <a:t> with </a:t>
            </a:r>
            <a:r>
              <a:rPr lang="en-US" i="1" baseline="-25000">
                <a:sym typeface="Symbol" charset="0"/>
              </a:rPr>
              <a:t>j</a:t>
            </a:r>
            <a:r>
              <a:rPr lang="en-US">
                <a:sym typeface="Symbol" charset="0"/>
              </a:rPr>
              <a:t>  </a:t>
            </a:r>
            <a:r>
              <a:rPr lang="en-US" i="1" baseline="-25000">
                <a:sym typeface="Symbol" charset="0"/>
              </a:rPr>
              <a:t>i</a:t>
            </a:r>
            <a:r>
              <a:rPr lang="en-US">
                <a:sym typeface="Symbol" charset="0"/>
              </a:rPr>
              <a:t>, high level sequence of outputs </a:t>
            </a:r>
            <a:r>
              <a:rPr lang="en-US" i="1">
                <a:sym typeface="Symbol" charset="0"/>
              </a:rPr>
              <a:t>o</a:t>
            </a:r>
            <a:r>
              <a:rPr lang="en-US" baseline="-25000">
                <a:sym typeface="Symbol" charset="0"/>
              </a:rPr>
              <a:t>1</a:t>
            </a:r>
            <a:r>
              <a:rPr lang="en-US">
                <a:sym typeface="Symbol" charset="0"/>
              </a:rPr>
              <a:t>, …, </a:t>
            </a:r>
            <a:r>
              <a:rPr lang="en-US" i="1">
                <a:sym typeface="Symbol" charset="0"/>
              </a:rPr>
              <a:t>o</a:t>
            </a:r>
            <a:r>
              <a:rPr lang="en-US" i="1" baseline="-25000">
                <a:sym typeface="Symbol" charset="0"/>
              </a:rPr>
              <a:t>m</a:t>
            </a:r>
            <a:r>
              <a:rPr lang="en-US">
                <a:sym typeface="Symbol" charset="0"/>
              </a:rPr>
              <a:t> indicates system in </a:t>
            </a:r>
            <a:r>
              <a:rPr lang="en-US" i="1" baseline="-25000">
                <a:sym typeface="Symbol" charset="0"/>
              </a:rPr>
              <a:t>j</a:t>
            </a:r>
            <a:r>
              <a:rPr lang="en-US">
                <a:sym typeface="Symbol" charset="0"/>
              </a:rPr>
              <a:t> transitioned to </a:t>
            </a:r>
            <a:r>
              <a:rPr lang="en-US" i="1" baseline="-25000">
                <a:sym typeface="Symbol" charset="0"/>
              </a:rPr>
              <a:t>j</a:t>
            </a:r>
            <a:r>
              <a:rPr lang="en-US">
                <a:sym typeface="Symbol" charset="0"/>
              </a:rPr>
              <a:t></a:t>
            </a:r>
          </a:p>
          <a:p>
            <a:pPr lvl="1"/>
            <a:r>
              <a:rPr lang="en-US">
                <a:sym typeface="Symbol" charset="0"/>
              </a:rPr>
              <a:t>High level outputs do not indicate changes in low level projection of states</a:t>
            </a:r>
          </a:p>
        </p:txBody>
      </p:sp>
    </p:spTree>
    <p:extLst>
      <p:ext uri="{BB962C8B-B14F-4D97-AF65-F5344CB8AC3E}">
        <p14:creationId xmlns:p14="http://schemas.microsoft.com/office/powerpoint/2010/main" val="10132289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Symbol" charset="0"/>
              </a:rPr>
              <a:t>Property 4</a:t>
            </a:r>
          </a:p>
        </p:txBody>
      </p:sp>
      <p:sp>
        <p:nvSpPr>
          <p:cNvPr id="369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>
                <a:sym typeface="Symbol" charset="0"/>
              </a:rPr>
              <a:t>Let </a:t>
            </a:r>
            <a:r>
              <a:rPr lang="en-US" sz="2400" i="1" baseline="-25000">
                <a:sym typeface="Symbol" charset="0"/>
              </a:rPr>
              <a:t>i</a:t>
            </a:r>
            <a:r>
              <a:rPr lang="en-US" sz="2400">
                <a:sym typeface="Symbol" charset="0"/>
              </a:rPr>
              <a:t>  </a:t>
            </a:r>
            <a:r>
              <a:rPr lang="en-US" sz="2400" i="1" baseline="-25000">
                <a:sym typeface="Symbol" charset="0"/>
              </a:rPr>
              <a:t>j</a:t>
            </a:r>
            <a:r>
              <a:rPr lang="en-US" sz="2400">
                <a:sym typeface="Symbol" charset="0"/>
              </a:rPr>
              <a:t>, let </a:t>
            </a:r>
            <a:r>
              <a:rPr lang="en-US" sz="2400" i="1">
                <a:sym typeface="Symbol" charset="0"/>
              </a:rPr>
              <a:t>c</a:t>
            </a:r>
            <a:r>
              <a:rPr lang="en-US" sz="2400">
                <a:sym typeface="Symbol" charset="0"/>
              </a:rPr>
              <a:t>, </a:t>
            </a:r>
            <a:r>
              <a:rPr lang="en-US" sz="2400" i="1">
                <a:sym typeface="Symbol" charset="0"/>
              </a:rPr>
              <a:t>d</a:t>
            </a:r>
            <a:r>
              <a:rPr lang="en-US" sz="2400">
                <a:sym typeface="Symbol" charset="0"/>
              </a:rPr>
              <a:t> be high level output sequences, </a:t>
            </a:r>
            <a:r>
              <a:rPr lang="en-US" sz="2400" i="1">
                <a:sym typeface="Symbol" charset="0"/>
              </a:rPr>
              <a:t>e</a:t>
            </a:r>
            <a:r>
              <a:rPr lang="en-US" sz="2400">
                <a:sym typeface="Symbol" charset="0"/>
              </a:rPr>
              <a:t> a low level output. If </a:t>
            </a:r>
            <a:r>
              <a:rPr lang="en-US" sz="2400" i="1">
                <a:sym typeface="Symbol" charset="0"/>
              </a:rPr>
              <a:t>ced</a:t>
            </a:r>
            <a:r>
              <a:rPr lang="en-US" sz="2400">
                <a:sym typeface="Symbol" charset="0"/>
              </a:rPr>
              <a:t> indicates system in state </a:t>
            </a:r>
            <a:r>
              <a:rPr lang="en-US" sz="2400" i="1" baseline="-25000">
                <a:sym typeface="Symbol" charset="0"/>
              </a:rPr>
              <a:t>i</a:t>
            </a:r>
            <a:r>
              <a:rPr lang="en-US" sz="2400">
                <a:sym typeface="Symbol" charset="0"/>
              </a:rPr>
              <a:t> transitions to </a:t>
            </a:r>
            <a:r>
              <a:rPr lang="en-US" sz="2400" i="1" baseline="-25000">
                <a:sym typeface="Symbol" charset="0"/>
              </a:rPr>
              <a:t>i</a:t>
            </a:r>
            <a:r>
              <a:rPr lang="en-US" sz="2400">
                <a:sym typeface="Symbol" charset="0"/>
              </a:rPr>
              <a:t>, then there are high level output sequences </a:t>
            </a:r>
            <a:r>
              <a:rPr lang="en-US" sz="2400" i="1">
                <a:sym typeface="Symbol" charset="0"/>
              </a:rPr>
              <a:t>c</a:t>
            </a:r>
            <a:r>
              <a:rPr lang="ja-JP" altLang="en-US" sz="2400">
                <a:latin typeface="Arial"/>
                <a:sym typeface="Symbol" charset="0"/>
              </a:rPr>
              <a:t>’</a:t>
            </a:r>
            <a:r>
              <a:rPr lang="en-US" sz="2400">
                <a:sym typeface="Symbol" charset="0"/>
              </a:rPr>
              <a:t> and </a:t>
            </a:r>
            <a:r>
              <a:rPr lang="en-US" sz="2400" i="1">
                <a:sym typeface="Symbol" charset="0"/>
              </a:rPr>
              <a:t>d</a:t>
            </a:r>
            <a:r>
              <a:rPr lang="ja-JP" altLang="en-US" sz="2400">
                <a:latin typeface="Arial"/>
                <a:sym typeface="Symbol" charset="0"/>
              </a:rPr>
              <a:t>’</a:t>
            </a:r>
            <a:r>
              <a:rPr lang="en-US" sz="2400">
                <a:sym typeface="Symbol" charset="0"/>
              </a:rPr>
              <a:t> and state </a:t>
            </a:r>
            <a:r>
              <a:rPr lang="en-US" sz="2400" i="1" baseline="-25000">
                <a:sym typeface="Symbol" charset="0"/>
              </a:rPr>
              <a:t>j</a:t>
            </a:r>
            <a:r>
              <a:rPr lang="en-US" sz="2400">
                <a:sym typeface="Symbol" charset="0"/>
              </a:rPr>
              <a:t> such that </a:t>
            </a:r>
            <a:r>
              <a:rPr lang="en-US" sz="2400" i="1">
                <a:sym typeface="Symbol" charset="0"/>
              </a:rPr>
              <a:t>c</a:t>
            </a:r>
            <a:r>
              <a:rPr lang="en-US" sz="2400">
                <a:sym typeface="Symbol" charset="0"/>
              </a:rPr>
              <a:t></a:t>
            </a:r>
            <a:r>
              <a:rPr lang="en-US" sz="2400" i="1">
                <a:sym typeface="Symbol" charset="0"/>
              </a:rPr>
              <a:t>ed</a:t>
            </a:r>
            <a:r>
              <a:rPr lang="en-US" sz="2400">
                <a:sym typeface="Symbol" charset="0"/>
              </a:rPr>
              <a:t> indicates system in state </a:t>
            </a:r>
            <a:r>
              <a:rPr lang="en-US" sz="2400" i="1" baseline="-25000">
                <a:sym typeface="Symbol" charset="0"/>
              </a:rPr>
              <a:t>j</a:t>
            </a:r>
            <a:r>
              <a:rPr lang="en-US" sz="2400">
                <a:sym typeface="Symbol" charset="0"/>
              </a:rPr>
              <a:t> transitions to state </a:t>
            </a:r>
            <a:r>
              <a:rPr lang="en-US" sz="2400" i="1" baseline="-25000">
                <a:sym typeface="Symbol" charset="0"/>
              </a:rPr>
              <a:t>j</a:t>
            </a:r>
            <a:r>
              <a:rPr lang="en-US" sz="2400">
                <a:sym typeface="Symbol" charset="0"/>
              </a:rPr>
              <a:t></a:t>
            </a:r>
          </a:p>
          <a:p>
            <a:pPr lvl="1"/>
            <a:r>
              <a:rPr lang="en-US" sz="2000">
                <a:sym typeface="Symbol" charset="0"/>
              </a:rPr>
              <a:t>Intermingled low level, high level outputs cause changes in low level state reflecting low level outputs only</a:t>
            </a:r>
          </a:p>
        </p:txBody>
      </p:sp>
    </p:spTree>
    <p:extLst>
      <p:ext uri="{BB962C8B-B14F-4D97-AF65-F5344CB8AC3E}">
        <p14:creationId xmlns:p14="http://schemas.microsoft.com/office/powerpoint/2010/main" val="1879678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Symbol" charset="0"/>
              </a:rPr>
              <a:t>Restrictiveness</a:t>
            </a:r>
          </a:p>
        </p:txBody>
      </p:sp>
      <p:sp>
        <p:nvSpPr>
          <p:cNvPr id="370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ym typeface="Symbol" charset="0"/>
              </a:rPr>
              <a:t>System is </a:t>
            </a:r>
            <a:r>
              <a:rPr lang="en-US" i="1">
                <a:sym typeface="Symbol" charset="0"/>
              </a:rPr>
              <a:t>restrictive</a:t>
            </a:r>
            <a:r>
              <a:rPr lang="en-US">
                <a:sym typeface="Symbol" charset="0"/>
              </a:rPr>
              <a:t> if it meets the preceding 4 properties</a:t>
            </a:r>
          </a:p>
        </p:txBody>
      </p:sp>
    </p:spTree>
    <p:extLst>
      <p:ext uri="{BB962C8B-B14F-4D97-AF65-F5344CB8AC3E}">
        <p14:creationId xmlns:p14="http://schemas.microsoft.com/office/powerpoint/2010/main" val="1333353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Symbol" charset="0"/>
              </a:rPr>
              <a:t>Composition</a:t>
            </a:r>
          </a:p>
        </p:txBody>
      </p:sp>
      <p:sp>
        <p:nvSpPr>
          <p:cNvPr id="371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ym typeface="Symbol" charset="0"/>
              </a:rPr>
              <a:t>Intuition: by 3 and 4, high level output followed by low level output has same effect as low level input, so composition of restrictive systems should be restrictive</a:t>
            </a:r>
          </a:p>
        </p:txBody>
      </p:sp>
    </p:spTree>
    <p:extLst>
      <p:ext uri="{BB962C8B-B14F-4D97-AF65-F5344CB8AC3E}">
        <p14:creationId xmlns:p14="http://schemas.microsoft.com/office/powerpoint/2010/main" val="23894719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Symbol" charset="0"/>
              </a:rPr>
              <a:t>Composite System</a:t>
            </a:r>
          </a:p>
        </p:txBody>
      </p:sp>
      <p:sp>
        <p:nvSpPr>
          <p:cNvPr id="372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sym typeface="Symbol" charset="0"/>
              </a:rPr>
              <a:t>System </a:t>
            </a:r>
            <a:r>
              <a:rPr lang="en-US" i="1">
                <a:sym typeface="Symbol" charset="0"/>
              </a:rPr>
              <a:t>M</a:t>
            </a:r>
            <a:r>
              <a:rPr lang="en-US" baseline="-25000">
                <a:sym typeface="Symbol" charset="0"/>
              </a:rPr>
              <a:t>1</a:t>
            </a:r>
            <a:r>
              <a:rPr lang="ja-JP" altLang="en-US">
                <a:latin typeface="Arial"/>
                <a:sym typeface="Symbol" charset="0"/>
              </a:rPr>
              <a:t>’</a:t>
            </a:r>
            <a:r>
              <a:rPr lang="en-US">
                <a:sym typeface="Symbol" charset="0"/>
              </a:rPr>
              <a:t>s outputs are </a:t>
            </a:r>
            <a:r>
              <a:rPr lang="en-US" i="1">
                <a:sym typeface="Symbol" charset="0"/>
              </a:rPr>
              <a:t>M</a:t>
            </a:r>
            <a:r>
              <a:rPr lang="en-US" baseline="-25000">
                <a:sym typeface="Symbol" charset="0"/>
              </a:rPr>
              <a:t>2</a:t>
            </a:r>
            <a:r>
              <a:rPr lang="ja-JP" altLang="en-US">
                <a:latin typeface="Arial"/>
                <a:sym typeface="Symbol" charset="0"/>
              </a:rPr>
              <a:t>’</a:t>
            </a:r>
            <a:r>
              <a:rPr lang="en-US">
                <a:sym typeface="Symbol" charset="0"/>
              </a:rPr>
              <a:t>s inputs</a:t>
            </a:r>
          </a:p>
          <a:p>
            <a:pPr>
              <a:lnSpc>
                <a:spcPct val="90000"/>
              </a:lnSpc>
            </a:pPr>
            <a:r>
              <a:rPr lang="en-US">
                <a:sym typeface="Symbol" charset="0"/>
              </a:rPr>
              <a:t></a:t>
            </a:r>
            <a:r>
              <a:rPr lang="en-US" baseline="-25000">
                <a:sym typeface="Symbol" charset="0"/>
              </a:rPr>
              <a:t>1</a:t>
            </a:r>
            <a:r>
              <a:rPr lang="en-US" i="1" baseline="-25000">
                <a:sym typeface="Symbol" charset="0"/>
              </a:rPr>
              <a:t>i</a:t>
            </a:r>
            <a:r>
              <a:rPr lang="en-US">
                <a:sym typeface="Symbol" charset="0"/>
              </a:rPr>
              <a:t>, </a:t>
            </a:r>
            <a:r>
              <a:rPr lang="en-US" baseline="-25000">
                <a:sym typeface="Symbol" charset="0"/>
              </a:rPr>
              <a:t>2</a:t>
            </a:r>
            <a:r>
              <a:rPr lang="en-US" i="1" baseline="-25000">
                <a:sym typeface="Symbol" charset="0"/>
              </a:rPr>
              <a:t>i</a:t>
            </a:r>
            <a:r>
              <a:rPr lang="en-US">
                <a:sym typeface="Symbol" charset="0"/>
              </a:rPr>
              <a:t> states of </a:t>
            </a:r>
            <a:r>
              <a:rPr lang="en-US" i="1">
                <a:sym typeface="Symbol" charset="0"/>
              </a:rPr>
              <a:t>M</a:t>
            </a:r>
            <a:r>
              <a:rPr lang="en-US" baseline="-25000">
                <a:sym typeface="Symbol" charset="0"/>
              </a:rPr>
              <a:t>1</a:t>
            </a:r>
            <a:r>
              <a:rPr lang="en-US">
                <a:sym typeface="Symbol" charset="0"/>
              </a:rPr>
              <a:t>, </a:t>
            </a:r>
            <a:r>
              <a:rPr lang="en-US" i="1">
                <a:sym typeface="Symbol" charset="0"/>
              </a:rPr>
              <a:t>M</a:t>
            </a:r>
            <a:r>
              <a:rPr lang="en-US" baseline="-25000">
                <a:sym typeface="Symbol" charset="0"/>
              </a:rPr>
              <a:t>2</a:t>
            </a:r>
            <a:endParaRPr lang="en-US">
              <a:sym typeface="Symbol" charset="0"/>
            </a:endParaRPr>
          </a:p>
          <a:p>
            <a:pPr>
              <a:lnSpc>
                <a:spcPct val="90000"/>
              </a:lnSpc>
            </a:pPr>
            <a:r>
              <a:rPr lang="en-US">
                <a:sym typeface="Symbol" charset="0"/>
              </a:rPr>
              <a:t>States of composite system pairs of </a:t>
            </a:r>
            <a:r>
              <a:rPr lang="en-US" i="1">
                <a:sym typeface="Symbol" charset="0"/>
              </a:rPr>
              <a:t>M</a:t>
            </a:r>
            <a:r>
              <a:rPr lang="en-US" baseline="-25000">
                <a:sym typeface="Symbol" charset="0"/>
              </a:rPr>
              <a:t>1</a:t>
            </a:r>
            <a:r>
              <a:rPr lang="en-US">
                <a:sym typeface="Symbol" charset="0"/>
              </a:rPr>
              <a:t>, </a:t>
            </a:r>
            <a:r>
              <a:rPr lang="en-US" i="1">
                <a:sym typeface="Symbol" charset="0"/>
              </a:rPr>
              <a:t>M</a:t>
            </a:r>
            <a:r>
              <a:rPr lang="en-US" baseline="-25000">
                <a:sym typeface="Symbol" charset="0"/>
              </a:rPr>
              <a:t>2 </a:t>
            </a:r>
            <a:r>
              <a:rPr lang="en-US">
                <a:sym typeface="Symbol" charset="0"/>
              </a:rPr>
              <a:t>states (</a:t>
            </a:r>
            <a:r>
              <a:rPr lang="en-US" baseline="-25000">
                <a:sym typeface="Symbol" charset="0"/>
              </a:rPr>
              <a:t>1</a:t>
            </a:r>
            <a:r>
              <a:rPr lang="en-US" i="1" baseline="-25000">
                <a:sym typeface="Symbol" charset="0"/>
              </a:rPr>
              <a:t>i</a:t>
            </a:r>
            <a:r>
              <a:rPr lang="en-US">
                <a:sym typeface="Symbol" charset="0"/>
              </a:rPr>
              <a:t>, </a:t>
            </a:r>
            <a:r>
              <a:rPr lang="en-US" baseline="-25000">
                <a:sym typeface="Symbol" charset="0"/>
              </a:rPr>
              <a:t>2</a:t>
            </a:r>
            <a:r>
              <a:rPr lang="en-US" i="1" baseline="-25000">
                <a:sym typeface="Symbol" charset="0"/>
              </a:rPr>
              <a:t>i</a:t>
            </a:r>
            <a:r>
              <a:rPr lang="en-US">
                <a:sym typeface="Symbol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i="1">
                <a:sym typeface="Symbol" charset="0"/>
              </a:rPr>
              <a:t>e</a:t>
            </a:r>
            <a:r>
              <a:rPr lang="en-US">
                <a:sym typeface="Symbol" charset="0"/>
              </a:rPr>
              <a:t> event causing transition</a:t>
            </a:r>
          </a:p>
          <a:p>
            <a:pPr>
              <a:lnSpc>
                <a:spcPct val="90000"/>
              </a:lnSpc>
            </a:pPr>
            <a:r>
              <a:rPr lang="en-US" i="1">
                <a:sym typeface="Symbol" charset="0"/>
              </a:rPr>
              <a:t>e</a:t>
            </a:r>
            <a:r>
              <a:rPr lang="en-US">
                <a:sym typeface="Symbol" charset="0"/>
              </a:rPr>
              <a:t> causes transition from state (</a:t>
            </a:r>
            <a:r>
              <a:rPr lang="en-US" baseline="-25000">
                <a:sym typeface="Symbol" charset="0"/>
              </a:rPr>
              <a:t>1</a:t>
            </a:r>
            <a:r>
              <a:rPr lang="en-US" i="1" baseline="-25000">
                <a:sym typeface="Symbol" charset="0"/>
              </a:rPr>
              <a:t>a</a:t>
            </a:r>
            <a:r>
              <a:rPr lang="en-US">
                <a:sym typeface="Symbol" charset="0"/>
              </a:rPr>
              <a:t>, </a:t>
            </a:r>
            <a:r>
              <a:rPr lang="en-US" baseline="-25000">
                <a:sym typeface="Symbol" charset="0"/>
              </a:rPr>
              <a:t>2</a:t>
            </a:r>
            <a:r>
              <a:rPr lang="en-US" i="1" baseline="-25000">
                <a:sym typeface="Symbol" charset="0"/>
              </a:rPr>
              <a:t>a</a:t>
            </a:r>
            <a:r>
              <a:rPr lang="en-US">
                <a:sym typeface="Symbol" charset="0"/>
              </a:rPr>
              <a:t>) to state (</a:t>
            </a:r>
            <a:r>
              <a:rPr lang="en-US" baseline="-25000">
                <a:sym typeface="Symbol" charset="0"/>
              </a:rPr>
              <a:t>1</a:t>
            </a:r>
            <a:r>
              <a:rPr lang="en-US" i="1" baseline="-25000">
                <a:sym typeface="Symbol" charset="0"/>
              </a:rPr>
              <a:t>b</a:t>
            </a:r>
            <a:r>
              <a:rPr lang="en-US">
                <a:sym typeface="Symbol" charset="0"/>
              </a:rPr>
              <a:t>, </a:t>
            </a:r>
            <a:r>
              <a:rPr lang="en-US" baseline="-25000">
                <a:sym typeface="Symbol" charset="0"/>
              </a:rPr>
              <a:t>2</a:t>
            </a:r>
            <a:r>
              <a:rPr lang="en-US" i="1" baseline="-25000">
                <a:sym typeface="Symbol" charset="0"/>
              </a:rPr>
              <a:t>b</a:t>
            </a:r>
            <a:r>
              <a:rPr lang="en-US">
                <a:sym typeface="Symbol" charset="0"/>
              </a:rPr>
              <a:t>) if any of 3 conditions hold</a:t>
            </a:r>
          </a:p>
        </p:txBody>
      </p:sp>
    </p:spTree>
    <p:extLst>
      <p:ext uri="{BB962C8B-B14F-4D97-AF65-F5344CB8AC3E}">
        <p14:creationId xmlns:p14="http://schemas.microsoft.com/office/powerpoint/2010/main" val="1388623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G&amp;M Noninterference</a:t>
            </a:r>
            <a:endParaRPr lang="en-US" dirty="0"/>
          </a:p>
        </p:txBody>
      </p:sp>
      <p:sp>
        <p:nvSpPr>
          <p:cNvPr id="331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Assumed: Output </a:t>
            </a:r>
            <a:r>
              <a:rPr lang="en-US" u="sng" dirty="0"/>
              <a:t>function</a:t>
            </a:r>
            <a:r>
              <a:rPr lang="en-US" dirty="0"/>
              <a:t> of input</a:t>
            </a:r>
          </a:p>
          <a:p>
            <a:pPr lvl="1"/>
            <a:r>
              <a:rPr lang="en-US" dirty="0"/>
              <a:t>Means deterministic (else not function)</a:t>
            </a:r>
          </a:p>
          <a:p>
            <a:pPr lvl="1"/>
            <a:r>
              <a:rPr lang="en-US" dirty="0"/>
              <a:t>Means </a:t>
            </a:r>
            <a:r>
              <a:rPr lang="en-US" dirty="0" err="1"/>
              <a:t>uninterruptability</a:t>
            </a:r>
            <a:r>
              <a:rPr lang="en-US" dirty="0"/>
              <a:t> (differences in timings can cause differences in states, hence in outputs)</a:t>
            </a:r>
          </a:p>
          <a:p>
            <a:r>
              <a:rPr lang="en-US" dirty="0"/>
              <a:t>This result for deterministic, noninterference-secure systems</a:t>
            </a:r>
          </a:p>
        </p:txBody>
      </p:sp>
    </p:spTree>
    <p:extLst>
      <p:ext uri="{BB962C8B-B14F-4D97-AF65-F5344CB8AC3E}">
        <p14:creationId xmlns:p14="http://schemas.microsoft.com/office/powerpoint/2010/main" val="632033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Symbol" charset="0"/>
              </a:rPr>
              <a:t>Conditions</a:t>
            </a:r>
          </a:p>
        </p:txBody>
      </p:sp>
      <p:sp>
        <p:nvSpPr>
          <p:cNvPr id="3737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 typeface="Arial" charset="0"/>
              <a:buAutoNum type="arabicPeriod"/>
            </a:pPr>
            <a:r>
              <a:rPr lang="en-US" sz="2400">
                <a:sym typeface="Symbol" charset="0"/>
              </a:rPr>
              <a:t>M</a:t>
            </a:r>
            <a:r>
              <a:rPr lang="en-US" sz="2400" baseline="-25000">
                <a:sym typeface="Symbol" charset="0"/>
              </a:rPr>
              <a:t>1</a:t>
            </a:r>
            <a:r>
              <a:rPr lang="en-US" sz="2400">
                <a:sym typeface="Symbol" charset="0"/>
              </a:rPr>
              <a:t> in state </a:t>
            </a:r>
            <a:r>
              <a:rPr lang="en-US" sz="2400" baseline="-25000">
                <a:sym typeface="Symbol" charset="0"/>
              </a:rPr>
              <a:t>1</a:t>
            </a:r>
            <a:r>
              <a:rPr lang="en-US" sz="2400" i="1" baseline="-25000">
                <a:sym typeface="Symbol" charset="0"/>
              </a:rPr>
              <a:t>a</a:t>
            </a:r>
            <a:r>
              <a:rPr lang="en-US" sz="2400">
                <a:sym typeface="Symbol" charset="0"/>
              </a:rPr>
              <a:t> and </a:t>
            </a:r>
            <a:r>
              <a:rPr lang="en-US" sz="2400" i="1">
                <a:sym typeface="Symbol" charset="0"/>
              </a:rPr>
              <a:t>e</a:t>
            </a:r>
            <a:r>
              <a:rPr lang="en-US" sz="2400">
                <a:sym typeface="Symbol" charset="0"/>
              </a:rPr>
              <a:t> occurs, M</a:t>
            </a:r>
            <a:r>
              <a:rPr lang="en-US" sz="2400" baseline="-25000">
                <a:sym typeface="Symbol" charset="0"/>
              </a:rPr>
              <a:t>1</a:t>
            </a:r>
            <a:r>
              <a:rPr lang="en-US" sz="2400">
                <a:sym typeface="Symbol" charset="0"/>
              </a:rPr>
              <a:t> transitions to </a:t>
            </a:r>
            <a:r>
              <a:rPr lang="en-US" sz="2400" baseline="-25000">
                <a:sym typeface="Symbol" charset="0"/>
              </a:rPr>
              <a:t>1</a:t>
            </a:r>
            <a:r>
              <a:rPr lang="en-US" sz="2400" i="1" baseline="-25000">
                <a:sym typeface="Symbol" charset="0"/>
              </a:rPr>
              <a:t>b</a:t>
            </a:r>
            <a:r>
              <a:rPr lang="en-US" sz="2400">
                <a:sym typeface="Symbol" charset="0"/>
              </a:rPr>
              <a:t>; </a:t>
            </a:r>
            <a:r>
              <a:rPr lang="en-US" sz="2400" i="1">
                <a:sym typeface="Symbol" charset="0"/>
              </a:rPr>
              <a:t>e</a:t>
            </a:r>
            <a:r>
              <a:rPr lang="en-US" sz="2400">
                <a:sym typeface="Symbol" charset="0"/>
              </a:rPr>
              <a:t> not an event for M</a:t>
            </a:r>
            <a:r>
              <a:rPr lang="en-US" sz="2400" baseline="-25000">
                <a:sym typeface="Symbol" charset="0"/>
              </a:rPr>
              <a:t>2</a:t>
            </a:r>
            <a:r>
              <a:rPr lang="en-US" sz="2400">
                <a:sym typeface="Symbol" charset="0"/>
              </a:rPr>
              <a:t>; and </a:t>
            </a:r>
            <a:r>
              <a:rPr lang="en-US" sz="2400" baseline="-25000">
                <a:sym typeface="Symbol" charset="0"/>
              </a:rPr>
              <a:t>2</a:t>
            </a:r>
            <a:r>
              <a:rPr lang="en-US" sz="2400" i="1" baseline="-25000">
                <a:sym typeface="Symbol" charset="0"/>
              </a:rPr>
              <a:t>a</a:t>
            </a:r>
            <a:r>
              <a:rPr lang="en-US" sz="2400">
                <a:sym typeface="Symbol" charset="0"/>
              </a:rPr>
              <a:t> = </a:t>
            </a:r>
            <a:r>
              <a:rPr lang="en-US" sz="2400" baseline="-25000">
                <a:sym typeface="Symbol" charset="0"/>
              </a:rPr>
              <a:t>2</a:t>
            </a:r>
            <a:r>
              <a:rPr lang="en-US" sz="2400" i="1" baseline="-25000">
                <a:sym typeface="Symbol" charset="0"/>
              </a:rPr>
              <a:t>b</a:t>
            </a:r>
          </a:p>
          <a:p>
            <a:pPr marL="609600" indent="-609600">
              <a:buFont typeface="Arial" charset="0"/>
              <a:buAutoNum type="arabicPeriod"/>
            </a:pPr>
            <a:r>
              <a:rPr lang="en-US" sz="2400">
                <a:sym typeface="Symbol" charset="0"/>
              </a:rPr>
              <a:t>M</a:t>
            </a:r>
            <a:r>
              <a:rPr lang="en-US" sz="2400" baseline="-25000">
                <a:sym typeface="Symbol" charset="0"/>
              </a:rPr>
              <a:t>2</a:t>
            </a:r>
            <a:r>
              <a:rPr lang="en-US" sz="2400">
                <a:sym typeface="Symbol" charset="0"/>
              </a:rPr>
              <a:t> in state </a:t>
            </a:r>
            <a:r>
              <a:rPr lang="en-US" sz="2400" baseline="-25000">
                <a:sym typeface="Symbol" charset="0"/>
              </a:rPr>
              <a:t>2</a:t>
            </a:r>
            <a:r>
              <a:rPr lang="en-US" sz="2400" i="1" baseline="-25000">
                <a:sym typeface="Symbol" charset="0"/>
              </a:rPr>
              <a:t>a</a:t>
            </a:r>
            <a:r>
              <a:rPr lang="en-US" sz="2400">
                <a:sym typeface="Symbol" charset="0"/>
              </a:rPr>
              <a:t> and </a:t>
            </a:r>
            <a:r>
              <a:rPr lang="en-US" sz="2400" i="1">
                <a:sym typeface="Symbol" charset="0"/>
              </a:rPr>
              <a:t>e</a:t>
            </a:r>
            <a:r>
              <a:rPr lang="en-US" sz="2400">
                <a:sym typeface="Symbol" charset="0"/>
              </a:rPr>
              <a:t> occurs, M</a:t>
            </a:r>
            <a:r>
              <a:rPr lang="en-US" sz="2400" baseline="-25000">
                <a:sym typeface="Symbol" charset="0"/>
              </a:rPr>
              <a:t>2</a:t>
            </a:r>
            <a:r>
              <a:rPr lang="en-US" sz="2400">
                <a:sym typeface="Symbol" charset="0"/>
              </a:rPr>
              <a:t> transitions to </a:t>
            </a:r>
            <a:r>
              <a:rPr lang="en-US" sz="2400" baseline="-25000">
                <a:sym typeface="Symbol" charset="0"/>
              </a:rPr>
              <a:t>2</a:t>
            </a:r>
            <a:r>
              <a:rPr lang="en-US" sz="2400" i="1" baseline="-25000">
                <a:sym typeface="Symbol" charset="0"/>
              </a:rPr>
              <a:t>b</a:t>
            </a:r>
            <a:r>
              <a:rPr lang="en-US" sz="2400">
                <a:sym typeface="Symbol" charset="0"/>
              </a:rPr>
              <a:t>; </a:t>
            </a:r>
            <a:r>
              <a:rPr lang="en-US" sz="2400" i="1">
                <a:sym typeface="Symbol" charset="0"/>
              </a:rPr>
              <a:t>e</a:t>
            </a:r>
            <a:r>
              <a:rPr lang="en-US" sz="2400">
                <a:sym typeface="Symbol" charset="0"/>
              </a:rPr>
              <a:t> not an event for M</a:t>
            </a:r>
            <a:r>
              <a:rPr lang="en-US" sz="2400" baseline="-25000">
                <a:sym typeface="Symbol" charset="0"/>
              </a:rPr>
              <a:t>1</a:t>
            </a:r>
            <a:r>
              <a:rPr lang="en-US" sz="2400">
                <a:sym typeface="Symbol" charset="0"/>
              </a:rPr>
              <a:t>; and </a:t>
            </a:r>
            <a:r>
              <a:rPr lang="en-US" sz="2400" baseline="-25000">
                <a:sym typeface="Symbol" charset="0"/>
              </a:rPr>
              <a:t>1</a:t>
            </a:r>
            <a:r>
              <a:rPr lang="en-US" sz="2400" i="1" baseline="-25000">
                <a:sym typeface="Symbol" charset="0"/>
              </a:rPr>
              <a:t>a</a:t>
            </a:r>
            <a:r>
              <a:rPr lang="en-US" sz="2400">
                <a:sym typeface="Symbol" charset="0"/>
              </a:rPr>
              <a:t> = </a:t>
            </a:r>
            <a:r>
              <a:rPr lang="en-US" sz="2400" baseline="-25000">
                <a:sym typeface="Symbol" charset="0"/>
              </a:rPr>
              <a:t>1</a:t>
            </a:r>
            <a:r>
              <a:rPr lang="en-US" sz="2400" i="1" baseline="-25000">
                <a:sym typeface="Symbol" charset="0"/>
              </a:rPr>
              <a:t>b</a:t>
            </a:r>
          </a:p>
          <a:p>
            <a:pPr marL="609600" indent="-609600">
              <a:buFont typeface="Arial" charset="0"/>
              <a:buAutoNum type="arabicPeriod"/>
            </a:pPr>
            <a:r>
              <a:rPr lang="en-US" sz="2400">
                <a:sym typeface="Symbol" charset="0"/>
              </a:rPr>
              <a:t>M</a:t>
            </a:r>
            <a:r>
              <a:rPr lang="en-US" sz="2400" baseline="-25000">
                <a:sym typeface="Symbol" charset="0"/>
              </a:rPr>
              <a:t>1</a:t>
            </a:r>
            <a:r>
              <a:rPr lang="en-US" sz="2400">
                <a:sym typeface="Symbol" charset="0"/>
              </a:rPr>
              <a:t> in state </a:t>
            </a:r>
            <a:r>
              <a:rPr lang="en-US" sz="2400" baseline="-25000">
                <a:sym typeface="Symbol" charset="0"/>
              </a:rPr>
              <a:t>1</a:t>
            </a:r>
            <a:r>
              <a:rPr lang="en-US" sz="2400" i="1" baseline="-25000">
                <a:sym typeface="Symbol" charset="0"/>
              </a:rPr>
              <a:t>a</a:t>
            </a:r>
            <a:r>
              <a:rPr lang="en-US" sz="2400">
                <a:sym typeface="Symbol" charset="0"/>
              </a:rPr>
              <a:t> and </a:t>
            </a:r>
            <a:r>
              <a:rPr lang="en-US" sz="2400" i="1">
                <a:sym typeface="Symbol" charset="0"/>
              </a:rPr>
              <a:t>e</a:t>
            </a:r>
            <a:r>
              <a:rPr lang="en-US" sz="2400">
                <a:sym typeface="Symbol" charset="0"/>
              </a:rPr>
              <a:t> occurs, M</a:t>
            </a:r>
            <a:r>
              <a:rPr lang="en-US" sz="2400" baseline="-25000">
                <a:sym typeface="Symbol" charset="0"/>
              </a:rPr>
              <a:t>1</a:t>
            </a:r>
            <a:r>
              <a:rPr lang="en-US" sz="2400">
                <a:sym typeface="Symbol" charset="0"/>
              </a:rPr>
              <a:t> transitions to </a:t>
            </a:r>
            <a:r>
              <a:rPr lang="en-US" sz="2400" baseline="-25000">
                <a:sym typeface="Symbol" charset="0"/>
              </a:rPr>
              <a:t>1</a:t>
            </a:r>
            <a:r>
              <a:rPr lang="en-US" sz="2400" i="1" baseline="-25000">
                <a:sym typeface="Symbol" charset="0"/>
              </a:rPr>
              <a:t>b</a:t>
            </a:r>
            <a:r>
              <a:rPr lang="en-US" sz="2400">
                <a:sym typeface="Symbol" charset="0"/>
              </a:rPr>
              <a:t>; M</a:t>
            </a:r>
            <a:r>
              <a:rPr lang="en-US" sz="2400" baseline="-25000">
                <a:sym typeface="Symbol" charset="0"/>
              </a:rPr>
              <a:t>2</a:t>
            </a:r>
            <a:r>
              <a:rPr lang="en-US" sz="2400">
                <a:sym typeface="Symbol" charset="0"/>
              </a:rPr>
              <a:t> in state </a:t>
            </a:r>
            <a:r>
              <a:rPr lang="en-US" sz="2400" baseline="-25000">
                <a:sym typeface="Symbol" charset="0"/>
              </a:rPr>
              <a:t>2</a:t>
            </a:r>
            <a:r>
              <a:rPr lang="en-US" sz="2400" i="1" baseline="-25000">
                <a:sym typeface="Symbol" charset="0"/>
              </a:rPr>
              <a:t>a</a:t>
            </a:r>
            <a:r>
              <a:rPr lang="en-US" sz="2400">
                <a:sym typeface="Symbol" charset="0"/>
              </a:rPr>
              <a:t> and </a:t>
            </a:r>
            <a:r>
              <a:rPr lang="en-US" sz="2400" i="1">
                <a:sym typeface="Symbol" charset="0"/>
              </a:rPr>
              <a:t>e</a:t>
            </a:r>
            <a:r>
              <a:rPr lang="en-US" sz="2400">
                <a:sym typeface="Symbol" charset="0"/>
              </a:rPr>
              <a:t> occurs, M</a:t>
            </a:r>
            <a:r>
              <a:rPr lang="en-US" sz="2400" baseline="-25000">
                <a:sym typeface="Symbol" charset="0"/>
              </a:rPr>
              <a:t>2</a:t>
            </a:r>
            <a:r>
              <a:rPr lang="en-US" sz="2400">
                <a:sym typeface="Symbol" charset="0"/>
              </a:rPr>
              <a:t> transitions to </a:t>
            </a:r>
            <a:r>
              <a:rPr lang="en-US" sz="2400" baseline="-25000">
                <a:sym typeface="Symbol" charset="0"/>
              </a:rPr>
              <a:t>2</a:t>
            </a:r>
            <a:r>
              <a:rPr lang="en-US" sz="2400" i="1" baseline="-25000">
                <a:sym typeface="Symbol" charset="0"/>
              </a:rPr>
              <a:t>b</a:t>
            </a:r>
            <a:r>
              <a:rPr lang="en-US" sz="2400">
                <a:sym typeface="Symbol" charset="0"/>
              </a:rPr>
              <a:t>; </a:t>
            </a:r>
            <a:r>
              <a:rPr lang="en-US" sz="2400" i="1">
                <a:sym typeface="Symbol" charset="0"/>
              </a:rPr>
              <a:t>e</a:t>
            </a:r>
            <a:r>
              <a:rPr lang="en-US" sz="2400">
                <a:sym typeface="Symbol" charset="0"/>
              </a:rPr>
              <a:t> is input to one machine, and output from other</a:t>
            </a:r>
          </a:p>
        </p:txBody>
      </p:sp>
    </p:spTree>
    <p:extLst>
      <p:ext uri="{BB962C8B-B14F-4D97-AF65-F5344CB8AC3E}">
        <p14:creationId xmlns:p14="http://schemas.microsoft.com/office/powerpoint/2010/main" val="28970007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Symbol" charset="0"/>
              </a:rPr>
              <a:t>Intuition</a:t>
            </a:r>
          </a:p>
        </p:txBody>
      </p:sp>
      <p:sp>
        <p:nvSpPr>
          <p:cNvPr id="3747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ym typeface="Symbol" charset="0"/>
              </a:rPr>
              <a:t>Event causing transition in composite system causes transition in at least 1 of the components</a:t>
            </a:r>
          </a:p>
          <a:p>
            <a:r>
              <a:rPr lang="en-US">
                <a:sym typeface="Symbol" charset="0"/>
              </a:rPr>
              <a:t>If transition occurs in exactly one component, event must not cause transition in other component when not connected to the composite system</a:t>
            </a:r>
          </a:p>
        </p:txBody>
      </p:sp>
    </p:spTree>
    <p:extLst>
      <p:ext uri="{BB962C8B-B14F-4D97-AF65-F5344CB8AC3E}">
        <p14:creationId xmlns:p14="http://schemas.microsoft.com/office/powerpoint/2010/main" val="22536148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Symbol" charset="0"/>
              </a:rPr>
              <a:t>Equivalence for Composite</a:t>
            </a:r>
          </a:p>
        </p:txBody>
      </p:sp>
      <p:sp>
        <p:nvSpPr>
          <p:cNvPr id="3758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Equivalence relation for composite system</a:t>
            </a:r>
          </a:p>
          <a:p>
            <a:pPr algn="ctr">
              <a:buFontTx/>
              <a:buNone/>
            </a:pPr>
            <a:r>
              <a:rPr lang="en-US"/>
              <a:t>(</a:t>
            </a:r>
            <a:r>
              <a:rPr lang="en-US">
                <a:sym typeface="Symbol" charset="0"/>
              </a:rPr>
              <a:t></a:t>
            </a:r>
            <a:r>
              <a:rPr lang="en-US" i="1" baseline="-25000"/>
              <a:t>a</a:t>
            </a:r>
            <a:r>
              <a:rPr lang="en-US"/>
              <a:t>, </a:t>
            </a:r>
            <a:r>
              <a:rPr lang="en-US">
                <a:sym typeface="Symbol" charset="0"/>
              </a:rPr>
              <a:t></a:t>
            </a:r>
            <a:r>
              <a:rPr lang="en-US" i="1" baseline="-25000"/>
              <a:t>b</a:t>
            </a:r>
            <a:r>
              <a:rPr lang="en-US"/>
              <a:t>) </a:t>
            </a:r>
            <a:r>
              <a:rPr lang="en-US">
                <a:sym typeface="Symbol" charset="0"/>
              </a:rPr>
              <a:t></a:t>
            </a:r>
            <a:r>
              <a:rPr lang="en-US" i="1" baseline="-25000"/>
              <a:t>C</a:t>
            </a:r>
            <a:r>
              <a:rPr lang="en-US"/>
              <a:t> (</a:t>
            </a:r>
            <a:r>
              <a:rPr lang="en-US">
                <a:sym typeface="Symbol" charset="0"/>
              </a:rPr>
              <a:t></a:t>
            </a:r>
            <a:r>
              <a:rPr lang="en-US" i="1" baseline="-25000"/>
              <a:t>c</a:t>
            </a:r>
            <a:r>
              <a:rPr lang="en-US"/>
              <a:t>, </a:t>
            </a:r>
            <a:r>
              <a:rPr lang="en-US">
                <a:sym typeface="Symbol" charset="0"/>
              </a:rPr>
              <a:t></a:t>
            </a:r>
            <a:r>
              <a:rPr lang="en-US" i="1" baseline="-25000"/>
              <a:t>d</a:t>
            </a:r>
            <a:r>
              <a:rPr lang="en-US"/>
              <a:t>) iff </a:t>
            </a:r>
            <a:r>
              <a:rPr lang="en-US">
                <a:sym typeface="Symbol" charset="0"/>
              </a:rPr>
              <a:t></a:t>
            </a:r>
            <a:r>
              <a:rPr lang="en-US" i="1" baseline="-25000"/>
              <a:t>a</a:t>
            </a:r>
            <a:r>
              <a:rPr lang="en-US"/>
              <a:t> </a:t>
            </a:r>
            <a:r>
              <a:rPr lang="en-US">
                <a:sym typeface="Symbol" charset="0"/>
              </a:rPr>
              <a:t> </a:t>
            </a:r>
            <a:r>
              <a:rPr lang="en-US" i="1" baseline="-25000"/>
              <a:t>c</a:t>
            </a:r>
            <a:r>
              <a:rPr lang="en-US"/>
              <a:t> and </a:t>
            </a:r>
            <a:r>
              <a:rPr lang="en-US">
                <a:sym typeface="Symbol" charset="0"/>
              </a:rPr>
              <a:t></a:t>
            </a:r>
            <a:r>
              <a:rPr lang="en-US" i="1" baseline="-25000"/>
              <a:t>b</a:t>
            </a:r>
            <a:r>
              <a:rPr lang="en-US"/>
              <a:t> </a:t>
            </a:r>
            <a:r>
              <a:rPr lang="en-US">
                <a:sym typeface="Symbol" charset="0"/>
              </a:rPr>
              <a:t> </a:t>
            </a:r>
            <a:r>
              <a:rPr lang="en-US" i="1" baseline="-25000"/>
              <a:t>d</a:t>
            </a:r>
          </a:p>
          <a:p>
            <a:r>
              <a:rPr lang="en-US"/>
              <a:t>Corresponds to equivalence relation in property 2 for component system</a:t>
            </a:r>
          </a:p>
        </p:txBody>
      </p:sp>
    </p:spTree>
    <p:extLst>
      <p:ext uri="{BB962C8B-B14F-4D97-AF65-F5344CB8AC3E}">
        <p14:creationId xmlns:p14="http://schemas.microsoft.com/office/powerpoint/2010/main" val="796594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Points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Composing secure policies does not always produce a secure policy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The policies must be restrictive</a:t>
            </a:r>
          </a:p>
          <a:p>
            <a:pPr>
              <a:lnSpc>
                <a:spcPct val="90000"/>
              </a:lnSpc>
            </a:pPr>
            <a:r>
              <a:rPr lang="en-US" sz="2800"/>
              <a:t>Noninterference policies prevent HIGH inputs from affecting LOW outputs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Prevents </a:t>
            </a:r>
            <a:r>
              <a:rPr lang="ja-JP" altLang="en-US" sz="2400">
                <a:latin typeface="Arial"/>
              </a:rPr>
              <a:t>“</a:t>
            </a:r>
            <a:r>
              <a:rPr lang="en-US" sz="2400"/>
              <a:t>writes down</a:t>
            </a:r>
            <a:r>
              <a:rPr lang="ja-JP" altLang="en-US" sz="2400">
                <a:latin typeface="Arial"/>
              </a:rPr>
              <a:t>”</a:t>
            </a:r>
            <a:r>
              <a:rPr lang="en-US" sz="2400"/>
              <a:t> in broadest sense</a:t>
            </a:r>
          </a:p>
          <a:p>
            <a:pPr>
              <a:lnSpc>
                <a:spcPct val="90000"/>
              </a:lnSpc>
            </a:pPr>
            <a:r>
              <a:rPr lang="en-US" sz="2800"/>
              <a:t>Nondeducibility policies prevent the inference of HIGH inputs from LOW outputs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Prevents </a:t>
            </a:r>
            <a:r>
              <a:rPr lang="ja-JP" altLang="en-US" sz="2400">
                <a:latin typeface="Arial"/>
              </a:rPr>
              <a:t>“</a:t>
            </a:r>
            <a:r>
              <a:rPr lang="en-US" sz="2400"/>
              <a:t>reads up</a:t>
            </a:r>
            <a:r>
              <a:rPr lang="ja-JP" altLang="en-US" sz="2400">
                <a:latin typeface="Arial"/>
              </a:rPr>
              <a:t>”</a:t>
            </a:r>
            <a:r>
              <a:rPr lang="en-US" sz="2400"/>
              <a:t> in broadest sense</a:t>
            </a:r>
          </a:p>
        </p:txBody>
      </p:sp>
    </p:spTree>
    <p:extLst>
      <p:ext uri="{BB962C8B-B14F-4D97-AF65-F5344CB8AC3E}">
        <p14:creationId xmlns:p14="http://schemas.microsoft.com/office/powerpoint/2010/main" val="1279076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Non-determinism can arise from deterministic machines</a:t>
            </a:r>
            <a:endParaRPr lang="en-US" dirty="0"/>
          </a:p>
        </p:txBody>
      </p:sp>
      <p:pic>
        <p:nvPicPr>
          <p:cNvPr id="3" name="Picture 2" descr="NonBlockingInput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550" y="1811267"/>
            <a:ext cx="5630721" cy="358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204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Non-determinism can arise from deterministic machines</a:t>
            </a:r>
            <a:endParaRPr lang="en-US" dirty="0"/>
          </a:p>
        </p:txBody>
      </p:sp>
      <p:pic>
        <p:nvPicPr>
          <p:cNvPr id="3" name="Picture 2" descr="NonDeterministicComposition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840" y="1544623"/>
            <a:ext cx="6155637" cy="396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804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Systems Deterministic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Add FIFO buffers to system inputs and outputs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nbounded buffer? </a:t>
            </a:r>
          </a:p>
          <a:p>
            <a:pPr lvl="2"/>
            <a:r>
              <a:rPr lang="en-US" dirty="0" smtClean="0"/>
              <a:t>nice theoretical model, unfortunately it doesn’t exist</a:t>
            </a:r>
          </a:p>
          <a:p>
            <a:pPr lvl="1"/>
            <a:r>
              <a:rPr lang="en-US" dirty="0" smtClean="0"/>
              <a:t>Finite Buffer with Blocking?</a:t>
            </a:r>
          </a:p>
          <a:p>
            <a:pPr lvl="2"/>
            <a:r>
              <a:rPr lang="en-US" dirty="0" smtClean="0"/>
              <a:t>Sender to a full buffer blocks/suspends until space available</a:t>
            </a:r>
          </a:p>
          <a:p>
            <a:pPr lvl="2"/>
            <a:r>
              <a:rPr lang="en-US" dirty="0" smtClean="0"/>
              <a:t>Receiver from an empty buffer blocks until input available</a:t>
            </a:r>
          </a:p>
          <a:p>
            <a:pPr lvl="1"/>
            <a:r>
              <a:rPr lang="en-US" dirty="0" smtClean="0"/>
              <a:t>Finite buffers with Dropping?</a:t>
            </a:r>
          </a:p>
          <a:p>
            <a:pPr lvl="2"/>
            <a:r>
              <a:rPr lang="en-US" dirty="0" smtClean="0"/>
              <a:t>Sender to full buffer continues</a:t>
            </a:r>
          </a:p>
          <a:p>
            <a:pPr lvl="2"/>
            <a:r>
              <a:rPr lang="en-US" dirty="0" smtClean="0"/>
              <a:t>Message would be dropped</a:t>
            </a:r>
          </a:p>
          <a:p>
            <a:pPr lvl="2"/>
            <a:r>
              <a:rPr lang="en-US" dirty="0" smtClean="0"/>
              <a:t>Or, respond with “Busy” signal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364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Compose Systems</a:t>
            </a:r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4038600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/>
              <a:t>Louie, Dewey LOW</a:t>
            </a:r>
          </a:p>
          <a:p>
            <a:pPr>
              <a:lnSpc>
                <a:spcPct val="90000"/>
              </a:lnSpc>
            </a:pPr>
            <a:r>
              <a:rPr lang="en-US" sz="2400"/>
              <a:t>Hughie HIGH</a:t>
            </a:r>
          </a:p>
          <a:p>
            <a:pPr>
              <a:lnSpc>
                <a:spcPct val="90000"/>
              </a:lnSpc>
            </a:pPr>
            <a:r>
              <a:rPr lang="en-US" sz="2400" i="1"/>
              <a:t>b</a:t>
            </a:r>
            <a:r>
              <a:rPr lang="en-US" sz="2400" i="1" baseline="-25000"/>
              <a:t>L</a:t>
            </a:r>
            <a:r>
              <a:rPr lang="en-US" sz="2400"/>
              <a:t> output buffer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Anyone can read it</a:t>
            </a:r>
          </a:p>
          <a:p>
            <a:pPr>
              <a:lnSpc>
                <a:spcPct val="90000"/>
              </a:lnSpc>
            </a:pPr>
            <a:r>
              <a:rPr lang="en-US" sz="2400" i="1"/>
              <a:t>b</a:t>
            </a:r>
            <a:r>
              <a:rPr lang="en-US" sz="2400" i="1" baseline="-25000"/>
              <a:t>H</a:t>
            </a:r>
            <a:r>
              <a:rPr lang="en-US" sz="2400"/>
              <a:t> input buffer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From HIGH source</a:t>
            </a:r>
          </a:p>
          <a:p>
            <a:pPr>
              <a:lnSpc>
                <a:spcPct val="90000"/>
              </a:lnSpc>
            </a:pPr>
            <a:r>
              <a:rPr lang="en-US" sz="2400"/>
              <a:t>Hughie reads from:</a:t>
            </a:r>
          </a:p>
          <a:p>
            <a:pPr lvl="1">
              <a:lnSpc>
                <a:spcPct val="90000"/>
              </a:lnSpc>
            </a:pPr>
            <a:r>
              <a:rPr lang="en-US" sz="2000" i="1"/>
              <a:t>b</a:t>
            </a:r>
            <a:r>
              <a:rPr lang="en-US" sz="2000" i="1" baseline="-25000"/>
              <a:t>LH</a:t>
            </a:r>
            <a:r>
              <a:rPr lang="en-US" sz="2000"/>
              <a:t> (Louie writes)</a:t>
            </a:r>
          </a:p>
          <a:p>
            <a:pPr lvl="1">
              <a:lnSpc>
                <a:spcPct val="90000"/>
              </a:lnSpc>
            </a:pPr>
            <a:r>
              <a:rPr lang="en-US" sz="2000" i="1"/>
              <a:t>b</a:t>
            </a:r>
            <a:r>
              <a:rPr lang="en-US" sz="2000" i="1" baseline="-25000"/>
              <a:t>LDH</a:t>
            </a:r>
            <a:r>
              <a:rPr lang="en-US" sz="2000"/>
              <a:t> (Louie, Dewey write)</a:t>
            </a:r>
          </a:p>
          <a:p>
            <a:pPr lvl="1">
              <a:lnSpc>
                <a:spcPct val="90000"/>
              </a:lnSpc>
            </a:pPr>
            <a:r>
              <a:rPr lang="en-US" sz="2000" i="1"/>
              <a:t>b</a:t>
            </a:r>
            <a:r>
              <a:rPr lang="en-US" sz="2000" i="1" baseline="-25000"/>
              <a:t>DH</a:t>
            </a:r>
            <a:r>
              <a:rPr lang="en-US" sz="2000"/>
              <a:t> (Dewey writes)</a:t>
            </a:r>
          </a:p>
        </p:txBody>
      </p:sp>
      <p:pic>
        <p:nvPicPr>
          <p:cNvPr id="3328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667000"/>
            <a:ext cx="3429000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9181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1839</TotalTime>
  <Words>2626</Words>
  <Application>Microsoft Macintosh PowerPoint</Application>
  <PresentationFormat>On-screen Show (4:3)</PresentationFormat>
  <Paragraphs>301</Paragraphs>
  <Slides>53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Office Theme</vt:lpstr>
      <vt:lpstr>Noninterference and the Composability of Security Properties</vt:lpstr>
      <vt:lpstr>Today</vt:lpstr>
      <vt:lpstr>Composable Security Properties</vt:lpstr>
      <vt:lpstr>Why care about composability?</vt:lpstr>
      <vt:lpstr>G&amp;M Noninterference</vt:lpstr>
      <vt:lpstr>Non-determinism can arise from deterministic machines</vt:lpstr>
      <vt:lpstr>Non-determinism can arise from deterministic machines</vt:lpstr>
      <vt:lpstr>Making Systems Deterministic</vt:lpstr>
      <vt:lpstr>Compose Systems</vt:lpstr>
      <vt:lpstr>In the paper</vt:lpstr>
      <vt:lpstr>Systems Secure</vt:lpstr>
      <vt:lpstr>Security of Composition</vt:lpstr>
      <vt:lpstr>Hughie</vt:lpstr>
      <vt:lpstr>Example</vt:lpstr>
      <vt:lpstr>Nondeducibility</vt:lpstr>
      <vt:lpstr>Example: 2-Bit System</vt:lpstr>
      <vt:lpstr>Security</vt:lpstr>
      <vt:lpstr>Event System</vt:lpstr>
      <vt:lpstr>More Events …</vt:lpstr>
      <vt:lpstr>Deducibly Secure</vt:lpstr>
      <vt:lpstr>Example</vt:lpstr>
      <vt:lpstr>Example</vt:lpstr>
      <vt:lpstr>Security of Composition</vt:lpstr>
      <vt:lpstr>Example</vt:lpstr>
      <vt:lpstr>Problem</vt:lpstr>
      <vt:lpstr>Remove Determinism</vt:lpstr>
      <vt:lpstr>Generalized Noninterference</vt:lpstr>
      <vt:lpstr>Example</vt:lpstr>
      <vt:lpstr>Security of System</vt:lpstr>
      <vt:lpstr>Composition of Systems</vt:lpstr>
      <vt:lpstr>First System: cat</vt:lpstr>
      <vt:lpstr>Noninterference-Secure?</vt:lpstr>
      <vt:lpstr>Second System: dog</vt:lpstr>
      <vt:lpstr>Noninterference-Secure?</vt:lpstr>
      <vt:lpstr>Compose Them</vt:lpstr>
      <vt:lpstr>The Cases</vt:lpstr>
      <vt:lpstr>The Cases</vt:lpstr>
      <vt:lpstr>The Conclusion</vt:lpstr>
      <vt:lpstr>Feedback-Free Systems</vt:lpstr>
      <vt:lpstr>Feedback-Free Security</vt:lpstr>
      <vt:lpstr>Some Feedback</vt:lpstr>
      <vt:lpstr>Why Didn’t They Work?</vt:lpstr>
      <vt:lpstr>State Machine Model</vt:lpstr>
      <vt:lpstr>Property 2</vt:lpstr>
      <vt:lpstr>Property 3</vt:lpstr>
      <vt:lpstr>Property 4</vt:lpstr>
      <vt:lpstr>Restrictiveness</vt:lpstr>
      <vt:lpstr>Composition</vt:lpstr>
      <vt:lpstr>Composite System</vt:lpstr>
      <vt:lpstr>Conditions</vt:lpstr>
      <vt:lpstr>Intuition</vt:lpstr>
      <vt:lpstr>Equivalence for Composite</vt:lpstr>
      <vt:lpstr>Key Points</vt:lpstr>
    </vt:vector>
  </TitlesOfParts>
  <Company>University of Missouri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Noninterference and the Composability of Security Properties</dc:title>
  <dc:creator>Bill Harrison</dc:creator>
  <cp:lastModifiedBy>William Harrison</cp:lastModifiedBy>
  <cp:revision>16</cp:revision>
  <dcterms:created xsi:type="dcterms:W3CDTF">2015-09-24T16:06:57Z</dcterms:created>
  <dcterms:modified xsi:type="dcterms:W3CDTF">2016-10-04T15:41:20Z</dcterms:modified>
</cp:coreProperties>
</file>