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lvl1pPr>
              <a:defRPr>
                <a:solidFill>
                  <a:srgbClr val="000000"/>
                </a:solidFill>
              </a:defRPr>
            </a:lvl1p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lvl1pPr>
              <a:defRPr>
                <a:solidFill>
                  <a:srgbClr val="000000"/>
                </a:solidFill>
              </a:defRPr>
            </a:lvl1p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solidFill>
                  <a:srgbClr val="000000"/>
                </a:solidFill>
              </a:defRPr>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xfrm>
            <a:off x="952500" y="393700"/>
            <a:ext cx="11099800" cy="2159000"/>
          </a:xfrm>
          <a:prstGeom prst="rect">
            <a:avLst/>
          </a:prstGeom>
        </p:spPr>
        <p:txBody>
          <a:bodyPr/>
          <a:lstStyle>
            <a:lvl1pPr>
              <a:defRPr>
                <a:solidFill>
                  <a:srgbClr val="000000"/>
                </a:solidFill>
              </a:defRPr>
            </a:lvl1p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Shape 85"/>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normAutofit fontScale="100000" lnSpcReduction="0"/>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8000" u="none">
          <a:ln>
            <a:noFill/>
          </a:ln>
          <a:solidFill>
            <a:schemeClr val="accent1"/>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realworldocaml.org/v1/en/html/concurrent-programming-with-async.html"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cs.utexas.edu/~wcook/anatomy/anatomy.htm"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1663700"/>
            <a:ext cx="10464800" cy="3302000"/>
          </a:xfrm>
          <a:prstGeom prst="rect">
            <a:avLst/>
          </a:prstGeom>
        </p:spPr>
        <p:txBody>
          <a:bodyPr/>
          <a:lstStyle>
            <a:lvl1pPr defTabSz="514095">
              <a:defRPr sz="7040"/>
            </a:lvl1pPr>
          </a:lstStyle>
          <a:p>
            <a:pPr/>
            <a:r>
              <a:t>Error Checking &amp; Monads</a:t>
            </a:r>
          </a:p>
        </p:txBody>
      </p:sp>
      <p:sp>
        <p:nvSpPr>
          <p:cNvPr id="120" name="Shape 120"/>
          <p:cNvSpPr/>
          <p:nvPr>
            <p:ph type="subTitle" sz="quarter" idx="1"/>
          </p:nvPr>
        </p:nvSpPr>
        <p:spPr>
          <a:xfrm>
            <a:off x="1270000" y="5029200"/>
            <a:ext cx="10464800" cy="2059534"/>
          </a:xfrm>
          <a:prstGeom prst="rect">
            <a:avLst/>
          </a:prstGeom>
        </p:spPr>
        <p:txBody>
          <a:bodyPr/>
          <a:lstStyle/>
          <a:p>
            <a:pPr/>
            <a:r>
              <a:t>2013/2014 2</a:t>
            </a:r>
            <a:r>
              <a:rPr baseline="31999"/>
              <a:t>nd</a:t>
            </a:r>
            <a:r>
              <a:t> Semester</a:t>
            </a:r>
          </a:p>
          <a:p>
            <a:pPr/>
          </a:p>
          <a:p>
            <a:pPr/>
            <a:r>
              <a:t>CSIS0259 / COMP3259 </a:t>
            </a:r>
          </a:p>
          <a:p>
            <a:pPr/>
            <a:r>
              <a:t>Principles of Programming Languages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defTabSz="490727">
              <a:defRPr sz="6719"/>
            </a:lvl1pPr>
          </a:lstStyle>
          <a:p>
            <a:pPr/>
            <a:r>
              <a:t>Interpreter that deals with Errors</a:t>
            </a:r>
          </a:p>
        </p:txBody>
      </p:sp>
      <p:sp>
        <p:nvSpPr>
          <p:cNvPr id="153" name="Shape 153"/>
          <p:cNvSpPr/>
          <p:nvPr>
            <p:ph type="body" sz="quarter" idx="1"/>
          </p:nvPr>
        </p:nvSpPr>
        <p:spPr>
          <a:xfrm>
            <a:off x="952500" y="2603500"/>
            <a:ext cx="11099800" cy="1673077"/>
          </a:xfrm>
          <a:prstGeom prst="rect">
            <a:avLst/>
          </a:prstGeom>
        </p:spPr>
        <p:txBody>
          <a:bodyPr anchor="t"/>
          <a:lstStyle/>
          <a:p>
            <a:pPr/>
            <a:r>
              <a:t>Using </a:t>
            </a:r>
            <a:r>
              <a:rPr>
                <a:solidFill>
                  <a:schemeClr val="accent5"/>
                </a:solidFill>
              </a:rPr>
              <a:t>Checked</a:t>
            </a:r>
            <a:r>
              <a:t>, we can reimplement the evaluate function to deal with errors.</a:t>
            </a:r>
          </a:p>
        </p:txBody>
      </p:sp>
      <p:pic>
        <p:nvPicPr>
          <p:cNvPr id="154" name="pasted-image.png"/>
          <p:cNvPicPr>
            <a:picLocks noChangeAspect="1"/>
          </p:cNvPicPr>
          <p:nvPr/>
        </p:nvPicPr>
        <p:blipFill>
          <a:blip r:embed="rId2">
            <a:extLst/>
          </a:blip>
          <a:stretch>
            <a:fillRect/>
          </a:stretch>
        </p:blipFill>
        <p:spPr>
          <a:xfrm>
            <a:off x="1583615" y="4497842"/>
            <a:ext cx="9583828" cy="757916"/>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952500" y="3429000"/>
            <a:ext cx="11099800" cy="2159000"/>
          </a:xfrm>
          <a:prstGeom prst="rect">
            <a:avLst/>
          </a:prstGeom>
        </p:spPr>
        <p:txBody>
          <a:bodyPr/>
          <a:lstStyle>
            <a:lvl1pPr defTabSz="490727">
              <a:defRPr sz="6719"/>
            </a:lvl1pPr>
          </a:lstStyle>
          <a:p>
            <a:pPr/>
            <a:r>
              <a:t>Implementing Error Handling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Undefined Variables</a:t>
            </a:r>
          </a:p>
        </p:txBody>
      </p:sp>
      <p:sp>
        <p:nvSpPr>
          <p:cNvPr id="159" name="Shape 159"/>
          <p:cNvSpPr/>
          <p:nvPr>
            <p:ph type="body" idx="1"/>
          </p:nvPr>
        </p:nvSpPr>
        <p:spPr>
          <a:prstGeom prst="rect">
            <a:avLst/>
          </a:prstGeom>
        </p:spPr>
        <p:txBody>
          <a:bodyPr anchor="t"/>
          <a:lstStyle/>
          <a:p>
            <a:pPr/>
            <a:r>
              <a:t>Dealing with undefined variables:</a:t>
            </a:r>
          </a:p>
        </p:txBody>
      </p:sp>
      <p:pic>
        <p:nvPicPr>
          <p:cNvPr id="160" name="pasted-image.png"/>
          <p:cNvPicPr>
            <a:picLocks noChangeAspect="1"/>
          </p:cNvPicPr>
          <p:nvPr/>
        </p:nvPicPr>
        <p:blipFill>
          <a:blip r:embed="rId2">
            <a:extLst/>
          </a:blip>
          <a:stretch>
            <a:fillRect/>
          </a:stretch>
        </p:blipFill>
        <p:spPr>
          <a:xfrm>
            <a:off x="1099189" y="3833093"/>
            <a:ext cx="10806422" cy="2297907"/>
          </a:xfrm>
          <a:prstGeom prst="rect">
            <a:avLst/>
          </a:prstGeom>
          <a:ln w="12700">
            <a:miter lim="400000"/>
          </a:ln>
        </p:spPr>
      </p:pic>
      <p:sp>
        <p:nvSpPr>
          <p:cNvPr id="161" name="Shape 161"/>
          <p:cNvSpPr/>
          <p:nvPr/>
        </p:nvSpPr>
        <p:spPr>
          <a:xfrm>
            <a:off x="6408935" y="5938440"/>
            <a:ext cx="4257528" cy="1944193"/>
          </a:xfrm>
          <a:prstGeom prst="wedgeEllipseCallout">
            <a:avLst>
              <a:gd name="adj1" fmla="val -8956"/>
              <a:gd name="adj2" fmla="val -78499"/>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Now we can provide an error message!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Type Errors</a:t>
            </a:r>
          </a:p>
        </p:txBody>
      </p:sp>
      <p:sp>
        <p:nvSpPr>
          <p:cNvPr id="164" name="Shape 164"/>
          <p:cNvSpPr/>
          <p:nvPr>
            <p:ph type="body" idx="1"/>
          </p:nvPr>
        </p:nvSpPr>
        <p:spPr>
          <a:prstGeom prst="rect">
            <a:avLst/>
          </a:prstGeom>
        </p:spPr>
        <p:txBody>
          <a:bodyPr anchor="t"/>
          <a:lstStyle/>
          <a:p>
            <a:pPr/>
            <a:r>
              <a:t>Dealing with type errors:</a:t>
            </a:r>
          </a:p>
        </p:txBody>
      </p:sp>
      <p:pic>
        <p:nvPicPr>
          <p:cNvPr id="165" name="pasted-image.png"/>
          <p:cNvPicPr>
            <a:picLocks noChangeAspect="1"/>
          </p:cNvPicPr>
          <p:nvPr/>
        </p:nvPicPr>
        <p:blipFill>
          <a:blip r:embed="rId2">
            <a:extLst/>
          </a:blip>
          <a:stretch>
            <a:fillRect/>
          </a:stretch>
        </p:blipFill>
        <p:spPr>
          <a:xfrm>
            <a:off x="1111885" y="3929817"/>
            <a:ext cx="11768498" cy="594888"/>
          </a:xfrm>
          <a:prstGeom prst="rect">
            <a:avLst/>
          </a:prstGeom>
          <a:ln w="12700">
            <a:miter lim="400000"/>
          </a:ln>
        </p:spPr>
      </p:pic>
      <p:sp>
        <p:nvSpPr>
          <p:cNvPr id="166" name="Shape 166"/>
          <p:cNvSpPr/>
          <p:nvPr/>
        </p:nvSpPr>
        <p:spPr>
          <a:xfrm>
            <a:off x="3157735" y="5063331"/>
            <a:ext cx="4893371" cy="2499272"/>
          </a:xfrm>
          <a:prstGeom prst="wedgeEllipseCallout">
            <a:avLst>
              <a:gd name="adj1" fmla="val -8956"/>
              <a:gd name="adj2" fmla="val -75481"/>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We could be more informative if we wanted! </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Division by zero</a:t>
            </a:r>
          </a:p>
        </p:txBody>
      </p:sp>
      <p:sp>
        <p:nvSpPr>
          <p:cNvPr id="169" name="Shape 169"/>
          <p:cNvSpPr/>
          <p:nvPr>
            <p:ph type="body" idx="1"/>
          </p:nvPr>
        </p:nvSpPr>
        <p:spPr>
          <a:prstGeom prst="rect">
            <a:avLst/>
          </a:prstGeom>
        </p:spPr>
        <p:txBody>
          <a:bodyPr anchor="t"/>
          <a:lstStyle/>
          <a:p>
            <a:pPr/>
            <a:r>
              <a:t>Division by zero:</a:t>
            </a:r>
          </a:p>
        </p:txBody>
      </p:sp>
      <p:pic>
        <p:nvPicPr>
          <p:cNvPr id="170" name="pasted-image.png"/>
          <p:cNvPicPr>
            <a:picLocks noChangeAspect="1"/>
          </p:cNvPicPr>
          <p:nvPr/>
        </p:nvPicPr>
        <p:blipFill>
          <a:blip r:embed="rId2">
            <a:extLst/>
          </a:blip>
          <a:stretch>
            <a:fillRect/>
          </a:stretch>
        </p:blipFill>
        <p:spPr>
          <a:xfrm>
            <a:off x="1170490" y="4018448"/>
            <a:ext cx="11191805" cy="485654"/>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Propagating errors</a:t>
            </a:r>
          </a:p>
        </p:txBody>
      </p:sp>
      <p:sp>
        <p:nvSpPr>
          <p:cNvPr id="173" name="Shape 173"/>
          <p:cNvSpPr/>
          <p:nvPr>
            <p:ph type="body" idx="1"/>
          </p:nvPr>
        </p:nvSpPr>
        <p:spPr>
          <a:prstGeom prst="rect">
            <a:avLst/>
          </a:prstGeom>
        </p:spPr>
        <p:txBody>
          <a:bodyPr anchor="t"/>
          <a:lstStyle/>
          <a:p>
            <a:pPr/>
            <a:r>
              <a:t>Propagating errors:</a:t>
            </a:r>
          </a:p>
        </p:txBody>
      </p:sp>
      <p:pic>
        <p:nvPicPr>
          <p:cNvPr id="174" name="pasted-image.png"/>
          <p:cNvPicPr>
            <a:picLocks noChangeAspect="1"/>
          </p:cNvPicPr>
          <p:nvPr/>
        </p:nvPicPr>
        <p:blipFill>
          <a:blip r:embed="rId2">
            <a:extLst/>
          </a:blip>
          <a:stretch>
            <a:fillRect/>
          </a:stretch>
        </p:blipFill>
        <p:spPr>
          <a:xfrm>
            <a:off x="1147912" y="3530535"/>
            <a:ext cx="8401570" cy="4703396"/>
          </a:xfrm>
          <a:prstGeom prst="rect">
            <a:avLst/>
          </a:prstGeom>
          <a:ln w="12700">
            <a:miter lim="400000"/>
          </a:ln>
        </p:spPr>
      </p:pic>
      <p:sp>
        <p:nvSpPr>
          <p:cNvPr id="175" name="Shape 175"/>
          <p:cNvSpPr/>
          <p:nvPr/>
        </p:nvSpPr>
        <p:spPr>
          <a:xfrm>
            <a:off x="8656835" y="3627040"/>
            <a:ext cx="4257528" cy="1944193"/>
          </a:xfrm>
          <a:prstGeom prst="wedgeEllipseCallout">
            <a:avLst>
              <a:gd name="adj1" fmla="val -68531"/>
              <a:gd name="adj2" fmla="val 17408"/>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A bit longwinded though!</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Before errors</a:t>
            </a:r>
          </a:p>
        </p:txBody>
      </p:sp>
      <p:sp>
        <p:nvSpPr>
          <p:cNvPr id="178" name="Shape 178"/>
          <p:cNvSpPr/>
          <p:nvPr>
            <p:ph type="body" idx="1"/>
          </p:nvPr>
        </p:nvSpPr>
        <p:spPr>
          <a:xfrm>
            <a:off x="952500" y="2762250"/>
            <a:ext cx="11099800" cy="6286500"/>
          </a:xfrm>
          <a:prstGeom prst="rect">
            <a:avLst/>
          </a:prstGeom>
        </p:spPr>
        <p:txBody>
          <a:bodyPr anchor="t"/>
          <a:lstStyle/>
          <a:p>
            <a:pPr/>
            <a:r>
              <a:t>Evaluating binary operators before errors:</a:t>
            </a:r>
          </a:p>
        </p:txBody>
      </p:sp>
      <p:pic>
        <p:nvPicPr>
          <p:cNvPr id="179" name="pasted-image.png"/>
          <p:cNvPicPr>
            <a:picLocks noChangeAspect="1"/>
          </p:cNvPicPr>
          <p:nvPr/>
        </p:nvPicPr>
        <p:blipFill>
          <a:blip r:embed="rId2">
            <a:extLst/>
          </a:blip>
          <a:stretch>
            <a:fillRect/>
          </a:stretch>
        </p:blipFill>
        <p:spPr>
          <a:xfrm>
            <a:off x="1237431" y="3982051"/>
            <a:ext cx="9940722" cy="1181838"/>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After errors</a:t>
            </a:r>
          </a:p>
        </p:txBody>
      </p:sp>
      <p:sp>
        <p:nvSpPr>
          <p:cNvPr id="182" name="Shape 182"/>
          <p:cNvSpPr/>
          <p:nvPr>
            <p:ph type="body" sz="quarter" idx="1"/>
          </p:nvPr>
        </p:nvSpPr>
        <p:spPr>
          <a:xfrm>
            <a:off x="952500" y="2603500"/>
            <a:ext cx="11099800" cy="811659"/>
          </a:xfrm>
          <a:prstGeom prst="rect">
            <a:avLst/>
          </a:prstGeom>
        </p:spPr>
        <p:txBody>
          <a:bodyPr anchor="t"/>
          <a:lstStyle/>
          <a:p>
            <a:pPr/>
            <a:r>
              <a:t>Evaluating binary operators after errors:</a:t>
            </a:r>
          </a:p>
        </p:txBody>
      </p:sp>
      <p:pic>
        <p:nvPicPr>
          <p:cNvPr id="183" name="pasted-image.pdf"/>
          <p:cNvPicPr>
            <a:picLocks noChangeAspect="1"/>
          </p:cNvPicPr>
          <p:nvPr/>
        </p:nvPicPr>
        <p:blipFill>
          <a:blip r:embed="rId2">
            <a:extLst/>
          </a:blip>
          <a:stretch>
            <a:fillRect/>
          </a:stretch>
        </p:blipFill>
        <p:spPr>
          <a:xfrm>
            <a:off x="297012" y="3619435"/>
            <a:ext cx="8401570" cy="4703396"/>
          </a:xfrm>
          <a:prstGeom prst="rect">
            <a:avLst/>
          </a:prstGeom>
          <a:ln w="12700">
            <a:miter lim="400000"/>
          </a:ln>
        </p:spPr>
      </p:pic>
      <p:sp>
        <p:nvSpPr>
          <p:cNvPr id="184" name="Shape 184"/>
          <p:cNvSpPr/>
          <p:nvPr/>
        </p:nvSpPr>
        <p:spPr>
          <a:xfrm>
            <a:off x="7819528" y="4827457"/>
            <a:ext cx="4397178" cy="2499271"/>
          </a:xfrm>
          <a:prstGeom prst="wedgeEllipseCallout">
            <a:avLst>
              <a:gd name="adj1" fmla="val -72940"/>
              <a:gd name="adj2" fmla="val -38422"/>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Can we make the code less messy?</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nvSpPr>
        <p:spPr>
          <a:xfrm>
            <a:off x="1974850" y="5981700"/>
            <a:ext cx="5847854" cy="1706017"/>
          </a:xfrm>
          <a:prstGeom prst="rect">
            <a:avLst/>
          </a:prstGeom>
          <a:solidFill>
            <a:schemeClr val="accent3">
              <a:satOff val="18648"/>
              <a:lumOff val="5971"/>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7" name="Shape 187"/>
          <p:cNvSpPr/>
          <p:nvPr/>
        </p:nvSpPr>
        <p:spPr>
          <a:xfrm>
            <a:off x="1009650" y="4241800"/>
            <a:ext cx="5847854" cy="1706017"/>
          </a:xfrm>
          <a:prstGeom prst="rect">
            <a:avLst/>
          </a:prstGeom>
          <a:solidFill>
            <a:schemeClr val="accent3">
              <a:satOff val="18648"/>
              <a:lumOff val="5971"/>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8" name="Shape 188"/>
          <p:cNvSpPr/>
          <p:nvPr>
            <p:ph type="title"/>
          </p:nvPr>
        </p:nvSpPr>
        <p:spPr>
          <a:prstGeom prst="rect">
            <a:avLst/>
          </a:prstGeom>
        </p:spPr>
        <p:txBody>
          <a:bodyPr/>
          <a:lstStyle/>
          <a:p>
            <a:pPr/>
            <a:r>
              <a:t>Spotting the pattern</a:t>
            </a:r>
          </a:p>
        </p:txBody>
      </p:sp>
      <p:sp>
        <p:nvSpPr>
          <p:cNvPr id="189" name="Shape 189"/>
          <p:cNvSpPr/>
          <p:nvPr>
            <p:ph type="body" sz="quarter" idx="1"/>
          </p:nvPr>
        </p:nvSpPr>
        <p:spPr>
          <a:xfrm>
            <a:off x="952500" y="2603500"/>
            <a:ext cx="11099800" cy="811659"/>
          </a:xfrm>
          <a:prstGeom prst="rect">
            <a:avLst/>
          </a:prstGeom>
        </p:spPr>
        <p:txBody>
          <a:bodyPr anchor="t"/>
          <a:lstStyle/>
          <a:p>
            <a:pPr/>
            <a:r>
              <a:t>Evaluating binary operators after errors:</a:t>
            </a:r>
          </a:p>
        </p:txBody>
      </p:sp>
      <p:pic>
        <p:nvPicPr>
          <p:cNvPr id="190" name="pasted-image.pdf"/>
          <p:cNvPicPr>
            <a:picLocks noChangeAspect="1"/>
          </p:cNvPicPr>
          <p:nvPr/>
        </p:nvPicPr>
        <p:blipFill>
          <a:blip r:embed="rId2">
            <a:extLst/>
          </a:blip>
          <a:stretch>
            <a:fillRect/>
          </a:stretch>
        </p:blipFill>
        <p:spPr>
          <a:xfrm>
            <a:off x="297012" y="3619435"/>
            <a:ext cx="8401570" cy="4703396"/>
          </a:xfrm>
          <a:prstGeom prst="rect">
            <a:avLst/>
          </a:prstGeom>
          <a:ln w="12700">
            <a:miter lim="400000"/>
          </a:ln>
        </p:spPr>
      </p:pic>
      <p:sp>
        <p:nvSpPr>
          <p:cNvPr id="191" name="Shape 191"/>
          <p:cNvSpPr/>
          <p:nvPr/>
        </p:nvSpPr>
        <p:spPr>
          <a:xfrm>
            <a:off x="7819528" y="4827457"/>
            <a:ext cx="4928990" cy="2970064"/>
          </a:xfrm>
          <a:prstGeom prst="wedgeEllipseCallout">
            <a:avLst>
              <a:gd name="adj1" fmla="val -72940"/>
              <a:gd name="adj2" fmla="val -39079"/>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There seems to be a repeating pattern here.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Spotting the pattern</a:t>
            </a:r>
          </a:p>
        </p:txBody>
      </p:sp>
      <p:sp>
        <p:nvSpPr>
          <p:cNvPr id="194" name="Shape 194"/>
          <p:cNvSpPr/>
          <p:nvPr>
            <p:ph type="body" idx="1"/>
          </p:nvPr>
        </p:nvSpPr>
        <p:spPr>
          <a:prstGeom prst="rect">
            <a:avLst/>
          </a:prstGeom>
        </p:spPr>
        <p:txBody>
          <a:bodyPr anchor="t"/>
          <a:lstStyle/>
          <a:p>
            <a:pPr/>
            <a:r>
              <a:t>We seem to have something like this:</a:t>
            </a:r>
          </a:p>
          <a:p>
            <a:pPr/>
          </a:p>
        </p:txBody>
      </p:sp>
      <p:pic>
        <p:nvPicPr>
          <p:cNvPr id="195" name="pasted-image.png"/>
          <p:cNvPicPr>
            <a:picLocks noChangeAspect="1"/>
          </p:cNvPicPr>
          <p:nvPr/>
        </p:nvPicPr>
        <p:blipFill>
          <a:blip r:embed="rId2">
            <a:extLst/>
          </a:blip>
          <a:stretch>
            <a:fillRect/>
          </a:stretch>
        </p:blipFill>
        <p:spPr>
          <a:xfrm>
            <a:off x="1555601" y="3954891"/>
            <a:ext cx="6068569" cy="2409442"/>
          </a:xfrm>
          <a:prstGeom prst="rect">
            <a:avLst/>
          </a:prstGeom>
          <a:ln w="12700">
            <a:miter lim="400000"/>
          </a:ln>
        </p:spPr>
      </p:pic>
      <p:sp>
        <p:nvSpPr>
          <p:cNvPr id="196" name="Shape 196"/>
          <p:cNvSpPr/>
          <p:nvPr/>
        </p:nvSpPr>
        <p:spPr>
          <a:xfrm>
            <a:off x="7590928" y="5792657"/>
            <a:ext cx="4928990" cy="2970064"/>
          </a:xfrm>
          <a:prstGeom prst="wedgeEllipseCallout">
            <a:avLst>
              <a:gd name="adj1" fmla="val -67403"/>
              <a:gd name="adj2" fmla="val -57490"/>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How to capture this pattern as reusable code?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5092700" y="6986934"/>
            <a:ext cx="1247875" cy="390278"/>
          </a:xfrm>
          <a:prstGeom prst="rect">
            <a:avLst/>
          </a:prstGeom>
          <a:solidFill>
            <a:schemeClr val="accent3">
              <a:satOff val="18648"/>
              <a:lumOff val="5971"/>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23" name="Shape 123"/>
          <p:cNvSpPr/>
          <p:nvPr>
            <p:ph type="title"/>
          </p:nvPr>
        </p:nvSpPr>
        <p:spPr>
          <a:prstGeom prst="rect">
            <a:avLst/>
          </a:prstGeom>
        </p:spPr>
        <p:txBody>
          <a:bodyPr/>
          <a:lstStyle/>
          <a:p>
            <a:pPr/>
            <a:r>
              <a:t>Jane Street Capital</a:t>
            </a:r>
          </a:p>
        </p:txBody>
      </p:sp>
      <p:sp>
        <p:nvSpPr>
          <p:cNvPr id="124" name="Shape 124"/>
          <p:cNvSpPr/>
          <p:nvPr>
            <p:ph type="body" idx="1"/>
          </p:nvPr>
        </p:nvSpPr>
        <p:spPr>
          <a:prstGeom prst="rect">
            <a:avLst/>
          </a:prstGeom>
        </p:spPr>
        <p:txBody>
          <a:bodyPr anchor="t"/>
          <a:lstStyle/>
          <a:p>
            <a:pPr marL="370416" indent="-370416" defTabSz="457200">
              <a:lnSpc>
                <a:spcPct val="115000"/>
              </a:lnSpc>
              <a:spcBef>
                <a:spcPts val="1000"/>
              </a:spcBef>
              <a:defRPr sz="3000">
                <a:uFill>
                  <a:solidFill>
                    <a:srgbClr val="000000"/>
                  </a:solidFill>
                </a:uFill>
                <a:latin typeface="Helvetica"/>
                <a:ea typeface="Helvetica"/>
                <a:cs typeface="Helvetica"/>
                <a:sym typeface="Helvetica"/>
              </a:defRPr>
            </a:pPr>
            <a:r>
              <a:t>Jane Street Capital Seminar about Functional Programming</a:t>
            </a:r>
          </a:p>
          <a:p>
            <a:pPr lvl="2" marL="1259416" indent="-370416" defTabSz="457200">
              <a:lnSpc>
                <a:spcPct val="115000"/>
              </a:lnSpc>
              <a:spcBef>
                <a:spcPts val="1000"/>
              </a:spcBef>
              <a:defRPr sz="3000">
                <a:solidFill>
                  <a:schemeClr val="accent5"/>
                </a:solidFill>
                <a:uFill>
                  <a:solidFill>
                    <a:srgbClr val="000000"/>
                  </a:solidFill>
                </a:uFill>
                <a:latin typeface="Helvetica"/>
                <a:ea typeface="Helvetica"/>
                <a:cs typeface="Helvetica"/>
                <a:sym typeface="Helvetica"/>
              </a:defRPr>
            </a:pPr>
            <a:r>
              <a:t>14th of April (Today!) at 5:00pm, Chow Yei Chin Building, room 308</a:t>
            </a:r>
          </a:p>
          <a:p>
            <a:pPr marL="370416" indent="-370416" defTabSz="457200">
              <a:lnSpc>
                <a:spcPct val="115000"/>
              </a:lnSpc>
              <a:spcBef>
                <a:spcPts val="1000"/>
              </a:spcBef>
              <a:defRPr sz="3000">
                <a:solidFill>
                  <a:schemeClr val="accent5"/>
                </a:solidFill>
                <a:uFill>
                  <a:solidFill>
                    <a:srgbClr val="000000"/>
                  </a:solidFill>
                </a:uFill>
                <a:latin typeface="Helvetica"/>
                <a:ea typeface="Helvetica"/>
                <a:cs typeface="Helvetica"/>
                <a:sym typeface="Helvetica"/>
              </a:defRPr>
            </a:pPr>
            <a:r>
              <a:t>Title: </a:t>
            </a:r>
            <a:r>
              <a:rPr>
                <a:solidFill>
                  <a:schemeClr val="accent1"/>
                </a:solidFill>
              </a:rPr>
              <a:t>Concurrent programming with Async</a:t>
            </a:r>
            <a:endParaRPr>
              <a:solidFill>
                <a:schemeClr val="accent1"/>
              </a:solidFill>
            </a:endParaRPr>
          </a:p>
          <a:p>
            <a:pPr marL="370416" indent="-370416" defTabSz="457200">
              <a:lnSpc>
                <a:spcPct val="115000"/>
              </a:lnSpc>
              <a:spcBef>
                <a:spcPts val="1000"/>
              </a:spcBef>
              <a:defRPr sz="3000">
                <a:solidFill>
                  <a:schemeClr val="accent5"/>
                </a:solidFill>
                <a:uFill>
                  <a:solidFill>
                    <a:srgbClr val="000000"/>
                  </a:solidFill>
                </a:uFill>
                <a:latin typeface="Helvetica"/>
                <a:ea typeface="Helvetica"/>
                <a:cs typeface="Helvetica"/>
                <a:sym typeface="Helvetica"/>
              </a:defRPr>
            </a:pPr>
            <a:r>
              <a:t>Abstract: </a:t>
            </a:r>
            <a:r>
              <a:rPr>
                <a:solidFill>
                  <a:schemeClr val="accent1"/>
                </a:solidFill>
              </a:rPr>
              <a:t> </a:t>
            </a:r>
            <a:r>
              <a:rPr sz="2500">
                <a:solidFill>
                  <a:schemeClr val="accent1"/>
                </a:solidFill>
              </a:rPr>
              <a:t>Jane Street is a quantitative trading firm building most of their systems using OCaml. Async is the concurrent programming lib used everywhere in Jane Street. It makes use of type system to avoid mixing deferred jobs (usually long blocking IOs) and immediate jobs (pure computations), provides a Monadic interface to avoid polluting code with excessive callbacks.</a:t>
            </a:r>
            <a:endParaRPr sz="2500">
              <a:solidFill>
                <a:schemeClr val="accent1"/>
              </a:solidFill>
            </a:endParaRPr>
          </a:p>
          <a:p>
            <a:pPr marL="308680" indent="-308680" defTabSz="457200">
              <a:lnSpc>
                <a:spcPct val="115000"/>
              </a:lnSpc>
              <a:spcBef>
                <a:spcPts val="1000"/>
              </a:spcBef>
              <a:defRPr sz="3000">
                <a:solidFill>
                  <a:schemeClr val="accent5"/>
                </a:solidFill>
                <a:uFill>
                  <a:solidFill>
                    <a:srgbClr val="000000"/>
                  </a:solidFill>
                </a:uFill>
                <a:latin typeface="Helvetica"/>
                <a:ea typeface="Helvetica"/>
                <a:cs typeface="Helvetica"/>
                <a:sym typeface="Helvetica"/>
              </a:defRPr>
            </a:pPr>
            <a:r>
              <a:rPr sz="2500"/>
              <a:t>Presenters:</a:t>
            </a:r>
            <a:r>
              <a:rPr sz="2500">
                <a:solidFill>
                  <a:schemeClr val="accent1"/>
                </a:solidFill>
              </a:rPr>
              <a:t> Chengqi Song &amp; Tianyi Cui, Software Developers, Jane Street Capital</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Spotting the pattern</a:t>
            </a:r>
          </a:p>
        </p:txBody>
      </p:sp>
      <p:sp>
        <p:nvSpPr>
          <p:cNvPr id="199" name="Shape 199"/>
          <p:cNvSpPr/>
          <p:nvPr>
            <p:ph type="body" idx="1"/>
          </p:nvPr>
        </p:nvSpPr>
        <p:spPr>
          <a:prstGeom prst="rect">
            <a:avLst/>
          </a:prstGeom>
        </p:spPr>
        <p:txBody>
          <a:bodyPr anchor="t"/>
          <a:lstStyle>
            <a:lvl1pPr>
              <a:defRPr>
                <a:solidFill>
                  <a:schemeClr val="accent5"/>
                </a:solidFill>
              </a:defRPr>
            </a:lvl1pPr>
          </a:lstStyle>
          <a:p>
            <a:pPr/>
            <a:r>
              <a:t>Use a higher-order function!</a:t>
            </a:r>
          </a:p>
        </p:txBody>
      </p:sp>
      <p:pic>
        <p:nvPicPr>
          <p:cNvPr id="200" name="pasted-image.png"/>
          <p:cNvPicPr>
            <a:picLocks noChangeAspect="1"/>
          </p:cNvPicPr>
          <p:nvPr/>
        </p:nvPicPr>
        <p:blipFill>
          <a:blip r:embed="rId2">
            <a:extLst/>
          </a:blip>
          <a:stretch>
            <a:fillRect/>
          </a:stretch>
        </p:blipFill>
        <p:spPr>
          <a:xfrm>
            <a:off x="2006255" y="3889267"/>
            <a:ext cx="6479377" cy="3198012"/>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1104900" y="3492500"/>
            <a:ext cx="11099800" cy="2159000"/>
          </a:xfrm>
          <a:prstGeom prst="rect">
            <a:avLst/>
          </a:prstGeom>
        </p:spPr>
        <p:txBody>
          <a:bodyPr/>
          <a:lstStyle>
            <a:lvl1pPr defTabSz="496570">
              <a:defRPr sz="6800"/>
            </a:lvl1pPr>
          </a:lstStyle>
          <a:p>
            <a:pPr/>
            <a:r>
              <a:t>Revising the Implementation</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lvl1pPr defTabSz="496570">
              <a:defRPr sz="6800"/>
            </a:lvl1pPr>
          </a:lstStyle>
          <a:p>
            <a:pPr/>
            <a:r>
              <a:t>Creating auxiliary definitions</a:t>
            </a:r>
          </a:p>
        </p:txBody>
      </p:sp>
      <p:sp>
        <p:nvSpPr>
          <p:cNvPr id="205" name="Shape 205"/>
          <p:cNvSpPr/>
          <p:nvPr>
            <p:ph type="body" idx="1"/>
          </p:nvPr>
        </p:nvSpPr>
        <p:spPr>
          <a:xfrm>
            <a:off x="475157" y="2603500"/>
            <a:ext cx="12054485" cy="6286500"/>
          </a:xfrm>
          <a:prstGeom prst="rect">
            <a:avLst/>
          </a:prstGeom>
        </p:spPr>
        <p:txBody>
          <a:bodyPr/>
          <a:lstStyle/>
          <a:p>
            <a:pPr marL="377825" indent="-377825" defTabSz="496570">
              <a:spcBef>
                <a:spcPts val="3500"/>
              </a:spcBef>
              <a:defRPr sz="3060"/>
            </a:pPr>
            <a:r>
              <a:t>The higher-order function capturing error propagation:</a:t>
            </a:r>
          </a:p>
          <a:p>
            <a:pPr marL="0" indent="0" defTabSz="496570">
              <a:spcBef>
                <a:spcPts val="0"/>
              </a:spcBef>
              <a:buSzTx/>
              <a:buNone/>
              <a:defRPr sz="3060"/>
            </a:pPr>
          </a:p>
          <a:p>
            <a:pPr marL="0" indent="0" defTabSz="496570">
              <a:spcBef>
                <a:spcPts val="0"/>
              </a:spcBef>
              <a:buSzTx/>
              <a:buNone/>
              <a:defRPr sz="3060">
                <a:solidFill>
                  <a:schemeClr val="accent5"/>
                </a:solidFill>
                <a:latin typeface="Courier New"/>
                <a:ea typeface="Courier New"/>
                <a:cs typeface="Courier New"/>
                <a:sym typeface="Courier New"/>
              </a:defRPr>
            </a:pPr>
            <a:r>
              <a:t>(&gt;&gt;=) :: Checked a -&gt; (a -&gt; Checked b) -&gt; Checked b</a:t>
            </a:r>
          </a:p>
          <a:p>
            <a:pPr marL="0" indent="0" defTabSz="496570">
              <a:spcBef>
                <a:spcPts val="0"/>
              </a:spcBef>
              <a:buSzTx/>
              <a:buNone/>
              <a:defRPr sz="3060">
                <a:solidFill>
                  <a:schemeClr val="accent5"/>
                </a:solidFill>
                <a:latin typeface="Courier New"/>
                <a:ea typeface="Courier New"/>
                <a:cs typeface="Courier New"/>
                <a:sym typeface="Courier New"/>
              </a:defRPr>
            </a:pPr>
            <a:r>
              <a:t>x &gt;&gt;= f = </a:t>
            </a:r>
          </a:p>
          <a:p>
            <a:pPr marL="0" indent="0" defTabSz="496570">
              <a:spcBef>
                <a:spcPts val="0"/>
              </a:spcBef>
              <a:buSzTx/>
              <a:buNone/>
              <a:defRPr sz="3060">
                <a:solidFill>
                  <a:schemeClr val="accent5"/>
                </a:solidFill>
                <a:latin typeface="Courier New"/>
                <a:ea typeface="Courier New"/>
                <a:cs typeface="Courier New"/>
                <a:sym typeface="Courier New"/>
              </a:defRPr>
            </a:pPr>
            <a:r>
              <a:t>  case x of </a:t>
            </a:r>
          </a:p>
          <a:p>
            <a:pPr marL="0" indent="0" defTabSz="496570">
              <a:spcBef>
                <a:spcPts val="0"/>
              </a:spcBef>
              <a:buSzTx/>
              <a:buNone/>
              <a:defRPr sz="3060">
                <a:solidFill>
                  <a:schemeClr val="accent5"/>
                </a:solidFill>
                <a:latin typeface="Courier New"/>
                <a:ea typeface="Courier New"/>
                <a:cs typeface="Courier New"/>
                <a:sym typeface="Courier New"/>
              </a:defRPr>
            </a:pPr>
            <a:r>
              <a:t>    Error msg -&gt; Error msg</a:t>
            </a:r>
          </a:p>
          <a:p>
            <a:pPr marL="0" indent="0" defTabSz="496570">
              <a:spcBef>
                <a:spcPts val="0"/>
              </a:spcBef>
              <a:buSzTx/>
              <a:buNone/>
              <a:defRPr sz="3060">
                <a:solidFill>
                  <a:schemeClr val="accent5"/>
                </a:solidFill>
                <a:latin typeface="Courier New"/>
                <a:ea typeface="Courier New"/>
                <a:cs typeface="Courier New"/>
                <a:sym typeface="Courier New"/>
              </a:defRPr>
            </a:pPr>
            <a:r>
              <a:t>    Good v -&gt; f v</a:t>
            </a:r>
          </a:p>
          <a:p>
            <a:pPr marL="377825" indent="-377825" defTabSz="496570">
              <a:spcBef>
                <a:spcPts val="3500"/>
              </a:spcBef>
              <a:defRPr sz="3060"/>
            </a:pPr>
            <a:r>
              <a:t>A function that creates checked values:</a:t>
            </a:r>
          </a:p>
          <a:p>
            <a:pPr marL="377825" indent="-377825" defTabSz="496570">
              <a:spcBef>
                <a:spcPts val="3500"/>
              </a:spcBef>
              <a:defRPr sz="3060"/>
            </a:pPr>
          </a:p>
          <a:p>
            <a:pPr marL="0" indent="0" defTabSz="496570">
              <a:spcBef>
                <a:spcPts val="0"/>
              </a:spcBef>
              <a:buSzTx/>
              <a:buNone/>
              <a:defRPr sz="3060">
                <a:solidFill>
                  <a:schemeClr val="accent5"/>
                </a:solidFill>
                <a:latin typeface="Courier New"/>
                <a:ea typeface="Courier New"/>
                <a:cs typeface="Courier New"/>
                <a:sym typeface="Courier New"/>
              </a:defRPr>
            </a:pPr>
            <a:r>
              <a:t>return :: a -&gt; Checked a</a:t>
            </a:r>
          </a:p>
          <a:p>
            <a:pPr marL="0" indent="0" defTabSz="496570">
              <a:spcBef>
                <a:spcPts val="0"/>
              </a:spcBef>
              <a:buSzTx/>
              <a:buNone/>
              <a:defRPr sz="3060">
                <a:solidFill>
                  <a:schemeClr val="accent5"/>
                </a:solidFill>
                <a:latin typeface="Courier New"/>
                <a:ea typeface="Courier New"/>
                <a:cs typeface="Courier New"/>
                <a:sym typeface="Courier New"/>
              </a:defRPr>
            </a:pPr>
            <a:r>
              <a:t>return v = Good v</a:t>
            </a:r>
          </a:p>
        </p:txBody>
      </p:sp>
      <p:sp>
        <p:nvSpPr>
          <p:cNvPr id="206" name="Shape 206"/>
          <p:cNvSpPr/>
          <p:nvPr/>
        </p:nvSpPr>
        <p:spPr>
          <a:xfrm>
            <a:off x="7819528" y="4827457"/>
            <a:ext cx="4928990" cy="2133402"/>
          </a:xfrm>
          <a:prstGeom prst="wedgeEllipseCallout">
            <a:avLst>
              <a:gd name="adj1" fmla="val -72940"/>
              <a:gd name="adj2" fmla="val -34795"/>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chemeClr val="accent5"/>
                </a:solidFill>
              </a:defRPr>
            </a:pPr>
            <a:r>
              <a:t>We will call this function </a:t>
            </a:r>
            <a:r>
              <a:rPr>
                <a:solidFill>
                  <a:schemeClr val="accent1"/>
                </a:solidFill>
              </a:rPr>
              <a:t>bind</a:t>
            </a:r>
            <a:r>
              <a:t> (since it binds a value v)</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a:r>
              <a:t>Rewriting Evaluation</a:t>
            </a:r>
          </a:p>
        </p:txBody>
      </p:sp>
      <p:sp>
        <p:nvSpPr>
          <p:cNvPr id="209" name="Shape 209"/>
          <p:cNvSpPr/>
          <p:nvPr>
            <p:ph type="body" idx="1"/>
          </p:nvPr>
        </p:nvSpPr>
        <p:spPr>
          <a:prstGeom prst="rect">
            <a:avLst/>
          </a:prstGeom>
        </p:spPr>
        <p:txBody>
          <a:bodyPr anchor="t"/>
          <a:lstStyle/>
          <a:p>
            <a:pPr marL="346709" indent="-346709" defTabSz="455675">
              <a:spcBef>
                <a:spcPts val="3200"/>
              </a:spcBef>
              <a:defRPr sz="2807"/>
            </a:pPr>
            <a:r>
              <a:t>Here is the new version (4 cases) of evaluation:</a:t>
            </a:r>
          </a:p>
          <a:p>
            <a:pPr marL="346709" indent="-346709" defTabSz="455675">
              <a:spcBef>
                <a:spcPts val="3200"/>
              </a:spcBef>
              <a:defRPr sz="2807"/>
            </a:pPr>
          </a:p>
          <a:p>
            <a:pPr marL="0" indent="0" defTabSz="455675">
              <a:spcBef>
                <a:spcPts val="0"/>
              </a:spcBef>
              <a:buSzTx/>
              <a:buNone/>
              <a:defRPr sz="2807">
                <a:solidFill>
                  <a:schemeClr val="accent5"/>
                </a:solidFill>
                <a:latin typeface="Courier New"/>
                <a:ea typeface="Courier New"/>
                <a:cs typeface="Courier New"/>
                <a:sym typeface="Courier New"/>
              </a:defRPr>
            </a:pPr>
            <a:r>
              <a:t>evaluateM (Literal v) env = return v</a:t>
            </a:r>
          </a:p>
          <a:p>
            <a:pPr marL="0" indent="0" defTabSz="455675">
              <a:spcBef>
                <a:spcPts val="0"/>
              </a:spcBef>
              <a:buSzTx/>
              <a:buNone/>
              <a:defRPr sz="2807">
                <a:solidFill>
                  <a:schemeClr val="accent5"/>
                </a:solidFill>
                <a:latin typeface="Courier New"/>
                <a:ea typeface="Courier New"/>
                <a:cs typeface="Courier New"/>
                <a:sym typeface="Courier New"/>
              </a:defRPr>
            </a:pPr>
            <a:r>
              <a:t>evaluateM (Variable x) env = </a:t>
            </a:r>
          </a:p>
          <a:p>
            <a:pPr marL="0" indent="0" defTabSz="455675">
              <a:spcBef>
                <a:spcPts val="0"/>
              </a:spcBef>
              <a:buSzTx/>
              <a:buNone/>
              <a:defRPr sz="2807">
                <a:solidFill>
                  <a:schemeClr val="accent5"/>
                </a:solidFill>
                <a:latin typeface="Courier New"/>
                <a:ea typeface="Courier New"/>
                <a:cs typeface="Courier New"/>
                <a:sym typeface="Courier New"/>
              </a:defRPr>
            </a:pPr>
            <a:r>
              <a:t>  case lookup x env of</a:t>
            </a:r>
          </a:p>
          <a:p>
            <a:pPr marL="0" indent="0" defTabSz="455675">
              <a:spcBef>
                <a:spcPts val="0"/>
              </a:spcBef>
              <a:buSzTx/>
              <a:buNone/>
              <a:defRPr sz="2807">
                <a:solidFill>
                  <a:schemeClr val="accent5"/>
                </a:solidFill>
                <a:latin typeface="Courier New"/>
                <a:ea typeface="Courier New"/>
                <a:cs typeface="Courier New"/>
                <a:sym typeface="Courier New"/>
              </a:defRPr>
            </a:pPr>
            <a:r>
              <a:t>    Nothing -&gt; Error ("Variable " ++ x ++ " undefined")</a:t>
            </a:r>
          </a:p>
          <a:p>
            <a:pPr marL="0" indent="0" defTabSz="455675">
              <a:spcBef>
                <a:spcPts val="0"/>
              </a:spcBef>
              <a:buSzTx/>
              <a:buNone/>
              <a:defRPr sz="2807">
                <a:solidFill>
                  <a:schemeClr val="accent5"/>
                </a:solidFill>
                <a:latin typeface="Courier New"/>
                <a:ea typeface="Courier New"/>
                <a:cs typeface="Courier New"/>
                <a:sym typeface="Courier New"/>
              </a:defRPr>
            </a:pPr>
            <a:r>
              <a:t>    Just v -&gt; return v</a:t>
            </a:r>
          </a:p>
          <a:p>
            <a:pPr marL="0" indent="0" defTabSz="455675">
              <a:spcBef>
                <a:spcPts val="0"/>
              </a:spcBef>
              <a:buSzTx/>
              <a:buNone/>
              <a:defRPr sz="2807">
                <a:solidFill>
                  <a:schemeClr val="accent5"/>
                </a:solidFill>
                <a:latin typeface="Courier New"/>
                <a:ea typeface="Courier New"/>
                <a:cs typeface="Courier New"/>
                <a:sym typeface="Courier New"/>
              </a:defRPr>
            </a:pPr>
            <a:r>
              <a:t>evaluateM (Unary op a) env = </a:t>
            </a:r>
          </a:p>
          <a:p>
            <a:pPr marL="0" indent="0" defTabSz="455675">
              <a:spcBef>
                <a:spcPts val="0"/>
              </a:spcBef>
              <a:buSzTx/>
              <a:buNone/>
              <a:defRPr sz="2807">
                <a:solidFill>
                  <a:schemeClr val="accent5"/>
                </a:solidFill>
                <a:latin typeface="Courier New"/>
                <a:ea typeface="Courier New"/>
                <a:cs typeface="Courier New"/>
                <a:sym typeface="Courier New"/>
              </a:defRPr>
            </a:pPr>
            <a:r>
              <a:t>  evaluateM a env &gt;&gt;= checked_unary op</a:t>
            </a:r>
          </a:p>
          <a:p>
            <a:pPr marL="0" indent="0" defTabSz="455675">
              <a:spcBef>
                <a:spcPts val="0"/>
              </a:spcBef>
              <a:buSzTx/>
              <a:buNone/>
              <a:defRPr sz="2807">
                <a:solidFill>
                  <a:schemeClr val="accent5"/>
                </a:solidFill>
                <a:latin typeface="Courier New"/>
                <a:ea typeface="Courier New"/>
                <a:cs typeface="Courier New"/>
                <a:sym typeface="Courier New"/>
              </a:defRPr>
            </a:pPr>
            <a:r>
              <a:t>evaluateM (Binary op a b) env =</a:t>
            </a:r>
          </a:p>
          <a:p>
            <a:pPr marL="0" indent="0" defTabSz="455675">
              <a:spcBef>
                <a:spcPts val="0"/>
              </a:spcBef>
              <a:buSzTx/>
              <a:buNone/>
              <a:defRPr sz="2807">
                <a:solidFill>
                  <a:schemeClr val="accent5"/>
                </a:solidFill>
                <a:latin typeface="Courier New"/>
                <a:ea typeface="Courier New"/>
                <a:cs typeface="Courier New"/>
                <a:sym typeface="Courier New"/>
              </a:defRPr>
            </a:pPr>
            <a:r>
              <a:t>  evaluateM a env &gt;&gt;= </a:t>
            </a:r>
          </a:p>
          <a:p>
            <a:pPr marL="0" indent="0" defTabSz="455675">
              <a:spcBef>
                <a:spcPts val="0"/>
              </a:spcBef>
              <a:buSzTx/>
              <a:buNone/>
              <a:defRPr sz="2807">
                <a:solidFill>
                  <a:schemeClr val="accent5"/>
                </a:solidFill>
                <a:latin typeface="Courier New"/>
                <a:ea typeface="Courier New"/>
                <a:cs typeface="Courier New"/>
                <a:sym typeface="Courier New"/>
              </a:defRPr>
            </a:pPr>
            <a:r>
              <a:t>    \v1 -&gt; evaluateM b env &gt;&gt;= </a:t>
            </a:r>
          </a:p>
          <a:p>
            <a:pPr marL="0" indent="0" defTabSz="455675">
              <a:spcBef>
                <a:spcPts val="0"/>
              </a:spcBef>
              <a:buSzTx/>
              <a:buNone/>
              <a:defRPr sz="2807">
                <a:solidFill>
                  <a:schemeClr val="accent5"/>
                </a:solidFill>
                <a:latin typeface="Courier New"/>
                <a:ea typeface="Courier New"/>
                <a:cs typeface="Courier New"/>
                <a:sym typeface="Courier New"/>
              </a:defRPr>
            </a:pPr>
            <a:r>
              <a:t>       \v2 -&gt; checked_binary op v1 v2</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Propagating errors</a:t>
            </a:r>
          </a:p>
        </p:txBody>
      </p:sp>
      <p:sp>
        <p:nvSpPr>
          <p:cNvPr id="212" name="Shape 212"/>
          <p:cNvSpPr/>
          <p:nvPr>
            <p:ph type="body" idx="1"/>
          </p:nvPr>
        </p:nvSpPr>
        <p:spPr>
          <a:prstGeom prst="rect">
            <a:avLst/>
          </a:prstGeom>
        </p:spPr>
        <p:txBody>
          <a:bodyPr anchor="t"/>
          <a:lstStyle/>
          <a:p>
            <a:pPr/>
            <a:r>
              <a:t>Compare:</a:t>
            </a:r>
          </a:p>
          <a:p>
            <a:pPr/>
          </a:p>
          <a:p>
            <a:pPr marL="0" indent="0">
              <a:spcBef>
                <a:spcPts val="0"/>
              </a:spcBef>
              <a:buSzTx/>
              <a:buNone/>
              <a:defRPr>
                <a:solidFill>
                  <a:schemeClr val="accent5"/>
                </a:solidFill>
                <a:latin typeface="Courier New"/>
                <a:ea typeface="Courier New"/>
                <a:cs typeface="Courier New"/>
                <a:sym typeface="Courier New"/>
              </a:defRPr>
            </a:pPr>
            <a:r>
              <a:t>evaluateM (Binary op a b) env =</a:t>
            </a:r>
          </a:p>
          <a:p>
            <a:pPr marL="0" indent="0">
              <a:spcBef>
                <a:spcPts val="0"/>
              </a:spcBef>
              <a:buSzTx/>
              <a:buNone/>
              <a:defRPr>
                <a:solidFill>
                  <a:schemeClr val="accent5"/>
                </a:solidFill>
                <a:latin typeface="Courier New"/>
                <a:ea typeface="Courier New"/>
                <a:cs typeface="Courier New"/>
                <a:sym typeface="Courier New"/>
              </a:defRPr>
            </a:pPr>
            <a:r>
              <a:t>  evaluateM a env &gt;&gt;= </a:t>
            </a:r>
          </a:p>
          <a:p>
            <a:pPr marL="0" indent="0">
              <a:spcBef>
                <a:spcPts val="0"/>
              </a:spcBef>
              <a:buSzTx/>
              <a:buNone/>
              <a:defRPr>
                <a:solidFill>
                  <a:schemeClr val="accent5"/>
                </a:solidFill>
                <a:latin typeface="Courier New"/>
                <a:ea typeface="Courier New"/>
                <a:cs typeface="Courier New"/>
                <a:sym typeface="Courier New"/>
              </a:defRPr>
            </a:pPr>
            <a:r>
              <a:t>    \v1 -&gt; evaluateM b env &gt;&gt;= </a:t>
            </a:r>
          </a:p>
          <a:p>
            <a:pPr marL="0" indent="0">
              <a:spcBef>
                <a:spcPts val="0"/>
              </a:spcBef>
              <a:buSzTx/>
              <a:buNone/>
              <a:defRPr>
                <a:solidFill>
                  <a:schemeClr val="accent5"/>
                </a:solidFill>
                <a:latin typeface="Courier New"/>
                <a:ea typeface="Courier New"/>
                <a:cs typeface="Courier New"/>
                <a:sym typeface="Courier New"/>
              </a:defRPr>
            </a:pPr>
            <a:r>
              <a:t>       \v2 -&gt; checked_binary op v1 v2</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Propagating errors</a:t>
            </a:r>
          </a:p>
        </p:txBody>
      </p:sp>
      <p:sp>
        <p:nvSpPr>
          <p:cNvPr id="215" name="Shape 215"/>
          <p:cNvSpPr/>
          <p:nvPr>
            <p:ph type="body" sz="quarter" idx="1"/>
          </p:nvPr>
        </p:nvSpPr>
        <p:spPr>
          <a:xfrm>
            <a:off x="952500" y="2603500"/>
            <a:ext cx="11099800" cy="811659"/>
          </a:xfrm>
          <a:prstGeom prst="rect">
            <a:avLst/>
          </a:prstGeom>
        </p:spPr>
        <p:txBody>
          <a:bodyPr anchor="t"/>
          <a:lstStyle/>
          <a:p>
            <a:pPr/>
            <a:r>
              <a:t>with</a:t>
            </a:r>
          </a:p>
        </p:txBody>
      </p:sp>
      <p:pic>
        <p:nvPicPr>
          <p:cNvPr id="216" name="pasted-image.pdf"/>
          <p:cNvPicPr>
            <a:picLocks noChangeAspect="1"/>
          </p:cNvPicPr>
          <p:nvPr/>
        </p:nvPicPr>
        <p:blipFill>
          <a:blip r:embed="rId2">
            <a:extLst/>
          </a:blip>
          <a:stretch>
            <a:fillRect/>
          </a:stretch>
        </p:blipFill>
        <p:spPr>
          <a:xfrm>
            <a:off x="297012" y="3619435"/>
            <a:ext cx="8401570" cy="4703396"/>
          </a:xfrm>
          <a:prstGeom prst="rect">
            <a:avLst/>
          </a:prstGeom>
          <a:ln w="12700">
            <a:miter lim="400000"/>
          </a:ln>
        </p:spPr>
      </p:pic>
      <p:sp>
        <p:nvSpPr>
          <p:cNvPr id="217" name="Shape 217"/>
          <p:cNvSpPr/>
          <p:nvPr/>
        </p:nvSpPr>
        <p:spPr>
          <a:xfrm>
            <a:off x="7819528" y="4827457"/>
            <a:ext cx="4928990" cy="2133402"/>
          </a:xfrm>
          <a:prstGeom prst="wedgeEllipseCallout">
            <a:avLst>
              <a:gd name="adj1" fmla="val -72940"/>
              <a:gd name="adj2" fmla="val -34795"/>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This code is definitely longer.</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Propagating errors</a:t>
            </a:r>
          </a:p>
        </p:txBody>
      </p:sp>
      <p:sp>
        <p:nvSpPr>
          <p:cNvPr id="220" name="Shape 220"/>
          <p:cNvSpPr/>
          <p:nvPr>
            <p:ph type="body" idx="1"/>
          </p:nvPr>
        </p:nvSpPr>
        <p:spPr>
          <a:prstGeom prst="rect">
            <a:avLst/>
          </a:prstGeom>
        </p:spPr>
        <p:txBody>
          <a:bodyPr anchor="t"/>
          <a:lstStyle/>
          <a:p>
            <a:pPr/>
            <a:r>
              <a:t>Compare:</a:t>
            </a:r>
          </a:p>
          <a:p>
            <a:pPr/>
          </a:p>
          <a:p>
            <a:pPr marL="0" indent="0">
              <a:spcBef>
                <a:spcPts val="0"/>
              </a:spcBef>
              <a:buSzTx/>
              <a:buNone/>
              <a:defRPr>
                <a:solidFill>
                  <a:schemeClr val="accent5"/>
                </a:solidFill>
                <a:latin typeface="Courier New"/>
                <a:ea typeface="Courier New"/>
                <a:cs typeface="Courier New"/>
                <a:sym typeface="Courier New"/>
              </a:defRPr>
            </a:pPr>
            <a:r>
              <a:t>evaluateM (Binary op a b) env =</a:t>
            </a:r>
          </a:p>
          <a:p>
            <a:pPr marL="0" indent="0">
              <a:spcBef>
                <a:spcPts val="0"/>
              </a:spcBef>
              <a:buSzTx/>
              <a:buNone/>
              <a:defRPr>
                <a:solidFill>
                  <a:schemeClr val="accent5"/>
                </a:solidFill>
                <a:latin typeface="Courier New"/>
                <a:ea typeface="Courier New"/>
                <a:cs typeface="Courier New"/>
                <a:sym typeface="Courier New"/>
              </a:defRPr>
            </a:pPr>
            <a:r>
              <a:t>  evaluateM a env &gt;&gt;= </a:t>
            </a:r>
          </a:p>
          <a:p>
            <a:pPr marL="0" indent="0">
              <a:spcBef>
                <a:spcPts val="0"/>
              </a:spcBef>
              <a:buSzTx/>
              <a:buNone/>
              <a:defRPr>
                <a:solidFill>
                  <a:schemeClr val="accent5"/>
                </a:solidFill>
                <a:latin typeface="Courier New"/>
                <a:ea typeface="Courier New"/>
                <a:cs typeface="Courier New"/>
                <a:sym typeface="Courier New"/>
              </a:defRPr>
            </a:pPr>
            <a:r>
              <a:t>    \v1 -&gt; evaluateM b env &gt;&gt;= </a:t>
            </a:r>
          </a:p>
          <a:p>
            <a:pPr marL="0" indent="0">
              <a:spcBef>
                <a:spcPts val="0"/>
              </a:spcBef>
              <a:buSzTx/>
              <a:buNone/>
              <a:defRPr>
                <a:solidFill>
                  <a:schemeClr val="accent5"/>
                </a:solidFill>
                <a:latin typeface="Courier New"/>
                <a:ea typeface="Courier New"/>
                <a:cs typeface="Courier New"/>
                <a:sym typeface="Courier New"/>
              </a:defRPr>
            </a:pPr>
            <a:r>
              <a:t>       \v2 -&gt; checked_binary op v1 v2</a:t>
            </a:r>
          </a:p>
        </p:txBody>
      </p:sp>
      <p:sp>
        <p:nvSpPr>
          <p:cNvPr id="221" name="Shape 221"/>
          <p:cNvSpPr/>
          <p:nvPr/>
        </p:nvSpPr>
        <p:spPr>
          <a:xfrm>
            <a:off x="4796928" y="6795957"/>
            <a:ext cx="4928990" cy="2133402"/>
          </a:xfrm>
          <a:prstGeom prst="wedgeEllipseCallout">
            <a:avLst>
              <a:gd name="adj1" fmla="val -32560"/>
              <a:gd name="adj2" fmla="val -66437"/>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Still, the use of bind may not immediately intuitive.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1079500" y="3644900"/>
            <a:ext cx="11099800" cy="2159000"/>
          </a:xfrm>
          <a:prstGeom prst="rect">
            <a:avLst/>
          </a:prstGeom>
        </p:spPr>
        <p:txBody>
          <a:bodyPr/>
          <a:lstStyle/>
          <a:p>
            <a:pPr/>
            <a:r>
              <a:t>Monads</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Monads in Haskell</a:t>
            </a:r>
          </a:p>
        </p:txBody>
      </p:sp>
      <p:sp>
        <p:nvSpPr>
          <p:cNvPr id="226" name="Shape 226"/>
          <p:cNvSpPr/>
          <p:nvPr>
            <p:ph type="body" idx="1"/>
          </p:nvPr>
        </p:nvSpPr>
        <p:spPr>
          <a:prstGeom prst="rect">
            <a:avLst/>
          </a:prstGeom>
        </p:spPr>
        <p:txBody>
          <a:bodyPr/>
          <a:lstStyle/>
          <a:p>
            <a:pPr marL="422275" indent="-422275" defTabSz="554990">
              <a:spcBef>
                <a:spcPts val="3900"/>
              </a:spcBef>
              <a:defRPr sz="3420"/>
            </a:pPr>
            <a:r>
              <a:t>Monads are a structure composed of two basic operations (</a:t>
            </a:r>
            <a:r>
              <a:rPr>
                <a:solidFill>
                  <a:schemeClr val="accent5"/>
                </a:solidFill>
              </a:rPr>
              <a:t>bind</a:t>
            </a:r>
            <a:r>
              <a:t> and </a:t>
            </a:r>
            <a:r>
              <a:rPr>
                <a:solidFill>
                  <a:schemeClr val="accent5"/>
                </a:solidFill>
              </a:rPr>
              <a:t>return</a:t>
            </a:r>
            <a:r>
              <a:t>), which capture a common pattern that occurs in many types.</a:t>
            </a:r>
          </a:p>
          <a:p>
            <a:pPr marL="422275" indent="-422275" defTabSz="554990">
              <a:spcBef>
                <a:spcPts val="3900"/>
              </a:spcBef>
              <a:defRPr sz="3420"/>
            </a:pPr>
            <a:r>
              <a:t>In Haskell Monads are implemented using type classes:</a:t>
            </a:r>
          </a:p>
          <a:p>
            <a:pPr marL="422275" indent="-422275" defTabSz="554990">
              <a:spcBef>
                <a:spcPts val="3900"/>
              </a:spcBef>
              <a:defRPr sz="3420"/>
            </a:pPr>
          </a:p>
          <a:p>
            <a:pPr marL="0" indent="0" defTabSz="554990">
              <a:spcBef>
                <a:spcPts val="0"/>
              </a:spcBef>
              <a:buSzTx/>
              <a:buNone/>
              <a:defRPr sz="3420">
                <a:solidFill>
                  <a:schemeClr val="accent5"/>
                </a:solidFill>
                <a:latin typeface="Courier New"/>
                <a:ea typeface="Courier New"/>
                <a:cs typeface="Courier New"/>
                <a:sym typeface="Courier New"/>
              </a:defRPr>
            </a:pPr>
            <a:r>
              <a:t>class Monad m where</a:t>
            </a:r>
          </a:p>
          <a:p>
            <a:pPr marL="0" indent="0" defTabSz="554990">
              <a:spcBef>
                <a:spcPts val="0"/>
              </a:spcBef>
              <a:buSzTx/>
              <a:buNone/>
              <a:defRPr sz="3420">
                <a:solidFill>
                  <a:schemeClr val="accent5"/>
                </a:solidFill>
                <a:latin typeface="Courier New"/>
                <a:ea typeface="Courier New"/>
                <a:cs typeface="Courier New"/>
                <a:sym typeface="Courier New"/>
              </a:defRPr>
            </a:pPr>
            <a:r>
              <a:t>  (&gt;&gt;=)  :: m a -&gt; (a -&gt; m b) -&gt; m b</a:t>
            </a:r>
          </a:p>
          <a:p>
            <a:pPr marL="0" indent="0" defTabSz="554990">
              <a:spcBef>
                <a:spcPts val="0"/>
              </a:spcBef>
              <a:buSzTx/>
              <a:buNone/>
              <a:defRPr sz="3420">
                <a:solidFill>
                  <a:schemeClr val="accent5"/>
                </a:solidFill>
                <a:latin typeface="Courier New"/>
                <a:ea typeface="Courier New"/>
                <a:cs typeface="Courier New"/>
                <a:sym typeface="Courier New"/>
              </a:defRPr>
            </a:pPr>
            <a:r>
              <a:t>  return :: a -&gt; m a</a:t>
            </a:r>
            <a:r>
              <a:rPr>
                <a:solidFill>
                  <a:srgbClr val="000000"/>
                </a:solidFill>
              </a:rPr>
              <a:t> </a:t>
            </a:r>
          </a:p>
          <a:p>
            <a:pPr marL="0" indent="0" defTabSz="554990">
              <a:spcBef>
                <a:spcPts val="0"/>
              </a:spcBef>
              <a:buSzTx/>
              <a:buNone/>
              <a:defRPr sz="3420">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Checked as a Monad</a:t>
            </a:r>
          </a:p>
        </p:txBody>
      </p:sp>
      <p:sp>
        <p:nvSpPr>
          <p:cNvPr id="229" name="Shape 229"/>
          <p:cNvSpPr/>
          <p:nvPr>
            <p:ph type="body" idx="1"/>
          </p:nvPr>
        </p:nvSpPr>
        <p:spPr>
          <a:prstGeom prst="rect">
            <a:avLst/>
          </a:prstGeom>
        </p:spPr>
        <p:txBody>
          <a:bodyPr/>
          <a:lstStyle/>
          <a:p>
            <a:pPr marL="0" indent="0">
              <a:spcBef>
                <a:spcPts val="0"/>
              </a:spcBef>
              <a:buSzTx/>
              <a:buNone/>
            </a:pPr>
            <a:r>
              <a:t>Because </a:t>
            </a:r>
            <a:r>
              <a:rPr>
                <a:solidFill>
                  <a:schemeClr val="accent5"/>
                </a:solidFill>
              </a:rPr>
              <a:t>Checked</a:t>
            </a:r>
            <a:r>
              <a:t> can implement return and bind it can be made an instance of Monad</a:t>
            </a:r>
          </a:p>
          <a:p>
            <a:pPr marL="0" indent="0">
              <a:spcBef>
                <a:spcPts val="0"/>
              </a:spcBef>
              <a:buSzTx/>
              <a:buNone/>
            </a:pPr>
          </a:p>
          <a:p>
            <a:pPr marL="0" indent="0">
              <a:spcBef>
                <a:spcPts val="0"/>
              </a:spcBef>
              <a:buSzTx/>
              <a:buNone/>
              <a:defRPr>
                <a:solidFill>
                  <a:schemeClr val="accent5"/>
                </a:solidFill>
                <a:latin typeface="Courier New"/>
                <a:ea typeface="Courier New"/>
                <a:cs typeface="Courier New"/>
                <a:sym typeface="Courier New"/>
              </a:defRPr>
            </a:pPr>
            <a:r>
              <a:t>instance Monad Checked where</a:t>
            </a:r>
          </a:p>
          <a:p>
            <a:pPr marL="0" indent="0">
              <a:spcBef>
                <a:spcPts val="0"/>
              </a:spcBef>
              <a:buSzTx/>
              <a:buNone/>
              <a:defRPr>
                <a:solidFill>
                  <a:schemeClr val="accent5"/>
                </a:solidFill>
                <a:latin typeface="Courier New"/>
                <a:ea typeface="Courier New"/>
                <a:cs typeface="Courier New"/>
                <a:sym typeface="Courier New"/>
              </a:defRPr>
            </a:pPr>
            <a:r>
              <a:t>   return v = Good v</a:t>
            </a:r>
          </a:p>
          <a:p>
            <a:pPr marL="0" indent="0">
              <a:spcBef>
                <a:spcPts val="0"/>
              </a:spcBef>
              <a:buSzTx/>
              <a:buNone/>
              <a:defRPr>
                <a:solidFill>
                  <a:schemeClr val="accent5"/>
                </a:solidFill>
                <a:latin typeface="Courier New"/>
                <a:ea typeface="Courier New"/>
                <a:cs typeface="Courier New"/>
                <a:sym typeface="Courier New"/>
              </a:defRPr>
            </a:pPr>
            <a:r>
              <a:t>   x &gt;&gt;= f = </a:t>
            </a:r>
          </a:p>
          <a:p>
            <a:pPr marL="0" indent="0">
              <a:spcBef>
                <a:spcPts val="0"/>
              </a:spcBef>
              <a:buSzTx/>
              <a:buNone/>
              <a:defRPr>
                <a:solidFill>
                  <a:schemeClr val="accent5"/>
                </a:solidFill>
                <a:latin typeface="Courier New"/>
                <a:ea typeface="Courier New"/>
                <a:cs typeface="Courier New"/>
                <a:sym typeface="Courier New"/>
              </a:defRPr>
            </a:pPr>
            <a:r>
              <a:t>     case x of </a:t>
            </a:r>
          </a:p>
          <a:p>
            <a:pPr marL="0" indent="0">
              <a:spcBef>
                <a:spcPts val="0"/>
              </a:spcBef>
              <a:buSzTx/>
              <a:buNone/>
              <a:defRPr>
                <a:solidFill>
                  <a:schemeClr val="accent5"/>
                </a:solidFill>
                <a:latin typeface="Courier New"/>
                <a:ea typeface="Courier New"/>
                <a:cs typeface="Courier New"/>
                <a:sym typeface="Courier New"/>
              </a:defRPr>
            </a:pPr>
            <a:r>
              <a:t>       Error msg -&gt; Error msg</a:t>
            </a:r>
          </a:p>
          <a:p>
            <a:pPr marL="0" indent="0">
              <a:spcBef>
                <a:spcPts val="0"/>
              </a:spcBef>
              <a:buSzTx/>
              <a:buNone/>
              <a:defRPr>
                <a:solidFill>
                  <a:schemeClr val="accent5"/>
                </a:solidFill>
                <a:latin typeface="Courier New"/>
                <a:ea typeface="Courier New"/>
                <a:cs typeface="Courier New"/>
                <a:sym typeface="Courier New"/>
              </a:defRPr>
            </a:pPr>
            <a:r>
              <a:t>       Good v -&gt; f v</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Jane Street Capital</a:t>
            </a:r>
          </a:p>
        </p:txBody>
      </p:sp>
      <p:sp>
        <p:nvSpPr>
          <p:cNvPr id="127" name="Shape 127"/>
          <p:cNvSpPr/>
          <p:nvPr>
            <p:ph type="body" idx="1"/>
          </p:nvPr>
        </p:nvSpPr>
        <p:spPr>
          <a:prstGeom prst="rect">
            <a:avLst/>
          </a:prstGeom>
        </p:spPr>
        <p:txBody>
          <a:bodyPr anchor="t"/>
          <a:lstStyle/>
          <a:p>
            <a:pPr marL="370416" indent="-370416" defTabSz="457200">
              <a:lnSpc>
                <a:spcPct val="115000"/>
              </a:lnSpc>
              <a:spcBef>
                <a:spcPts val="1000"/>
              </a:spcBef>
              <a:defRPr sz="3000">
                <a:uFill>
                  <a:solidFill>
                    <a:srgbClr val="000000"/>
                  </a:solidFill>
                </a:uFill>
                <a:latin typeface="Helvetica"/>
                <a:ea typeface="Helvetica"/>
                <a:cs typeface="Helvetica"/>
                <a:sym typeface="Helvetica"/>
              </a:defRPr>
            </a:pPr>
            <a:r>
              <a:t>For more details on the topic, see:</a:t>
            </a:r>
          </a:p>
          <a:p>
            <a:pPr marL="0" indent="0" defTabSz="457200">
              <a:spcBef>
                <a:spcPts val="0"/>
              </a:spcBef>
              <a:buSzTx/>
              <a:buNone/>
              <a:defRPr sz="3000" u="sng">
                <a:solidFill>
                  <a:srgbClr val="4787FF"/>
                </a:solidFill>
                <a:uFill>
                  <a:solidFill>
                    <a:srgbClr val="4787FF"/>
                  </a:solidFill>
                </a:uFill>
                <a:latin typeface="Helvetica"/>
                <a:ea typeface="Helvetica"/>
                <a:cs typeface="Helvetica"/>
                <a:sym typeface="Helvetica"/>
              </a:defRPr>
            </a:pPr>
            <a:r>
              <a:rPr>
                <a:hlinkClick r:id="rId2" invalidUrl="" action="" tgtFrame="" tooltip="" history="1" highlightClick="0" endSnd="0"/>
              </a:rPr>
              <a:t>https://realworldocaml.org/v1/en/html/concurrent-programming-with-async.html</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Rewriting Code Again</a:t>
            </a:r>
          </a:p>
        </p:txBody>
      </p:sp>
      <p:sp>
        <p:nvSpPr>
          <p:cNvPr id="232" name="Shape 232"/>
          <p:cNvSpPr/>
          <p:nvPr>
            <p:ph type="body" idx="1"/>
          </p:nvPr>
        </p:nvSpPr>
        <p:spPr>
          <a:prstGeom prst="rect">
            <a:avLst/>
          </a:prstGeom>
        </p:spPr>
        <p:txBody>
          <a:bodyPr anchor="t"/>
          <a:lstStyle/>
          <a:p>
            <a:pPr/>
            <a:r>
              <a:t>Using </a:t>
            </a:r>
            <a:r>
              <a:rPr>
                <a:solidFill>
                  <a:schemeClr val="accent5"/>
                </a:solidFill>
              </a:rPr>
              <a:t>bind</a:t>
            </a:r>
            <a:r>
              <a:t> and </a:t>
            </a:r>
            <a:r>
              <a:rPr>
                <a:solidFill>
                  <a:schemeClr val="accent5"/>
                </a:solidFill>
              </a:rPr>
              <a:t>return</a:t>
            </a:r>
            <a:r>
              <a:t> from the Monad class does not affect the code:</a:t>
            </a:r>
          </a:p>
          <a:p>
            <a:pPr/>
          </a:p>
          <a:p>
            <a:pPr marL="0" indent="0">
              <a:spcBef>
                <a:spcPts val="0"/>
              </a:spcBef>
              <a:buSzTx/>
              <a:buNone/>
              <a:defRPr>
                <a:solidFill>
                  <a:schemeClr val="accent5"/>
                </a:solidFill>
                <a:latin typeface="Courier New"/>
                <a:ea typeface="Courier New"/>
                <a:cs typeface="Courier New"/>
                <a:sym typeface="Courier New"/>
              </a:defRPr>
            </a:pPr>
            <a:r>
              <a:t>evaluateM (Binary op a b) env =</a:t>
            </a:r>
          </a:p>
          <a:p>
            <a:pPr marL="0" indent="0">
              <a:spcBef>
                <a:spcPts val="0"/>
              </a:spcBef>
              <a:buSzTx/>
              <a:buNone/>
              <a:defRPr>
                <a:solidFill>
                  <a:schemeClr val="accent5"/>
                </a:solidFill>
                <a:latin typeface="Courier New"/>
                <a:ea typeface="Courier New"/>
                <a:cs typeface="Courier New"/>
                <a:sym typeface="Courier New"/>
              </a:defRPr>
            </a:pPr>
            <a:r>
              <a:t>  evaluateM a env &gt;&gt;= </a:t>
            </a:r>
          </a:p>
          <a:p>
            <a:pPr marL="0" indent="0">
              <a:spcBef>
                <a:spcPts val="0"/>
              </a:spcBef>
              <a:buSzTx/>
              <a:buNone/>
              <a:defRPr>
                <a:solidFill>
                  <a:schemeClr val="accent5"/>
                </a:solidFill>
                <a:latin typeface="Courier New"/>
                <a:ea typeface="Courier New"/>
                <a:cs typeface="Courier New"/>
                <a:sym typeface="Courier New"/>
              </a:defRPr>
            </a:pPr>
            <a:r>
              <a:t>    \v1 -&gt; evaluateM b env &gt;&gt;= </a:t>
            </a:r>
          </a:p>
          <a:p>
            <a:pPr marL="0" indent="0">
              <a:spcBef>
                <a:spcPts val="0"/>
              </a:spcBef>
              <a:buSzTx/>
              <a:buNone/>
              <a:defRPr>
                <a:solidFill>
                  <a:schemeClr val="accent5"/>
                </a:solidFill>
                <a:latin typeface="Courier New"/>
                <a:ea typeface="Courier New"/>
                <a:cs typeface="Courier New"/>
                <a:sym typeface="Courier New"/>
              </a:defRPr>
            </a:pPr>
            <a:r>
              <a:t>       \v2 -&gt; checked_binary op v1 v2</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Rewriting Code Again</a:t>
            </a:r>
          </a:p>
        </p:txBody>
      </p:sp>
      <p:sp>
        <p:nvSpPr>
          <p:cNvPr id="235" name="Shape 235"/>
          <p:cNvSpPr/>
          <p:nvPr>
            <p:ph type="body" idx="1"/>
          </p:nvPr>
        </p:nvSpPr>
        <p:spPr>
          <a:prstGeom prst="rect">
            <a:avLst/>
          </a:prstGeom>
        </p:spPr>
        <p:txBody>
          <a:bodyPr anchor="t"/>
          <a:lstStyle/>
          <a:p>
            <a:pPr marL="422275" indent="-422275" defTabSz="554990">
              <a:spcBef>
                <a:spcPts val="3900"/>
              </a:spcBef>
              <a:defRPr sz="3420"/>
            </a:pPr>
            <a:r>
              <a:t>However, because monads are so pervasive, Haskell supports a special notation for monads (called the </a:t>
            </a:r>
            <a:r>
              <a:rPr>
                <a:solidFill>
                  <a:schemeClr val="accent5"/>
                </a:solidFill>
              </a:rPr>
              <a:t>do-notation</a:t>
            </a:r>
            <a:r>
              <a:t>).</a:t>
            </a:r>
          </a:p>
          <a:p>
            <a:pPr marL="422275" indent="-422275" defTabSz="554990">
              <a:spcBef>
                <a:spcPts val="3900"/>
              </a:spcBef>
              <a:defRPr sz="3420"/>
            </a:pPr>
            <a:r>
              <a:t>With the do-notation we can re-write the program as follows:</a:t>
            </a:r>
          </a:p>
          <a:p>
            <a:pPr marL="422275" indent="-422275" defTabSz="554990">
              <a:spcBef>
                <a:spcPts val="3900"/>
              </a:spcBef>
              <a:defRPr sz="3420"/>
            </a:pPr>
          </a:p>
          <a:p>
            <a:pPr marL="0" indent="0" defTabSz="554990">
              <a:spcBef>
                <a:spcPts val="0"/>
              </a:spcBef>
              <a:buSzTx/>
              <a:buNone/>
              <a:defRPr sz="3420">
                <a:solidFill>
                  <a:schemeClr val="accent5"/>
                </a:solidFill>
                <a:latin typeface="Courier New"/>
                <a:ea typeface="Courier New"/>
                <a:cs typeface="Courier New"/>
                <a:sym typeface="Courier New"/>
              </a:defRPr>
            </a:pPr>
            <a:r>
              <a:t>evaluateM (Binary op a b) env =</a:t>
            </a:r>
          </a:p>
          <a:p>
            <a:pPr marL="0" indent="0" defTabSz="554990">
              <a:spcBef>
                <a:spcPts val="0"/>
              </a:spcBef>
              <a:buSzTx/>
              <a:buNone/>
              <a:defRPr sz="3420">
                <a:solidFill>
                  <a:schemeClr val="accent5"/>
                </a:solidFill>
                <a:latin typeface="Courier New"/>
                <a:ea typeface="Courier New"/>
                <a:cs typeface="Courier New"/>
                <a:sym typeface="Courier New"/>
              </a:defRPr>
            </a:pPr>
            <a:r>
              <a:t>  do v1 &lt;- evaluate a env</a:t>
            </a:r>
          </a:p>
          <a:p>
            <a:pPr marL="0" indent="0" defTabSz="554990">
              <a:spcBef>
                <a:spcPts val="0"/>
              </a:spcBef>
              <a:buSzTx/>
              <a:buNone/>
              <a:defRPr sz="3420">
                <a:solidFill>
                  <a:schemeClr val="accent5"/>
                </a:solidFill>
                <a:latin typeface="Courier New"/>
                <a:ea typeface="Courier New"/>
                <a:cs typeface="Courier New"/>
                <a:sym typeface="Courier New"/>
              </a:defRPr>
            </a:pPr>
            <a:r>
              <a:t>     v2 &lt;- evaluate b env</a:t>
            </a:r>
          </a:p>
          <a:p>
            <a:pPr marL="0" indent="0" defTabSz="554990">
              <a:spcBef>
                <a:spcPts val="0"/>
              </a:spcBef>
              <a:buSzTx/>
              <a:buNone/>
              <a:defRPr sz="3420">
                <a:solidFill>
                  <a:schemeClr val="accent5"/>
                </a:solidFill>
                <a:latin typeface="Courier New"/>
                <a:ea typeface="Courier New"/>
                <a:cs typeface="Courier New"/>
                <a:sym typeface="Courier New"/>
              </a:defRPr>
            </a:pPr>
            <a:r>
              <a:t>     checked_binary op v1 v2</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pPr/>
            <a:r>
              <a:t>Do-notation</a:t>
            </a:r>
          </a:p>
        </p:txBody>
      </p:sp>
      <p:sp>
        <p:nvSpPr>
          <p:cNvPr id="238" name="Shape 238"/>
          <p:cNvSpPr/>
          <p:nvPr>
            <p:ph type="body" idx="1"/>
          </p:nvPr>
        </p:nvSpPr>
        <p:spPr>
          <a:xfrm>
            <a:off x="952500" y="2603500"/>
            <a:ext cx="11711335" cy="6286500"/>
          </a:xfrm>
          <a:prstGeom prst="rect">
            <a:avLst/>
          </a:prstGeom>
        </p:spPr>
        <p:txBody>
          <a:bodyPr/>
          <a:lstStyle/>
          <a:p>
            <a:pPr/>
            <a:r>
              <a:t>In Haskell, code using the do-notation, such as:</a:t>
            </a:r>
          </a:p>
          <a:p>
            <a:pPr/>
          </a:p>
          <a:p>
            <a:pPr marL="0" indent="0" defTabSz="457200">
              <a:spcBef>
                <a:spcPts val="0"/>
              </a:spcBef>
              <a:buSzTx/>
              <a:buNone/>
              <a:defRPr>
                <a:latin typeface="Courier New"/>
                <a:ea typeface="Courier New"/>
                <a:cs typeface="Courier New"/>
                <a:sym typeface="Courier New"/>
              </a:defRPr>
            </a:pPr>
            <a:r>
              <a:rPr b="1">
                <a:solidFill>
                  <a:srgbClr val="01701F"/>
                </a:solidFill>
              </a:rPr>
              <a:t>do</a:t>
            </a:r>
            <a:r>
              <a:t>  pattern </a:t>
            </a:r>
            <a:r>
              <a:rPr>
                <a:solidFill>
                  <a:srgbClr val="01701F"/>
                </a:solidFill>
              </a:rPr>
              <a:t>&lt;-</a:t>
            </a:r>
            <a:r>
              <a:t> exp</a:t>
            </a:r>
          </a:p>
          <a:p>
            <a:pPr marL="0" indent="0" defTabSz="457200">
              <a:spcBef>
                <a:spcPts val="0"/>
              </a:spcBef>
              <a:buSzTx/>
              <a:buNone/>
              <a:defRPr>
                <a:latin typeface="Courier New"/>
                <a:ea typeface="Courier New"/>
                <a:cs typeface="Courier New"/>
                <a:sym typeface="Courier New"/>
              </a:defRPr>
            </a:pPr>
            <a:r>
              <a:t>    morelines</a:t>
            </a:r>
          </a:p>
          <a:p>
            <a:pPr marL="0" indent="0" defTabSz="457200">
              <a:spcBef>
                <a:spcPts val="0"/>
              </a:spcBef>
              <a:buSzTx/>
              <a:buNone/>
              <a:defRPr>
                <a:latin typeface="Courier New"/>
                <a:ea typeface="Courier New"/>
                <a:cs typeface="Courier New"/>
                <a:sym typeface="Courier New"/>
              </a:defRPr>
            </a:pPr>
          </a:p>
          <a:p>
            <a:pPr marL="0" indent="0" defTabSz="457200">
              <a:spcBef>
                <a:spcPts val="0"/>
              </a:spcBef>
              <a:buSzTx/>
              <a:buNone/>
            </a:pPr>
            <a:r>
              <a:t>Is converted to code using bind:</a:t>
            </a:r>
          </a:p>
          <a:p>
            <a:pPr marL="0" indent="0" defTabSz="457200">
              <a:spcBef>
                <a:spcPts val="0"/>
              </a:spcBef>
              <a:buSzTx/>
              <a:buNone/>
              <a:defRPr>
                <a:latin typeface="Courier New"/>
                <a:ea typeface="Courier New"/>
                <a:cs typeface="Courier New"/>
                <a:sym typeface="Courier New"/>
              </a:defRPr>
            </a:pPr>
          </a:p>
          <a:p>
            <a:pPr marL="0" indent="0" defTabSz="457200">
              <a:spcBef>
                <a:spcPts val="0"/>
              </a:spcBef>
              <a:buSzTx/>
              <a:buNone/>
              <a:defRPr>
                <a:latin typeface="Courier New"/>
                <a:ea typeface="Courier New"/>
                <a:cs typeface="Courier New"/>
                <a:sym typeface="Courier New"/>
              </a:defRPr>
            </a:pPr>
            <a:r>
              <a:t>exp </a:t>
            </a:r>
            <a:r>
              <a:rPr>
                <a:solidFill>
                  <a:srgbClr val="06287E"/>
                </a:solidFill>
              </a:rPr>
              <a:t>&gt;&gt;=</a:t>
            </a:r>
            <a:r>
              <a:t> (\pattern </a:t>
            </a:r>
            <a:r>
              <a:rPr>
                <a:solidFill>
                  <a:srgbClr val="01701F"/>
                </a:solidFill>
              </a:rPr>
              <a:t>-&gt;</a:t>
            </a:r>
            <a:r>
              <a:t> </a:t>
            </a:r>
            <a:r>
              <a:rPr b="1">
                <a:solidFill>
                  <a:srgbClr val="01701F"/>
                </a:solidFill>
              </a:rPr>
              <a:t>do </a:t>
            </a:r>
            <a:r>
              <a:t>morelines)</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a:r>
              <a:t>Monad Laws</a:t>
            </a:r>
          </a:p>
        </p:txBody>
      </p:sp>
      <p:sp>
        <p:nvSpPr>
          <p:cNvPr id="241" name="Shape 241"/>
          <p:cNvSpPr/>
          <p:nvPr>
            <p:ph type="body" idx="1"/>
          </p:nvPr>
        </p:nvSpPr>
        <p:spPr>
          <a:prstGeom prst="rect">
            <a:avLst/>
          </a:prstGeom>
        </p:spPr>
        <p:txBody>
          <a:bodyPr/>
          <a:lstStyle/>
          <a:p>
            <a:pPr/>
            <a:r>
              <a:t>It is not enough to implement </a:t>
            </a:r>
            <a:r>
              <a:rPr>
                <a:solidFill>
                  <a:schemeClr val="accent5"/>
                </a:solidFill>
              </a:rPr>
              <a:t>bind</a:t>
            </a:r>
            <a:r>
              <a:t> and </a:t>
            </a:r>
            <a:r>
              <a:rPr>
                <a:solidFill>
                  <a:schemeClr val="accent5"/>
                </a:solidFill>
              </a:rPr>
              <a:t>return</a:t>
            </a:r>
            <a:r>
              <a:t>. A proper monad is also required to satisfy some laws:</a:t>
            </a:r>
          </a:p>
          <a:p>
            <a:pPr/>
          </a:p>
          <a:p>
            <a:pPr marL="0" indent="0" defTabSz="457200">
              <a:spcBef>
                <a:spcPts val="0"/>
              </a:spcBef>
              <a:buSzTx/>
              <a:buNone/>
              <a:defRPr sz="3000">
                <a:solidFill>
                  <a:srgbClr val="554488"/>
                </a:solidFill>
                <a:latin typeface="Courier New"/>
                <a:ea typeface="Courier New"/>
                <a:cs typeface="Courier New"/>
                <a:sym typeface="Courier New"/>
              </a:defRPr>
            </a:pPr>
            <a:r>
              <a:t>return</a:t>
            </a:r>
            <a:r>
              <a:rPr>
                <a:solidFill>
                  <a:srgbClr val="000000"/>
                </a:solidFill>
              </a:rPr>
              <a:t> a </a:t>
            </a:r>
            <a:r>
              <a:rPr>
                <a:solidFill>
                  <a:srgbClr val="666666"/>
                </a:solidFill>
              </a:rPr>
              <a:t>&gt;&gt;=</a:t>
            </a:r>
            <a:r>
              <a:rPr>
                <a:solidFill>
                  <a:srgbClr val="000000"/>
                </a:solidFill>
              </a:rPr>
              <a:t> k  </a:t>
            </a:r>
            <a:r>
              <a:rPr>
                <a:solidFill>
                  <a:srgbClr val="666666"/>
                </a:solidFill>
              </a:rPr>
              <a:t>=</a:t>
            </a:r>
            <a:r>
              <a:rPr>
                <a:solidFill>
                  <a:srgbClr val="000000"/>
                </a:solidFill>
              </a:rPr>
              <a:t>  k a</a:t>
            </a:r>
            <a:endParaRPr>
              <a:solidFill>
                <a:srgbClr val="000000"/>
              </a:solidFill>
            </a:endParaRPr>
          </a:p>
          <a:p>
            <a:pPr marL="0" indent="0" defTabSz="457200">
              <a:spcBef>
                <a:spcPts val="0"/>
              </a:spcBef>
              <a:buSzTx/>
              <a:buNone/>
              <a:defRPr sz="3000">
                <a:solidFill>
                  <a:srgbClr val="554488"/>
                </a:solidFill>
                <a:latin typeface="Courier New"/>
                <a:ea typeface="Courier New"/>
                <a:cs typeface="Courier New"/>
                <a:sym typeface="Courier New"/>
              </a:defRPr>
            </a:pPr>
            <a:r>
              <a:rPr>
                <a:solidFill>
                  <a:srgbClr val="000000"/>
                </a:solidFill>
              </a:rPr>
              <a:t>m </a:t>
            </a:r>
            <a:r>
              <a:rPr>
                <a:solidFill>
                  <a:srgbClr val="666666"/>
                </a:solidFill>
              </a:rPr>
              <a:t>&gt;&gt;=</a:t>
            </a:r>
            <a:r>
              <a:rPr>
                <a:solidFill>
                  <a:srgbClr val="000000"/>
                </a:solidFill>
              </a:rPr>
              <a:t> </a:t>
            </a:r>
            <a:r>
              <a:t>return</a:t>
            </a:r>
            <a:r>
              <a:rPr>
                <a:solidFill>
                  <a:srgbClr val="000000"/>
                </a:solidFill>
              </a:rPr>
              <a:t>  </a:t>
            </a:r>
            <a:r>
              <a:rPr>
                <a:solidFill>
                  <a:srgbClr val="666666"/>
                </a:solidFill>
              </a:rPr>
              <a:t>=</a:t>
            </a:r>
            <a:r>
              <a:rPr>
                <a:solidFill>
                  <a:srgbClr val="000000"/>
                </a:solidFill>
              </a:rPr>
              <a:t>  m</a:t>
            </a:r>
            <a:endParaRPr>
              <a:solidFill>
                <a:srgbClr val="000000"/>
              </a:solidFill>
            </a:endParaRPr>
          </a:p>
          <a:p>
            <a:pPr marL="0" indent="0" defTabSz="457200">
              <a:spcBef>
                <a:spcPts val="0"/>
              </a:spcBef>
              <a:buSzTx/>
              <a:buNone/>
              <a:defRPr sz="3000">
                <a:latin typeface="Courier New"/>
                <a:ea typeface="Courier New"/>
                <a:cs typeface="Courier New"/>
                <a:sym typeface="Courier New"/>
              </a:defRPr>
            </a:pPr>
            <a:r>
              <a:t>m </a:t>
            </a:r>
            <a:r>
              <a:rPr>
                <a:solidFill>
                  <a:srgbClr val="666666"/>
                </a:solidFill>
              </a:rPr>
              <a:t>&gt;&gt;=</a:t>
            </a:r>
            <a:r>
              <a:t> </a:t>
            </a:r>
            <a:r>
              <a:rPr>
                <a:solidFill>
                  <a:srgbClr val="666666"/>
                </a:solidFill>
              </a:rPr>
              <a:t>(</a:t>
            </a:r>
            <a:r>
              <a:t>\x </a:t>
            </a:r>
            <a:r>
              <a:rPr>
                <a:solidFill>
                  <a:srgbClr val="666666"/>
                </a:solidFill>
              </a:rPr>
              <a:t>-&gt;</a:t>
            </a:r>
            <a:r>
              <a:t> k x </a:t>
            </a:r>
            <a:r>
              <a:rPr>
                <a:solidFill>
                  <a:srgbClr val="666666"/>
                </a:solidFill>
              </a:rPr>
              <a:t>&gt;&gt;=</a:t>
            </a:r>
            <a:r>
              <a:t> h</a:t>
            </a:r>
            <a:r>
              <a:rPr>
                <a:solidFill>
                  <a:srgbClr val="666666"/>
                </a:solidFill>
              </a:rPr>
              <a:t>)</a:t>
            </a:r>
            <a:r>
              <a:t>  </a:t>
            </a:r>
            <a:r>
              <a:rPr>
                <a:solidFill>
                  <a:srgbClr val="666666"/>
                </a:solidFill>
              </a:rPr>
              <a:t>=</a:t>
            </a:r>
            <a:r>
              <a:t>  </a:t>
            </a:r>
            <a:r>
              <a:rPr>
                <a:solidFill>
                  <a:srgbClr val="666666"/>
                </a:solidFill>
              </a:rPr>
              <a:t>(</a:t>
            </a:r>
            <a:r>
              <a:t>m </a:t>
            </a:r>
            <a:r>
              <a:rPr>
                <a:solidFill>
                  <a:srgbClr val="666666"/>
                </a:solidFill>
              </a:rPr>
              <a:t>&gt;&gt;=</a:t>
            </a:r>
            <a:r>
              <a:t> k</a:t>
            </a:r>
            <a:r>
              <a:rPr>
                <a:solidFill>
                  <a:srgbClr val="666666"/>
                </a:solidFill>
              </a:rPr>
              <a:t>)</a:t>
            </a:r>
            <a:r>
              <a:t> </a:t>
            </a:r>
            <a:r>
              <a:rPr>
                <a:solidFill>
                  <a:srgbClr val="666666"/>
                </a:solidFill>
              </a:rPr>
              <a:t>&gt;&gt;=</a:t>
            </a:r>
            <a:r>
              <a:t> h</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prstGeom prst="rect">
            <a:avLst/>
          </a:prstGeom>
        </p:spPr>
        <p:txBody>
          <a:bodyPr/>
          <a:lstStyle/>
          <a:p>
            <a:pPr/>
            <a:r>
              <a:t>TODO</a:t>
            </a:r>
          </a:p>
        </p:txBody>
      </p:sp>
      <p:sp>
        <p:nvSpPr>
          <p:cNvPr id="244" name="Shape 244"/>
          <p:cNvSpPr/>
          <p:nvPr>
            <p:ph type="body" idx="1"/>
          </p:nvPr>
        </p:nvSpPr>
        <p:spPr>
          <a:prstGeom prst="rect">
            <a:avLst/>
          </a:prstGeom>
        </p:spPr>
        <p:txBody>
          <a:bodyPr/>
          <a:lstStyle/>
          <a:p>
            <a:pPr/>
            <a:r>
              <a:t>Complete the definition of evaluateM using the </a:t>
            </a:r>
            <a:r>
              <a:rPr>
                <a:solidFill>
                  <a:schemeClr val="accent5"/>
                </a:solidFill>
              </a:rPr>
              <a:t>do-notation</a:t>
            </a:r>
            <a:r>
              <a: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Resources</a:t>
            </a:r>
          </a:p>
        </p:txBody>
      </p:sp>
      <p:sp>
        <p:nvSpPr>
          <p:cNvPr id="130" name="Shape 130"/>
          <p:cNvSpPr/>
          <p:nvPr>
            <p:ph type="body" idx="1"/>
          </p:nvPr>
        </p:nvSpPr>
        <p:spPr>
          <a:prstGeom prst="rect">
            <a:avLst/>
          </a:prstGeom>
        </p:spPr>
        <p:txBody>
          <a:bodyPr/>
          <a:lstStyle/>
          <a:p>
            <a:pPr marL="0" indent="0">
              <a:buSzTx/>
              <a:buNone/>
              <a:defRPr>
                <a:solidFill>
                  <a:schemeClr val="accent1">
                    <a:hueOff val="273561"/>
                    <a:satOff val="2937"/>
                    <a:lumOff val="-22233"/>
                  </a:schemeClr>
                </a:solidFill>
              </a:defRPr>
            </a:pPr>
            <a:r>
              <a:t>Lecture covers:</a:t>
            </a:r>
          </a:p>
          <a:p>
            <a:pPr>
              <a:defRPr>
                <a:solidFill>
                  <a:schemeClr val="accent1">
                    <a:hueOff val="273561"/>
                    <a:satOff val="2937"/>
                    <a:lumOff val="-22233"/>
                  </a:schemeClr>
                </a:solidFill>
              </a:defRPr>
            </a:pPr>
            <a:r>
              <a:t>Chapter 6 of “Anatomy of Programming Languages”</a:t>
            </a:r>
          </a:p>
          <a:p>
            <a:pPr lvl="1" marL="0" indent="228600">
              <a:buSzTx/>
              <a:buNone/>
              <a:defRPr>
                <a:solidFill>
                  <a:schemeClr val="accent1">
                    <a:hueOff val="273561"/>
                    <a:satOff val="2937"/>
                    <a:lumOff val="-22233"/>
                  </a:schemeClr>
                </a:solidFill>
              </a:defRPr>
            </a:pPr>
            <a:r>
              <a:rPr u="sng">
                <a:hlinkClick r:id="rId2" invalidUrl="" action="" tgtFrame="" tooltip="" history="1" highlightClick="0" endSnd="0"/>
              </a:rPr>
              <a:t>http://www.cs.utexas.edu/~wcook/anatomy/anatomy.htm</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1168400" y="3467100"/>
            <a:ext cx="11099800" cy="2159000"/>
          </a:xfrm>
          <a:prstGeom prst="rect">
            <a:avLst/>
          </a:prstGeom>
        </p:spPr>
        <p:txBody>
          <a:bodyPr/>
          <a:lstStyle/>
          <a:p>
            <a:pPr/>
            <a:r>
              <a:t>Revision</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8356600" y="4742805"/>
            <a:ext cx="1270000" cy="524471"/>
          </a:xfrm>
          <a:prstGeom prst="rect">
            <a:avLst/>
          </a:prstGeom>
          <a:solidFill>
            <a:schemeClr val="accent3">
              <a:satOff val="18648"/>
              <a:lumOff val="5971"/>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5" name="Shape 135"/>
          <p:cNvSpPr/>
          <p:nvPr>
            <p:ph type="title"/>
          </p:nvPr>
        </p:nvSpPr>
        <p:spPr>
          <a:prstGeom prst="rect">
            <a:avLst/>
          </a:prstGeom>
        </p:spPr>
        <p:txBody>
          <a:bodyPr/>
          <a:lstStyle>
            <a:lvl1pPr defTabSz="508254">
              <a:defRPr sz="6960"/>
            </a:lvl1pPr>
          </a:lstStyle>
          <a:p>
            <a:pPr/>
            <a:r>
              <a:t>JavaScript Interpreter so far</a:t>
            </a:r>
          </a:p>
        </p:txBody>
      </p:sp>
      <p:sp>
        <p:nvSpPr>
          <p:cNvPr id="136" name="Shape 136"/>
          <p:cNvSpPr/>
          <p:nvPr>
            <p:ph type="body" idx="1"/>
          </p:nvPr>
        </p:nvSpPr>
        <p:spPr>
          <a:xfrm>
            <a:off x="952500" y="2565400"/>
            <a:ext cx="11099801" cy="6571804"/>
          </a:xfrm>
          <a:prstGeom prst="rect">
            <a:avLst/>
          </a:prstGeom>
        </p:spPr>
        <p:txBody>
          <a:bodyPr anchor="t"/>
          <a:lstStyle/>
          <a:p>
            <a:pPr/>
            <a:r>
              <a:t>However, what happens if we write?</a:t>
            </a:r>
          </a:p>
          <a:p>
            <a:pPr/>
          </a:p>
          <a:p>
            <a:pPr marL="0" indent="0">
              <a:spcBef>
                <a:spcPts val="0"/>
              </a:spcBef>
              <a:buSzTx/>
              <a:buNone/>
              <a:defRPr>
                <a:solidFill>
                  <a:schemeClr val="accent5"/>
                </a:solidFill>
                <a:latin typeface="Courier New"/>
                <a:ea typeface="Courier New"/>
                <a:cs typeface="Courier New"/>
                <a:sym typeface="Courier New"/>
              </a:defRPr>
            </a:pPr>
            <a:r>
              <a:t>var fact = function(n){</a:t>
            </a:r>
          </a:p>
          <a:p>
            <a:pPr marL="0" indent="0">
              <a:spcBef>
                <a:spcPts val="0"/>
              </a:spcBef>
              <a:buSzTx/>
              <a:buNone/>
              <a:defRPr>
                <a:solidFill>
                  <a:schemeClr val="accent5"/>
                </a:solidFill>
                <a:latin typeface="Courier New"/>
                <a:ea typeface="Courier New"/>
                <a:cs typeface="Courier New"/>
                <a:sym typeface="Courier New"/>
              </a:defRPr>
            </a:pPr>
            <a:r>
              <a:t>   if (n == 0) 1; else n * fatn(n-1)</a:t>
            </a:r>
          </a:p>
          <a:p>
            <a:pPr marL="0" indent="0">
              <a:spcBef>
                <a:spcPts val="0"/>
              </a:spcBef>
              <a:buSzTx/>
              <a:buNone/>
              <a:defRPr>
                <a:solidFill>
                  <a:schemeClr val="accent5"/>
                </a:solidFill>
                <a:latin typeface="Courier New"/>
                <a:ea typeface="Courier New"/>
                <a:cs typeface="Courier New"/>
                <a:sym typeface="Courier New"/>
              </a:defRPr>
            </a:pPr>
            <a:r>
              <a:t>}; </a:t>
            </a:r>
          </a:p>
          <a:p>
            <a:pPr marL="0" indent="0">
              <a:spcBef>
                <a:spcPts val="0"/>
              </a:spcBef>
              <a:buSzTx/>
              <a:buNone/>
              <a:defRPr>
                <a:solidFill>
                  <a:schemeClr val="accent5"/>
                </a:solidFill>
                <a:latin typeface="Courier New"/>
                <a:ea typeface="Courier New"/>
                <a:cs typeface="Courier New"/>
                <a:sym typeface="Courier New"/>
              </a:defRPr>
            </a:pPr>
            <a:r>
              <a:t>fact(10)</a:t>
            </a:r>
          </a:p>
          <a:p>
            <a:pPr marL="0" indent="0">
              <a:spcBef>
                <a:spcPts val="0"/>
              </a:spcBef>
              <a:buSzTx/>
              <a:buNone/>
              <a:defRPr>
                <a:solidFill>
                  <a:schemeClr val="accent5"/>
                </a:solidFill>
                <a:latin typeface="Courier New"/>
                <a:ea typeface="Courier New"/>
                <a:cs typeface="Courier New"/>
                <a:sym typeface="Courier New"/>
              </a:defRPr>
            </a:pPr>
          </a:p>
          <a:p>
            <a:pPr marL="0" indent="0">
              <a:spcBef>
                <a:spcPts val="0"/>
              </a:spcBef>
              <a:buSzTx/>
              <a:buNone/>
            </a:pPr>
            <a:r>
              <a:t>If we try in ghci:</a:t>
            </a:r>
          </a:p>
          <a:p>
            <a:pPr marL="0" indent="0">
              <a:spcBef>
                <a:spcPts val="0"/>
              </a:spcBef>
              <a:buSzTx/>
              <a:buNone/>
            </a:pPr>
          </a:p>
          <a:p>
            <a:pPr marL="0" indent="0">
              <a:spcBef>
                <a:spcPts val="0"/>
              </a:spcBef>
              <a:buSzTx/>
              <a:buNone/>
              <a:defRPr>
                <a:solidFill>
                  <a:schemeClr val="accent5"/>
                </a:solidFill>
                <a:latin typeface="Courier New"/>
                <a:ea typeface="Courier New"/>
                <a:cs typeface="Courier New"/>
                <a:sym typeface="Courier New"/>
              </a:defRPr>
            </a:pPr>
            <a:r>
              <a:t>*Main&gt; execute fact2</a:t>
            </a:r>
          </a:p>
          <a:p>
            <a:pPr marL="0" indent="0">
              <a:spcBef>
                <a:spcPts val="0"/>
              </a:spcBef>
              <a:buSzTx/>
              <a:buNone/>
              <a:defRPr>
                <a:solidFill>
                  <a:schemeClr val="accent5"/>
                </a:solidFill>
                <a:latin typeface="Courier New"/>
                <a:ea typeface="Courier New"/>
                <a:cs typeface="Courier New"/>
                <a:sym typeface="Courier New"/>
              </a:defRPr>
            </a:pPr>
            <a:r>
              <a:t>*** Exception: Maybe.fromJust: Nothing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lvl1pPr defTabSz="508254">
              <a:defRPr sz="6960"/>
            </a:lvl1pPr>
          </a:lstStyle>
          <a:p>
            <a:pPr/>
            <a:r>
              <a:t>JavaScript Interpreter so far</a:t>
            </a:r>
          </a:p>
        </p:txBody>
      </p:sp>
      <p:sp>
        <p:nvSpPr>
          <p:cNvPr id="139" name="Shape 139"/>
          <p:cNvSpPr/>
          <p:nvPr>
            <p:ph type="body" idx="1"/>
          </p:nvPr>
        </p:nvSpPr>
        <p:spPr>
          <a:xfrm>
            <a:off x="952500" y="2565400"/>
            <a:ext cx="11099801" cy="6375400"/>
          </a:xfrm>
          <a:prstGeom prst="rect">
            <a:avLst/>
          </a:prstGeom>
        </p:spPr>
        <p:txBody>
          <a:bodyPr anchor="t"/>
          <a:lstStyle/>
          <a:p>
            <a:pPr/>
          </a:p>
          <a:p>
            <a:pPr marL="0" indent="0">
              <a:spcBef>
                <a:spcPts val="0"/>
              </a:spcBef>
              <a:buSzTx/>
              <a:buNone/>
              <a:defRPr>
                <a:solidFill>
                  <a:schemeClr val="accent5"/>
                </a:solidFill>
                <a:latin typeface="Courier New"/>
                <a:ea typeface="Courier New"/>
                <a:cs typeface="Courier New"/>
                <a:sym typeface="Courier New"/>
              </a:defRPr>
            </a:pPr>
          </a:p>
          <a:p>
            <a:pPr marL="0" indent="0">
              <a:spcBef>
                <a:spcPts val="0"/>
              </a:spcBef>
              <a:buSzTx/>
              <a:buNone/>
              <a:defRPr>
                <a:solidFill>
                  <a:schemeClr val="accent5"/>
                </a:solidFill>
                <a:latin typeface="Courier New"/>
                <a:ea typeface="Courier New"/>
                <a:cs typeface="Courier New"/>
                <a:sym typeface="Courier New"/>
              </a:defRPr>
            </a:pPr>
            <a:r>
              <a:t>*Main&gt; execute fact2</a:t>
            </a:r>
          </a:p>
          <a:p>
            <a:pPr marL="0" indent="0">
              <a:spcBef>
                <a:spcPts val="0"/>
              </a:spcBef>
              <a:buSzTx/>
              <a:buNone/>
              <a:defRPr>
                <a:solidFill>
                  <a:schemeClr val="accent5"/>
                </a:solidFill>
                <a:latin typeface="Courier New"/>
                <a:ea typeface="Courier New"/>
                <a:cs typeface="Courier New"/>
                <a:sym typeface="Courier New"/>
              </a:defRPr>
            </a:pPr>
            <a:r>
              <a:t>*** Exception: Maybe.fromJust: Nothing</a:t>
            </a:r>
          </a:p>
        </p:txBody>
      </p:sp>
      <p:sp>
        <p:nvSpPr>
          <p:cNvPr id="140" name="Shape 140"/>
          <p:cNvSpPr/>
          <p:nvPr/>
        </p:nvSpPr>
        <p:spPr>
          <a:xfrm>
            <a:off x="2731889" y="5062140"/>
            <a:ext cx="5740301" cy="2214365"/>
          </a:xfrm>
          <a:prstGeom prst="wedgeEllipseCallout">
            <a:avLst>
              <a:gd name="adj1" fmla="val 35124"/>
              <a:gd name="adj2" fmla="val -68200"/>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Not very helpful or informative as an error message!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Errors</a:t>
            </a:r>
          </a:p>
        </p:txBody>
      </p:sp>
      <p:sp>
        <p:nvSpPr>
          <p:cNvPr id="143" name="Shape 143"/>
          <p:cNvSpPr/>
          <p:nvPr>
            <p:ph type="body" idx="1"/>
          </p:nvPr>
        </p:nvSpPr>
        <p:spPr>
          <a:prstGeom prst="rect">
            <a:avLst/>
          </a:prstGeom>
        </p:spPr>
        <p:txBody>
          <a:bodyPr anchor="t"/>
          <a:lstStyle/>
          <a:p>
            <a:pPr/>
            <a:r>
              <a:t>Errors are an </a:t>
            </a:r>
            <a:r>
              <a:rPr>
                <a:solidFill>
                  <a:schemeClr val="accent5"/>
                </a:solidFill>
              </a:rPr>
              <a:t>important aspect of computation</a:t>
            </a:r>
            <a:r>
              <a:t>.</a:t>
            </a:r>
          </a:p>
          <a:p>
            <a:pPr/>
            <a:r>
              <a:t>They are typically a </a:t>
            </a:r>
            <a:r>
              <a:rPr>
                <a:solidFill>
                  <a:schemeClr val="accent5"/>
                </a:solidFill>
              </a:rPr>
              <a:t>pervasive feature of a language</a:t>
            </a:r>
            <a:r>
              <a:t>, because they affect the way every expression is evaluated. For example, consider the expression:</a:t>
            </a:r>
          </a:p>
          <a:p>
            <a:pPr marL="0" indent="0">
              <a:buSzTx/>
              <a:buNone/>
            </a:pPr>
            <a:r>
              <a:t>	</a:t>
            </a:r>
            <a:r>
              <a:rPr>
                <a:solidFill>
                  <a:schemeClr val="accent5"/>
                </a:solidFill>
              </a:rPr>
              <a:t>a + b</a:t>
            </a:r>
            <a:endParaRPr>
              <a:solidFill>
                <a:schemeClr val="accent5"/>
              </a:solidFill>
            </a:endParaRPr>
          </a:p>
          <a:p>
            <a:pPr/>
            <a:r>
              <a:t>If </a:t>
            </a:r>
            <a:r>
              <a:rPr>
                <a:solidFill>
                  <a:schemeClr val="accent5"/>
                </a:solidFill>
              </a:rPr>
              <a:t>a </a:t>
            </a:r>
            <a:r>
              <a:t>or</a:t>
            </a:r>
            <a:r>
              <a:rPr>
                <a:solidFill>
                  <a:schemeClr val="accent5"/>
                </a:solidFill>
              </a:rPr>
              <a:t> b </a:t>
            </a:r>
            <a:r>
              <a:t>raise errors then we need to deal with this possibility.</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nvSpPr>
        <p:spPr>
          <a:xfrm>
            <a:off x="7797800" y="4457700"/>
            <a:ext cx="3062139" cy="647122"/>
          </a:xfrm>
          <a:prstGeom prst="rect">
            <a:avLst/>
          </a:prstGeom>
          <a:solidFill>
            <a:schemeClr val="accent3">
              <a:satOff val="18648"/>
              <a:lumOff val="5971"/>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6" name="Shape 146"/>
          <p:cNvSpPr/>
          <p:nvPr>
            <p:ph type="title"/>
          </p:nvPr>
        </p:nvSpPr>
        <p:spPr>
          <a:prstGeom prst="rect">
            <a:avLst/>
          </a:prstGeom>
        </p:spPr>
        <p:txBody>
          <a:bodyPr/>
          <a:lstStyle/>
          <a:p>
            <a:pPr/>
            <a:r>
              <a:t>Representing Errors</a:t>
            </a:r>
          </a:p>
        </p:txBody>
      </p:sp>
      <p:sp>
        <p:nvSpPr>
          <p:cNvPr id="147" name="Shape 147"/>
          <p:cNvSpPr/>
          <p:nvPr>
            <p:ph type="body" idx="1"/>
          </p:nvPr>
        </p:nvSpPr>
        <p:spPr>
          <a:prstGeom prst="rect">
            <a:avLst/>
          </a:prstGeom>
        </p:spPr>
        <p:txBody>
          <a:bodyPr anchor="t"/>
          <a:lstStyle/>
          <a:p>
            <a:pPr/>
            <a:r>
              <a:t>We can create a datatype </a:t>
            </a:r>
            <a:r>
              <a:rPr>
                <a:solidFill>
                  <a:schemeClr val="accent5"/>
                </a:solidFill>
              </a:rPr>
              <a:t>Checked</a:t>
            </a:r>
            <a:r>
              <a:t>, provides a constructor </a:t>
            </a:r>
            <a:r>
              <a:rPr>
                <a:solidFill>
                  <a:schemeClr val="accent5"/>
                </a:solidFill>
              </a:rPr>
              <a:t>Error</a:t>
            </a:r>
            <a:r>
              <a:t> to be used instead of </a:t>
            </a:r>
            <a:r>
              <a:rPr>
                <a:solidFill>
                  <a:schemeClr val="accent5"/>
                </a:solidFill>
              </a:rPr>
              <a:t>Nothing</a:t>
            </a:r>
          </a:p>
        </p:txBody>
      </p:sp>
      <p:pic>
        <p:nvPicPr>
          <p:cNvPr id="148" name="pasted-image.png"/>
          <p:cNvPicPr>
            <a:picLocks noChangeAspect="1"/>
          </p:cNvPicPr>
          <p:nvPr/>
        </p:nvPicPr>
        <p:blipFill>
          <a:blip r:embed="rId2">
            <a:extLst/>
          </a:blip>
          <a:stretch>
            <a:fillRect/>
          </a:stretch>
        </p:blipFill>
        <p:spPr>
          <a:xfrm>
            <a:off x="1416622" y="4398620"/>
            <a:ext cx="9504588" cy="765282"/>
          </a:xfrm>
          <a:prstGeom prst="rect">
            <a:avLst/>
          </a:prstGeom>
          <a:ln w="12700">
            <a:miter lim="400000"/>
          </a:ln>
        </p:spPr>
      </p:pic>
      <p:sp>
        <p:nvSpPr>
          <p:cNvPr id="149" name="Shape 149"/>
          <p:cNvSpPr/>
          <p:nvPr/>
        </p:nvSpPr>
        <p:spPr>
          <a:xfrm>
            <a:off x="8072635" y="5773340"/>
            <a:ext cx="4257528" cy="1944193"/>
          </a:xfrm>
          <a:prstGeom prst="wedgeEllipseCallout">
            <a:avLst>
              <a:gd name="adj1" fmla="val -8956"/>
              <a:gd name="adj2" fmla="val -78499"/>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Error with an error message!</a:t>
            </a:r>
          </a:p>
        </p:txBody>
      </p:sp>
      <p:sp>
        <p:nvSpPr>
          <p:cNvPr id="150" name="Shape 150"/>
          <p:cNvSpPr/>
          <p:nvPr/>
        </p:nvSpPr>
        <p:spPr>
          <a:xfrm>
            <a:off x="3297435" y="5773340"/>
            <a:ext cx="4257528" cy="1944193"/>
          </a:xfrm>
          <a:prstGeom prst="wedgeEllipseCallout">
            <a:avLst>
              <a:gd name="adj1" fmla="val 20610"/>
              <a:gd name="adj2" fmla="val -84794"/>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chemeClr val="accent5"/>
                </a:solidFill>
              </a:defRPr>
            </a:lvl1pPr>
          </a:lstStyle>
          <a:p>
            <a:pPr/>
            <a:r>
              <a:t>A good value!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