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  <p:sldId id="286" r:id="rId29"/>
    <p:sldId id="287" r:id="rId30"/>
    <p:sldId id="288" r:id="rId31"/>
    <p:sldId id="289" r:id="rId32"/>
    <p:sldId id="29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-2096" y="-112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printerSettings" Target="printerSettings/printerSettings1.bin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40050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2999418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xfrm>
            <a:off x="952500" y="3937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quarter" idx="15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www.cs.utexas.edu/~wcook/anatomy/anatomy.ht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1270000" y="1663700"/>
            <a:ext cx="10464800" cy="3302000"/>
          </a:xfrm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Error Checking &amp; Monads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1270000" y="5029200"/>
            <a:ext cx="10464800" cy="205953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William Harrison</a:t>
            </a:r>
            <a:endParaRPr dirty="0"/>
          </a:p>
          <a:p>
            <a:r>
              <a:rPr lang="en-US" dirty="0" smtClean="0"/>
              <a:t>CS 4450</a:t>
            </a:r>
            <a:endParaRPr dirty="0"/>
          </a:p>
          <a:p>
            <a:r>
              <a:rPr dirty="0"/>
              <a:t>Principles of Programming Languages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6160" y="9050906"/>
            <a:ext cx="4993101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* Slides modified from William Cook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During the course so far we have already encountered </a:t>
            </a:r>
            <a:r>
              <a:rPr>
                <a:solidFill>
                  <a:schemeClr val="accent5"/>
                </a:solidFill>
              </a:rPr>
              <a:t>some ways to deal with errors</a:t>
            </a:r>
            <a:r>
              <a:t>:</a:t>
            </a:r>
          </a:p>
          <a:p>
            <a:pPr lvl="1"/>
            <a:r>
              <a:t>Our type-checkers have been developed with </a:t>
            </a:r>
            <a:r>
              <a:rPr>
                <a:solidFill>
                  <a:schemeClr val="accent5"/>
                </a:solidFill>
              </a:rPr>
              <a:t>Maybe to deal with type-errors</a:t>
            </a:r>
          </a:p>
          <a:p>
            <a:pPr lvl="1"/>
            <a:r>
              <a:t>We have implemented variants of the JavaScript </a:t>
            </a:r>
            <a:r>
              <a:rPr>
                <a:solidFill>
                  <a:schemeClr val="accent5"/>
                </a:solidFill>
              </a:rPr>
              <a:t>interpreter with a simple Exception mechanism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Maybe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The Maybe datatype provides a useful mechanism to deal with errors:</a:t>
            </a:r>
          </a:p>
          <a:p>
            <a:pPr marL="0" indent="0">
              <a:buSzTx/>
              <a:buNone/>
              <a:defRPr>
                <a:solidFill>
                  <a:schemeClr val="accent5"/>
                </a:solidFill>
              </a:defRPr>
            </a:pPr>
            <a:r>
              <a:t>data Maybe a = Nothing | Just a</a:t>
            </a:r>
          </a:p>
        </p:txBody>
      </p:sp>
      <p:sp>
        <p:nvSpPr>
          <p:cNvPr id="161" name="Shape 161"/>
          <p:cNvSpPr/>
          <p:nvPr/>
        </p:nvSpPr>
        <p:spPr>
          <a:xfrm>
            <a:off x="1004689" y="5303359"/>
            <a:ext cx="4745137" cy="1219148"/>
          </a:xfrm>
          <a:prstGeom prst="wedgeEllipseCallout">
            <a:avLst>
              <a:gd name="adj1" fmla="val 35124"/>
              <a:gd name="adj2" fmla="val -77327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Error!</a:t>
            </a:r>
          </a:p>
        </p:txBody>
      </p:sp>
      <p:sp>
        <p:nvSpPr>
          <p:cNvPr id="162" name="Shape 162"/>
          <p:cNvSpPr/>
          <p:nvPr/>
        </p:nvSpPr>
        <p:spPr>
          <a:xfrm>
            <a:off x="6389489" y="5303359"/>
            <a:ext cx="4745137" cy="1219148"/>
          </a:xfrm>
          <a:prstGeom prst="wedgeEllipseCallout">
            <a:avLst>
              <a:gd name="adj1" fmla="val -29947"/>
              <a:gd name="adj2" fmla="val -9351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Good result!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Maybe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However, sometimes we would like to track some more information about what went wrong. </a:t>
            </a:r>
          </a:p>
          <a:p>
            <a:r>
              <a:t>For example, perhaps we would like to </a:t>
            </a:r>
            <a:r>
              <a:rPr>
                <a:solidFill>
                  <a:schemeClr val="accent5"/>
                </a:solidFill>
              </a:rPr>
              <a:t>report an error message</a:t>
            </a:r>
            <a:r>
              <a:t>.</a:t>
            </a:r>
          </a:p>
          <a:p>
            <a:r>
              <a:t>The Maybe datatype is limiting in this case, because </a:t>
            </a:r>
            <a:r>
              <a:rPr>
                <a:solidFill>
                  <a:schemeClr val="accent5"/>
                </a:solidFill>
              </a:rPr>
              <a:t>Nothing</a:t>
            </a:r>
            <a:r>
              <a:t> does not track any information.</a:t>
            </a:r>
          </a:p>
          <a:p>
            <a:pPr>
              <a:defRPr>
                <a:solidFill>
                  <a:schemeClr val="accent5"/>
                </a:solidFill>
              </a:defRPr>
            </a:pPr>
            <a:r>
              <a:t>How to improve the Maybe datatype to allows us to track more information?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/>
        </p:nvSpPr>
        <p:spPr>
          <a:xfrm>
            <a:off x="7797800" y="4457700"/>
            <a:ext cx="3062139" cy="647122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Representing Errors</a:t>
            </a:r>
          </a:p>
        </p:txBody>
      </p:sp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952500" y="263009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We can create a datatype </a:t>
            </a:r>
            <a:r>
              <a:rPr dirty="0">
                <a:solidFill>
                  <a:schemeClr val="accent5"/>
                </a:solidFill>
              </a:rPr>
              <a:t>Checked</a:t>
            </a:r>
            <a:r>
              <a:rPr dirty="0"/>
              <a:t>, provides a constructor </a:t>
            </a:r>
            <a:r>
              <a:rPr dirty="0">
                <a:solidFill>
                  <a:schemeClr val="accent5"/>
                </a:solidFill>
              </a:rPr>
              <a:t>Error</a:t>
            </a:r>
            <a:r>
              <a:rPr dirty="0"/>
              <a:t> to be used instead of </a:t>
            </a:r>
            <a:r>
              <a:rPr dirty="0">
                <a:solidFill>
                  <a:schemeClr val="accent5"/>
                </a:solidFill>
              </a:rPr>
              <a:t>Nothing</a:t>
            </a:r>
          </a:p>
        </p:txBody>
      </p:sp>
      <p:sp>
        <p:nvSpPr>
          <p:cNvPr id="171" name="Shape 171"/>
          <p:cNvSpPr/>
          <p:nvPr/>
        </p:nvSpPr>
        <p:spPr>
          <a:xfrm>
            <a:off x="8072635" y="5773340"/>
            <a:ext cx="4257528" cy="1944193"/>
          </a:xfrm>
          <a:prstGeom prst="wedgeEllipseCallout">
            <a:avLst>
              <a:gd name="adj1" fmla="val -8956"/>
              <a:gd name="adj2" fmla="val -7849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Error with an error message!</a:t>
            </a:r>
          </a:p>
        </p:txBody>
      </p:sp>
      <p:sp>
        <p:nvSpPr>
          <p:cNvPr id="172" name="Shape 172"/>
          <p:cNvSpPr/>
          <p:nvPr/>
        </p:nvSpPr>
        <p:spPr>
          <a:xfrm>
            <a:off x="3297435" y="5773340"/>
            <a:ext cx="4257528" cy="1944193"/>
          </a:xfrm>
          <a:prstGeom prst="wedgeEllipseCallout">
            <a:avLst>
              <a:gd name="adj1" fmla="val 20610"/>
              <a:gd name="adj2" fmla="val -84794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A good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80254" y="4409159"/>
            <a:ext cx="106302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data Checked a = Good a | Error String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Interpreter that deals with Errors</a:t>
            </a:r>
          </a:p>
        </p:txBody>
      </p:sp>
      <p:sp>
        <p:nvSpPr>
          <p:cNvPr id="175" name="Shape 175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1673077"/>
          </a:xfrm>
          <a:prstGeom prst="rect">
            <a:avLst/>
          </a:prstGeom>
        </p:spPr>
        <p:txBody>
          <a:bodyPr anchor="t"/>
          <a:lstStyle/>
          <a:p>
            <a:r>
              <a:t>Using </a:t>
            </a:r>
            <a:r>
              <a:rPr>
                <a:solidFill>
                  <a:schemeClr val="accent5"/>
                </a:solidFill>
              </a:rPr>
              <a:t>Checked</a:t>
            </a:r>
            <a:r>
              <a:t>, we can reimplement the evaluate function to deal with errors.</a:t>
            </a:r>
          </a:p>
        </p:txBody>
      </p:sp>
      <p:sp>
        <p:nvSpPr>
          <p:cNvPr id="177" name="Shape 177"/>
          <p:cNvSpPr/>
          <p:nvPr/>
        </p:nvSpPr>
        <p:spPr>
          <a:xfrm>
            <a:off x="3632200" y="5891508"/>
            <a:ext cx="5740301" cy="2214366"/>
          </a:xfrm>
          <a:prstGeom prst="wedgeEllipseCallout">
            <a:avLst>
              <a:gd name="adj1" fmla="val 35124"/>
              <a:gd name="adj2" fmla="val -682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What kind of errors can we have in the current interpreter?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191" y="4708303"/>
            <a:ext cx="1090730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evaluate ::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Exp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-&gt;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Env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-&gt; Checked Value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Kinds of Errors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99200"/>
          </a:xfrm>
          <a:prstGeom prst="rect">
            <a:avLst/>
          </a:prstGeom>
        </p:spPr>
        <p:txBody>
          <a:bodyPr anchor="t"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t>Three kinds of errors:</a:t>
            </a:r>
          </a:p>
          <a:p>
            <a:pPr marL="782319" lvl="1" indent="-391159" defTabSz="514095">
              <a:spcBef>
                <a:spcPts val="3600"/>
              </a:spcBef>
              <a:defRPr sz="3168">
                <a:solidFill>
                  <a:schemeClr val="accent1"/>
                </a:solidFill>
              </a:defRPr>
            </a:pPr>
            <a:r>
              <a:t>Division by zero</a:t>
            </a:r>
          </a:p>
          <a:p>
            <a:pPr marL="0" lvl="2" indent="402336" defTabSz="514095">
              <a:spcBef>
                <a:spcPts val="3600"/>
              </a:spcBef>
              <a:buSzTx/>
              <a:buNone/>
              <a:defRPr sz="3168"/>
            </a:pPr>
            <a:r>
              <a:t>		</a:t>
            </a:r>
            <a:r>
              <a:rPr>
                <a:solidFill>
                  <a:schemeClr val="accent5"/>
                </a:solidFill>
              </a:rPr>
              <a:t>3/0</a:t>
            </a:r>
          </a:p>
          <a:p>
            <a:pPr marL="782319" lvl="1" indent="-391159" defTabSz="514095">
              <a:spcBef>
                <a:spcPts val="3600"/>
              </a:spcBef>
              <a:defRPr sz="3168">
                <a:solidFill>
                  <a:schemeClr val="accent1"/>
                </a:solidFill>
              </a:defRPr>
            </a:pPr>
            <a:r>
              <a:t>Undefined variable errors</a:t>
            </a:r>
          </a:p>
          <a:p>
            <a:pPr marL="0" lvl="2" indent="402336" defTabSz="514095">
              <a:spcBef>
                <a:spcPts val="3600"/>
              </a:spcBef>
              <a:buSzTx/>
              <a:buNone/>
              <a:defRPr sz="3168"/>
            </a:pPr>
            <a:r>
              <a:t>		</a:t>
            </a:r>
            <a:r>
              <a:rPr>
                <a:solidFill>
                  <a:schemeClr val="accent5"/>
                </a:solidFill>
              </a:rPr>
              <a:t>var x = 3; x + y</a:t>
            </a:r>
          </a:p>
          <a:p>
            <a:pPr marL="782319" lvl="1" indent="-391159" defTabSz="514095">
              <a:spcBef>
                <a:spcPts val="3600"/>
              </a:spcBef>
              <a:defRPr sz="3168">
                <a:solidFill>
                  <a:schemeClr val="accent1"/>
                </a:solidFill>
              </a:defRPr>
            </a:pPr>
            <a:r>
              <a:t>Type-errors</a:t>
            </a:r>
          </a:p>
          <a:p>
            <a:pPr marL="0" lvl="2" indent="402336" defTabSz="514095">
              <a:spcBef>
                <a:spcPts val="3600"/>
              </a:spcBef>
              <a:buSzTx/>
              <a:buNone/>
              <a:defRPr sz="3168">
                <a:solidFill>
                  <a:schemeClr val="accent5"/>
                </a:solidFill>
              </a:defRPr>
            </a:pPr>
            <a:r>
              <a:t>		3 + True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952500" y="3429000"/>
            <a:ext cx="11099800" cy="2159000"/>
          </a:xfrm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Implementing Error Handling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Undefined Variables</a:t>
            </a:r>
          </a:p>
        </p:txBody>
      </p:sp>
      <p:sp>
        <p:nvSpPr>
          <p:cNvPr id="185" name="Shape 18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Dealing with undefined variables:</a:t>
            </a:r>
          </a:p>
        </p:txBody>
      </p:sp>
      <p:sp>
        <p:nvSpPr>
          <p:cNvPr id="187" name="Shape 187"/>
          <p:cNvSpPr/>
          <p:nvPr/>
        </p:nvSpPr>
        <p:spPr>
          <a:xfrm>
            <a:off x="6408935" y="5938440"/>
            <a:ext cx="4257528" cy="1944193"/>
          </a:xfrm>
          <a:prstGeom prst="wedgeEllipseCallout">
            <a:avLst>
              <a:gd name="adj1" fmla="val 13989"/>
              <a:gd name="adj2" fmla="val -86538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dirty="0"/>
              <a:t>Now we can provide an error message!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1193" y="3486572"/>
            <a:ext cx="12015484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evaluate (Variable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x)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env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=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 smtClean="0">
                <a:latin typeface="Courier New"/>
                <a:cs typeface="Courier New"/>
              </a:rPr>
              <a:t>    case</a:t>
            </a:r>
            <a:r>
              <a:rPr lang="en-US" dirty="0" smtClean="0">
                <a:latin typeface="Courier New"/>
                <a:cs typeface="Courier New"/>
              </a:rPr>
              <a:t> lookup x of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        Nothing -&gt; Error (“Unbound “ ++ x)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      Just v  -&gt; Good v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Currently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00926" y="3124991"/>
            <a:ext cx="10661047" cy="35496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smtClean="0">
                <a:latin typeface="Courier New"/>
                <a:cs typeface="Courier New"/>
              </a:rPr>
              <a:t>binary :: Op -&gt; Value -&gt; Value -&gt; Value</a:t>
            </a:r>
          </a:p>
          <a:p>
            <a:pPr algn="l"/>
            <a:r>
              <a:rPr lang="en-US" sz="2800" dirty="0" smtClean="0">
                <a:latin typeface="Courier New"/>
                <a:cs typeface="Courier New"/>
              </a:rPr>
              <a:t>binary </a:t>
            </a:r>
            <a:r>
              <a:rPr lang="en-US" sz="2800" dirty="0">
                <a:latin typeface="Courier New"/>
                <a:cs typeface="Courier New"/>
              </a:rPr>
              <a:t>Add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= 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(a + b)</a:t>
            </a: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binary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= 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(a `div` b)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binary And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a)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b) = 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(a &amp;&amp; b)</a:t>
            </a: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binary EQ  a         b         = 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(a == b)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2382192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 Errors</a:t>
            </a:r>
          </a:p>
        </p:txBody>
      </p:sp>
      <p:sp>
        <p:nvSpPr>
          <p:cNvPr id="190" name="Shape 1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Dealing with type errors: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1096" y="3336643"/>
            <a:ext cx="12102601" cy="613501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:: Op -&gt; Value -&gt; Value -&gt; Checked Value</a:t>
            </a: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Add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                  = Good (</a:t>
            </a:r>
            <a:r>
              <a:rPr lang="en-US" sz="2800" dirty="0" err="1" smtClean="0">
                <a:latin typeface="Courier New"/>
                <a:cs typeface="Courier New"/>
              </a:rPr>
              <a:t>IntV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+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>
                <a:latin typeface="Courier New"/>
                <a:cs typeface="Courier New"/>
              </a:rPr>
              <a:t>checked_</a:t>
            </a:r>
            <a:r>
              <a:rPr lang="en-US" sz="2800" dirty="0" err="1" smtClean="0">
                <a:latin typeface="Courier New"/>
                <a:cs typeface="Courier New"/>
              </a:rPr>
              <a:t>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                  = Good (</a:t>
            </a:r>
            <a:r>
              <a:rPr lang="en-US" sz="2800" dirty="0" err="1" smtClean="0">
                <a:latin typeface="Courier New"/>
                <a:cs typeface="Courier New"/>
              </a:rPr>
              <a:t>IntV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`div`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And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a) (</a:t>
            </a:r>
            <a:r>
              <a:rPr lang="en-US" sz="2800" dirty="0" err="1">
                <a:latin typeface="Courier New"/>
                <a:cs typeface="Courier New"/>
              </a:rPr>
              <a:t>BoolV</a:t>
            </a:r>
            <a:r>
              <a:rPr lang="en-US" sz="2800" dirty="0">
                <a:latin typeface="Courier New"/>
                <a:cs typeface="Courier New"/>
              </a:rPr>
              <a:t> b)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                  = Good (</a:t>
            </a:r>
            <a:r>
              <a:rPr lang="en-US" sz="2800" dirty="0" err="1" smtClean="0">
                <a:latin typeface="Courier New"/>
                <a:cs typeface="Courier New"/>
              </a:rPr>
              <a:t>BoolV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&amp;&amp;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is-IS" sz="2800" dirty="0" smtClean="0">
                <a:latin typeface="Courier New"/>
                <a:cs typeface="Courier New"/>
              </a:rPr>
              <a:t>…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EQ  a         b         </a:t>
            </a:r>
            <a:endParaRPr lang="en-US" sz="2800" dirty="0" smtClean="0">
              <a:latin typeface="Courier New"/>
              <a:cs typeface="Courier New"/>
            </a:endParaRP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                  = Good (</a:t>
            </a:r>
            <a:r>
              <a:rPr lang="en-US" sz="2800" dirty="0" err="1" smtClean="0">
                <a:latin typeface="Courier New"/>
                <a:cs typeface="Courier New"/>
              </a:rPr>
              <a:t>BoolV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>
                <a:latin typeface="Courier New"/>
                <a:cs typeface="Courier New"/>
              </a:rPr>
              <a:t>(a == b</a:t>
            </a:r>
            <a:r>
              <a:rPr lang="en-US" sz="2800" dirty="0" smtClean="0">
                <a:latin typeface="Courier New"/>
                <a:cs typeface="Courier New"/>
              </a:rPr>
              <a:t>))</a:t>
            </a:r>
          </a:p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_ _ _ 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                  = Error “Type Error!”</a:t>
            </a:r>
            <a:endParaRPr lang="en-US" sz="2800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Resources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:r>
              <a:t>Lecture covers:</a:t>
            </a:r>
          </a:p>
          <a:p>
            <a:pPr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:r>
              <a:t>Chapter 6 of “Anatomy of Programming Languages”</a:t>
            </a:r>
          </a:p>
          <a:p>
            <a:pPr marL="0" lvl="1" indent="228600">
              <a:buSzTx/>
              <a:buNone/>
              <a:defRPr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</a:defRPr>
            </a:pPr>
            <a:r>
              <a:rPr u="sng">
                <a:hlinkClick r:id="rId2"/>
              </a:rPr>
              <a:t>http://www.cs.utexas.edu/~wcook/anatomy/anatomy.htm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Division by zero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Division by zero: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2558" y="3908079"/>
            <a:ext cx="8589787" cy="22570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800" dirty="0" err="1" smtClean="0">
                <a:latin typeface="Courier New"/>
                <a:cs typeface="Courier New"/>
              </a:rPr>
              <a:t>checked_binary</a:t>
            </a:r>
            <a:r>
              <a:rPr lang="en-US" sz="2800" dirty="0" smtClean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_)  </a:t>
            </a:r>
            <a:r>
              <a:rPr lang="en-US" sz="2800" dirty="0">
                <a:latin typeface="Courier New"/>
                <a:cs typeface="Courier New"/>
              </a:rPr>
              <a:t>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0)  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smtClean="0">
                <a:latin typeface="Courier New"/>
                <a:cs typeface="Courier New"/>
              </a:rPr>
              <a:t>       = Error “Division by Zero!”</a:t>
            </a:r>
            <a:endParaRPr lang="en-US" sz="2800" dirty="0">
              <a:latin typeface="Courier New"/>
              <a:cs typeface="Courier New"/>
            </a:endParaRPr>
          </a:p>
          <a:p>
            <a:pPr algn="l"/>
            <a:r>
              <a:rPr lang="en-US" sz="2800" dirty="0" err="1">
                <a:latin typeface="Courier New"/>
                <a:cs typeface="Courier New"/>
              </a:rPr>
              <a:t>checked_binary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Div</a:t>
            </a:r>
            <a:r>
              <a:rPr lang="en-US" sz="2800" dirty="0">
                <a:latin typeface="Courier New"/>
                <a:cs typeface="Courier New"/>
              </a:rPr>
              <a:t>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a) 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b)  </a:t>
            </a:r>
          </a:p>
          <a:p>
            <a:pPr algn="l"/>
            <a:r>
              <a:rPr lang="en-US" sz="2800" dirty="0">
                <a:latin typeface="Courier New"/>
                <a:cs typeface="Courier New"/>
              </a:rPr>
              <a:t>        = Good (</a:t>
            </a:r>
            <a:r>
              <a:rPr lang="en-US" sz="2800" dirty="0" err="1">
                <a:latin typeface="Courier New"/>
                <a:cs typeface="Courier New"/>
              </a:rPr>
              <a:t>IntV</a:t>
            </a:r>
            <a:r>
              <a:rPr lang="en-US" sz="2800" dirty="0">
                <a:latin typeface="Courier New"/>
                <a:cs typeface="Courier New"/>
              </a:rPr>
              <a:t> (a `div` b))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Propagating errors:</a:t>
            </a:r>
          </a:p>
        </p:txBody>
      </p:sp>
      <p:sp>
        <p:nvSpPr>
          <p:cNvPr id="201" name="Shape 201"/>
          <p:cNvSpPr/>
          <p:nvPr/>
        </p:nvSpPr>
        <p:spPr>
          <a:xfrm>
            <a:off x="8747272" y="4211601"/>
            <a:ext cx="4257528" cy="1944193"/>
          </a:xfrm>
          <a:prstGeom prst="wedgeEllipseCallout">
            <a:avLst>
              <a:gd name="adj1" fmla="val -68531"/>
              <a:gd name="adj2" fmla="val 17408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A bit longwinded though!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52500" y="3627040"/>
            <a:ext cx="924504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case 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Good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case 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    Good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checked_binary</a:t>
            </a:r>
            <a:r>
              <a:rPr lang="en-US" dirty="0">
                <a:latin typeface="Courier New"/>
                <a:cs typeface="Courier New"/>
              </a:rPr>
              <a:t> op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endParaRPr lang="en-US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Before errors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952500" y="27622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Evaluating binary operators before errors: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7421" y="3860447"/>
            <a:ext cx="1256957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 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binary op (evaluate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) (evaluate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After errors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811659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Evaluating binary operators after errors:</a:t>
            </a:r>
          </a:p>
        </p:txBody>
      </p:sp>
      <p:sp>
        <p:nvSpPr>
          <p:cNvPr id="210" name="Shape 210"/>
          <p:cNvSpPr/>
          <p:nvPr/>
        </p:nvSpPr>
        <p:spPr>
          <a:xfrm>
            <a:off x="8607622" y="2603500"/>
            <a:ext cx="4397178" cy="2499271"/>
          </a:xfrm>
          <a:prstGeom prst="wedgeEllipseCallout">
            <a:avLst>
              <a:gd name="adj1" fmla="val -83026"/>
              <a:gd name="adj2" fmla="val 79331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dirty="0"/>
              <a:t>Can we make the code less messy?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0" y="3627040"/>
            <a:ext cx="924504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case 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Good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case 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    Good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checked_binary</a:t>
            </a:r>
            <a:r>
              <a:rPr lang="en-US" dirty="0">
                <a:latin typeface="Courier New"/>
                <a:cs typeface="Courier New"/>
              </a:rPr>
              <a:t> op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endParaRPr lang="en-US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Spotting the pattern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811659"/>
          </a:xfrm>
          <a:prstGeom prst="rect">
            <a:avLst/>
          </a:prstGeom>
        </p:spPr>
        <p:txBody>
          <a:bodyPr anchor="t"/>
          <a:lstStyle/>
          <a:p>
            <a:r>
              <a:t>Evaluating binary operators after errors:</a:t>
            </a:r>
          </a:p>
        </p:txBody>
      </p:sp>
      <p:sp>
        <p:nvSpPr>
          <p:cNvPr id="217" name="Shape 217"/>
          <p:cNvSpPr/>
          <p:nvPr/>
        </p:nvSpPr>
        <p:spPr>
          <a:xfrm>
            <a:off x="8222700" y="4383997"/>
            <a:ext cx="4928990" cy="2970064"/>
          </a:xfrm>
          <a:prstGeom prst="wedgeEllipseCallout">
            <a:avLst>
              <a:gd name="adj1" fmla="val -72940"/>
              <a:gd name="adj2" fmla="val -39079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There seems to be a repeating pattern here.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384" y="3931572"/>
            <a:ext cx="8233023" cy="45961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3200" dirty="0">
                <a:latin typeface="Courier New"/>
                <a:cs typeface="Courier New"/>
              </a:rPr>
              <a:t>evaluate (Binary op a b) </a:t>
            </a:r>
            <a:r>
              <a:rPr lang="en-US" sz="3200" dirty="0" err="1">
                <a:latin typeface="Courier New"/>
                <a:cs typeface="Courier New"/>
              </a:rPr>
              <a:t>env</a:t>
            </a:r>
            <a:r>
              <a:rPr lang="en-US" sz="3200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sz="3200" dirty="0">
                <a:latin typeface="Courier New"/>
                <a:cs typeface="Courier New"/>
              </a:rPr>
              <a:t>  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case evaluate a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env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   Error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msg</a:t>
            </a:r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-&gt; Error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msg</a:t>
            </a:r>
            <a:endParaRPr lang="en-US" sz="32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algn="l"/>
            <a:r>
              <a:rPr lang="en-US" sz="3200" b="1" dirty="0">
                <a:solidFill>
                  <a:srgbClr val="FF0000"/>
                </a:solidFill>
                <a:latin typeface="Courier New"/>
                <a:cs typeface="Courier New"/>
              </a:rPr>
              <a:t>    Good </a:t>
            </a:r>
            <a:r>
              <a:rPr lang="en-US" sz="3200" b="1" dirty="0" err="1">
                <a:solidFill>
                  <a:srgbClr val="FF0000"/>
                </a:solidFill>
                <a:latin typeface="Courier New"/>
                <a:cs typeface="Courier New"/>
              </a:rPr>
              <a:t>av</a:t>
            </a:r>
            <a:r>
              <a:rPr lang="en-US" sz="3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-&gt;</a:t>
            </a:r>
          </a:p>
          <a:p>
            <a:pPr algn="l"/>
            <a:r>
              <a:rPr lang="en-US" sz="3200" dirty="0">
                <a:latin typeface="Courier New"/>
                <a:cs typeface="Courier New"/>
              </a:rPr>
              <a:t>     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case evaluate b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env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      Error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msg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-&gt; Error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msg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Courier New"/>
              <a:cs typeface="Courier New"/>
            </a:endParaRPr>
          </a:p>
          <a:p>
            <a:pPr algn="l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       Good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bv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lang="en-US" sz="3200" dirty="0">
                <a:latin typeface="Courier New"/>
                <a:cs typeface="Courier New"/>
              </a:rPr>
              <a:t>-&gt;</a:t>
            </a:r>
          </a:p>
          <a:p>
            <a:pPr algn="l"/>
            <a:r>
              <a:rPr lang="en-US" sz="3200" dirty="0">
                <a:latin typeface="Courier New"/>
                <a:cs typeface="Courier New"/>
              </a:rPr>
              <a:t>          </a:t>
            </a:r>
            <a:r>
              <a:rPr lang="en-US" sz="3200" dirty="0" err="1">
                <a:latin typeface="Courier New"/>
                <a:cs typeface="Courier New"/>
              </a:rPr>
              <a:t>checked_binary</a:t>
            </a:r>
            <a:r>
              <a:rPr lang="en-US" sz="3200" dirty="0">
                <a:latin typeface="Courier New"/>
                <a:cs typeface="Courier New"/>
              </a:rPr>
              <a:t> op </a:t>
            </a:r>
            <a:r>
              <a:rPr lang="en-US" sz="3200" dirty="0" err="1">
                <a:latin typeface="Courier New"/>
                <a:cs typeface="Courier New"/>
              </a:rPr>
              <a:t>av</a:t>
            </a:r>
            <a:r>
              <a:rPr lang="en-US" sz="3200" dirty="0">
                <a:latin typeface="Courier New"/>
                <a:cs typeface="Courier New"/>
              </a:rPr>
              <a:t> </a:t>
            </a:r>
            <a:r>
              <a:rPr lang="en-US" sz="3200" dirty="0" err="1">
                <a:latin typeface="Courier New"/>
                <a:cs typeface="Courier New"/>
              </a:rPr>
              <a:t>bv</a:t>
            </a:r>
            <a:endParaRPr lang="en-US" sz="3200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Spotting the pattern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rPr dirty="0"/>
              <a:t>We seem to have something like this:</a:t>
            </a:r>
          </a:p>
          <a:p>
            <a:endParaRPr dirty="0"/>
          </a:p>
        </p:txBody>
      </p:sp>
      <p:sp>
        <p:nvSpPr>
          <p:cNvPr id="222" name="Shape 222"/>
          <p:cNvSpPr/>
          <p:nvPr/>
        </p:nvSpPr>
        <p:spPr>
          <a:xfrm>
            <a:off x="7590928" y="5792657"/>
            <a:ext cx="4928990" cy="2970064"/>
          </a:xfrm>
          <a:prstGeom prst="wedgeEllipseCallout">
            <a:avLst>
              <a:gd name="adj1" fmla="val -67403"/>
              <a:gd name="adj2" fmla="val -5749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How to capture this pattern as reusable code?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29524" y="3729749"/>
            <a:ext cx="702869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case </a:t>
            </a:r>
            <a:r>
              <a:rPr kumimoji="0" lang="en-US" sz="36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ea typeface="+mn-ea"/>
                <a:cs typeface="Times New Roman"/>
                <a:sym typeface="Helvetica Light"/>
              </a:rPr>
              <a:t>first-part </a:t>
            </a: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of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  Error </a:t>
            </a:r>
            <a:r>
              <a:rPr kumimoji="0" lang="en-US" sz="36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msg</a:t>
            </a:r>
            <a:r>
              <a:rPr kumimoji="0" lang="en-US" sz="36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 -&gt; Error </a:t>
            </a:r>
            <a:r>
              <a:rPr kumimoji="0" lang="en-US" sz="36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ea typeface="+mn-ea"/>
                <a:cs typeface="Courier New"/>
                <a:sym typeface="Helvetica Light"/>
              </a:rPr>
              <a:t>msg</a:t>
            </a:r>
            <a:endParaRPr kumimoji="0" lang="en-US" sz="36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Good v    -&gt; </a:t>
            </a:r>
            <a:r>
              <a:rPr lang="en-US" i="1" dirty="0" smtClean="0">
                <a:latin typeface="Times New Roman"/>
                <a:cs typeface="Times New Roman"/>
              </a:rPr>
              <a:t>next-part </a:t>
            </a:r>
            <a:r>
              <a:rPr lang="en-US" dirty="0" smtClean="0">
                <a:latin typeface="Courier New"/>
                <a:cs typeface="Courier New"/>
              </a:rPr>
              <a:t>v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ea typeface="+mn-ea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Spotting the pattern</a:t>
            </a:r>
          </a:p>
        </p:txBody>
      </p:sp>
      <p:sp>
        <p:nvSpPr>
          <p:cNvPr id="225" name="Shape 2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t>Use a higher-order function!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29524" y="3206531"/>
            <a:ext cx="8657593" cy="28110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kumimoji="0" lang="en-US" sz="4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  <a:sym typeface="Helvetica Light"/>
              </a:rPr>
              <a:t>first-part </a:t>
            </a:r>
            <a:r>
              <a:rPr lang="en-US" sz="4400" dirty="0" smtClean="0">
                <a:latin typeface="Courier New"/>
                <a:cs typeface="Courier New"/>
              </a:rPr>
              <a:t>&gt;&gt;= </a:t>
            </a:r>
            <a:r>
              <a:rPr lang="en-US" sz="4400" i="1" dirty="0">
                <a:latin typeface="Times New Roman"/>
                <a:cs typeface="Times New Roman"/>
              </a:rPr>
              <a:t>next-part </a:t>
            </a:r>
            <a:r>
              <a:rPr lang="en-US" sz="4400" dirty="0" smtClean="0">
                <a:latin typeface="Courier New"/>
                <a:cs typeface="Courier New"/>
              </a:rPr>
              <a:t>= </a:t>
            </a:r>
          </a:p>
          <a:p>
            <a:pPr algn="l"/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case </a:t>
            </a:r>
            <a:r>
              <a:rPr kumimoji="0" lang="en-US" sz="4400" b="0" i="1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  <a:sym typeface="Helvetica Light"/>
              </a:rPr>
              <a:t>first-part </a:t>
            </a: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of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  Error </a:t>
            </a:r>
            <a:r>
              <a:rPr kumimoji="0" lang="en-US" sz="4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msg</a:t>
            </a:r>
            <a:r>
              <a:rPr kumimoji="0" lang="en-US" sz="4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 -&gt; Error </a:t>
            </a:r>
            <a:r>
              <a:rPr kumimoji="0" lang="en-US" sz="4400" b="0" i="0" u="none" strike="noStrike" cap="none" spc="0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urier New"/>
                <a:cs typeface="Courier New"/>
                <a:sym typeface="Helvetica Light"/>
              </a:rPr>
              <a:t>msg</a:t>
            </a:r>
            <a:endParaRPr kumimoji="0" lang="en-US" sz="4400" b="0" i="0" u="none" strike="noStrike" cap="none" spc="0" normalizeH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  <a:p>
            <a:pPr algn="l"/>
            <a:r>
              <a:rPr lang="en-US" sz="4400" dirty="0">
                <a:latin typeface="Courier New"/>
                <a:cs typeface="Courier New"/>
              </a:rPr>
              <a:t> </a:t>
            </a:r>
            <a:r>
              <a:rPr lang="en-US" sz="4400" dirty="0" smtClean="0">
                <a:latin typeface="Courier New"/>
                <a:cs typeface="Courier New"/>
              </a:rPr>
              <a:t>  Good v    -&gt; </a:t>
            </a:r>
            <a:r>
              <a:rPr lang="en-US" sz="4400" i="1" dirty="0">
                <a:latin typeface="Times New Roman"/>
                <a:cs typeface="Times New Roman"/>
              </a:rPr>
              <a:t>next-part </a:t>
            </a:r>
            <a:r>
              <a:rPr lang="en-US" sz="4400" dirty="0" smtClean="0">
                <a:latin typeface="Courier New"/>
                <a:cs typeface="Courier New"/>
              </a:rPr>
              <a:t>v</a:t>
            </a:r>
            <a:endParaRPr kumimoji="0" lang="en-US" sz="4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1104900" y="3492500"/>
            <a:ext cx="11099800" cy="2159000"/>
          </a:xfrm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Revising the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96174961"/>
      </p:ext>
    </p:extLst>
  </p:cSld>
  <p:clrMapOvr>
    <a:masterClrMapping/>
  </p:clrMapOvr>
  <p:transition xmlns:p14="http://schemas.microsoft.com/office/powerpoint/2010/main"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6570">
              <a:defRPr sz="6800"/>
            </a:lvl1pPr>
          </a:lstStyle>
          <a:p>
            <a:r>
              <a:t>Creating auxiliary definitions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75157" y="2603500"/>
            <a:ext cx="12054485" cy="6286500"/>
          </a:xfrm>
          <a:prstGeom prst="rect">
            <a:avLst/>
          </a:prstGeom>
        </p:spPr>
        <p:txBody>
          <a:bodyPr/>
          <a:lstStyle/>
          <a:p>
            <a:pPr marL="377825" indent="-377825" defTabSz="496570">
              <a:spcBef>
                <a:spcPts val="3500"/>
              </a:spcBef>
              <a:defRPr sz="3060"/>
            </a:pPr>
            <a:r>
              <a:t>The higher-order function capturing error propagation: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/>
            </a:pPr>
            <a:endParaRPr/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(&gt;&gt;=) :: Checked a -&gt; (a -&gt; Checked b) -&gt; Checked b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&gt;&gt;= f = 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case x of 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Error msg -&gt; Error msg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Good v -&gt; f v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r>
              <a:t>A function that creates checked values:</a:t>
            </a:r>
          </a:p>
          <a:p>
            <a:pPr marL="377825" indent="-377825" defTabSz="496570">
              <a:spcBef>
                <a:spcPts val="3500"/>
              </a:spcBef>
              <a:defRPr sz="3060"/>
            </a:pPr>
            <a:endParaRPr/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:: a -&gt; Checked a</a:t>
            </a:r>
          </a:p>
          <a:p>
            <a:pPr marL="0" indent="0" defTabSz="496570">
              <a:spcBef>
                <a:spcPts val="0"/>
              </a:spcBef>
              <a:buSzTx/>
              <a:buNone/>
              <a:defRPr sz="306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return v = Good v</a:t>
            </a:r>
          </a:p>
        </p:txBody>
      </p:sp>
      <p:sp>
        <p:nvSpPr>
          <p:cNvPr id="206" name="Shape 206"/>
          <p:cNvSpPr/>
          <p:nvPr/>
        </p:nvSpPr>
        <p:spPr>
          <a:xfrm>
            <a:off x="7819528" y="4827457"/>
            <a:ext cx="4928990" cy="2133402"/>
          </a:xfrm>
          <a:prstGeom prst="wedgeEllipseCallout">
            <a:avLst>
              <a:gd name="adj1" fmla="val -72940"/>
              <a:gd name="adj2" fmla="val -34795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3000">
                <a:solidFill>
                  <a:schemeClr val="accent5"/>
                </a:solidFill>
              </a:defRPr>
            </a:pPr>
            <a:r>
              <a:t>We will call this function </a:t>
            </a:r>
            <a:r>
              <a:rPr>
                <a:solidFill>
                  <a:schemeClr val="accent1"/>
                </a:solidFill>
              </a:rPr>
              <a:t>bind</a:t>
            </a:r>
            <a:r>
              <a:t> (since it binds a value v)</a:t>
            </a:r>
          </a:p>
        </p:txBody>
      </p:sp>
    </p:spTree>
    <p:extLst>
      <p:ext uri="{BB962C8B-B14F-4D97-AF65-F5344CB8AC3E}">
        <p14:creationId xmlns:p14="http://schemas.microsoft.com/office/powerpoint/2010/main" val="3485818859"/>
      </p:ext>
    </p:extLst>
  </p:cSld>
  <p:clrMapOvr>
    <a:masterClrMapping/>
  </p:clrMapOvr>
  <p:transition xmlns:p14="http://schemas.microsoft.com/office/powerpoint/2010/main"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Rewriting Evaluation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914572" cy="62865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46709" indent="-346709" defTabSz="455675">
              <a:spcBef>
                <a:spcPts val="3200"/>
              </a:spcBef>
              <a:defRPr sz="2807"/>
            </a:pPr>
            <a:r>
              <a:rPr dirty="0"/>
              <a:t>Here is the new version (4 cases) of evaluation:</a:t>
            </a:r>
          </a:p>
          <a:p>
            <a:pPr marL="346709" indent="-346709" defTabSz="455675">
              <a:spcBef>
                <a:spcPts val="3200"/>
              </a:spcBef>
              <a:defRPr sz="2807"/>
            </a:pPr>
            <a:endParaRPr dirty="0"/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(Literal v) env = return v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(Variable x) env 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case lookup x env of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Nothing -&gt; Error ("Variable " ++ x ++ " undefined")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Just v </a:t>
            </a:r>
            <a:r>
              <a:rPr lang="en-US" dirty="0" smtClean="0"/>
              <a:t> </a:t>
            </a:r>
            <a:r>
              <a:rPr dirty="0" smtClean="0"/>
              <a:t>-</a:t>
            </a:r>
            <a:r>
              <a:rPr dirty="0"/>
              <a:t>&gt; return v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(Unary op a) env 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evaluateM a env &gt;&gt;= checked_unary op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(Binary op a b) env =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evaluateM a env &gt;&gt;=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\v1 -&gt; evaluateM b env &gt;&gt;= </a:t>
            </a:r>
          </a:p>
          <a:p>
            <a:pPr marL="0" indent="0" defTabSz="455675">
              <a:spcBef>
                <a:spcPts val="0"/>
              </a:spcBef>
              <a:buSzTx/>
              <a:buNone/>
              <a:defRPr sz="2807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\v2 -&gt;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3756830305"/>
      </p:ext>
    </p:extLst>
  </p:cSld>
  <p:clrMapOvr>
    <a:masterClrMapping/>
  </p:clrMapOvr>
  <p:transition xmlns:p14="http://schemas.microsoft.com/office/powerpoint/2010/main"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Interpreter so far</a:t>
            </a:r>
          </a:p>
        </p:txBody>
      </p:sp>
      <p:sp>
        <p:nvSpPr>
          <p:cNvPr id="133" name="Shape 13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Our current JavaScript-like interpreter already supports a number of features:</a:t>
            </a:r>
          </a:p>
          <a:p>
            <a:pPr lvl="1"/>
            <a:r>
              <a:t>basic expressions (arithmetic &amp; conditionals)</a:t>
            </a:r>
          </a:p>
          <a:p>
            <a:pPr lvl="1"/>
            <a:r>
              <a:t>variable declarations</a:t>
            </a:r>
          </a:p>
          <a:p>
            <a:pPr lvl="1"/>
            <a:r>
              <a:t>function definitions &amp; first-class functions</a:t>
            </a:r>
          </a:p>
          <a:p>
            <a:pPr lvl="1"/>
            <a:r>
              <a:t>recursion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Compare: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evaluateM 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evaluateM a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\v1 -&gt; evaluateM b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\v2 -&gt;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2030969430"/>
      </p:ext>
    </p:extLst>
  </p:cSld>
  <p:clrMapOvr>
    <a:masterClrMapping/>
  </p:clrMapOvr>
  <p:transition xmlns:p14="http://schemas.microsoft.com/office/powerpoint/2010/main"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811659"/>
          </a:xfrm>
          <a:prstGeom prst="rect">
            <a:avLst/>
          </a:prstGeom>
        </p:spPr>
        <p:txBody>
          <a:bodyPr anchor="t"/>
          <a:lstStyle/>
          <a:p>
            <a:r>
              <a:t>with</a:t>
            </a:r>
          </a:p>
        </p:txBody>
      </p:sp>
      <p:sp>
        <p:nvSpPr>
          <p:cNvPr id="217" name="Shape 217"/>
          <p:cNvSpPr/>
          <p:nvPr/>
        </p:nvSpPr>
        <p:spPr>
          <a:xfrm>
            <a:off x="8075810" y="4827457"/>
            <a:ext cx="4928990" cy="2133402"/>
          </a:xfrm>
          <a:prstGeom prst="wedgeEllipseCallout">
            <a:avLst>
              <a:gd name="adj1" fmla="val -72940"/>
              <a:gd name="adj2" fmla="val -5031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This code is definitely longer.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00" y="3627040"/>
            <a:ext cx="9245043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dirty="0">
                <a:latin typeface="Courier New"/>
                <a:cs typeface="Courier New"/>
              </a:rPr>
              <a:t>evaluate (Binary op a b)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=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case evaluate a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Good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case evaluate b </a:t>
            </a:r>
            <a:r>
              <a:rPr lang="en-US" dirty="0" err="1">
                <a:latin typeface="Courier New"/>
                <a:cs typeface="Courier New"/>
              </a:rPr>
              <a:t>env</a:t>
            </a:r>
            <a:r>
              <a:rPr lang="en-US" dirty="0">
                <a:latin typeface="Courier New"/>
                <a:cs typeface="Courier New"/>
              </a:rPr>
              <a:t> of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r>
              <a:rPr lang="en-US" dirty="0">
                <a:latin typeface="Courier New"/>
                <a:cs typeface="Courier New"/>
              </a:rPr>
              <a:t> -&gt; Error </a:t>
            </a:r>
            <a:r>
              <a:rPr lang="en-US" dirty="0" err="1">
                <a:latin typeface="Courier New"/>
                <a:cs typeface="Courier New"/>
              </a:rPr>
              <a:t>msg</a:t>
            </a:r>
            <a:endParaRPr lang="en-US" dirty="0">
              <a:latin typeface="Courier New"/>
              <a:cs typeface="Courier New"/>
            </a:endParaRPr>
          </a:p>
          <a:p>
            <a:pPr algn="l"/>
            <a:r>
              <a:rPr lang="en-US" dirty="0">
                <a:latin typeface="Courier New"/>
                <a:cs typeface="Courier New"/>
              </a:rPr>
              <a:t>        Good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r>
              <a:rPr lang="en-US" dirty="0">
                <a:latin typeface="Courier New"/>
                <a:cs typeface="Courier New"/>
              </a:rPr>
              <a:t> -&gt;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          </a:t>
            </a:r>
            <a:r>
              <a:rPr lang="en-US" dirty="0" err="1">
                <a:latin typeface="Courier New"/>
                <a:cs typeface="Courier New"/>
              </a:rPr>
              <a:t>checked_binary</a:t>
            </a:r>
            <a:r>
              <a:rPr lang="en-US" dirty="0">
                <a:latin typeface="Courier New"/>
                <a:cs typeface="Courier New"/>
              </a:rPr>
              <a:t> op </a:t>
            </a:r>
            <a:r>
              <a:rPr lang="en-US" dirty="0" err="1">
                <a:latin typeface="Courier New"/>
                <a:cs typeface="Courier New"/>
              </a:rPr>
              <a:t>av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bv</a:t>
            </a:r>
            <a:endParaRPr lang="en-US" dirty="0">
              <a:latin typeface="Courier New"/>
              <a:cs typeface="Courier New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urier New"/>
              <a:cs typeface="Courier New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6763823"/>
      </p:ext>
    </p:extLst>
  </p:cSld>
  <p:clrMapOvr>
    <a:masterClrMapping/>
  </p:clrMapOvr>
  <p:transition xmlns:p14="http://schemas.microsoft.com/office/powerpoint/2010/main"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Propagating errors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952500" y="2491444"/>
            <a:ext cx="11914572" cy="6286500"/>
          </a:xfrm>
          <a:prstGeom prst="rect">
            <a:avLst/>
          </a:prstGeom>
        </p:spPr>
        <p:txBody>
          <a:bodyPr anchor="t"/>
          <a:lstStyle/>
          <a:p>
            <a:r>
              <a:rPr lang="en-US" dirty="0" smtClean="0"/>
              <a:t>FYI:</a:t>
            </a: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evaluateM 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</a:t>
            </a:r>
            <a:r>
              <a:rPr lang="en-US" dirty="0" smtClean="0"/>
              <a:t>(</a:t>
            </a:r>
            <a:r>
              <a:rPr dirty="0" smtClean="0">
                <a:solidFill>
                  <a:schemeClr val="accent5"/>
                </a:solidFill>
              </a:rPr>
              <a:t>evaluateM </a:t>
            </a:r>
            <a:r>
              <a:rPr dirty="0">
                <a:solidFill>
                  <a:schemeClr val="accent5"/>
                </a:solidFill>
              </a:rPr>
              <a:t>a </a:t>
            </a:r>
            <a:r>
              <a:rPr dirty="0" smtClean="0">
                <a:solidFill>
                  <a:schemeClr val="accent5"/>
                </a:solidFill>
              </a:rPr>
              <a:t>env</a:t>
            </a:r>
            <a:r>
              <a:rPr lang="en-US" dirty="0" smtClean="0"/>
              <a:t>)</a:t>
            </a:r>
            <a:r>
              <a:rPr dirty="0" smtClean="0"/>
              <a:t> </a:t>
            </a:r>
            <a:r>
              <a:rPr dirty="0"/>
              <a:t>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</a:t>
            </a:r>
            <a:r>
              <a:rPr lang="en-US" dirty="0" smtClean="0"/>
              <a:t>(</a:t>
            </a:r>
            <a:r>
              <a:rPr dirty="0" smtClean="0"/>
              <a:t>\</a:t>
            </a:r>
            <a:r>
              <a:rPr dirty="0"/>
              <a:t>v1 -&gt; </a:t>
            </a:r>
            <a:r>
              <a:rPr lang="en-US" dirty="0" smtClean="0"/>
              <a:t>(</a:t>
            </a:r>
            <a:r>
              <a:rPr dirty="0" smtClean="0"/>
              <a:t>evaluateM b env</a:t>
            </a:r>
            <a:r>
              <a:rPr lang="en-US" dirty="0" smtClean="0"/>
              <a:t>)</a:t>
            </a:r>
            <a:r>
              <a:rPr dirty="0" smtClean="0"/>
              <a:t> </a:t>
            </a:r>
            <a:r>
              <a:rPr dirty="0"/>
              <a:t>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</a:t>
            </a:r>
            <a:r>
              <a:rPr lang="en-US" dirty="0" smtClean="0"/>
              <a:t>(</a:t>
            </a:r>
            <a:r>
              <a:rPr dirty="0" smtClean="0"/>
              <a:t>\</a:t>
            </a:r>
            <a:r>
              <a:rPr dirty="0"/>
              <a:t>v2 -&gt; </a:t>
            </a:r>
            <a:r>
              <a:rPr lang="en-US" dirty="0" smtClean="0"/>
              <a:t>(</a:t>
            </a:r>
            <a:r>
              <a:rPr dirty="0" smtClean="0"/>
              <a:t>checked_binary </a:t>
            </a:r>
            <a:r>
              <a:rPr dirty="0"/>
              <a:t>op v1 </a:t>
            </a:r>
            <a:r>
              <a:rPr dirty="0" smtClean="0"/>
              <a:t>v2</a:t>
            </a:r>
            <a:r>
              <a:rPr lang="en-US" dirty="0" smtClean="0"/>
              <a:t>)))</a:t>
            </a:r>
          </a:p>
          <a:p>
            <a:pPr>
              <a:spcBef>
                <a:spcPts val="0"/>
              </a:spcBef>
              <a:buSzTx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SzTx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smtClean="0">
                <a:solidFill>
                  <a:schemeClr val="tx1"/>
                </a:solidFill>
              </a:rPr>
              <a:t>I would typically write this as: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 err="1"/>
              <a:t>evaluateM</a:t>
            </a:r>
            <a:r>
              <a:rPr lang="en-US" dirty="0"/>
              <a:t> (Binary op a b) </a:t>
            </a:r>
            <a:r>
              <a:rPr lang="en-US" dirty="0" err="1"/>
              <a:t>env</a:t>
            </a:r>
            <a:r>
              <a:rPr lang="en-US" dirty="0"/>
              <a:t>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 </a:t>
            </a:r>
            <a:r>
              <a:rPr lang="en-US" dirty="0" smtClean="0"/>
              <a:t>    </a:t>
            </a:r>
            <a:r>
              <a:rPr lang="en-US" dirty="0" err="1" smtClean="0">
                <a:solidFill>
                  <a:schemeClr val="accent5"/>
                </a:solidFill>
              </a:rPr>
              <a:t>evaluateM</a:t>
            </a:r>
            <a:r>
              <a:rPr lang="en-US" dirty="0" smtClean="0">
                <a:solidFill>
                  <a:schemeClr val="accent5"/>
                </a:solidFill>
              </a:rPr>
              <a:t> </a:t>
            </a:r>
            <a:r>
              <a:rPr lang="en-US" dirty="0">
                <a:solidFill>
                  <a:schemeClr val="accent5"/>
                </a:solidFill>
              </a:rPr>
              <a:t>a </a:t>
            </a:r>
            <a:r>
              <a:rPr lang="en-US" dirty="0" err="1" smtClean="0">
                <a:solidFill>
                  <a:schemeClr val="accent5"/>
                </a:solidFill>
              </a:rPr>
              <a:t>env</a:t>
            </a:r>
            <a:r>
              <a:rPr lang="en-US" dirty="0" smtClean="0"/>
              <a:t> </a:t>
            </a:r>
            <a:r>
              <a:rPr lang="en-US" dirty="0"/>
              <a:t>&gt;&gt;= </a:t>
            </a:r>
            <a:r>
              <a:rPr lang="en-US" dirty="0" smtClean="0"/>
              <a:t>\</a:t>
            </a:r>
            <a:r>
              <a:rPr lang="en-US" dirty="0"/>
              <a:t>v1 -&gt; </a:t>
            </a:r>
            <a:endParaRPr lang="en-US" dirty="0" smtClean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evaluateM</a:t>
            </a:r>
            <a:r>
              <a:rPr lang="en-US" dirty="0" smtClean="0"/>
              <a:t> </a:t>
            </a:r>
            <a:r>
              <a:rPr lang="en-US" dirty="0"/>
              <a:t>b </a:t>
            </a:r>
            <a:r>
              <a:rPr lang="en-US" dirty="0" err="1" smtClean="0"/>
              <a:t>env</a:t>
            </a:r>
            <a:r>
              <a:rPr lang="en-US" dirty="0" smtClean="0"/>
              <a:t> </a:t>
            </a:r>
            <a:r>
              <a:rPr lang="en-US" dirty="0"/>
              <a:t>&gt;&gt;= </a:t>
            </a:r>
            <a:r>
              <a:rPr lang="en-US" dirty="0" smtClean="0"/>
              <a:t>\</a:t>
            </a:r>
            <a:r>
              <a:rPr lang="en-US" dirty="0"/>
              <a:t>v2 -&gt; </a:t>
            </a:r>
            <a:r>
              <a:rPr lang="en-US" dirty="0" smtClean="0"/>
              <a:t>   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checked_binary</a:t>
            </a:r>
            <a:r>
              <a:rPr lang="en-US" dirty="0" smtClean="0"/>
              <a:t> </a:t>
            </a:r>
            <a:r>
              <a:rPr lang="en-US" dirty="0"/>
              <a:t>op v1 </a:t>
            </a:r>
            <a:r>
              <a:rPr lang="en-US" dirty="0" smtClean="0"/>
              <a:t>v2</a:t>
            </a:r>
            <a:endParaRPr lang="en-US"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9845271"/>
      </p:ext>
    </p:extLst>
  </p:cSld>
  <p:clrMapOvr>
    <a:masterClrMapping/>
  </p:clrMapOvr>
  <p:transition xmlns:p14="http://schemas.microsoft.com/office/powerpoint/2010/main"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Propagating errors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Compare: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evaluateM 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evaluateM a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\v1 -&gt; evaluateM b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\v2 -&gt; checked_binary op v1 v2</a:t>
            </a:r>
          </a:p>
        </p:txBody>
      </p:sp>
      <p:sp>
        <p:nvSpPr>
          <p:cNvPr id="221" name="Shape 221"/>
          <p:cNvSpPr/>
          <p:nvPr/>
        </p:nvSpPr>
        <p:spPr>
          <a:xfrm>
            <a:off x="4796928" y="6795956"/>
            <a:ext cx="6127944" cy="2710185"/>
          </a:xfrm>
          <a:prstGeom prst="wedgeEllipseCallout">
            <a:avLst>
              <a:gd name="adj1" fmla="val -32560"/>
              <a:gd name="adj2" fmla="val -66437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rPr dirty="0"/>
              <a:t>Still, the use of bind may not immediately intuitive.</a:t>
            </a:r>
          </a:p>
        </p:txBody>
      </p:sp>
    </p:spTree>
    <p:extLst>
      <p:ext uri="{BB962C8B-B14F-4D97-AF65-F5344CB8AC3E}">
        <p14:creationId xmlns:p14="http://schemas.microsoft.com/office/powerpoint/2010/main" val="1919550360"/>
      </p:ext>
    </p:extLst>
  </p:cSld>
  <p:clrMapOvr>
    <a:masterClrMapping/>
  </p:clrMapOvr>
  <p:transition xmlns:p14="http://schemas.microsoft.com/office/powerpoint/2010/main"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title"/>
          </p:nvPr>
        </p:nvSpPr>
        <p:spPr>
          <a:xfrm>
            <a:off x="1079500" y="36449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Monads</a:t>
            </a:r>
          </a:p>
        </p:txBody>
      </p:sp>
    </p:spTree>
    <p:extLst>
      <p:ext uri="{BB962C8B-B14F-4D97-AF65-F5344CB8AC3E}">
        <p14:creationId xmlns:p14="http://schemas.microsoft.com/office/powerpoint/2010/main" val="16665490"/>
      </p:ext>
    </p:extLst>
  </p:cSld>
  <p:clrMapOvr>
    <a:masterClrMapping/>
  </p:clrMapOvr>
  <p:transition xmlns:p14="http://schemas.microsoft.com/office/powerpoint/2010/main"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Monads in Haskell</a:t>
            </a:r>
          </a:p>
        </p:txBody>
      </p:sp>
      <p:sp>
        <p:nvSpPr>
          <p:cNvPr id="226" name="Shape 2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Monads are a structure composed of two basic operations (</a:t>
            </a:r>
            <a:r>
              <a:rPr>
                <a:solidFill>
                  <a:schemeClr val="accent5"/>
                </a:solidFill>
              </a:rPr>
              <a:t>bind</a:t>
            </a:r>
            <a:r>
              <a:t> and </a:t>
            </a:r>
            <a:r>
              <a:rPr>
                <a:solidFill>
                  <a:schemeClr val="accent5"/>
                </a:solidFill>
              </a:rPr>
              <a:t>return</a:t>
            </a:r>
            <a:r>
              <a:t>), which capture a common pattern that occurs in many types.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In Haskell Monads are implemented using type classes: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endParaRPr/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Monad m where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(&gt;&gt;=)  :: m a -&gt; (a -&gt; m b) -&gt; m b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return :: a -&gt; m a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0893994"/>
      </p:ext>
    </p:extLst>
  </p:cSld>
  <p:clrMapOvr>
    <a:masterClrMapping/>
  </p:clrMapOvr>
  <p:transition xmlns:p14="http://schemas.microsoft.com/office/powerpoint/2010/main"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Checked as a Monad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</a:pPr>
            <a:r>
              <a:rPr dirty="0"/>
              <a:t>Because </a:t>
            </a:r>
            <a:r>
              <a:rPr dirty="0">
                <a:solidFill>
                  <a:schemeClr val="accent5"/>
                </a:solidFill>
              </a:rPr>
              <a:t>Checked</a:t>
            </a:r>
            <a:r>
              <a:rPr dirty="0"/>
              <a:t> can implement return and bind it can be made an instance of Monad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instance Monad Checked where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return v = Good v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x &gt;&gt;= f </a:t>
            </a:r>
            <a:r>
              <a:rPr lang="en-US" dirty="0" smtClean="0"/>
              <a:t> </a:t>
            </a:r>
            <a:r>
              <a:rPr dirty="0" smtClean="0"/>
              <a:t>= </a:t>
            </a:r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case x of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Error msg -&gt; Error msg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Good v -&gt; f v</a:t>
            </a:r>
          </a:p>
        </p:txBody>
      </p:sp>
    </p:spTree>
    <p:extLst>
      <p:ext uri="{BB962C8B-B14F-4D97-AF65-F5344CB8AC3E}">
        <p14:creationId xmlns:p14="http://schemas.microsoft.com/office/powerpoint/2010/main" val="2263693452"/>
      </p:ext>
    </p:extLst>
  </p:cSld>
  <p:clrMapOvr>
    <a:masterClrMapping/>
  </p:clrMapOvr>
  <p:transition xmlns:p14="http://schemas.microsoft.com/office/powerpoint/2010/main"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Rewriting Code Again</a:t>
            </a:r>
          </a:p>
        </p:txBody>
      </p:sp>
      <p:sp>
        <p:nvSpPr>
          <p:cNvPr id="232" name="Shape 232"/>
          <p:cNvSpPr>
            <a:spLocks noGrp="1"/>
          </p:cNvSpPr>
          <p:nvPr>
            <p:ph type="body" idx="1"/>
          </p:nvPr>
        </p:nvSpPr>
        <p:spPr>
          <a:xfrm>
            <a:off x="280124" y="2603500"/>
            <a:ext cx="12724675" cy="6286500"/>
          </a:xfrm>
          <a:prstGeom prst="rect">
            <a:avLst/>
          </a:prstGeom>
        </p:spPr>
        <p:txBody>
          <a:bodyPr anchor="t"/>
          <a:lstStyle/>
          <a:p>
            <a:r>
              <a:rPr dirty="0"/>
              <a:t>Using </a:t>
            </a:r>
            <a:r>
              <a:rPr dirty="0">
                <a:solidFill>
                  <a:schemeClr val="accent5"/>
                </a:solidFill>
              </a:rPr>
              <a:t>bind</a:t>
            </a:r>
            <a:r>
              <a:rPr dirty="0"/>
              <a:t> and </a:t>
            </a:r>
            <a:r>
              <a:rPr dirty="0">
                <a:solidFill>
                  <a:schemeClr val="accent5"/>
                </a:solidFill>
              </a:rPr>
              <a:t>return</a:t>
            </a:r>
            <a:r>
              <a:rPr dirty="0"/>
              <a:t> from the Monad class does not affect the code:</a:t>
            </a:r>
          </a:p>
          <a:p>
            <a:endParaRPr dirty="0"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US" b="1" dirty="0" err="1" smtClean="0"/>
              <a:t>evaluateM</a:t>
            </a:r>
            <a:r>
              <a:rPr lang="en-US" b="1" dirty="0" smtClean="0"/>
              <a:t> :: Monad m =&gt; </a:t>
            </a:r>
            <a:r>
              <a:rPr lang="en-US" b="1" dirty="0" err="1" smtClean="0"/>
              <a:t>Exp</a:t>
            </a:r>
            <a:r>
              <a:rPr lang="en-US" b="1" dirty="0" smtClean="0"/>
              <a:t> -&gt; </a:t>
            </a:r>
            <a:r>
              <a:rPr lang="en-US" b="1" dirty="0" err="1" smtClean="0"/>
              <a:t>Env</a:t>
            </a:r>
            <a:r>
              <a:rPr lang="en-US" b="1" dirty="0" smtClean="0"/>
              <a:t> -&gt; m Value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smtClean="0"/>
              <a:t>evaluateM </a:t>
            </a:r>
            <a:r>
              <a:rPr dirty="0"/>
              <a:t>(Binary op a b) env =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evaluateM a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\v1 -&gt; evaluateM b env &gt;&gt;=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   \v2 -&gt;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684823535"/>
      </p:ext>
    </p:extLst>
  </p:cSld>
  <p:clrMapOvr>
    <a:masterClrMapping/>
  </p:clrMapOvr>
  <p:transition xmlns:p14="http://schemas.microsoft.com/office/powerpoint/2010/main"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Rewriting Code Again</a:t>
            </a:r>
          </a:p>
        </p:txBody>
      </p:sp>
      <p:sp>
        <p:nvSpPr>
          <p:cNvPr id="235" name="Shape 23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However, because monads are so pervasive, Haskell supports a special notation for monads (called the </a:t>
            </a:r>
            <a:r>
              <a:rPr>
                <a:solidFill>
                  <a:schemeClr val="accent5"/>
                </a:solidFill>
              </a:rPr>
              <a:t>do-notation</a:t>
            </a:r>
            <a:r>
              <a:t>).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r>
              <a:t>With the do-notation we can re-write the program as follows: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endParaRPr/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evaluateM (Binary op a b) env =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do v1 &lt;- evaluate a env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v2 &lt;- evaluate b env</a:t>
            </a:r>
          </a:p>
          <a:p>
            <a:pPr marL="0" indent="0" defTabSz="554990">
              <a:spcBef>
                <a:spcPts val="0"/>
              </a:spcBef>
              <a:buSzTx/>
              <a:buNone/>
              <a:defRPr sz="342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checked_binary op v1 v2</a:t>
            </a:r>
          </a:p>
        </p:txBody>
      </p:sp>
    </p:spTree>
    <p:extLst>
      <p:ext uri="{BB962C8B-B14F-4D97-AF65-F5344CB8AC3E}">
        <p14:creationId xmlns:p14="http://schemas.microsoft.com/office/powerpoint/2010/main" val="2167918395"/>
      </p:ext>
    </p:extLst>
  </p:cSld>
  <p:clrMapOvr>
    <a:masterClrMapping/>
  </p:clrMapOvr>
  <p:transition xmlns:p14="http://schemas.microsoft.com/office/powerpoint/2010/main"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Do-notation</a:t>
            </a:r>
          </a:p>
        </p:txBody>
      </p:sp>
      <p:sp>
        <p:nvSpPr>
          <p:cNvPr id="238" name="Shape 238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711335" cy="6286500"/>
          </a:xfrm>
          <a:prstGeom prst="rect">
            <a:avLst/>
          </a:prstGeom>
        </p:spPr>
        <p:txBody>
          <a:bodyPr/>
          <a:lstStyle/>
          <a:p>
            <a:r>
              <a:rPr dirty="0"/>
              <a:t>In Haskell, code using the do-notation, such as:</a:t>
            </a:r>
          </a:p>
          <a:p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b="1" dirty="0">
                <a:solidFill>
                  <a:srgbClr val="01701F"/>
                </a:solidFill>
              </a:rPr>
              <a:t>do</a:t>
            </a:r>
            <a:r>
              <a:rPr dirty="0"/>
              <a:t>  pattern </a:t>
            </a:r>
            <a:r>
              <a:rPr dirty="0">
                <a:solidFill>
                  <a:srgbClr val="01701F"/>
                </a:solidFill>
              </a:rPr>
              <a:t>&lt;-</a:t>
            </a:r>
            <a:r>
              <a:rPr dirty="0"/>
              <a:t> exp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    morelines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</a:pPr>
            <a:r>
              <a:rPr dirty="0"/>
              <a:t>Is converted to code using </a:t>
            </a:r>
            <a:r>
              <a:rPr lang="en-US" dirty="0" smtClean="0"/>
              <a:t>this transformation</a:t>
            </a:r>
            <a:r>
              <a:rPr dirty="0" smtClean="0"/>
              <a:t>:</a:t>
            </a: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exp </a:t>
            </a:r>
            <a:r>
              <a:rPr dirty="0">
                <a:solidFill>
                  <a:srgbClr val="06287E"/>
                </a:solidFill>
              </a:rPr>
              <a:t>&gt;&gt;=</a:t>
            </a:r>
            <a:r>
              <a:rPr dirty="0"/>
              <a:t> (\pattern </a:t>
            </a:r>
            <a:r>
              <a:rPr dirty="0">
                <a:solidFill>
                  <a:srgbClr val="01701F"/>
                </a:solidFill>
              </a:rPr>
              <a:t>-&gt;</a:t>
            </a:r>
            <a:r>
              <a:rPr dirty="0"/>
              <a:t> </a:t>
            </a:r>
            <a:r>
              <a:rPr b="1" dirty="0">
                <a:solidFill>
                  <a:srgbClr val="01701F"/>
                </a:solidFill>
              </a:rPr>
              <a:t>do </a:t>
            </a:r>
            <a:r>
              <a:rPr dirty="0"/>
              <a:t>morelines)</a:t>
            </a:r>
          </a:p>
        </p:txBody>
      </p:sp>
    </p:spTree>
    <p:extLst>
      <p:ext uri="{BB962C8B-B14F-4D97-AF65-F5344CB8AC3E}">
        <p14:creationId xmlns:p14="http://schemas.microsoft.com/office/powerpoint/2010/main" val="288144469"/>
      </p:ext>
    </p:extLst>
  </p:cSld>
  <p:clrMapOvr>
    <a:masterClrMapping/>
  </p:clrMapOvr>
  <p:transition xmlns:p14="http://schemas.microsoft.com/office/powerpoint/2010/main"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Interpreter so far</a:t>
            </a:r>
          </a:p>
        </p:txBody>
      </p:sp>
      <p:sp>
        <p:nvSpPr>
          <p:cNvPr id="136" name="Shape 136"/>
          <p:cNvSpPr>
            <a:spLocks noGrp="1"/>
          </p:cNvSpPr>
          <p:nvPr>
            <p:ph type="body" idx="1"/>
          </p:nvPr>
        </p:nvSpPr>
        <p:spPr>
          <a:xfrm>
            <a:off x="952500" y="2609850"/>
            <a:ext cx="11099801" cy="6286501"/>
          </a:xfrm>
          <a:prstGeom prst="rect">
            <a:avLst/>
          </a:prstGeom>
        </p:spPr>
        <p:txBody>
          <a:bodyPr anchor="t"/>
          <a:lstStyle/>
          <a:p>
            <a:r>
              <a:t>This allows us to write some programs, such as: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fact = function(n){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(n == 0) 1; else n * fact(n-1)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x = 10;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fact(x)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Monad Laws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It is not enough to implement </a:t>
            </a:r>
            <a:r>
              <a:rPr dirty="0">
                <a:solidFill>
                  <a:schemeClr val="accent5"/>
                </a:solidFill>
              </a:rPr>
              <a:t>bind</a:t>
            </a:r>
            <a:r>
              <a:rPr dirty="0"/>
              <a:t> and </a:t>
            </a:r>
            <a:r>
              <a:rPr dirty="0">
                <a:solidFill>
                  <a:schemeClr val="accent5"/>
                </a:solidFill>
              </a:rPr>
              <a:t>return</a:t>
            </a:r>
            <a:r>
              <a:rPr dirty="0"/>
              <a:t>. A proper monad is also required to satisfy some laws:</a:t>
            </a:r>
          </a:p>
          <a:p>
            <a:endParaRPr dirty="0"/>
          </a:p>
          <a:p>
            <a:pPr marL="0" indent="0" defTabSz="457200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a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>
                <a:solidFill>
                  <a:srgbClr val="000000"/>
                </a:solidFill>
              </a:rPr>
              <a:t> k </a:t>
            </a:r>
            <a:r>
              <a:rPr lang="en-US" dirty="0" smtClean="0">
                <a:solidFill>
                  <a:srgbClr val="000000"/>
                </a:solidFill>
              </a:rPr>
              <a:t>=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dirty="0" smtClean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k a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000">
                <a:solidFill>
                  <a:srgbClr val="554488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>
                <a:solidFill>
                  <a:srgbClr val="000000"/>
                </a:solidFill>
              </a:rPr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 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lang="en-US" dirty="0" smtClean="0">
                <a:solidFill>
                  <a:srgbClr val="666666"/>
                </a:solidFill>
              </a:rPr>
              <a:t>=</a:t>
            </a:r>
            <a:r>
              <a:rPr dirty="0" smtClean="0">
                <a:solidFill>
                  <a:srgbClr val="000000"/>
                </a:solidFill>
              </a:rPr>
              <a:t>  </a:t>
            </a:r>
            <a:r>
              <a:rPr dirty="0">
                <a:solidFill>
                  <a:srgbClr val="000000"/>
                </a:solidFill>
              </a:rPr>
              <a:t>m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3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</a:t>
            </a:r>
            <a:r>
              <a:rPr dirty="0">
                <a:solidFill>
                  <a:srgbClr val="666666"/>
                </a:solidFill>
              </a:rPr>
              <a:t>(</a:t>
            </a:r>
            <a:r>
              <a:rPr dirty="0"/>
              <a:t>\x </a:t>
            </a:r>
            <a:r>
              <a:rPr dirty="0">
                <a:solidFill>
                  <a:srgbClr val="666666"/>
                </a:solidFill>
              </a:rPr>
              <a:t>-&gt;</a:t>
            </a:r>
            <a:r>
              <a:rPr dirty="0"/>
              <a:t> k x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h</a:t>
            </a:r>
            <a:r>
              <a:rPr dirty="0">
                <a:solidFill>
                  <a:srgbClr val="666666"/>
                </a:solidFill>
              </a:rPr>
              <a:t>)</a:t>
            </a:r>
            <a:r>
              <a:rPr dirty="0"/>
              <a:t> </a:t>
            </a:r>
            <a:r>
              <a:rPr lang="en-US" dirty="0" smtClean="0"/>
              <a:t>=</a:t>
            </a:r>
            <a:r>
              <a:rPr dirty="0" smtClean="0">
                <a:solidFill>
                  <a:srgbClr val="666666"/>
                </a:solidFill>
              </a:rPr>
              <a:t>=</a:t>
            </a:r>
            <a:r>
              <a:rPr dirty="0" smtClean="0"/>
              <a:t>  </a:t>
            </a:r>
            <a:r>
              <a:rPr dirty="0">
                <a:solidFill>
                  <a:srgbClr val="666666"/>
                </a:solidFill>
              </a:rPr>
              <a:t>(</a:t>
            </a:r>
            <a:r>
              <a:rPr dirty="0"/>
              <a:t>m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k</a:t>
            </a:r>
            <a:r>
              <a:rPr dirty="0">
                <a:solidFill>
                  <a:srgbClr val="666666"/>
                </a:solidFill>
              </a:rPr>
              <a:t>)</a:t>
            </a:r>
            <a:r>
              <a:rPr dirty="0"/>
              <a:t> </a:t>
            </a:r>
            <a:r>
              <a:rPr dirty="0">
                <a:solidFill>
                  <a:srgbClr val="666666"/>
                </a:solidFill>
              </a:rPr>
              <a:t>&gt;&gt;=</a:t>
            </a:r>
            <a:r>
              <a:rPr dirty="0"/>
              <a:t> h</a:t>
            </a:r>
          </a:p>
        </p:txBody>
      </p:sp>
    </p:spTree>
    <p:extLst>
      <p:ext uri="{BB962C8B-B14F-4D97-AF65-F5344CB8AC3E}">
        <p14:creationId xmlns:p14="http://schemas.microsoft.com/office/powerpoint/2010/main" val="1921836558"/>
      </p:ext>
    </p:extLst>
  </p:cSld>
  <p:clrMapOvr>
    <a:masterClrMapping/>
  </p:clrMapOvr>
  <p:transition xmlns:p14="http://schemas.microsoft.com/office/powerpoint/2010/main"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8318500" y="6063605"/>
            <a:ext cx="1270000" cy="52447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JavaScript Interpreter so far</a:t>
            </a: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However, what happens if we write?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fact = function(n){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(n == 0) 1; else n * fatn(n-1)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fact(10)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/>
        </p:nvSpPr>
        <p:spPr>
          <a:xfrm>
            <a:off x="8356600" y="4742805"/>
            <a:ext cx="1270000" cy="524471"/>
          </a:xfrm>
          <a:prstGeom prst="rect">
            <a:avLst/>
          </a:prstGeom>
          <a:solidFill>
            <a:schemeClr val="accent3">
              <a:satOff val="18648"/>
              <a:lumOff val="5971"/>
            </a:schemeClr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txBody>
          <a:bodyPr lIns="50800" tIns="50800" rIns="50800" bIns="50800" anchor="ctr"/>
          <a:lstStyle/>
          <a:p>
            <a:pPr>
              <a:defRPr sz="24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JavaScript Interpreter so far</a:t>
            </a:r>
          </a:p>
        </p:txBody>
      </p:sp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952500" y="2565400"/>
            <a:ext cx="11099801" cy="6571804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r>
              <a:t>However, what happens if we write?</a:t>
            </a:r>
          </a:p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var fact = function(n){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if (n == 0) 1; else n * fatn(n-1)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}; 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fact(10)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</a:pPr>
            <a:r>
              <a:t>If we try in ghci:</a:t>
            </a:r>
          </a:p>
          <a:p>
            <a:pPr marL="0" indent="0">
              <a:spcBef>
                <a:spcPts val="0"/>
              </a:spcBef>
              <a:buSzTx/>
              <a:buNone/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*Main&gt; execute fact2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*** Exception: Maybe.fromJust: Nothing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JavaScript Interpreter so far</a:t>
            </a:r>
          </a:p>
        </p:txBody>
      </p:sp>
      <p:sp>
        <p:nvSpPr>
          <p:cNvPr id="147" name="Shape 147"/>
          <p:cNvSpPr>
            <a:spLocks noGrp="1"/>
          </p:cNvSpPr>
          <p:nvPr>
            <p:ph type="body" idx="1"/>
          </p:nvPr>
        </p:nvSpPr>
        <p:spPr>
          <a:xfrm>
            <a:off x="952500" y="2565400"/>
            <a:ext cx="11099801" cy="6375400"/>
          </a:xfrm>
          <a:prstGeom prst="rect">
            <a:avLst/>
          </a:prstGeom>
        </p:spPr>
        <p:txBody>
          <a:bodyPr anchor="t"/>
          <a:lstStyle/>
          <a:p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*Main&gt; execute fact2</a:t>
            </a:r>
          </a:p>
          <a:p>
            <a:pPr marL="0" indent="0">
              <a:spcBef>
                <a:spcPts val="0"/>
              </a:spcBef>
              <a:buSzTx/>
              <a:buNone/>
              <a:defRPr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*** Exception: Maybe.fromJust: Nothing</a:t>
            </a:r>
          </a:p>
        </p:txBody>
      </p:sp>
      <p:sp>
        <p:nvSpPr>
          <p:cNvPr id="148" name="Shape 148"/>
          <p:cNvSpPr/>
          <p:nvPr/>
        </p:nvSpPr>
        <p:spPr>
          <a:xfrm>
            <a:off x="2731889" y="5062140"/>
            <a:ext cx="5740301" cy="2214365"/>
          </a:xfrm>
          <a:prstGeom prst="wedgeEllipseCallout">
            <a:avLst>
              <a:gd name="adj1" fmla="val 35124"/>
              <a:gd name="adj2" fmla="val -68200"/>
            </a:avLst>
          </a:prstGeom>
          <a:ln w="25400">
            <a:solidFill>
              <a:srgbClr val="85888D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3000">
                <a:solidFill>
                  <a:schemeClr val="accent5"/>
                </a:solidFill>
              </a:defRPr>
            </a:lvl1pPr>
          </a:lstStyle>
          <a:p>
            <a:r>
              <a:t>Not very helpful or informative as an error message!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Errors are an </a:t>
            </a:r>
            <a:r>
              <a:rPr>
                <a:solidFill>
                  <a:schemeClr val="accent5"/>
                </a:solidFill>
              </a:rPr>
              <a:t>important aspect of computation</a:t>
            </a:r>
            <a:r>
              <a:t>.</a:t>
            </a:r>
          </a:p>
          <a:p>
            <a:r>
              <a:t>They are typically a </a:t>
            </a:r>
            <a:r>
              <a:rPr>
                <a:solidFill>
                  <a:schemeClr val="accent5"/>
                </a:solidFill>
              </a:rPr>
              <a:t>pervasive feature of a language</a:t>
            </a:r>
            <a:r>
              <a:t>, because they affect the way every expression is evaluated. For example, consider the expression:</a:t>
            </a:r>
          </a:p>
          <a:p>
            <a:pPr marL="0" indent="0">
              <a:buSzTx/>
              <a:buNone/>
            </a:pPr>
            <a:r>
              <a:t>	</a:t>
            </a:r>
            <a:r>
              <a:rPr>
                <a:solidFill>
                  <a:schemeClr val="accent5"/>
                </a:solidFill>
              </a:rPr>
              <a:t>a + b</a:t>
            </a:r>
          </a:p>
          <a:p>
            <a:r>
              <a:t>If </a:t>
            </a:r>
            <a:r>
              <a:rPr>
                <a:solidFill>
                  <a:schemeClr val="accent5"/>
                </a:solidFill>
              </a:rPr>
              <a:t>a </a:t>
            </a:r>
            <a:r>
              <a:t>or</a:t>
            </a:r>
            <a:r>
              <a:rPr>
                <a:solidFill>
                  <a:schemeClr val="accent5"/>
                </a:solidFill>
              </a:rPr>
              <a:t> b </a:t>
            </a:r>
            <a:r>
              <a:t>raise errors then we need to deal with this possibility.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Errors</a:t>
            </a:r>
          </a:p>
        </p:txBody>
      </p:sp>
      <p:sp>
        <p:nvSpPr>
          <p:cNvPr id="154" name="Shape 154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Because errors are so pervasive they are a </a:t>
            </a:r>
            <a:r>
              <a:rPr>
                <a:solidFill>
                  <a:schemeClr val="accent5"/>
                </a:solidFill>
              </a:rPr>
              <a:t>notorious problem in programming and programming languages</a:t>
            </a:r>
            <a:r>
              <a:t>.</a:t>
            </a:r>
          </a:p>
          <a:p>
            <a:r>
              <a:t>When coding </a:t>
            </a:r>
            <a:r>
              <a:rPr>
                <a:solidFill>
                  <a:schemeClr val="accent5"/>
                </a:solidFill>
              </a:rPr>
              <a:t>in C the convention is to check the return codes of all system calls</a:t>
            </a:r>
            <a:r>
              <a:t>.</a:t>
            </a:r>
          </a:p>
          <a:p>
            <a:r>
              <a:t>However this is </a:t>
            </a:r>
            <a:r>
              <a:rPr>
                <a:solidFill>
                  <a:schemeClr val="accent5"/>
                </a:solidFill>
              </a:rPr>
              <a:t>often not done</a:t>
            </a:r>
            <a:r>
              <a:t>.</a:t>
            </a:r>
          </a:p>
          <a:p>
            <a:r>
              <a:t>Java’s exception handling mechanism provides a </a:t>
            </a:r>
            <a:r>
              <a:rPr>
                <a:solidFill>
                  <a:schemeClr val="accent5"/>
                </a:solidFill>
              </a:rPr>
              <a:t>more robust way to deal with errors</a:t>
            </a:r>
            <a:r>
              <a:t>. 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2017</Words>
  <Application>Microsoft Macintosh PowerPoint</Application>
  <PresentationFormat>Custom</PresentationFormat>
  <Paragraphs>290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White</vt:lpstr>
      <vt:lpstr>Error Checking &amp; Monads</vt:lpstr>
      <vt:lpstr>Resources</vt:lpstr>
      <vt:lpstr>Interpreter so far</vt:lpstr>
      <vt:lpstr>Interpreter so far</vt:lpstr>
      <vt:lpstr>JavaScript Interpreter so far</vt:lpstr>
      <vt:lpstr>JavaScript Interpreter so far</vt:lpstr>
      <vt:lpstr>JavaScript Interpreter so far</vt:lpstr>
      <vt:lpstr>Errors</vt:lpstr>
      <vt:lpstr>Errors</vt:lpstr>
      <vt:lpstr>Errors</vt:lpstr>
      <vt:lpstr>Maybe</vt:lpstr>
      <vt:lpstr>Maybe</vt:lpstr>
      <vt:lpstr>Representing Errors</vt:lpstr>
      <vt:lpstr>Interpreter that deals with Errors</vt:lpstr>
      <vt:lpstr>Kinds of Errors</vt:lpstr>
      <vt:lpstr>Implementing Error Handling</vt:lpstr>
      <vt:lpstr>Undefined Variables</vt:lpstr>
      <vt:lpstr>Currently</vt:lpstr>
      <vt:lpstr>Type Errors</vt:lpstr>
      <vt:lpstr>Division by zero</vt:lpstr>
      <vt:lpstr>Propagating errors</vt:lpstr>
      <vt:lpstr>Before errors</vt:lpstr>
      <vt:lpstr>After errors</vt:lpstr>
      <vt:lpstr>Spotting the pattern</vt:lpstr>
      <vt:lpstr>Spotting the pattern</vt:lpstr>
      <vt:lpstr>Spotting the pattern</vt:lpstr>
      <vt:lpstr>Revising the Implementation</vt:lpstr>
      <vt:lpstr>Creating auxiliary definitions</vt:lpstr>
      <vt:lpstr>Rewriting Evaluation</vt:lpstr>
      <vt:lpstr>Propagating errors</vt:lpstr>
      <vt:lpstr>Propagating errors</vt:lpstr>
      <vt:lpstr>Propagating errors</vt:lpstr>
      <vt:lpstr>Propagating errors</vt:lpstr>
      <vt:lpstr>Monads</vt:lpstr>
      <vt:lpstr>Monads in Haskell</vt:lpstr>
      <vt:lpstr>Checked as a Monad</vt:lpstr>
      <vt:lpstr>Rewriting Code Again</vt:lpstr>
      <vt:lpstr>Rewriting Code Again</vt:lpstr>
      <vt:lpstr>Do-notation</vt:lpstr>
      <vt:lpstr>Monad Laws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Checking &amp; Monads</dc:title>
  <cp:lastModifiedBy>William Harrison</cp:lastModifiedBy>
  <cp:revision>11</cp:revision>
  <dcterms:modified xsi:type="dcterms:W3CDTF">2018-01-19T15:24:57Z</dcterms:modified>
</cp:coreProperties>
</file>