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62"/>
  </p:notesMasterIdLst>
  <p:sldIdLst>
    <p:sldId id="256" r:id="rId2"/>
    <p:sldId id="330" r:id="rId3"/>
    <p:sldId id="331" r:id="rId4"/>
    <p:sldId id="332" r:id="rId5"/>
    <p:sldId id="333" r:id="rId6"/>
    <p:sldId id="334" r:id="rId7"/>
    <p:sldId id="257" r:id="rId8"/>
    <p:sldId id="258" r:id="rId9"/>
    <p:sldId id="259" r:id="rId10"/>
    <p:sldId id="335" r:id="rId11"/>
    <p:sldId id="263" r:id="rId12"/>
    <p:sldId id="266" r:id="rId13"/>
    <p:sldId id="272" r:id="rId14"/>
    <p:sldId id="273" r:id="rId15"/>
    <p:sldId id="274" r:id="rId16"/>
    <p:sldId id="275" r:id="rId17"/>
    <p:sldId id="276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3" r:id="rId28"/>
    <p:sldId id="294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4" r:id="rId37"/>
    <p:sldId id="303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9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84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87698-3ADD-4C01-A764-1014C63D60FD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48AD2-99D6-4B3C-90C2-B7FBD07CD9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396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BAE3F2-6BB4-438F-AC5F-A556CE9DADAB}" type="slidenum">
              <a:rPr lang="en-US" smtClean="0">
                <a:cs typeface="Arial" pitchFamily="34" charset="0"/>
              </a:rPr>
              <a:pPr/>
              <a:t>2</a:t>
            </a:fld>
            <a:endParaRPr lang="en-US" smtClean="0">
              <a:cs typeface="Arial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B4800C-6BF6-4C1C-970F-932DD53DE784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13A2AA-95AD-43B0-8B3D-38E202438EF8}" type="slidenum">
              <a:rPr lang="en-US"/>
              <a:pPr/>
              <a:t>17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05401A-35D5-4EA7-BC70-A3A433A9B9AE}" type="slidenum">
              <a:rPr lang="en-US"/>
              <a:pPr/>
              <a:t>18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18B918-F2DE-421C-84AD-3AF9D6DF097E}" type="slidenum">
              <a:rPr lang="en-US"/>
              <a:pPr/>
              <a:t>19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0B8015-A673-434C-AB81-AFF97CEFF624}" type="slidenum">
              <a:rPr lang="en-US"/>
              <a:pPr/>
              <a:t>20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236C6-CB59-40A5-BCAA-302BCC82A9A4}" type="slidenum">
              <a:rPr lang="en-US"/>
              <a:pPr/>
              <a:t>21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87137E-1D06-4468-8563-14E69443B266}" type="slidenum">
              <a:rPr lang="en-US"/>
              <a:pPr/>
              <a:t>22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300478-7D7A-48FC-BC9E-31F246692AA1}" type="slidenum">
              <a:rPr lang="en-US"/>
              <a:pPr/>
              <a:t>23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1C55DE-5C25-4EFE-9EAE-48D0DA9BB14D}" type="slidenum">
              <a:rPr lang="en-US"/>
              <a:pPr/>
              <a:t>25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55417B-DB10-4245-8225-367F4068B02F}" type="slidenum">
              <a:rPr lang="en-US"/>
              <a:pPr/>
              <a:t>26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D66EBF-DAEB-464D-8227-96D0D7771286}" type="slidenum">
              <a:rPr lang="en-US"/>
              <a:pPr/>
              <a:t>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56EF3E-34AF-4DAF-8368-782B8F71A2D9}" type="slidenum">
              <a:rPr lang="en-US"/>
              <a:pPr/>
              <a:t>27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AF6786-C122-4A1C-B89C-C0EC1CC712EC}" type="slidenum">
              <a:rPr lang="en-US"/>
              <a:pPr/>
              <a:t>28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C39084-238D-48D2-A481-09F189413611}" type="slidenum">
              <a:rPr lang="en-US"/>
              <a:pPr/>
              <a:t>29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C7AD42-E79E-45E4-8605-54CB20CC4552}" type="slidenum">
              <a:rPr lang="en-US"/>
              <a:pPr/>
              <a:t>30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5BB9BC-D128-44CE-B1CC-CB2477038CA5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E70CD8-10F8-44E2-AFC7-930AD49AC79C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09EE3-6E37-45AD-A245-84D7B074CD11}" type="slidenum">
              <a:rPr lang="en-US"/>
              <a:pPr/>
              <a:t>33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540D14-B49E-433A-B3E1-3B0DEF4AF1CA}" type="slidenum">
              <a:rPr lang="en-US"/>
              <a:pPr/>
              <a:t>34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2B8929-9120-43B0-BF32-2AC5BD6624E4}" type="slidenum">
              <a:rPr lang="en-US"/>
              <a:pPr/>
              <a:t>35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9DD073-CDC6-41CB-ACC2-CF310F7860D5}" type="slidenum">
              <a:rPr lang="en-US"/>
              <a:pPr/>
              <a:t>36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2A0522-5C4B-4BF1-A434-181A73B414C7}" type="slidenum">
              <a:rPr lang="en-US"/>
              <a:pPr/>
              <a:t>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BC704E-E80C-4F2B-B4B8-2993F142D5AC}" type="slidenum">
              <a:rPr lang="en-US"/>
              <a:pPr/>
              <a:t>37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E09539-838F-42D7-AE6C-BEF5DA56D898}" type="slidenum">
              <a:rPr lang="en-US"/>
              <a:pPr/>
              <a:t>38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B6284F-4E71-4ABF-9E39-E84D784168C6}" type="slidenum">
              <a:rPr lang="en-US"/>
              <a:pPr/>
              <a:t>39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04FEDD-63D1-4988-A282-0EB95C45DFA8}" type="slidenum">
              <a:rPr lang="en-US"/>
              <a:pPr/>
              <a:t>40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6D4CEF-638A-4DB9-9EFC-60F7F48C84AC}" type="slidenum">
              <a:rPr lang="en-US"/>
              <a:pPr/>
              <a:t>41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CD4690-2872-497C-A2F2-03AD48C0AC8C}" type="slidenum">
              <a:rPr lang="en-US"/>
              <a:pPr/>
              <a:t>42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F083C1F-AC66-4D0D-9398-8B660FE0DCA6}" type="slidenum">
              <a:rPr lang="en-US"/>
              <a:pPr/>
              <a:t>43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1EC5A-48B8-4C6B-B5F7-044C33B82CBD}" type="slidenum">
              <a:rPr lang="en-US"/>
              <a:pPr/>
              <a:t>44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D3D25-30B3-4408-AFF4-1A4424AC52A0}" type="slidenum">
              <a:rPr lang="en-US"/>
              <a:pPr/>
              <a:t>45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3CADE1-619C-4315-B167-497FC18A5174}" type="slidenum">
              <a:rPr lang="en-US"/>
              <a:pPr/>
              <a:t>46</a:t>
            </a:fld>
            <a:endParaRPr lang="en-US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DE4755-7151-4225-AB5D-594CE48E3EB1}" type="slidenum">
              <a:rPr lang="en-US"/>
              <a:pPr/>
              <a:t>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A03098-4DDD-453F-B722-AF86E92E187D}" type="slidenum">
              <a:rPr lang="en-US"/>
              <a:pPr/>
              <a:t>47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319B7E-4392-49B8-AA04-F2D190D9AA4D}" type="slidenum">
              <a:rPr lang="en-US"/>
              <a:pPr/>
              <a:t>48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C20CB-6B0A-4E90-9B57-3549FD9E8BFA}" type="slidenum">
              <a:rPr lang="en-US"/>
              <a:pPr/>
              <a:t>49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C9CAB8-D3E3-4E2A-B38B-A0358C8539D2}" type="slidenum">
              <a:rPr lang="en-US"/>
              <a:pPr/>
              <a:t>50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81F28C-E322-4582-ABEB-3DC13E4934FC}" type="slidenum">
              <a:rPr lang="en-US"/>
              <a:pPr/>
              <a:t>51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51C35-8453-48FE-83CC-3EBD5F48FC77}" type="slidenum">
              <a:rPr lang="en-US"/>
              <a:pPr/>
              <a:t>52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A281B-0E91-4257-AE68-286CD0AFCF14}" type="slidenum">
              <a:rPr lang="en-US"/>
              <a:pPr/>
              <a:t>53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266C21-407E-4BE6-A97D-A7DBEBEDEE41}" type="slidenum">
              <a:rPr lang="en-US"/>
              <a:pPr/>
              <a:t>54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19B553-68CD-44F1-A678-5D25BD999A1D}" type="slidenum">
              <a:rPr lang="en-US"/>
              <a:pPr/>
              <a:t>55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64B40C-173A-4CCC-8AF1-26D8657C38FE}" type="slidenum">
              <a:rPr lang="en-US"/>
              <a:pPr/>
              <a:t>56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9CA19C-2476-49C1-875C-A08BC664B29B}" type="slidenum">
              <a:rPr lang="en-US"/>
              <a:pPr/>
              <a:t>11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6972CC-FAF9-492F-AB30-1342A66CBD7D}" type="slidenum">
              <a:rPr lang="en-US"/>
              <a:pPr/>
              <a:t>57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74252B-2117-4868-827A-70683C96ED70}" type="slidenum">
              <a:rPr lang="en-US"/>
              <a:pPr/>
              <a:t>58</a:t>
            </a:fld>
            <a:endParaRPr 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E26EE-6C7D-4F82-B607-D64E946920C9}" type="slidenum">
              <a:rPr lang="en-US"/>
              <a:pPr/>
              <a:t>59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C849B5D-55E7-4023-A03D-F9B7148F89E3}" type="slidenum">
              <a:rPr lang="en-US"/>
              <a:pPr/>
              <a:t>60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latin typeface="Arial" charset="0"/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7C066-16CF-4B0D-AD12-07124A9C329C}" type="slidenum">
              <a:rPr lang="en-US"/>
              <a:pPr/>
              <a:t>12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1B8E8D-B22D-4E2F-A9D0-7E6B131CEA57}" type="slidenum">
              <a:rPr lang="en-US"/>
              <a:pPr/>
              <a:t>13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61C93-2345-4EE3-8777-696B95007255}" type="slidenum">
              <a:rPr lang="en-US"/>
              <a:pPr/>
              <a:t>14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F45CCA-7AEA-4684-A60B-3301FE62DD9D}" type="slidenum">
              <a:rPr lang="en-US"/>
              <a:pPr/>
              <a:t>15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>
              <a:ea typeface="ＭＳ Ｐゴシック" pitchFamily="-109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Picture 10" descr="Untitled.pn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229600" y="304800"/>
            <a:ext cx="780180" cy="6824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jpe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657600"/>
            <a:ext cx="6858000" cy="1219200"/>
          </a:xfrm>
        </p:spPr>
        <p:txBody>
          <a:bodyPr>
            <a:normAutofit fontScale="90000"/>
          </a:bodyPr>
          <a:lstStyle/>
          <a:p>
            <a:r>
              <a:rPr lang="en-US" sz="4400" dirty="0" smtClean="0"/>
              <a:t>Malice, Exploitation, and Infection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 smtClean="0"/>
              <a:t>An Overview of Computer Viruses and Malware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2375912" y="5906869"/>
            <a:ext cx="47868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Bill Harrison</a:t>
            </a:r>
          </a:p>
          <a:p>
            <a:r>
              <a:rPr lang="en-US" dirty="0" smtClean="0"/>
              <a:t>MU Department of Computer Science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Programs ARE data at the machine level</a:t>
            </a:r>
            <a:endParaRPr lang="en-US" sz="2800" dirty="0"/>
          </a:p>
        </p:txBody>
      </p:sp>
      <p:pic>
        <p:nvPicPr>
          <p:cNvPr id="3" name="Picture 2" descr="programs_are_dat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447800"/>
            <a:ext cx="7086600" cy="479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266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Early Virus: Elk Cloner on Apple II, 1982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7504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Every 50th use of the infected diskette would print out 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1676400" y="6324600"/>
            <a:ext cx="599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www.skrenta.com</a:t>
            </a:r>
            <a:r>
              <a:rPr lang="en-US" dirty="0"/>
              <a:t>/cloner/clone-</a:t>
            </a:r>
            <a:r>
              <a:rPr lang="en-US" dirty="0" err="1"/>
              <a:t>src.txt</a:t>
            </a:r>
            <a:endParaRPr lang="en-US" dirty="0"/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193925" y="33242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52600" y="2425700"/>
            <a:ext cx="5670550" cy="3140075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Elk Cloner: 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	The program with a personality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get on all your disks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infiltrate your chips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Yes it's Cloner!</a:t>
            </a:r>
          </a:p>
          <a:p>
            <a:endParaRPr lang="en-US" sz="2000">
              <a:solidFill>
                <a:schemeClr val="accent1"/>
              </a:solidFill>
              <a:latin typeface="Courier New" pitchFamily="-109" charset="0"/>
            </a:endParaRP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stick to you like glue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It will modify RAM too</a:t>
            </a:r>
          </a:p>
          <a:p>
            <a:r>
              <a:rPr lang="en-US" sz="2000">
                <a:solidFill>
                  <a:schemeClr val="accent1"/>
                </a:solidFill>
                <a:latin typeface="Courier New" pitchFamily="-109" charset="0"/>
              </a:rPr>
              <a:t>Send in the Cloner!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17525" y="5943600"/>
            <a:ext cx="2293938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original source code: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Malware: Unifying Nomenclature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Virus:</a:t>
            </a:r>
            <a:r>
              <a:rPr lang="en-US" sz="2600" dirty="0" smtClean="0">
                <a:ea typeface="ＭＳ Ｐゴシック" pitchFamily="-109" charset="-128"/>
              </a:rPr>
              <a:t> code that recursively replicates itself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possibly evolving functionality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infect host or system area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or, modify/transform existing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Worm:</a:t>
            </a:r>
            <a:r>
              <a:rPr lang="en-US" sz="2600" dirty="0" smtClean="0">
                <a:ea typeface="ＭＳ Ｐゴシック" pitchFamily="-109" charset="-128"/>
              </a:rPr>
              <a:t> viruses whose primary vector is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usually standalone program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b="1" dirty="0" smtClean="0">
                <a:ea typeface="ＭＳ Ｐゴシック" pitchFamily="-109" charset="-128"/>
              </a:rPr>
              <a:t>Logic Bomb:</a:t>
            </a:r>
            <a:r>
              <a:rPr lang="en-US" sz="2600" dirty="0" smtClean="0">
                <a:ea typeface="ＭＳ Ｐゴシック" pitchFamily="-109" charset="-128"/>
              </a:rPr>
              <a:t> programmed malfunction in legitimate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self-deleting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E.g., Nokia “</a:t>
            </a:r>
            <a:r>
              <a:rPr lang="en-US" sz="2200" dirty="0" err="1" smtClean="0">
                <a:ea typeface="ＭＳ Ｐゴシック" pitchFamily="-109" charset="-128"/>
              </a:rPr>
              <a:t>Mosquitos</a:t>
            </a:r>
            <a:r>
              <a:rPr lang="en-US" sz="2200" dirty="0" smtClean="0">
                <a:ea typeface="ＭＳ Ｐゴシック" pitchFamily="-109" charset="-128"/>
              </a:rPr>
              <a:t>” game sent messages at premium rates when played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>
                <a:ea typeface="ＭＳ Ｐゴシック" pitchFamily="-109" charset="-128"/>
              </a:rPr>
              <a:t>The Challenge of Virus Detection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34671"/>
            <a:ext cx="8382000" cy="423582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virus is simply a program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a sequence of instructions located on, say, a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A disk is really just a sequence of bytes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Q: how do I tell if virus </a:t>
            </a:r>
            <a:r>
              <a:rPr lang="en-US" sz="2800" b="1" dirty="0" smtClean="0">
                <a:ea typeface="ＭＳ Ｐゴシック" pitchFamily="-109" charset="-128"/>
              </a:rPr>
              <a:t>p</a:t>
            </a:r>
            <a:r>
              <a:rPr lang="en-US" sz="2800" dirty="0" smtClean="0">
                <a:ea typeface="ＭＳ Ｐゴシック" pitchFamily="-109" charset="-128"/>
              </a:rPr>
              <a:t> is located on disk </a:t>
            </a:r>
            <a:r>
              <a:rPr lang="en-US" sz="2800" b="1" dirty="0" smtClean="0">
                <a:ea typeface="ＭＳ Ｐゴシック" pitchFamily="-109" charset="-128"/>
              </a:rPr>
              <a:t>d</a:t>
            </a:r>
            <a:r>
              <a:rPr lang="en-US" sz="2800" dirty="0" smtClean="0">
                <a:ea typeface="ＭＳ Ｐゴシック" pitchFamily="-109" charset="-128"/>
              </a:rPr>
              <a:t>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Virus detection is a form of string matching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e.g. Boyer-Moore string matching algorithm is roughly O(m) where m is the number of text characters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i.e., number of bytes on disk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Not practical to run Boyer-Moore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ea typeface="ＭＳ Ｐゴシック" pitchFamily="-109" charset="-128"/>
              </a:rPr>
              <a:t>viral infections may use obfuscation techniques to hide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Heuristics for Virus detection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File size: has a known application changed size?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Changes in behavior</a:t>
            </a:r>
          </a:p>
          <a:p>
            <a:pPr lvl="1" eaLnBrk="1" hangingPunct="1"/>
            <a:r>
              <a:rPr lang="en-US" sz="2200" dirty="0" smtClean="0">
                <a:ea typeface="ＭＳ Ｐゴシック" pitchFamily="-109" charset="-128"/>
              </a:rPr>
              <a:t>because infections rewrite (parts of) a host application, it can cause changes in behavior</a:t>
            </a:r>
          </a:p>
          <a:p>
            <a:pPr lvl="2" eaLnBrk="1" hangingPunct="1"/>
            <a:r>
              <a:rPr lang="en-US" sz="2100" dirty="0" smtClean="0">
                <a:ea typeface="ＭＳ Ｐゴシック" pitchFamily="-109" charset="-128"/>
              </a:rPr>
              <a:t>e.g., the program mysteriously crashes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Initial code changed in application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All of these presuppose knowledge of “standard” applications </a:t>
            </a:r>
          </a:p>
          <a:p>
            <a:pPr eaLnBrk="1" hangingPunct="1"/>
            <a:r>
              <a:rPr lang="en-US" sz="2600" dirty="0" smtClean="0">
                <a:ea typeface="ＭＳ Ｐゴシック" pitchFamily="-109" charset="-128"/>
              </a:rPr>
              <a:t>Use “decoy” files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Decoy “Goat” Files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609600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228600" y="2089150"/>
            <a:ext cx="38100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Viruses frequently use</a:t>
            </a:r>
          </a:p>
          <a:p>
            <a:r>
              <a:rPr lang="en-US"/>
              <a:t>“padded” areas to store</a:t>
            </a:r>
          </a:p>
          <a:p>
            <a:r>
              <a:rPr lang="en-US"/>
              <a:t>their code; e.g, 041h or “A”</a:t>
            </a:r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5326063" y="3581400"/>
            <a:ext cx="3124200" cy="2667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2E FD 16 … E9</a:t>
            </a:r>
            <a:endParaRPr lang="en-US" b="1">
              <a:latin typeface="Courier New" pitchFamily="-109" charset="0"/>
            </a:endParaRP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  <a:p>
            <a:pPr algn="ctr"/>
            <a:r>
              <a:rPr lang="en-US" b="1">
                <a:latin typeface="Courier New" pitchFamily="-109" charset="0"/>
              </a:rPr>
              <a:t>41 41 41 … 41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4868863" y="2225675"/>
            <a:ext cx="3741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Changes in “goat” indicate</a:t>
            </a:r>
          </a:p>
          <a:p>
            <a:r>
              <a:rPr lang="en-US"/>
              <a:t>an infection</a:t>
            </a: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267200" y="47244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The Virus Writer’s POV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questions that must be answered for any virus are </a:t>
            </a:r>
            <a:r>
              <a:rPr lang="en-US" sz="2600" i="1" dirty="0" smtClean="0">
                <a:ea typeface="ＭＳ Ｐゴシック" pitchFamily="-109" charset="-128"/>
              </a:rPr>
              <a:t>where do I store my code? Once in place, how does my virus get control (i.e., executed)?</a:t>
            </a:r>
            <a:endParaRPr lang="en-US" sz="2600" dirty="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Obfuscation is important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i="1" dirty="0" smtClean="0">
                <a:ea typeface="ＭＳ Ｐゴシック" pitchFamily="-109" charset="-128"/>
              </a:rPr>
              <a:t>How do I evade virus scanners?</a:t>
            </a:r>
            <a:endParaRPr lang="en-US" sz="2200" dirty="0" smtClean="0">
              <a:ea typeface="ＭＳ Ｐゴシック" pitchFamily="-109" charset="-128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one could certainly add a new file “</a:t>
            </a:r>
            <a:r>
              <a:rPr lang="en-US" sz="2200" dirty="0" err="1" smtClean="0">
                <a:ea typeface="ＭＳ Ｐゴシック" pitchFamily="-109" charset="-128"/>
              </a:rPr>
              <a:t>joes-virus.exe</a:t>
            </a:r>
            <a:r>
              <a:rPr lang="en-US" sz="2200" dirty="0" smtClean="0">
                <a:ea typeface="ＭＳ Ｐゴシック" pitchFamily="-109" charset="-128"/>
              </a:rPr>
              <a:t>”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…but such an approach could be easily foiled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Basic obfuscation idea: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locate a “host”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automatically modify its code in some manner to include my virus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Challenge: </a:t>
            </a:r>
            <a:r>
              <a:rPr lang="en-US" sz="2600" i="1" dirty="0" smtClean="0">
                <a:ea typeface="ＭＳ Ｐゴシック" pitchFamily="-109" charset="-128"/>
              </a:rPr>
              <a:t>how do I pick a host app to infect?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Design Trade-offs for Virus Writers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220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Avoiding</a:t>
            </a:r>
          </a:p>
          <a:p>
            <a:pPr algn="ctr"/>
            <a:r>
              <a:rPr lang="en-US"/>
              <a:t>Detection</a:t>
            </a:r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4191000" y="1676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Finding a</a:t>
            </a:r>
          </a:p>
          <a:p>
            <a:pPr algn="ctr"/>
            <a:r>
              <a:rPr lang="en-US"/>
              <a:t>Suitable</a:t>
            </a:r>
          </a:p>
          <a:p>
            <a:pPr algn="ctr"/>
            <a:r>
              <a:rPr lang="en-US"/>
              <a:t>Host</a:t>
            </a:r>
          </a:p>
        </p:txBody>
      </p:sp>
      <p:sp>
        <p:nvSpPr>
          <p:cNvPr id="56325" name="Oval 5"/>
          <p:cNvSpPr>
            <a:spLocks noChangeArrowheads="1"/>
          </p:cNvSpPr>
          <p:nvPr/>
        </p:nvSpPr>
        <p:spPr bwMode="auto">
          <a:xfrm>
            <a:off x="6019800" y="4343400"/>
            <a:ext cx="1981200" cy="1676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Infection</a:t>
            </a:r>
          </a:p>
          <a:p>
            <a:pPr algn="ctr"/>
            <a:r>
              <a:rPr lang="en-US"/>
              <a:t> Strategy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3810000" y="3352800"/>
            <a:ext cx="762000" cy="9906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7" name="Line 7"/>
          <p:cNvSpPr>
            <a:spLocks noChangeShapeType="1"/>
          </p:cNvSpPr>
          <p:nvPr/>
        </p:nvSpPr>
        <p:spPr bwMode="auto">
          <a:xfrm>
            <a:off x="5791200" y="3276600"/>
            <a:ext cx="609600" cy="1066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Line 8"/>
          <p:cNvSpPr>
            <a:spLocks noChangeShapeType="1"/>
          </p:cNvSpPr>
          <p:nvPr/>
        </p:nvSpPr>
        <p:spPr bwMode="auto">
          <a:xfrm>
            <a:off x="4419600" y="5257800"/>
            <a:ext cx="1371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stealth" w="med" len="med"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609600" y="2486025"/>
            <a:ext cx="2133600" cy="1200329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There is a </a:t>
            </a:r>
          </a:p>
          <a:p>
            <a:pPr algn="ctr"/>
            <a:r>
              <a:rPr lang="en-US" dirty="0"/>
              <a:t>tension between</a:t>
            </a:r>
          </a:p>
          <a:p>
            <a:pPr algn="ctr"/>
            <a:r>
              <a:rPr lang="en-US" dirty="0"/>
              <a:t>these competing</a:t>
            </a:r>
          </a:p>
          <a:p>
            <a:pPr algn="ctr"/>
            <a:r>
              <a:rPr lang="en-US" dirty="0"/>
              <a:t>concerns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Replace file contents of “</a:t>
            </a:r>
            <a:r>
              <a:rPr lang="en-US" sz="16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600" smtClean="0">
                <a:ea typeface="ＭＳ Ｐゴシック" pitchFamily="-109" charset="-128"/>
              </a:rPr>
              <a:t>” with my own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simple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size of file almost certainly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file name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app.exe</a:t>
            </a:r>
            <a:r>
              <a:rPr lang="en-US" sz="2200" smtClean="0">
                <a:ea typeface="ＭＳ Ｐゴシック" pitchFamily="-109" charset="-128"/>
              </a:rPr>
              <a:t>” is hardwired in infection strategy, then it’s especially obvious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5105400" y="2209800"/>
            <a:ext cx="1371600" cy="762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2590800" y="1828800"/>
            <a:ext cx="1144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5089525" y="2147888"/>
            <a:ext cx="11445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(redux)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814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Idea: Infect an application with more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Pros: simple technique slightly less obvious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Cons: still easily spotted by scanners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virus detection becomes “string matching problem”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N.b., the entry point of the virus is always the same!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2590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1" name="AutoShape 6"/>
          <p:cNvSpPr>
            <a:spLocks noChangeArrowheads="1"/>
          </p:cNvSpPr>
          <p:nvPr/>
        </p:nvSpPr>
        <p:spPr bwMode="auto">
          <a:xfrm>
            <a:off x="4267200" y="24384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5257800" y="18288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5257800" y="18288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772400" cy="1143000"/>
          </a:xfrm>
        </p:spPr>
        <p:txBody>
          <a:bodyPr/>
          <a:lstStyle/>
          <a:p>
            <a:r>
              <a:rPr lang="en-US"/>
              <a:t>Hi, I’m Bill, glad to meet you…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1000" y="1524000"/>
            <a:ext cx="8382000" cy="4724400"/>
          </a:xfrm>
        </p:spPr>
        <p:txBody>
          <a:bodyPr>
            <a:normAutofit/>
          </a:bodyPr>
          <a:lstStyle/>
          <a:p>
            <a:r>
              <a:rPr lang="en-US" sz="2800" dirty="0" err="1"/>
              <a:t>Ph.D</a:t>
            </a:r>
            <a:r>
              <a:rPr lang="en-US" sz="2800" dirty="0"/>
              <a:t> 2001, UIUC</a:t>
            </a:r>
          </a:p>
          <a:p>
            <a:pPr lvl="1"/>
            <a:r>
              <a:rPr lang="en-US" sz="2400" dirty="0"/>
              <a:t>Thesis: Modular Compilers and Their Correctness </a:t>
            </a:r>
            <a:r>
              <a:rPr lang="en-US" sz="2400" dirty="0" smtClean="0"/>
              <a:t>Proofs</a:t>
            </a:r>
            <a:endParaRPr lang="en-US" sz="2400" dirty="0"/>
          </a:p>
          <a:p>
            <a:pPr lvl="1"/>
            <a:r>
              <a:rPr lang="en-US" sz="2500" dirty="0"/>
              <a:t>Post-doc, Oregon Graduate Inst. (</a:t>
            </a:r>
            <a:r>
              <a:rPr lang="en-US" sz="2500" dirty="0" smtClean="0"/>
              <a:t>OGI/OHSU) ‘00-’03</a:t>
            </a:r>
            <a:endParaRPr lang="en-US" sz="2500" dirty="0"/>
          </a:p>
          <a:p>
            <a:r>
              <a:rPr lang="en-US" sz="2800" dirty="0" smtClean="0"/>
              <a:t>Joined MU-CS faculty Fall 2003; Associate Professor since last May</a:t>
            </a:r>
            <a:endParaRPr lang="en-US" sz="2800" dirty="0"/>
          </a:p>
          <a:p>
            <a:pPr lvl="1"/>
            <a:r>
              <a:rPr lang="en-US" sz="2500" dirty="0"/>
              <a:t>NSF CAREER Award “Automated Synthesis of High-Assurance Security Kernels” in </a:t>
            </a:r>
            <a:r>
              <a:rPr lang="en-US" sz="2500" dirty="0" smtClean="0"/>
              <a:t>June 2008</a:t>
            </a:r>
          </a:p>
          <a:p>
            <a:pPr lvl="1"/>
            <a:r>
              <a:rPr lang="en-US" sz="2500" dirty="0" smtClean="0"/>
              <a:t>Director of High Assurance Security Kernel Lab</a:t>
            </a:r>
          </a:p>
          <a:p>
            <a:pPr lvl="1"/>
            <a:r>
              <a:rPr lang="en-US" sz="2500" dirty="0" smtClean="0"/>
              <a:t>Research interests: Computer Security, Programming Language Design, Formal Verification</a:t>
            </a: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Overwriting Virus (re-redux)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352800"/>
            <a:ext cx="8686800" cy="3276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Idea: put virus at random location within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Pros: less detectable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checkers look at “likely” virus locations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more error prone (i.e., can the virus execute? Will executing the original app crash?)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Ex: Omud virus actually used this brute force approach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2590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09" name="AutoShape 5"/>
          <p:cNvSpPr>
            <a:spLocks noChangeArrowheads="1"/>
          </p:cNvSpPr>
          <p:nvPr/>
        </p:nvSpPr>
        <p:spPr bwMode="auto">
          <a:xfrm>
            <a:off x="4267200" y="22098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0" name="Rectangle 6"/>
          <p:cNvSpPr>
            <a:spLocks noChangeArrowheads="1"/>
          </p:cNvSpPr>
          <p:nvPr/>
        </p:nvSpPr>
        <p:spPr bwMode="auto">
          <a:xfrm>
            <a:off x="5257800" y="16002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257800" y="2133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2712" name="AutoShape 8"/>
          <p:cNvSpPr>
            <a:spLocks noChangeArrowheads="1"/>
          </p:cNvSpPr>
          <p:nvPr/>
        </p:nvSpPr>
        <p:spPr bwMode="auto">
          <a:xfrm>
            <a:off x="7315200" y="2057400"/>
            <a:ext cx="990600" cy="685800"/>
          </a:xfrm>
          <a:prstGeom prst="wedgeRectCallout">
            <a:avLst>
              <a:gd name="adj1" fmla="val -133972"/>
              <a:gd name="adj2" fmla="val -38426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random</a:t>
            </a:r>
          </a:p>
          <a:p>
            <a:pPr algn="ctr"/>
            <a:r>
              <a:rPr lang="en-US" sz="1600"/>
              <a:t>location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Appending Viruses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Add virus code to the end of host application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Then, overwrite first location in infected application with a “JMP” instruction to the code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Pros: can save overwritten code to be less obvious; original functionality can be uncompromised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Cons: file size changes</a:t>
            </a:r>
          </a:p>
        </p:txBody>
      </p:sp>
      <p:sp>
        <p:nvSpPr>
          <p:cNvPr id="74756" name="Rectangle 5"/>
          <p:cNvSpPr>
            <a:spLocks noChangeArrowheads="1"/>
          </p:cNvSpPr>
          <p:nvPr/>
        </p:nvSpPr>
        <p:spPr bwMode="auto">
          <a:xfrm>
            <a:off x="4783138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7" name="AutoShape 6"/>
          <p:cNvSpPr>
            <a:spLocks noChangeArrowheads="1"/>
          </p:cNvSpPr>
          <p:nvPr/>
        </p:nvSpPr>
        <p:spPr bwMode="auto">
          <a:xfrm>
            <a:off x="6172200" y="27432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58" name="Rectangle 7"/>
          <p:cNvSpPr>
            <a:spLocks noChangeArrowheads="1"/>
          </p:cNvSpPr>
          <p:nvPr/>
        </p:nvSpPr>
        <p:spPr bwMode="auto">
          <a:xfrm>
            <a:off x="6934200" y="21336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4759" name="Rectangle 8"/>
          <p:cNvSpPr>
            <a:spLocks noChangeArrowheads="1"/>
          </p:cNvSpPr>
          <p:nvPr/>
        </p:nvSpPr>
        <p:spPr bwMode="auto">
          <a:xfrm>
            <a:off x="6934200" y="36576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  <p:sp>
        <p:nvSpPr>
          <p:cNvPr id="74760" name="Text Box 9"/>
          <p:cNvSpPr txBox="1">
            <a:spLocks noChangeArrowheads="1"/>
          </p:cNvSpPr>
          <p:nvPr/>
        </p:nvSpPr>
        <p:spPr bwMode="auto">
          <a:xfrm>
            <a:off x="6934200" y="2133600"/>
            <a:ext cx="11414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>
                <a:latin typeface="Courier New" pitchFamily="-109" charset="0"/>
              </a:rPr>
              <a:t>JMP</a:t>
            </a:r>
            <a:r>
              <a:rPr lang="en-US" sz="1800"/>
              <a:t> virus</a:t>
            </a:r>
          </a:p>
        </p:txBody>
      </p:sp>
      <p:sp>
        <p:nvSpPr>
          <p:cNvPr id="74761" name="Line 11"/>
          <p:cNvSpPr>
            <a:spLocks noChangeShapeType="1"/>
          </p:cNvSpPr>
          <p:nvPr/>
        </p:nvSpPr>
        <p:spPr bwMode="auto">
          <a:xfrm>
            <a:off x="8077200" y="2286000"/>
            <a:ext cx="3810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2" name="Line 12"/>
          <p:cNvSpPr>
            <a:spLocks noChangeShapeType="1"/>
          </p:cNvSpPr>
          <p:nvPr/>
        </p:nvSpPr>
        <p:spPr bwMode="auto">
          <a:xfrm>
            <a:off x="8458200" y="2286000"/>
            <a:ext cx="0" cy="137160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763" name="Line 13"/>
          <p:cNvSpPr>
            <a:spLocks noChangeShapeType="1"/>
          </p:cNvSpPr>
          <p:nvPr/>
        </p:nvSpPr>
        <p:spPr bwMode="auto">
          <a:xfrm flipH="1">
            <a:off x="8229600" y="3657600"/>
            <a:ext cx="2286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dash"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719263"/>
            <a:ext cx="4419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Add virus code to the </a:t>
            </a:r>
            <a:r>
              <a:rPr lang="en-US" sz="2400" u="sng" smtClean="0">
                <a:ea typeface="ＭＳ Ｐゴシック" pitchFamily="-109" charset="-128"/>
              </a:rPr>
              <a:t>beginning</a:t>
            </a:r>
            <a:r>
              <a:rPr lang="en-US" sz="2400" smtClean="0">
                <a:ea typeface="ＭＳ Ｐゴシック" pitchFamily="-109" charset="-128"/>
              </a:rPr>
              <a:t> of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Pros: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Simple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Virus can be written in a high-level language like C, for example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ea typeface="ＭＳ Ｐゴシック" pitchFamily="-109" charset="-128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can be detectable in similar manner to overwriting viruses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endParaRPr lang="en-US" sz="2400" smtClean="0">
              <a:ea typeface="ＭＳ Ｐゴシック" pitchFamily="-109" charset="-128"/>
            </a:endParaRP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392738" y="2819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5" name="AutoShape 5"/>
          <p:cNvSpPr>
            <a:spLocks noChangeArrowheads="1"/>
          </p:cNvSpPr>
          <p:nvPr/>
        </p:nvSpPr>
        <p:spPr bwMode="auto">
          <a:xfrm>
            <a:off x="6781800" y="3429000"/>
            <a:ext cx="533400" cy="304800"/>
          </a:xfrm>
          <a:prstGeom prst="rightArrow">
            <a:avLst>
              <a:gd name="adj1" fmla="val 50000"/>
              <a:gd name="adj2" fmla="val 4375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806" name="Rectangle 6"/>
          <p:cNvSpPr>
            <a:spLocks noChangeArrowheads="1"/>
          </p:cNvSpPr>
          <p:nvPr/>
        </p:nvSpPr>
        <p:spPr bwMode="auto">
          <a:xfrm>
            <a:off x="7543800" y="3200400"/>
            <a:ext cx="12954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Original</a:t>
            </a:r>
          </a:p>
          <a:p>
            <a:pPr algn="ctr"/>
            <a:r>
              <a:rPr lang="en-US" b="1"/>
              <a:t>App.</a:t>
            </a:r>
            <a:endParaRPr lang="en-US"/>
          </a:p>
        </p:txBody>
      </p:sp>
      <p:sp>
        <p:nvSpPr>
          <p:cNvPr id="76807" name="Rectangle 7"/>
          <p:cNvSpPr>
            <a:spLocks noChangeArrowheads="1"/>
          </p:cNvSpPr>
          <p:nvPr/>
        </p:nvSpPr>
        <p:spPr bwMode="auto">
          <a:xfrm>
            <a:off x="7543800" y="2667000"/>
            <a:ext cx="12954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/>
              <a:t>virus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Prepending Viruses (redux)</a:t>
            </a:r>
          </a:p>
        </p:txBody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4591050" y="1752600"/>
            <a:ext cx="4400550" cy="19272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int main () {</a:t>
            </a:r>
          </a:p>
          <a:p>
            <a:r>
              <a:rPr lang="en-US" b="1">
                <a:latin typeface="Courier New" pitchFamily="-109" charset="0"/>
              </a:rPr>
              <a:t> </a:t>
            </a:r>
            <a:r>
              <a:rPr lang="en-US" i="1">
                <a:latin typeface="Times New Roman" pitchFamily="-109" charset="0"/>
              </a:rPr>
              <a:t>do malicious stuff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 system(“newfile.exe”);</a:t>
            </a:r>
          </a:p>
          <a:p>
            <a:r>
              <a:rPr lang="en-US" b="1">
                <a:latin typeface="Courier New" pitchFamily="-109" charset="0"/>
              </a:rPr>
              <a:t> return 0;</a:t>
            </a:r>
          </a:p>
          <a:p>
            <a:r>
              <a:rPr lang="en-US" b="1">
                <a:latin typeface="Courier New" pitchFamily="-109" charset="0"/>
              </a:rPr>
              <a:t>}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704850" y="30480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04850" y="29718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  <p:sp>
        <p:nvSpPr>
          <p:cNvPr id="78854" name="Rectangle 6"/>
          <p:cNvSpPr>
            <a:spLocks noChangeArrowheads="1"/>
          </p:cNvSpPr>
          <p:nvPr/>
        </p:nvSpPr>
        <p:spPr bwMode="auto">
          <a:xfrm>
            <a:off x="5810250" y="3962400"/>
            <a:ext cx="1905000" cy="213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Original </a:t>
            </a:r>
          </a:p>
          <a:p>
            <a:pPr algn="ctr"/>
            <a:r>
              <a:rPr lang="en-US"/>
              <a:t>Application</a:t>
            </a:r>
          </a:p>
        </p:txBody>
      </p:sp>
      <p:sp>
        <p:nvSpPr>
          <p:cNvPr id="78855" name="Text Box 7"/>
          <p:cNvSpPr txBox="1">
            <a:spLocks noChangeArrowheads="1"/>
          </p:cNvSpPr>
          <p:nvPr/>
        </p:nvSpPr>
        <p:spPr bwMode="auto">
          <a:xfrm>
            <a:off x="5810250" y="3930650"/>
            <a:ext cx="18605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latin typeface="Courier New" pitchFamily="-109" charset="0"/>
              </a:rPr>
              <a:t>newfile.exe</a:t>
            </a:r>
          </a:p>
        </p:txBody>
      </p:sp>
      <p:sp>
        <p:nvSpPr>
          <p:cNvPr id="78856" name="AutoShape 8"/>
          <p:cNvSpPr>
            <a:spLocks noChangeArrowheads="1"/>
          </p:cNvSpPr>
          <p:nvPr/>
        </p:nvSpPr>
        <p:spPr bwMode="auto">
          <a:xfrm>
            <a:off x="3143250" y="38100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Text Box 9"/>
          <p:cNvSpPr txBox="1">
            <a:spLocks noChangeArrowheads="1"/>
          </p:cNvSpPr>
          <p:nvPr/>
        </p:nvSpPr>
        <p:spPr bwMode="auto">
          <a:xfrm>
            <a:off x="341313" y="5715000"/>
            <a:ext cx="47640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HLL version less detectable</a:t>
            </a:r>
          </a:p>
          <a:p>
            <a:pPr>
              <a:buFontTx/>
              <a:buChar char="•"/>
            </a:pPr>
            <a:r>
              <a:rPr lang="en-US"/>
              <a:t> C prog passes args onto original</a:t>
            </a:r>
          </a:p>
        </p:txBody>
      </p:sp>
      <p:sp>
        <p:nvSpPr>
          <p:cNvPr id="78858" name="Text Box 10"/>
          <p:cNvSpPr txBox="1">
            <a:spLocks noChangeArrowheads="1"/>
          </p:cNvSpPr>
          <p:nvPr/>
        </p:nvSpPr>
        <p:spPr bwMode="auto">
          <a:xfrm>
            <a:off x="3124200" y="1600200"/>
            <a:ext cx="1465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app.exe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>
                <a:ea typeface="ＭＳ Ｐゴシック" pitchFamily="-109" charset="-128"/>
              </a:rPr>
              <a:t>Where do cavities come from?</a:t>
            </a:r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1752600" y="23622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1752600" y="2971800"/>
            <a:ext cx="685800" cy="60960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1" name="Rectangle 4"/>
          <p:cNvSpPr>
            <a:spLocks noChangeArrowheads="1"/>
          </p:cNvSpPr>
          <p:nvPr/>
        </p:nvSpPr>
        <p:spPr bwMode="auto">
          <a:xfrm>
            <a:off x="1752600" y="41148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2" name="Rectangle 5"/>
          <p:cNvSpPr>
            <a:spLocks noChangeArrowheads="1"/>
          </p:cNvSpPr>
          <p:nvPr/>
        </p:nvSpPr>
        <p:spPr bwMode="auto">
          <a:xfrm>
            <a:off x="1752600" y="4724400"/>
            <a:ext cx="6858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0903" name="TextBox 6"/>
          <p:cNvSpPr txBox="1">
            <a:spLocks noChangeArrowheads="1"/>
          </p:cNvSpPr>
          <p:nvPr/>
        </p:nvSpPr>
        <p:spPr bwMode="auto">
          <a:xfrm rot="5400000">
            <a:off x="1966119" y="3672681"/>
            <a:ext cx="4921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80904" name="TextBox 7"/>
          <p:cNvSpPr txBox="1">
            <a:spLocks noChangeArrowheads="1"/>
          </p:cNvSpPr>
          <p:nvPr/>
        </p:nvSpPr>
        <p:spPr bwMode="auto">
          <a:xfrm>
            <a:off x="609600" y="1595438"/>
            <a:ext cx="8186738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 file is represented on a disk as a collection of disk blocks</a:t>
            </a:r>
          </a:p>
        </p:txBody>
      </p:sp>
      <p:sp>
        <p:nvSpPr>
          <p:cNvPr id="80905" name="Line Callout 1 8"/>
          <p:cNvSpPr>
            <a:spLocks/>
          </p:cNvSpPr>
          <p:nvPr/>
        </p:nvSpPr>
        <p:spPr bwMode="auto">
          <a:xfrm>
            <a:off x="4114800" y="2362200"/>
            <a:ext cx="1447800" cy="1219200"/>
          </a:xfrm>
          <a:prstGeom prst="borderCallout1">
            <a:avLst>
              <a:gd name="adj1" fmla="val 18750"/>
              <a:gd name="adj2" fmla="val -8333"/>
              <a:gd name="adj3" fmla="val 75796"/>
              <a:gd name="adj4" fmla="val -106838"/>
            </a:avLst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en-US" sz="2000"/>
          </a:p>
        </p:txBody>
      </p:sp>
      <p:cxnSp>
        <p:nvCxnSpPr>
          <p:cNvPr id="80906" name="Straight Connector 10"/>
          <p:cNvCxnSpPr>
            <a:cxnSpLocks noChangeShapeType="1"/>
          </p:cNvCxnSpPr>
          <p:nvPr/>
        </p:nvCxnSpPr>
        <p:spPr bwMode="auto">
          <a:xfrm>
            <a:off x="4114800" y="3124200"/>
            <a:ext cx="1447800" cy="158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80907" name="TextBox 11"/>
          <p:cNvSpPr txBox="1">
            <a:spLocks noChangeArrowheads="1"/>
          </p:cNvSpPr>
          <p:nvPr/>
        </p:nvSpPr>
        <p:spPr bwMode="auto">
          <a:xfrm>
            <a:off x="4343400" y="3124200"/>
            <a:ext cx="10255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unused</a:t>
            </a:r>
          </a:p>
        </p:txBody>
      </p:sp>
      <p:sp>
        <p:nvSpPr>
          <p:cNvPr id="80908" name="TextBox 12"/>
          <p:cNvSpPr txBox="1">
            <a:spLocks noChangeArrowheads="1"/>
          </p:cNvSpPr>
          <p:nvPr/>
        </p:nvSpPr>
        <p:spPr bwMode="auto">
          <a:xfrm>
            <a:off x="4191000" y="2590800"/>
            <a:ext cx="13112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code/data</a:t>
            </a:r>
          </a:p>
        </p:txBody>
      </p:sp>
      <p:sp>
        <p:nvSpPr>
          <p:cNvPr id="80909" name="TextBox 13"/>
          <p:cNvSpPr txBox="1">
            <a:spLocks noChangeArrowheads="1"/>
          </p:cNvSpPr>
          <p:nvPr/>
        </p:nvSpPr>
        <p:spPr bwMode="auto">
          <a:xfrm>
            <a:off x="3203575" y="4016375"/>
            <a:ext cx="563562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en-US"/>
              <a:t> unused portion typically zeroed out</a:t>
            </a:r>
          </a:p>
          <a:p>
            <a:pPr>
              <a:buFont typeface="Arial" charset="0"/>
              <a:buChar char="•"/>
            </a:pPr>
            <a:r>
              <a:rPr lang="en-US"/>
              <a:t> compilers will group related chunks of</a:t>
            </a:r>
          </a:p>
          <a:p>
            <a:r>
              <a:rPr lang="en-US"/>
              <a:t>   code together for instruction cache</a:t>
            </a:r>
          </a:p>
          <a:p>
            <a:r>
              <a:rPr lang="en-US"/>
              <a:t>   efficiency</a:t>
            </a:r>
          </a:p>
          <a:p>
            <a:pPr>
              <a:buFont typeface="Arial" charset="0"/>
              <a:buChar char="•"/>
            </a:pPr>
            <a:r>
              <a:rPr lang="en-US"/>
              <a:t> …or, contents doesn’t quite need all of</a:t>
            </a:r>
          </a:p>
          <a:p>
            <a:r>
              <a:rPr lang="en-US"/>
              <a:t>   the block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Find a probably unused portion in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sequences of 0’s, etc., created by compilers for instruction alignment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write virus code within that “cavity”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Con: have to find a big enough cavity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22860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5410200" y="2209800"/>
            <a:ext cx="9144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81928" name="Freeform 9"/>
          <p:cNvSpPr>
            <a:spLocks/>
          </p:cNvSpPr>
          <p:nvPr/>
        </p:nvSpPr>
        <p:spPr bwMode="auto">
          <a:xfrm>
            <a:off x="5053013" y="16351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29" name="Freeform 10"/>
          <p:cNvSpPr>
            <a:spLocks/>
          </p:cNvSpPr>
          <p:nvPr/>
        </p:nvSpPr>
        <p:spPr bwMode="auto">
          <a:xfrm>
            <a:off x="4800600" y="17653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1930" name="AutoShape 11"/>
          <p:cNvSpPr>
            <a:spLocks noChangeArrowheads="1"/>
          </p:cNvSpPr>
          <p:nvPr/>
        </p:nvSpPr>
        <p:spPr bwMode="auto">
          <a:xfrm>
            <a:off x="3733800" y="20574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“Cavity” Viruses, redux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429000"/>
            <a:ext cx="8229600" cy="26257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smtClean="0">
                <a:ea typeface="ＭＳ Ｐゴシック" pitchFamily="-109" charset="-128"/>
              </a:rPr>
              <a:t>Fractionated cavity viruses</a:t>
            </a:r>
            <a:r>
              <a:rPr lang="en-US" smtClean="0">
                <a:ea typeface="ＭＳ Ｐゴシック" pitchFamily="-109" charset="-128"/>
              </a:rPr>
              <a:t> find multiple unused portions in host application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smtClean="0">
                <a:ea typeface="ＭＳ Ｐゴシック" pitchFamily="-109" charset="-128"/>
              </a:rPr>
              <a:t>write virus code within those “cavities”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…with jumps to/from cavity code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Big Pro: file size unchanged; original application functionality unchanged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ea typeface="ＭＳ Ｐゴシック" pitchFamily="-109" charset="-128"/>
              </a:rPr>
              <a:t>Con: more intensive analysis </a:t>
            </a:r>
            <a:r>
              <a:rPr lang="en-US" smtClean="0">
                <a:ea typeface="ＭＳ Ｐゴシック" pitchFamily="-109" charset="-128"/>
                <a:sym typeface="Symbol" pitchFamily="-109" charset="2"/>
              </a:rPr>
              <a:t></a:t>
            </a:r>
            <a:r>
              <a:rPr lang="en-US" smtClean="0">
                <a:ea typeface="ＭＳ Ｐゴシック" pitchFamily="-109" charset="-128"/>
              </a:rPr>
              <a:t> bigger virus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22860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24384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4" name="Rectangle 6"/>
          <p:cNvSpPr>
            <a:spLocks noChangeArrowheads="1"/>
          </p:cNvSpPr>
          <p:nvPr/>
        </p:nvSpPr>
        <p:spPr bwMode="auto">
          <a:xfrm>
            <a:off x="5410200" y="16764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5" name="AutoShape 10"/>
          <p:cNvSpPr>
            <a:spLocks noChangeArrowheads="1"/>
          </p:cNvSpPr>
          <p:nvPr/>
        </p:nvSpPr>
        <p:spPr bwMode="auto">
          <a:xfrm>
            <a:off x="4114800" y="21336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6" name="Rectangle 11"/>
          <p:cNvSpPr>
            <a:spLocks noChangeArrowheads="1"/>
          </p:cNvSpPr>
          <p:nvPr/>
        </p:nvSpPr>
        <p:spPr bwMode="auto">
          <a:xfrm>
            <a:off x="26670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7" name="Rectangle 12"/>
          <p:cNvSpPr>
            <a:spLocks noChangeArrowheads="1"/>
          </p:cNvSpPr>
          <p:nvPr/>
        </p:nvSpPr>
        <p:spPr bwMode="auto">
          <a:xfrm>
            <a:off x="28194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3978" name="Rectangle 13"/>
          <p:cNvSpPr>
            <a:spLocks noChangeArrowheads="1"/>
          </p:cNvSpPr>
          <p:nvPr/>
        </p:nvSpPr>
        <p:spPr bwMode="auto">
          <a:xfrm>
            <a:off x="5562600" y="1905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</a:t>
            </a:r>
          </a:p>
        </p:txBody>
      </p:sp>
      <p:sp>
        <p:nvSpPr>
          <p:cNvPr id="83979" name="Rectangle 14"/>
          <p:cNvSpPr>
            <a:spLocks noChangeArrowheads="1"/>
          </p:cNvSpPr>
          <p:nvPr/>
        </p:nvSpPr>
        <p:spPr bwMode="auto">
          <a:xfrm>
            <a:off x="5791200" y="22860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</a:t>
            </a:r>
          </a:p>
        </p:txBody>
      </p:sp>
      <p:sp>
        <p:nvSpPr>
          <p:cNvPr id="83980" name="Rectangle 15"/>
          <p:cNvSpPr>
            <a:spLocks noChangeArrowheads="1"/>
          </p:cNvSpPr>
          <p:nvPr/>
        </p:nvSpPr>
        <p:spPr bwMode="auto">
          <a:xfrm>
            <a:off x="5943600" y="2743200"/>
            <a:ext cx="4572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Decryptor viruses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778125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(Sort of) complement of the compressor viruses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code is encrypted and stored (e.g., appended)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 decryptor program is injected into the host application using some infection technique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virus is decrypted and executed at run-time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virus hidden by encryption, but may be difficult to maintain file size</a:t>
            </a:r>
          </a:p>
          <a:p>
            <a:pPr lvl="1" eaLnBrk="1" hangingPunct="1">
              <a:lnSpc>
                <a:spcPct val="90000"/>
              </a:lnSpc>
            </a:pPr>
            <a:endParaRPr lang="en-US" sz="2200" smtClean="0">
              <a:ea typeface="ＭＳ Ｐゴシック" pitchFamily="-109" charset="-128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22860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2286000" y="1981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8" name="Rectangle 6"/>
          <p:cNvSpPr>
            <a:spLocks noChangeArrowheads="1"/>
          </p:cNvSpPr>
          <p:nvPr/>
        </p:nvSpPr>
        <p:spPr bwMode="auto">
          <a:xfrm>
            <a:off x="5410200" y="1447800"/>
            <a:ext cx="12192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19" name="Rectangle 7"/>
          <p:cNvSpPr>
            <a:spLocks noChangeArrowheads="1"/>
          </p:cNvSpPr>
          <p:nvPr/>
        </p:nvSpPr>
        <p:spPr bwMode="auto">
          <a:xfrm>
            <a:off x="5410200" y="1981200"/>
            <a:ext cx="10668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decrypt</a:t>
            </a:r>
            <a:endParaRPr lang="en-US"/>
          </a:p>
        </p:txBody>
      </p:sp>
      <p:sp>
        <p:nvSpPr>
          <p:cNvPr id="90120" name="Freeform 8"/>
          <p:cNvSpPr>
            <a:spLocks/>
          </p:cNvSpPr>
          <p:nvPr/>
        </p:nvSpPr>
        <p:spPr bwMode="auto">
          <a:xfrm>
            <a:off x="5053013" y="1406525"/>
            <a:ext cx="384175" cy="668338"/>
          </a:xfrm>
          <a:custGeom>
            <a:avLst/>
            <a:gdLst>
              <a:gd name="T0" fmla="*/ 2147483647 w 242"/>
              <a:gd name="T1" fmla="*/ 2147483647 h 421"/>
              <a:gd name="T2" fmla="*/ 2147483647 w 242"/>
              <a:gd name="T3" fmla="*/ 2147483647 h 421"/>
              <a:gd name="T4" fmla="*/ 2147483647 w 242"/>
              <a:gd name="T5" fmla="*/ 2147483647 h 421"/>
              <a:gd name="T6" fmla="*/ 2147483647 w 242"/>
              <a:gd name="T7" fmla="*/ 2147483647 h 421"/>
              <a:gd name="T8" fmla="*/ 2147483647 w 242"/>
              <a:gd name="T9" fmla="*/ 2147483647 h 42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2"/>
              <a:gd name="T16" fmla="*/ 0 h 421"/>
              <a:gd name="T17" fmla="*/ 242 w 242"/>
              <a:gd name="T18" fmla="*/ 421 h 42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2" h="421">
                <a:moveTo>
                  <a:pt x="217" y="32"/>
                </a:moveTo>
                <a:cubicBezTo>
                  <a:pt x="60" y="43"/>
                  <a:pt x="0" y="0"/>
                  <a:pt x="30" y="145"/>
                </a:cubicBezTo>
                <a:cubicBezTo>
                  <a:pt x="34" y="228"/>
                  <a:pt x="26" y="313"/>
                  <a:pt x="42" y="395"/>
                </a:cubicBezTo>
                <a:cubicBezTo>
                  <a:pt x="47" y="421"/>
                  <a:pt x="101" y="401"/>
                  <a:pt x="142" y="395"/>
                </a:cubicBezTo>
                <a:cubicBezTo>
                  <a:pt x="175" y="389"/>
                  <a:pt x="242" y="382"/>
                  <a:pt x="242" y="382"/>
                </a:cubicBezTo>
              </a:path>
            </a:pathLst>
          </a:custGeom>
          <a:noFill/>
          <a:ln w="57150">
            <a:solidFill>
              <a:srgbClr val="0000FF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1" name="Freeform 9"/>
          <p:cNvSpPr>
            <a:spLocks/>
          </p:cNvSpPr>
          <p:nvPr/>
        </p:nvSpPr>
        <p:spPr bwMode="auto">
          <a:xfrm>
            <a:off x="4800600" y="1536700"/>
            <a:ext cx="657225" cy="814388"/>
          </a:xfrm>
          <a:custGeom>
            <a:avLst/>
            <a:gdLst>
              <a:gd name="T0" fmla="*/ 2147483647 w 414"/>
              <a:gd name="T1" fmla="*/ 2147483647 h 513"/>
              <a:gd name="T2" fmla="*/ 2147483647 w 414"/>
              <a:gd name="T3" fmla="*/ 2147483647 h 513"/>
              <a:gd name="T4" fmla="*/ 2147483647 w 414"/>
              <a:gd name="T5" fmla="*/ 2147483647 h 513"/>
              <a:gd name="T6" fmla="*/ 2147483647 w 414"/>
              <a:gd name="T7" fmla="*/ 2147483647 h 513"/>
              <a:gd name="T8" fmla="*/ 2147483647 w 414"/>
              <a:gd name="T9" fmla="*/ 2147483647 h 513"/>
              <a:gd name="T10" fmla="*/ 2147483647 w 414"/>
              <a:gd name="T11" fmla="*/ 2147483647 h 513"/>
              <a:gd name="T12" fmla="*/ 2147483647 w 414"/>
              <a:gd name="T13" fmla="*/ 2147483647 h 513"/>
              <a:gd name="T14" fmla="*/ 2147483647 w 414"/>
              <a:gd name="T15" fmla="*/ 0 h 51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414"/>
              <a:gd name="T25" fmla="*/ 0 h 513"/>
              <a:gd name="T26" fmla="*/ 414 w 414"/>
              <a:gd name="T27" fmla="*/ 513 h 51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414" h="513">
                <a:moveTo>
                  <a:pt x="389" y="513"/>
                </a:moveTo>
                <a:cubicBezTo>
                  <a:pt x="268" y="500"/>
                  <a:pt x="142" y="509"/>
                  <a:pt x="26" y="475"/>
                </a:cubicBezTo>
                <a:cubicBezTo>
                  <a:pt x="0" y="467"/>
                  <a:pt x="1" y="400"/>
                  <a:pt x="1" y="400"/>
                </a:cubicBezTo>
                <a:cubicBezTo>
                  <a:pt x="5" y="333"/>
                  <a:pt x="3" y="265"/>
                  <a:pt x="14" y="200"/>
                </a:cubicBezTo>
                <a:cubicBezTo>
                  <a:pt x="27" y="116"/>
                  <a:pt x="256" y="126"/>
                  <a:pt x="276" y="125"/>
                </a:cubicBezTo>
                <a:cubicBezTo>
                  <a:pt x="288" y="121"/>
                  <a:pt x="304" y="122"/>
                  <a:pt x="314" y="113"/>
                </a:cubicBezTo>
                <a:cubicBezTo>
                  <a:pt x="323" y="103"/>
                  <a:pt x="319" y="86"/>
                  <a:pt x="326" y="75"/>
                </a:cubicBezTo>
                <a:cubicBezTo>
                  <a:pt x="342" y="45"/>
                  <a:pt x="375" y="0"/>
                  <a:pt x="414" y="0"/>
                </a:cubicBezTo>
              </a:path>
            </a:pathLst>
          </a:custGeom>
          <a:noFill/>
          <a:ln w="57150" cap="rnd">
            <a:solidFill>
              <a:srgbClr val="FF0000"/>
            </a:solidFill>
            <a:prstDash val="sysDot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2" name="AutoShape 10"/>
          <p:cNvSpPr>
            <a:spLocks noChangeArrowheads="1"/>
          </p:cNvSpPr>
          <p:nvPr/>
        </p:nvSpPr>
        <p:spPr bwMode="auto">
          <a:xfrm>
            <a:off x="3733800" y="18288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5410200" y="2895600"/>
            <a:ext cx="1219200" cy="533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encrypted</a:t>
            </a:r>
          </a:p>
          <a:p>
            <a:pPr algn="ctr"/>
            <a:r>
              <a:rPr lang="en-US" sz="1800"/>
              <a:t>virus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Critical Concern for Virus Writer</a:t>
            </a:r>
            <a:endParaRPr lang="en-US" smtClean="0">
              <a:ea typeface="ＭＳ Ｐゴシック" pitchFamily="-109" charset="-128"/>
            </a:endParaRPr>
          </a:p>
        </p:txBody>
      </p:sp>
      <p:pic>
        <p:nvPicPr>
          <p:cNvPr id="92163" name="Picture 3" descr="obfuscat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524000"/>
            <a:ext cx="7696200" cy="446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Varieties of Obfuscation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File attributes: make the infected file look as un-infected as possible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cavity viruses, appending viruses,…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rules of thumb: make virus code as small as possible, leave host application’s behavior as “normal” as possible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Code Obfuscation: hide/transform code within infected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splitting virus code up (e.g., multiple cavity infection)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encrypting the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“polymorphism”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Entry-point Obfuscation (EPO): don’t put the virus code in the most obvious place to look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i.e., the entry point of a host application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History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June 2008:  University of Missouri designated as a </a:t>
            </a:r>
            <a:r>
              <a:rPr lang="en-US" i="1" dirty="0" smtClean="0"/>
              <a:t>Center for Academic Excellence in Information Assurance </a:t>
            </a:r>
            <a:r>
              <a:rPr lang="en-US" dirty="0" smtClean="0"/>
              <a:t>by the National Security Agency </a:t>
            </a:r>
          </a:p>
          <a:p>
            <a:pPr lvl="1"/>
            <a:r>
              <a:rPr lang="en-US" dirty="0" smtClean="0"/>
              <a:t>Allows us to apply for scholarships, research funding, etc.</a:t>
            </a:r>
          </a:p>
          <a:p>
            <a:pPr lvl="1"/>
            <a:r>
              <a:rPr lang="en-US" dirty="0" smtClean="0"/>
              <a:t>“Information Assurance” = Security</a:t>
            </a:r>
          </a:p>
          <a:p>
            <a:r>
              <a:rPr lang="en-US" dirty="0" smtClean="0"/>
              <a:t>February 2010: Information Security and Assurance Center (ISAC) founded in Engineering College</a:t>
            </a:r>
          </a:p>
          <a:p>
            <a:pPr lvl="1"/>
            <a:r>
              <a:rPr lang="en-US" dirty="0" smtClean="0"/>
              <a:t>Encourage interdisciplinary research in IA at MU</a:t>
            </a:r>
          </a:p>
          <a:p>
            <a:pPr lvl="1"/>
            <a:r>
              <a:rPr lang="en-US" dirty="0" smtClean="0"/>
              <a:t>Expand &amp; enrich IA education at MU</a:t>
            </a:r>
          </a:p>
          <a:p>
            <a:pPr lvl="1"/>
            <a:r>
              <a:rPr lang="en-US" dirty="0" smtClean="0"/>
              <a:t>Attract high quality students and faculty</a:t>
            </a:r>
          </a:p>
          <a:p>
            <a:pPr lvl="1"/>
            <a:endParaRPr 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“Polymorphic” Viruses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Polymorphic: many formed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Greek: “poly” = “many”, “-</a:t>
            </a:r>
            <a:r>
              <a:rPr lang="en-US" sz="2200" dirty="0" err="1" smtClean="0">
                <a:ea typeface="ＭＳ Ｐゴシック" pitchFamily="-109" charset="-128"/>
              </a:rPr>
              <a:t>morphic</a:t>
            </a:r>
            <a:r>
              <a:rPr lang="en-US" sz="2200" dirty="0" smtClean="0">
                <a:ea typeface="ＭＳ Ｐゴシック" pitchFamily="-109" charset="-128"/>
              </a:rPr>
              <a:t>” = “-formed”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Term has a number of different connotations across Computer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Polymorphic virus = single virus with many different instances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typical polymorphic virus replicates into different, equivalent forms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dirty="0" smtClean="0">
                <a:ea typeface="ＭＳ Ｐゴシック" pitchFamily="-109" charset="-128"/>
              </a:rPr>
              <a:t>…using padding with NOP’s/garbage instructions and other more complicated strategies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Purpose: defeat the pattern recognition capabilities of virus scanners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Ex: 1260 Virus</a:t>
            </a:r>
          </a:p>
        </p:txBody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3048000" y="2790825"/>
            <a:ext cx="1465263" cy="1552575"/>
          </a:xfrm>
          <a:prstGeom prst="rect">
            <a:avLst/>
          </a:prstGeom>
          <a:solidFill>
            <a:srgbClr val="F4F4F4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inc di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nop    </a:t>
            </a:r>
          </a:p>
          <a:p>
            <a:r>
              <a:rPr lang="en-US" b="1">
                <a:solidFill>
                  <a:srgbClr val="FF0000"/>
                </a:solidFill>
                <a:latin typeface="Courier New" pitchFamily="-109" charset="0"/>
              </a:rPr>
              <a:t>clc</a:t>
            </a:r>
            <a:endParaRPr lang="en-US" b="1">
              <a:latin typeface="Courier New" pitchFamily="-109" charset="0"/>
            </a:endParaRPr>
          </a:p>
          <a:p>
            <a:r>
              <a:rPr lang="en-US" b="1">
                <a:latin typeface="Courier New" pitchFamily="-109" charset="0"/>
              </a:rPr>
              <a:t>inc ax</a:t>
            </a:r>
          </a:p>
        </p:txBody>
      </p:sp>
      <p:sp>
        <p:nvSpPr>
          <p:cNvPr id="99332" name="AutoShape 4"/>
          <p:cNvSpPr>
            <a:spLocks/>
          </p:cNvSpPr>
          <p:nvPr/>
        </p:nvSpPr>
        <p:spPr bwMode="auto">
          <a:xfrm>
            <a:off x="4572000" y="3248025"/>
            <a:ext cx="304800" cy="685800"/>
          </a:xfrm>
          <a:prstGeom prst="rightBrace">
            <a:avLst>
              <a:gd name="adj1" fmla="val 18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5006975" y="2819400"/>
            <a:ext cx="3798888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i="1">
                <a:latin typeface="Times New Roman" pitchFamily="-109" charset="0"/>
              </a:rPr>
              <a:t>one, both or neither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may occur within virus</a:t>
            </a:r>
          </a:p>
          <a:p>
            <a:pPr algn="ctr"/>
            <a:r>
              <a:rPr lang="en-US" i="1">
                <a:latin typeface="Times New Roman" pitchFamily="-109" charset="0"/>
              </a:rPr>
              <a:t>body; have no function other</a:t>
            </a:r>
          </a:p>
          <a:p>
            <a:pPr algn="ctr"/>
            <a:r>
              <a:rPr lang="en-US" i="1">
                <a:latin typeface="Times New Roman" pitchFamily="-109" charset="0"/>
              </a:rPr>
              <a:t>than making detection harder</a:t>
            </a:r>
          </a:p>
        </p:txBody>
      </p:sp>
      <p:sp>
        <p:nvSpPr>
          <p:cNvPr id="99334" name="Text Box 6"/>
          <p:cNvSpPr txBox="1">
            <a:spLocks noChangeArrowheads="1"/>
          </p:cNvSpPr>
          <p:nvPr/>
        </p:nvSpPr>
        <p:spPr bwMode="auto">
          <a:xfrm>
            <a:off x="1508125" y="1876425"/>
            <a:ext cx="4606925" cy="457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From the decryptor code of 1260</a:t>
            </a:r>
          </a:p>
        </p:txBody>
      </p:sp>
      <p:sp>
        <p:nvSpPr>
          <p:cNvPr id="99335" name="Text Box 7"/>
          <p:cNvSpPr txBox="1">
            <a:spLocks noChangeArrowheads="1"/>
          </p:cNvSpPr>
          <p:nvPr/>
        </p:nvSpPr>
        <p:spPr bwMode="auto">
          <a:xfrm>
            <a:off x="1431925" y="5153025"/>
            <a:ext cx="66563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akin to evolutionary process of random variation</a:t>
            </a:r>
          </a:p>
          <a:p>
            <a:pPr algn="ctr"/>
            <a:r>
              <a:rPr lang="en-US"/>
              <a:t>as a means of avoiding disease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.Net Structure: Portable Executables (PE)</a:t>
            </a:r>
          </a:p>
        </p:txBody>
      </p:sp>
      <p:pic>
        <p:nvPicPr>
          <p:cNvPr id="101379" name="Picture 4" descr="DotNetManagedEx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4200" y="1981200"/>
            <a:ext cx="5400675" cy="387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1380" name="AutoShape 5"/>
          <p:cNvSpPr>
            <a:spLocks noChangeArrowheads="1"/>
          </p:cNvSpPr>
          <p:nvPr/>
        </p:nvSpPr>
        <p:spPr bwMode="auto">
          <a:xfrm>
            <a:off x="762000" y="1676400"/>
            <a:ext cx="2286000" cy="381000"/>
          </a:xfrm>
          <a:prstGeom prst="wedgeRectCallout">
            <a:avLst>
              <a:gd name="adj1" fmla="val 70764"/>
              <a:gd name="adj2" fmla="val 2687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Defines entry point (EP)</a:t>
            </a:r>
          </a:p>
        </p:txBody>
      </p:sp>
      <p:sp>
        <p:nvSpPr>
          <p:cNvPr id="101381" name="AutoShape 6"/>
          <p:cNvSpPr>
            <a:spLocks noChangeArrowheads="1"/>
          </p:cNvSpPr>
          <p:nvPr/>
        </p:nvSpPr>
        <p:spPr bwMode="auto">
          <a:xfrm>
            <a:off x="381000" y="3200400"/>
            <a:ext cx="2362200" cy="838200"/>
          </a:xfrm>
          <a:prstGeom prst="wedgeRectCallout">
            <a:avLst>
              <a:gd name="adj1" fmla="val 82931"/>
              <a:gd name="adj2" fmla="val -5340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/>
              <a:t>Native code; </a:t>
            </a:r>
          </a:p>
          <a:p>
            <a:pPr algn="ctr"/>
            <a:r>
              <a:rPr lang="en-US" sz="1600" b="1">
                <a:latin typeface="Courier New" pitchFamily="-109" charset="0"/>
              </a:rPr>
              <a:t>JMP _CorExeMain</a:t>
            </a:r>
          </a:p>
          <a:p>
            <a:pPr algn="ctr"/>
            <a:r>
              <a:rPr lang="en-US" sz="1600"/>
              <a:t>is written at EP by linker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Obfuscated Tricky Jump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733800"/>
            <a:ext cx="8229600" cy="2667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 OTJ doesn’t change the entry point in the host application’s header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.Net style PE header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Rather it changes the code referenced by the header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i.e., in the program (.txt) part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Avoids detection because it (partially) hides the start of the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Ex: W32/Donut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18288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29" name="Text Box 6"/>
          <p:cNvSpPr txBox="1">
            <a:spLocks noChangeArrowheads="1"/>
          </p:cNvSpPr>
          <p:nvPr/>
        </p:nvSpPr>
        <p:spPr bwMode="auto">
          <a:xfrm>
            <a:off x="18288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0" name="Line 7"/>
          <p:cNvSpPr>
            <a:spLocks noChangeShapeType="1"/>
          </p:cNvSpPr>
          <p:nvPr/>
        </p:nvSpPr>
        <p:spPr bwMode="auto">
          <a:xfrm flipH="1">
            <a:off x="16002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1" name="Line 8"/>
          <p:cNvSpPr>
            <a:spLocks noChangeShapeType="1"/>
          </p:cNvSpPr>
          <p:nvPr/>
        </p:nvSpPr>
        <p:spPr bwMode="auto">
          <a:xfrm>
            <a:off x="16002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2" name="Line 9"/>
          <p:cNvSpPr>
            <a:spLocks noChangeShapeType="1"/>
          </p:cNvSpPr>
          <p:nvPr/>
        </p:nvSpPr>
        <p:spPr bwMode="auto">
          <a:xfrm>
            <a:off x="16002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3" name="Text Box 10"/>
          <p:cNvSpPr txBox="1">
            <a:spLocks noChangeArrowheads="1"/>
          </p:cNvSpPr>
          <p:nvPr/>
        </p:nvSpPr>
        <p:spPr bwMode="auto">
          <a:xfrm>
            <a:off x="1936750" y="1930400"/>
            <a:ext cx="1327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Courier New" pitchFamily="-109" charset="0"/>
              </a:rPr>
              <a:t>JMP _CorExeMain</a:t>
            </a:r>
          </a:p>
        </p:txBody>
      </p:sp>
      <p:sp>
        <p:nvSpPr>
          <p:cNvPr id="103434" name="Rectangle 11"/>
          <p:cNvSpPr>
            <a:spLocks noChangeArrowheads="1"/>
          </p:cNvSpPr>
          <p:nvPr/>
        </p:nvSpPr>
        <p:spPr bwMode="auto">
          <a:xfrm>
            <a:off x="5029200" y="1524000"/>
            <a:ext cx="1447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435" name="Text Box 12"/>
          <p:cNvSpPr txBox="1">
            <a:spLocks noChangeArrowheads="1"/>
          </p:cNvSpPr>
          <p:nvPr/>
        </p:nvSpPr>
        <p:spPr bwMode="auto">
          <a:xfrm>
            <a:off x="5029200" y="1600200"/>
            <a:ext cx="3873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/>
              <a:t>EP</a:t>
            </a:r>
          </a:p>
        </p:txBody>
      </p:sp>
      <p:sp>
        <p:nvSpPr>
          <p:cNvPr id="103436" name="Line 13"/>
          <p:cNvSpPr>
            <a:spLocks noChangeShapeType="1"/>
          </p:cNvSpPr>
          <p:nvPr/>
        </p:nvSpPr>
        <p:spPr bwMode="auto">
          <a:xfrm flipH="1">
            <a:off x="4800600" y="1752600"/>
            <a:ext cx="3048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7" name="Line 14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8" name="Line 15"/>
          <p:cNvSpPr>
            <a:spLocks noChangeShapeType="1"/>
          </p:cNvSpPr>
          <p:nvPr/>
        </p:nvSpPr>
        <p:spPr bwMode="auto">
          <a:xfrm>
            <a:off x="4800600" y="2057400"/>
            <a:ext cx="38100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3439" name="Text Box 16"/>
          <p:cNvSpPr txBox="1">
            <a:spLocks noChangeArrowheads="1"/>
          </p:cNvSpPr>
          <p:nvPr/>
        </p:nvSpPr>
        <p:spPr bwMode="auto">
          <a:xfrm>
            <a:off x="5137150" y="1930400"/>
            <a:ext cx="9461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solidFill>
                  <a:srgbClr val="FF0000"/>
                </a:solidFill>
                <a:latin typeface="Courier New" pitchFamily="-109" charset="0"/>
              </a:rPr>
              <a:t>JMP _virus</a:t>
            </a:r>
          </a:p>
        </p:txBody>
      </p:sp>
      <p:sp>
        <p:nvSpPr>
          <p:cNvPr id="103440" name="Rectangle 17"/>
          <p:cNvSpPr>
            <a:spLocks noChangeArrowheads="1"/>
          </p:cNvSpPr>
          <p:nvPr/>
        </p:nvSpPr>
        <p:spPr bwMode="auto">
          <a:xfrm>
            <a:off x="5029200" y="3048000"/>
            <a:ext cx="1447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virus</a:t>
            </a:r>
          </a:p>
        </p:txBody>
      </p:sp>
      <p:sp>
        <p:nvSpPr>
          <p:cNvPr id="103441" name="AutoShape 18"/>
          <p:cNvSpPr>
            <a:spLocks noChangeArrowheads="1"/>
          </p:cNvSpPr>
          <p:nvPr/>
        </p:nvSpPr>
        <p:spPr bwMode="auto">
          <a:xfrm>
            <a:off x="3810000" y="2209800"/>
            <a:ext cx="685800" cy="304800"/>
          </a:xfrm>
          <a:prstGeom prst="rightArrow">
            <a:avLst>
              <a:gd name="adj1" fmla="val 50000"/>
              <a:gd name="adj2" fmla="val 5625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100" smtClean="0">
                <a:ea typeface="ＭＳ Ｐゴシック" pitchFamily="-109" charset="-128"/>
              </a:rPr>
              <a:t>Entry Point Obscuring (EPO) Viruses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One means of detecting a viral infection is to spot an unexpected change in/at the entry point of a potential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EPO viruses “cover their tracks” by not changing the EP or the code at the entry point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This is in contrast to most of the infection techniques we’ve seen so far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idea is to insert the virus code “deeper” into the host application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Pro: much trickier to detect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Cons: infection is harder to create; more analysis of host may be required; not guaranteed that the virus will run every time (or, at all)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control flow graph (CFG)</a:t>
            </a:r>
          </a:p>
        </p:txBody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4038600" y="2209800"/>
            <a:ext cx="403860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–"/>
            </a:pPr>
            <a:r>
              <a:rPr lang="en-US"/>
              <a:t> Recall from compiler construction that code may be view as a directed graph</a:t>
            </a:r>
          </a:p>
          <a:p>
            <a:pPr lvl="1">
              <a:buFontTx/>
              <a:buChar char="–"/>
            </a:pPr>
            <a:r>
              <a:rPr lang="en-US"/>
              <a:t> where each node is a “basic block” containing no jumps/calls/etc.</a:t>
            </a:r>
          </a:p>
          <a:p>
            <a:pPr lvl="1">
              <a:buFontTx/>
              <a:buChar char="–"/>
            </a:pPr>
            <a:endParaRPr lang="en-US"/>
          </a:p>
        </p:txBody>
      </p:sp>
      <p:sp>
        <p:nvSpPr>
          <p:cNvPr id="107524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5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6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7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8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29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0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1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2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3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4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5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7536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7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8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39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0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1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2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3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4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5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6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7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8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49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0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1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2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7553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7554" name="TextBox 35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7555" name="TextBox 36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7556" name="TextBox 37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7557" name="TextBox 38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7558" name="TextBox 39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7559" name="TextBox 40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7560" name="TextBox 41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7561" name="TextBox 42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7562" name="TextBox 43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7563" name="TextBox 44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7564" name="TextBox 45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7565" name="TextBox 46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More background: basic block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 block is a sequence of instructions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ending in control flow change (jump, call, etc.)</a:t>
            </a: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previous control flow change among </a:t>
            </a:r>
            <a:r>
              <a:rPr lang="en-US" sz="2000" b="1" smtClean="0">
                <a:latin typeface="Courier New" pitchFamily="-109" charset="0"/>
                <a:ea typeface="ＭＳ Ｐゴシック" pitchFamily="-109" charset="-128"/>
              </a:rPr>
              <a:t>instr</a:t>
            </a:r>
            <a:r>
              <a:rPr lang="en-US" sz="2000" b="1" baseline="-25000" smtClean="0">
                <a:latin typeface="Courier New" pitchFamily="-109" charset="0"/>
                <a:ea typeface="ＭＳ Ｐゴシック" pitchFamily="-109" charset="-128"/>
              </a:rPr>
              <a:t>i</a:t>
            </a:r>
            <a:endParaRPr lang="en-US" sz="2000" smtClean="0">
              <a:ea typeface="ＭＳ Ｐゴシック" pitchFamily="-109" charset="-128"/>
            </a:endParaRPr>
          </a:p>
          <a:p>
            <a:pPr lvl="1" eaLnBrk="1" hangingPunct="1"/>
            <a:r>
              <a:rPr lang="en-US" sz="2000" smtClean="0">
                <a:ea typeface="ＭＳ Ｐゴシック" pitchFamily="-109" charset="-128"/>
              </a:rPr>
              <a:t>no jumps from other blocks into middle of block</a:t>
            </a:r>
          </a:p>
          <a:p>
            <a:pPr eaLnBrk="1" hangingPunct="1"/>
            <a:r>
              <a:rPr lang="en-US" sz="2200" smtClean="0">
                <a:ea typeface="ＭＳ Ｐゴシック" pitchFamily="-109" charset="-128"/>
              </a:rPr>
              <a:t>Basically: code that is always executed from beginning to end within program</a:t>
            </a:r>
          </a:p>
        </p:txBody>
      </p:sp>
      <p:sp>
        <p:nvSpPr>
          <p:cNvPr id="111619" name="Rectangle 3"/>
          <p:cNvSpPr>
            <a:spLocks noChangeArrowheads="1"/>
          </p:cNvSpPr>
          <p:nvPr/>
        </p:nvSpPr>
        <p:spPr bwMode="auto">
          <a:xfrm>
            <a:off x="5715000" y="2590800"/>
            <a:ext cx="18288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1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   …</a:t>
            </a:r>
          </a:p>
          <a:p>
            <a:r>
              <a:rPr lang="en-US" b="1">
                <a:latin typeface="Courier New" pitchFamily="-109" charset="0"/>
              </a:rPr>
              <a:t>instr</a:t>
            </a:r>
            <a:r>
              <a:rPr lang="en-US" b="1" baseline="-25000">
                <a:latin typeface="Courier New" pitchFamily="-109" charset="0"/>
              </a:rPr>
              <a:t>n</a:t>
            </a:r>
            <a:r>
              <a:rPr lang="en-US" b="1">
                <a:latin typeface="Courier New" pitchFamily="-109" charset="0"/>
              </a:rPr>
              <a:t>;</a:t>
            </a:r>
          </a:p>
          <a:p>
            <a:r>
              <a:rPr lang="en-US" b="1">
                <a:latin typeface="Courier New" pitchFamily="-109" charset="0"/>
              </a:rPr>
              <a:t>JUMP/CALL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9445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Infection Strategy</a:t>
            </a:r>
          </a:p>
        </p:txBody>
      </p:sp>
      <p:sp>
        <p:nvSpPr>
          <p:cNvPr id="109571" name="Line 56"/>
          <p:cNvSpPr>
            <a:spLocks noChangeShapeType="1"/>
          </p:cNvSpPr>
          <p:nvPr/>
        </p:nvSpPr>
        <p:spPr bwMode="auto">
          <a:xfrm>
            <a:off x="7467600" y="4267200"/>
            <a:ext cx="8763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2" name="Rectangle 68"/>
          <p:cNvSpPr>
            <a:spLocks noChangeArrowheads="1"/>
          </p:cNvSpPr>
          <p:nvPr/>
        </p:nvSpPr>
        <p:spPr bwMode="auto">
          <a:xfrm>
            <a:off x="7848600" y="4495800"/>
            <a:ext cx="762000" cy="3048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109573" name="Line 69"/>
          <p:cNvSpPr>
            <a:spLocks noChangeShapeType="1"/>
          </p:cNvSpPr>
          <p:nvPr/>
        </p:nvSpPr>
        <p:spPr bwMode="auto">
          <a:xfrm flipH="1">
            <a:off x="7162800" y="4800600"/>
            <a:ext cx="1066800" cy="76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Text Box 71"/>
          <p:cNvSpPr txBox="1">
            <a:spLocks noChangeArrowheads="1"/>
          </p:cNvSpPr>
          <p:nvPr/>
        </p:nvSpPr>
        <p:spPr bwMode="auto">
          <a:xfrm>
            <a:off x="7467600" y="2133600"/>
            <a:ext cx="1438275" cy="8255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/>
              <a:t>insert virus</a:t>
            </a:r>
          </a:p>
          <a:p>
            <a:pPr algn="ctr"/>
            <a:r>
              <a:rPr lang="en-US" sz="1600"/>
              <a:t>into host CFG</a:t>
            </a:r>
          </a:p>
          <a:p>
            <a:pPr algn="ctr"/>
            <a:r>
              <a:rPr lang="en-US" sz="1600"/>
              <a:t>below EP</a:t>
            </a:r>
          </a:p>
        </p:txBody>
      </p:sp>
      <p:sp>
        <p:nvSpPr>
          <p:cNvPr id="109575" name="Oval 6"/>
          <p:cNvSpPr>
            <a:spLocks noChangeArrowheads="1"/>
          </p:cNvSpPr>
          <p:nvPr/>
        </p:nvSpPr>
        <p:spPr bwMode="auto">
          <a:xfrm>
            <a:off x="2209800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6" name="Oval 7"/>
          <p:cNvSpPr>
            <a:spLocks noChangeArrowheads="1"/>
          </p:cNvSpPr>
          <p:nvPr/>
        </p:nvSpPr>
        <p:spPr bwMode="auto">
          <a:xfrm>
            <a:off x="1600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7" name="Oval 8"/>
          <p:cNvSpPr>
            <a:spLocks noChangeArrowheads="1"/>
          </p:cNvSpPr>
          <p:nvPr/>
        </p:nvSpPr>
        <p:spPr bwMode="auto">
          <a:xfrm>
            <a:off x="2743200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8" name="Oval 9"/>
          <p:cNvSpPr>
            <a:spLocks noChangeArrowheads="1"/>
          </p:cNvSpPr>
          <p:nvPr/>
        </p:nvSpPr>
        <p:spPr bwMode="auto">
          <a:xfrm>
            <a:off x="22098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79" name="Oval 10"/>
          <p:cNvSpPr>
            <a:spLocks noChangeArrowheads="1"/>
          </p:cNvSpPr>
          <p:nvPr/>
        </p:nvSpPr>
        <p:spPr bwMode="auto">
          <a:xfrm>
            <a:off x="22860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0" name="Oval 11"/>
          <p:cNvSpPr>
            <a:spLocks noChangeArrowheads="1"/>
          </p:cNvSpPr>
          <p:nvPr/>
        </p:nvSpPr>
        <p:spPr bwMode="auto">
          <a:xfrm>
            <a:off x="3200400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1" name="Oval 12"/>
          <p:cNvSpPr>
            <a:spLocks noChangeArrowheads="1"/>
          </p:cNvSpPr>
          <p:nvPr/>
        </p:nvSpPr>
        <p:spPr bwMode="auto">
          <a:xfrm>
            <a:off x="18288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2" name="Oval 13"/>
          <p:cNvSpPr>
            <a:spLocks noChangeArrowheads="1"/>
          </p:cNvSpPr>
          <p:nvPr/>
        </p:nvSpPr>
        <p:spPr bwMode="auto">
          <a:xfrm>
            <a:off x="2743200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3" name="Oval 14"/>
          <p:cNvSpPr>
            <a:spLocks noChangeArrowheads="1"/>
          </p:cNvSpPr>
          <p:nvPr/>
        </p:nvSpPr>
        <p:spPr bwMode="auto">
          <a:xfrm>
            <a:off x="6096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4" name="Oval 15"/>
          <p:cNvSpPr>
            <a:spLocks noChangeArrowheads="1"/>
          </p:cNvSpPr>
          <p:nvPr/>
        </p:nvSpPr>
        <p:spPr bwMode="auto">
          <a:xfrm>
            <a:off x="11430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5" name="Oval 16"/>
          <p:cNvSpPr>
            <a:spLocks noChangeArrowheads="1"/>
          </p:cNvSpPr>
          <p:nvPr/>
        </p:nvSpPr>
        <p:spPr bwMode="auto">
          <a:xfrm>
            <a:off x="2819400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6" name="Oval 17"/>
          <p:cNvSpPr>
            <a:spLocks noChangeArrowheads="1"/>
          </p:cNvSpPr>
          <p:nvPr/>
        </p:nvSpPr>
        <p:spPr bwMode="auto">
          <a:xfrm>
            <a:off x="3352800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587" name="Freeform 18"/>
          <p:cNvSpPr>
            <a:spLocks/>
          </p:cNvSpPr>
          <p:nvPr/>
        </p:nvSpPr>
        <p:spPr bwMode="auto">
          <a:xfrm>
            <a:off x="342900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Freeform 19"/>
          <p:cNvSpPr>
            <a:spLocks/>
          </p:cNvSpPr>
          <p:nvPr/>
        </p:nvSpPr>
        <p:spPr bwMode="auto">
          <a:xfrm>
            <a:off x="1041400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Line 20"/>
          <p:cNvSpPr>
            <a:spLocks noChangeShapeType="1"/>
          </p:cNvSpPr>
          <p:nvPr/>
        </p:nvSpPr>
        <p:spPr bwMode="auto">
          <a:xfrm>
            <a:off x="2362200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1"/>
          <p:cNvSpPr>
            <a:spLocks noChangeShapeType="1"/>
          </p:cNvSpPr>
          <p:nvPr/>
        </p:nvSpPr>
        <p:spPr bwMode="auto">
          <a:xfrm flipH="1">
            <a:off x="1905000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2"/>
          <p:cNvSpPr>
            <a:spLocks noChangeShapeType="1"/>
          </p:cNvSpPr>
          <p:nvPr/>
        </p:nvSpPr>
        <p:spPr bwMode="auto">
          <a:xfrm>
            <a:off x="2514600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Line 23"/>
          <p:cNvSpPr>
            <a:spLocks noChangeShapeType="1"/>
          </p:cNvSpPr>
          <p:nvPr/>
        </p:nvSpPr>
        <p:spPr bwMode="auto">
          <a:xfrm flipH="1">
            <a:off x="2590800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3" name="Line 24"/>
          <p:cNvSpPr>
            <a:spLocks noChangeShapeType="1"/>
          </p:cNvSpPr>
          <p:nvPr/>
        </p:nvSpPr>
        <p:spPr bwMode="auto">
          <a:xfrm>
            <a:off x="2971800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4" name="Line 25"/>
          <p:cNvSpPr>
            <a:spLocks noChangeShapeType="1"/>
          </p:cNvSpPr>
          <p:nvPr/>
        </p:nvSpPr>
        <p:spPr bwMode="auto">
          <a:xfrm flipH="1">
            <a:off x="3048000" y="4267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Line 26"/>
          <p:cNvSpPr>
            <a:spLocks noChangeShapeType="1"/>
          </p:cNvSpPr>
          <p:nvPr/>
        </p:nvSpPr>
        <p:spPr bwMode="auto">
          <a:xfrm>
            <a:off x="25146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Line 27"/>
          <p:cNvSpPr>
            <a:spLocks noChangeShapeType="1"/>
          </p:cNvSpPr>
          <p:nvPr/>
        </p:nvSpPr>
        <p:spPr bwMode="auto">
          <a:xfrm flipH="1">
            <a:off x="2057400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7" name="Line 28"/>
          <p:cNvSpPr>
            <a:spLocks noChangeShapeType="1"/>
          </p:cNvSpPr>
          <p:nvPr/>
        </p:nvSpPr>
        <p:spPr bwMode="auto">
          <a:xfrm flipH="1">
            <a:off x="1447800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8" name="Line 29"/>
          <p:cNvSpPr>
            <a:spLocks noChangeShapeType="1"/>
          </p:cNvSpPr>
          <p:nvPr/>
        </p:nvSpPr>
        <p:spPr bwMode="auto">
          <a:xfrm>
            <a:off x="3048000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599" name="Line 30"/>
          <p:cNvSpPr>
            <a:spLocks noChangeShapeType="1"/>
          </p:cNvSpPr>
          <p:nvPr/>
        </p:nvSpPr>
        <p:spPr bwMode="auto">
          <a:xfrm flipH="1">
            <a:off x="9144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Line 31"/>
          <p:cNvSpPr>
            <a:spLocks noChangeShapeType="1"/>
          </p:cNvSpPr>
          <p:nvPr/>
        </p:nvSpPr>
        <p:spPr bwMode="auto">
          <a:xfrm flipH="1">
            <a:off x="3124200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1" name="Line 32"/>
          <p:cNvSpPr>
            <a:spLocks noChangeShapeType="1"/>
          </p:cNvSpPr>
          <p:nvPr/>
        </p:nvSpPr>
        <p:spPr bwMode="auto">
          <a:xfrm>
            <a:off x="990600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2" name="Freeform 33"/>
          <p:cNvSpPr>
            <a:spLocks/>
          </p:cNvSpPr>
          <p:nvPr/>
        </p:nvSpPr>
        <p:spPr bwMode="auto">
          <a:xfrm>
            <a:off x="1676400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Freeform 34"/>
          <p:cNvSpPr>
            <a:spLocks/>
          </p:cNvSpPr>
          <p:nvPr/>
        </p:nvSpPr>
        <p:spPr bwMode="auto">
          <a:xfrm>
            <a:off x="2590800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04" name="Text Box 35"/>
          <p:cNvSpPr txBox="1">
            <a:spLocks noChangeArrowheads="1"/>
          </p:cNvSpPr>
          <p:nvPr/>
        </p:nvSpPr>
        <p:spPr bwMode="auto">
          <a:xfrm>
            <a:off x="1600200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05" name="TextBox 97"/>
          <p:cNvSpPr txBox="1">
            <a:spLocks noChangeArrowheads="1"/>
          </p:cNvSpPr>
          <p:nvPr/>
        </p:nvSpPr>
        <p:spPr bwMode="auto">
          <a:xfrm>
            <a:off x="1600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06" name="TextBox 98"/>
          <p:cNvSpPr txBox="1">
            <a:spLocks noChangeArrowheads="1"/>
          </p:cNvSpPr>
          <p:nvPr/>
        </p:nvSpPr>
        <p:spPr bwMode="auto">
          <a:xfrm>
            <a:off x="2209800" y="1828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07" name="TextBox 99"/>
          <p:cNvSpPr txBox="1">
            <a:spLocks noChangeArrowheads="1"/>
          </p:cNvSpPr>
          <p:nvPr/>
        </p:nvSpPr>
        <p:spPr bwMode="auto">
          <a:xfrm>
            <a:off x="2209800" y="25146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08" name="TextBox 100"/>
          <p:cNvSpPr txBox="1">
            <a:spLocks noChangeArrowheads="1"/>
          </p:cNvSpPr>
          <p:nvPr/>
        </p:nvSpPr>
        <p:spPr bwMode="auto">
          <a:xfrm>
            <a:off x="2743200" y="3048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09" name="TextBox 101"/>
          <p:cNvSpPr txBox="1">
            <a:spLocks noChangeArrowheads="1"/>
          </p:cNvSpPr>
          <p:nvPr/>
        </p:nvSpPr>
        <p:spPr bwMode="auto">
          <a:xfrm>
            <a:off x="22860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10" name="TextBox 102"/>
          <p:cNvSpPr txBox="1">
            <a:spLocks noChangeArrowheads="1"/>
          </p:cNvSpPr>
          <p:nvPr/>
        </p:nvSpPr>
        <p:spPr bwMode="auto">
          <a:xfrm>
            <a:off x="3200400" y="38100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11" name="TextBox 103"/>
          <p:cNvSpPr txBox="1">
            <a:spLocks noChangeArrowheads="1"/>
          </p:cNvSpPr>
          <p:nvPr/>
        </p:nvSpPr>
        <p:spPr bwMode="auto">
          <a:xfrm>
            <a:off x="2768600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12" name="TextBox 104"/>
          <p:cNvSpPr txBox="1">
            <a:spLocks noChangeArrowheads="1"/>
          </p:cNvSpPr>
          <p:nvPr/>
        </p:nvSpPr>
        <p:spPr bwMode="auto">
          <a:xfrm>
            <a:off x="3276600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13" name="TextBox 105"/>
          <p:cNvSpPr txBox="1">
            <a:spLocks noChangeArrowheads="1"/>
          </p:cNvSpPr>
          <p:nvPr/>
        </p:nvSpPr>
        <p:spPr bwMode="auto">
          <a:xfrm>
            <a:off x="274320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14" name="TextBox 106"/>
          <p:cNvSpPr txBox="1">
            <a:spLocks noChangeArrowheads="1"/>
          </p:cNvSpPr>
          <p:nvPr/>
        </p:nvSpPr>
        <p:spPr bwMode="auto">
          <a:xfrm>
            <a:off x="1854200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15" name="TextBox 107"/>
          <p:cNvSpPr txBox="1">
            <a:spLocks noChangeArrowheads="1"/>
          </p:cNvSpPr>
          <p:nvPr/>
        </p:nvSpPr>
        <p:spPr bwMode="auto">
          <a:xfrm>
            <a:off x="1168400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16" name="TextBox 108"/>
          <p:cNvSpPr txBox="1">
            <a:spLocks noChangeArrowheads="1"/>
          </p:cNvSpPr>
          <p:nvPr/>
        </p:nvSpPr>
        <p:spPr bwMode="auto">
          <a:xfrm>
            <a:off x="539750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109617" name="Oval 6"/>
          <p:cNvSpPr>
            <a:spLocks noChangeArrowheads="1"/>
          </p:cNvSpPr>
          <p:nvPr/>
        </p:nvSpPr>
        <p:spPr bwMode="auto">
          <a:xfrm>
            <a:off x="6200775" y="1905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8" name="Oval 7"/>
          <p:cNvSpPr>
            <a:spLocks noChangeArrowheads="1"/>
          </p:cNvSpPr>
          <p:nvPr/>
        </p:nvSpPr>
        <p:spPr bwMode="auto">
          <a:xfrm>
            <a:off x="5591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19" name="Oval 8"/>
          <p:cNvSpPr>
            <a:spLocks noChangeArrowheads="1"/>
          </p:cNvSpPr>
          <p:nvPr/>
        </p:nvSpPr>
        <p:spPr bwMode="auto">
          <a:xfrm>
            <a:off x="6734175" y="3124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0" name="Oval 9"/>
          <p:cNvSpPr>
            <a:spLocks noChangeArrowheads="1"/>
          </p:cNvSpPr>
          <p:nvPr/>
        </p:nvSpPr>
        <p:spPr bwMode="auto">
          <a:xfrm>
            <a:off x="6200775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1" name="Oval 10"/>
          <p:cNvSpPr>
            <a:spLocks noChangeArrowheads="1"/>
          </p:cNvSpPr>
          <p:nvPr/>
        </p:nvSpPr>
        <p:spPr bwMode="auto">
          <a:xfrm>
            <a:off x="62769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2" name="Oval 11"/>
          <p:cNvSpPr>
            <a:spLocks noChangeArrowheads="1"/>
          </p:cNvSpPr>
          <p:nvPr/>
        </p:nvSpPr>
        <p:spPr bwMode="auto">
          <a:xfrm>
            <a:off x="7191375" y="3886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3" name="Oval 12"/>
          <p:cNvSpPr>
            <a:spLocks noChangeArrowheads="1"/>
          </p:cNvSpPr>
          <p:nvPr/>
        </p:nvSpPr>
        <p:spPr bwMode="auto">
          <a:xfrm>
            <a:off x="58197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4" name="Oval 13"/>
          <p:cNvSpPr>
            <a:spLocks noChangeArrowheads="1"/>
          </p:cNvSpPr>
          <p:nvPr/>
        </p:nvSpPr>
        <p:spPr bwMode="auto">
          <a:xfrm>
            <a:off x="6734175" y="4724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5" name="Oval 14"/>
          <p:cNvSpPr>
            <a:spLocks noChangeArrowheads="1"/>
          </p:cNvSpPr>
          <p:nvPr/>
        </p:nvSpPr>
        <p:spPr bwMode="auto">
          <a:xfrm>
            <a:off x="46005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6" name="Oval 15"/>
          <p:cNvSpPr>
            <a:spLocks noChangeArrowheads="1"/>
          </p:cNvSpPr>
          <p:nvPr/>
        </p:nvSpPr>
        <p:spPr bwMode="auto">
          <a:xfrm>
            <a:off x="51339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7" name="Oval 16"/>
          <p:cNvSpPr>
            <a:spLocks noChangeArrowheads="1"/>
          </p:cNvSpPr>
          <p:nvPr/>
        </p:nvSpPr>
        <p:spPr bwMode="auto">
          <a:xfrm>
            <a:off x="6810375" y="6019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8" name="Oval 17"/>
          <p:cNvSpPr>
            <a:spLocks noChangeArrowheads="1"/>
          </p:cNvSpPr>
          <p:nvPr/>
        </p:nvSpPr>
        <p:spPr bwMode="auto">
          <a:xfrm>
            <a:off x="7343775" y="53340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9629" name="Freeform 18"/>
          <p:cNvSpPr>
            <a:spLocks/>
          </p:cNvSpPr>
          <p:nvPr/>
        </p:nvSpPr>
        <p:spPr bwMode="auto">
          <a:xfrm>
            <a:off x="4333875" y="4114800"/>
            <a:ext cx="1943100" cy="1905000"/>
          </a:xfrm>
          <a:custGeom>
            <a:avLst/>
            <a:gdLst>
              <a:gd name="T0" fmla="*/ 2147483647 w 1224"/>
              <a:gd name="T1" fmla="*/ 2147483647 h 1200"/>
              <a:gd name="T2" fmla="*/ 2147483647 w 1224"/>
              <a:gd name="T3" fmla="*/ 2147483647 h 1200"/>
              <a:gd name="T4" fmla="*/ 2147483647 w 1224"/>
              <a:gd name="T5" fmla="*/ 0 h 1200"/>
              <a:gd name="T6" fmla="*/ 0 60000 65536"/>
              <a:gd name="T7" fmla="*/ 0 60000 65536"/>
              <a:gd name="T8" fmla="*/ 0 60000 65536"/>
              <a:gd name="T9" fmla="*/ 0 w 1224"/>
              <a:gd name="T10" fmla="*/ 0 h 1200"/>
              <a:gd name="T11" fmla="*/ 1224 w 1224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24" h="1200">
                <a:moveTo>
                  <a:pt x="216" y="1200"/>
                </a:moveTo>
                <a:cubicBezTo>
                  <a:pt x="108" y="892"/>
                  <a:pt x="0" y="584"/>
                  <a:pt x="168" y="384"/>
                </a:cubicBezTo>
                <a:cubicBezTo>
                  <a:pt x="336" y="184"/>
                  <a:pt x="1048" y="64"/>
                  <a:pt x="122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0" name="Freeform 19"/>
          <p:cNvSpPr>
            <a:spLocks/>
          </p:cNvSpPr>
          <p:nvPr/>
        </p:nvSpPr>
        <p:spPr bwMode="auto">
          <a:xfrm>
            <a:off x="5032375" y="4800600"/>
            <a:ext cx="787400" cy="609600"/>
          </a:xfrm>
          <a:custGeom>
            <a:avLst/>
            <a:gdLst>
              <a:gd name="T0" fmla="*/ 2147483647 w 496"/>
              <a:gd name="T1" fmla="*/ 2147483647 h 384"/>
              <a:gd name="T2" fmla="*/ 2147483647 w 496"/>
              <a:gd name="T3" fmla="*/ 2147483647 h 384"/>
              <a:gd name="T4" fmla="*/ 2147483647 w 496"/>
              <a:gd name="T5" fmla="*/ 0 h 384"/>
              <a:gd name="T6" fmla="*/ 0 60000 65536"/>
              <a:gd name="T7" fmla="*/ 0 60000 65536"/>
              <a:gd name="T8" fmla="*/ 0 60000 65536"/>
              <a:gd name="T9" fmla="*/ 0 w 496"/>
              <a:gd name="T10" fmla="*/ 0 h 384"/>
              <a:gd name="T11" fmla="*/ 496 w 496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6" h="384">
                <a:moveTo>
                  <a:pt x="112" y="384"/>
                </a:moveTo>
                <a:cubicBezTo>
                  <a:pt x="56" y="272"/>
                  <a:pt x="0" y="160"/>
                  <a:pt x="64" y="96"/>
                </a:cubicBezTo>
                <a:cubicBezTo>
                  <a:pt x="128" y="32"/>
                  <a:pt x="312" y="16"/>
                  <a:pt x="49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1" name="Line 20"/>
          <p:cNvSpPr>
            <a:spLocks noChangeShapeType="1"/>
          </p:cNvSpPr>
          <p:nvPr/>
        </p:nvSpPr>
        <p:spPr bwMode="auto">
          <a:xfrm>
            <a:off x="6353175" y="228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2" name="Line 21"/>
          <p:cNvSpPr>
            <a:spLocks noChangeShapeType="1"/>
          </p:cNvSpPr>
          <p:nvPr/>
        </p:nvSpPr>
        <p:spPr bwMode="auto">
          <a:xfrm flipH="1">
            <a:off x="5895975" y="28956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3" name="Line 22"/>
          <p:cNvSpPr>
            <a:spLocks noChangeShapeType="1"/>
          </p:cNvSpPr>
          <p:nvPr/>
        </p:nvSpPr>
        <p:spPr bwMode="auto">
          <a:xfrm>
            <a:off x="6505575" y="29718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4" name="Line 23"/>
          <p:cNvSpPr>
            <a:spLocks noChangeShapeType="1"/>
          </p:cNvSpPr>
          <p:nvPr/>
        </p:nvSpPr>
        <p:spPr bwMode="auto">
          <a:xfrm flipH="1">
            <a:off x="6581775" y="35052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5" name="Line 24"/>
          <p:cNvSpPr>
            <a:spLocks noChangeShapeType="1"/>
          </p:cNvSpPr>
          <p:nvPr/>
        </p:nvSpPr>
        <p:spPr bwMode="auto">
          <a:xfrm>
            <a:off x="6962775" y="3505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7" name="Line 26"/>
          <p:cNvSpPr>
            <a:spLocks noChangeShapeType="1"/>
          </p:cNvSpPr>
          <p:nvPr/>
        </p:nvSpPr>
        <p:spPr bwMode="auto">
          <a:xfrm>
            <a:off x="65055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8" name="Line 27"/>
          <p:cNvSpPr>
            <a:spLocks noChangeShapeType="1"/>
          </p:cNvSpPr>
          <p:nvPr/>
        </p:nvSpPr>
        <p:spPr bwMode="auto">
          <a:xfrm flipH="1">
            <a:off x="6048375" y="42672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39" name="Line 28"/>
          <p:cNvSpPr>
            <a:spLocks noChangeShapeType="1"/>
          </p:cNvSpPr>
          <p:nvPr/>
        </p:nvSpPr>
        <p:spPr bwMode="auto">
          <a:xfrm flipH="1">
            <a:off x="5438775" y="50292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0" name="Line 29"/>
          <p:cNvSpPr>
            <a:spLocks noChangeShapeType="1"/>
          </p:cNvSpPr>
          <p:nvPr/>
        </p:nvSpPr>
        <p:spPr bwMode="auto">
          <a:xfrm>
            <a:off x="7038975" y="5029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1" name="Line 30"/>
          <p:cNvSpPr>
            <a:spLocks noChangeShapeType="1"/>
          </p:cNvSpPr>
          <p:nvPr/>
        </p:nvSpPr>
        <p:spPr bwMode="auto">
          <a:xfrm flipH="1">
            <a:off x="49053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2" name="Line 31"/>
          <p:cNvSpPr>
            <a:spLocks noChangeShapeType="1"/>
          </p:cNvSpPr>
          <p:nvPr/>
        </p:nvSpPr>
        <p:spPr bwMode="auto">
          <a:xfrm flipH="1">
            <a:off x="7115175" y="57150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3" name="Line 32"/>
          <p:cNvSpPr>
            <a:spLocks noChangeShapeType="1"/>
          </p:cNvSpPr>
          <p:nvPr/>
        </p:nvSpPr>
        <p:spPr bwMode="auto">
          <a:xfrm>
            <a:off x="4981575" y="6248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4" name="Freeform 33"/>
          <p:cNvSpPr>
            <a:spLocks/>
          </p:cNvSpPr>
          <p:nvPr/>
        </p:nvSpPr>
        <p:spPr bwMode="auto">
          <a:xfrm>
            <a:off x="5667375" y="2667000"/>
            <a:ext cx="533400" cy="457200"/>
          </a:xfrm>
          <a:custGeom>
            <a:avLst/>
            <a:gdLst>
              <a:gd name="T0" fmla="*/ 0 w 336"/>
              <a:gd name="T1" fmla="*/ 2147483647 h 288"/>
              <a:gd name="T2" fmla="*/ 2147483647 w 336"/>
              <a:gd name="T3" fmla="*/ 2147483647 h 288"/>
              <a:gd name="T4" fmla="*/ 2147483647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0" y="288"/>
                </a:moveTo>
                <a:cubicBezTo>
                  <a:pt x="20" y="192"/>
                  <a:pt x="40" y="96"/>
                  <a:pt x="96" y="48"/>
                </a:cubicBezTo>
                <a:cubicBezTo>
                  <a:pt x="152" y="0"/>
                  <a:pt x="244" y="0"/>
                  <a:pt x="33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5" name="Freeform 34"/>
          <p:cNvSpPr>
            <a:spLocks/>
          </p:cNvSpPr>
          <p:nvPr/>
        </p:nvSpPr>
        <p:spPr bwMode="auto">
          <a:xfrm>
            <a:off x="6581775" y="2667000"/>
            <a:ext cx="533400" cy="457200"/>
          </a:xfrm>
          <a:custGeom>
            <a:avLst/>
            <a:gdLst>
              <a:gd name="T0" fmla="*/ 2147483647 w 336"/>
              <a:gd name="T1" fmla="*/ 2147483647 h 288"/>
              <a:gd name="T2" fmla="*/ 2147483647 w 336"/>
              <a:gd name="T3" fmla="*/ 2147483647 h 288"/>
              <a:gd name="T4" fmla="*/ 0 w 336"/>
              <a:gd name="T5" fmla="*/ 0 h 288"/>
              <a:gd name="T6" fmla="*/ 0 60000 65536"/>
              <a:gd name="T7" fmla="*/ 0 60000 65536"/>
              <a:gd name="T8" fmla="*/ 0 60000 65536"/>
              <a:gd name="T9" fmla="*/ 0 w 336"/>
              <a:gd name="T10" fmla="*/ 0 h 288"/>
              <a:gd name="T11" fmla="*/ 336 w 336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6" h="288">
                <a:moveTo>
                  <a:pt x="288" y="288"/>
                </a:moveTo>
                <a:cubicBezTo>
                  <a:pt x="312" y="192"/>
                  <a:pt x="336" y="96"/>
                  <a:pt x="288" y="48"/>
                </a:cubicBezTo>
                <a:cubicBezTo>
                  <a:pt x="240" y="0"/>
                  <a:pt x="120" y="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9646" name="Text Box 35"/>
          <p:cNvSpPr txBox="1">
            <a:spLocks noChangeArrowheads="1"/>
          </p:cNvSpPr>
          <p:nvPr/>
        </p:nvSpPr>
        <p:spPr bwMode="auto">
          <a:xfrm>
            <a:off x="5591175" y="17526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EP</a:t>
            </a:r>
          </a:p>
        </p:txBody>
      </p:sp>
      <p:sp>
        <p:nvSpPr>
          <p:cNvPr id="109647" name="TextBox 139"/>
          <p:cNvSpPr txBox="1">
            <a:spLocks noChangeArrowheads="1"/>
          </p:cNvSpPr>
          <p:nvPr/>
        </p:nvSpPr>
        <p:spPr bwMode="auto">
          <a:xfrm>
            <a:off x="5591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109648" name="TextBox 140"/>
          <p:cNvSpPr txBox="1">
            <a:spLocks noChangeArrowheads="1"/>
          </p:cNvSpPr>
          <p:nvPr/>
        </p:nvSpPr>
        <p:spPr bwMode="auto">
          <a:xfrm>
            <a:off x="6200775" y="18288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09649" name="TextBox 141"/>
          <p:cNvSpPr txBox="1">
            <a:spLocks noChangeArrowheads="1"/>
          </p:cNvSpPr>
          <p:nvPr/>
        </p:nvSpPr>
        <p:spPr bwMode="auto">
          <a:xfrm>
            <a:off x="6200775" y="25146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09650" name="TextBox 142"/>
          <p:cNvSpPr txBox="1">
            <a:spLocks noChangeArrowheads="1"/>
          </p:cNvSpPr>
          <p:nvPr/>
        </p:nvSpPr>
        <p:spPr bwMode="auto">
          <a:xfrm>
            <a:off x="6734175" y="3048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109651" name="TextBox 143"/>
          <p:cNvSpPr txBox="1">
            <a:spLocks noChangeArrowheads="1"/>
          </p:cNvSpPr>
          <p:nvPr/>
        </p:nvSpPr>
        <p:spPr bwMode="auto">
          <a:xfrm>
            <a:off x="62769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sp>
        <p:nvSpPr>
          <p:cNvPr id="109652" name="TextBox 144"/>
          <p:cNvSpPr txBox="1">
            <a:spLocks noChangeArrowheads="1"/>
          </p:cNvSpPr>
          <p:nvPr/>
        </p:nvSpPr>
        <p:spPr bwMode="auto">
          <a:xfrm>
            <a:off x="7191375" y="3810000"/>
            <a:ext cx="3571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6</a:t>
            </a:r>
          </a:p>
        </p:txBody>
      </p:sp>
      <p:sp>
        <p:nvSpPr>
          <p:cNvPr id="109653" name="TextBox 145"/>
          <p:cNvSpPr txBox="1">
            <a:spLocks noChangeArrowheads="1"/>
          </p:cNvSpPr>
          <p:nvPr/>
        </p:nvSpPr>
        <p:spPr bwMode="auto">
          <a:xfrm>
            <a:off x="6759575" y="46482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7</a:t>
            </a:r>
          </a:p>
        </p:txBody>
      </p:sp>
      <p:sp>
        <p:nvSpPr>
          <p:cNvPr id="109654" name="TextBox 146"/>
          <p:cNvSpPr txBox="1">
            <a:spLocks noChangeArrowheads="1"/>
          </p:cNvSpPr>
          <p:nvPr/>
        </p:nvSpPr>
        <p:spPr bwMode="auto">
          <a:xfrm>
            <a:off x="7267575" y="5257800"/>
            <a:ext cx="5048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11</a:t>
            </a:r>
          </a:p>
        </p:txBody>
      </p:sp>
      <p:sp>
        <p:nvSpPr>
          <p:cNvPr id="109655" name="TextBox 147"/>
          <p:cNvSpPr txBox="1">
            <a:spLocks noChangeArrowheads="1"/>
          </p:cNvSpPr>
          <p:nvPr/>
        </p:nvSpPr>
        <p:spPr bwMode="auto">
          <a:xfrm>
            <a:off x="673417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</a:t>
            </a:r>
          </a:p>
        </p:txBody>
      </p:sp>
      <p:sp>
        <p:nvSpPr>
          <p:cNvPr id="109656" name="TextBox 148"/>
          <p:cNvSpPr txBox="1">
            <a:spLocks noChangeArrowheads="1"/>
          </p:cNvSpPr>
          <p:nvPr/>
        </p:nvSpPr>
        <p:spPr bwMode="auto">
          <a:xfrm>
            <a:off x="5845175" y="4643438"/>
            <a:ext cx="35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</a:t>
            </a:r>
          </a:p>
        </p:txBody>
      </p:sp>
      <p:sp>
        <p:nvSpPr>
          <p:cNvPr id="109657" name="TextBox 149"/>
          <p:cNvSpPr txBox="1">
            <a:spLocks noChangeArrowheads="1"/>
          </p:cNvSpPr>
          <p:nvPr/>
        </p:nvSpPr>
        <p:spPr bwMode="auto">
          <a:xfrm>
            <a:off x="5159375" y="5257800"/>
            <a:ext cx="35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</a:t>
            </a:r>
          </a:p>
        </p:txBody>
      </p:sp>
      <p:sp>
        <p:nvSpPr>
          <p:cNvPr id="109658" name="TextBox 150"/>
          <p:cNvSpPr txBox="1">
            <a:spLocks noChangeArrowheads="1"/>
          </p:cNvSpPr>
          <p:nvPr/>
        </p:nvSpPr>
        <p:spPr bwMode="auto">
          <a:xfrm>
            <a:off x="4530725" y="5943600"/>
            <a:ext cx="5270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2" name="Rectangular Callout 1"/>
          <p:cNvSpPr/>
          <p:nvPr/>
        </p:nvSpPr>
        <p:spPr>
          <a:xfrm>
            <a:off x="1752600" y="1371600"/>
            <a:ext cx="2057400" cy="1752600"/>
          </a:xfrm>
          <a:prstGeom prst="wedgeRectCallout">
            <a:avLst>
              <a:gd name="adj1" fmla="val 218171"/>
              <a:gd name="adj2" fmla="val 114830"/>
            </a:avLst>
          </a:prstGeom>
          <a:solidFill>
            <a:srgbClr val="CCFF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big question for the infection routine: how do I figure out where basic blocks start and end?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207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EPO Simple Approach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505200"/>
            <a:ext cx="8229600" cy="262572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analysis required to do arbitrary “virus insertions” is well-understood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 smtClean="0">
                <a:ea typeface="ＭＳ Ｐゴシック" pitchFamily="-109" charset="-128"/>
              </a:rPr>
              <a:t>however, it’s complex (recall your compiler course)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dirty="0" smtClean="0">
                <a:ea typeface="ＭＳ Ｐゴシック" pitchFamily="-109" charset="-128"/>
              </a:rPr>
              <a:t>The challenge for the virus writer is how to make </a:t>
            </a:r>
            <a:r>
              <a:rPr lang="en-US" dirty="0" smtClean="0">
                <a:ea typeface="ＭＳ Ｐゴシック" pitchFamily="-109" charset="-128"/>
              </a:rPr>
              <a:t>an EPO</a:t>
            </a:r>
            <a:r>
              <a:rPr lang="en-US" sz="2600" dirty="0" smtClean="0">
                <a:ea typeface="ＭＳ Ｐゴシック" pitchFamily="-109" charset="-128"/>
              </a:rPr>
              <a:t> transformation…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correctly</a:t>
            </a:r>
            <a:r>
              <a:rPr lang="en-US" sz="2200" dirty="0" smtClean="0">
                <a:ea typeface="ＭＳ Ｐゴシック" pitchFamily="-109" charset="-128"/>
              </a:rPr>
              <a:t>: so that the host doesn’t behave unexpectedly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b="1" dirty="0" smtClean="0">
                <a:ea typeface="ＭＳ Ｐゴシック" pitchFamily="-109" charset="-128"/>
              </a:rPr>
              <a:t>quickly</a:t>
            </a:r>
            <a:r>
              <a:rPr lang="en-US" sz="2200" dirty="0" smtClean="0">
                <a:ea typeface="ＭＳ Ｐゴシック" pitchFamily="-109" charset="-128"/>
              </a:rPr>
              <a:t>: so that the virus code can be as small and simple as possible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23622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2362200" y="213360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NOP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4800600" y="1676400"/>
            <a:ext cx="13716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4800600" y="2133600"/>
            <a:ext cx="13573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CALL _virus</a:t>
            </a:r>
          </a:p>
        </p:txBody>
      </p:sp>
      <p:sp>
        <p:nvSpPr>
          <p:cNvPr id="113672" name="Rectangle 8"/>
          <p:cNvSpPr>
            <a:spLocks noChangeArrowheads="1"/>
          </p:cNvSpPr>
          <p:nvPr/>
        </p:nvSpPr>
        <p:spPr bwMode="auto">
          <a:xfrm>
            <a:off x="4800600" y="2971800"/>
            <a:ext cx="13716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virus</a:t>
            </a:r>
          </a:p>
          <a:p>
            <a:pPr algn="ctr"/>
            <a:endParaRPr lang="en-US" sz="1400"/>
          </a:p>
        </p:txBody>
      </p:sp>
      <p:sp>
        <p:nvSpPr>
          <p:cNvPr id="113673" name="AutoShape 9"/>
          <p:cNvSpPr>
            <a:spLocks noChangeArrowheads="1"/>
          </p:cNvSpPr>
          <p:nvPr/>
        </p:nvSpPr>
        <p:spPr bwMode="auto">
          <a:xfrm>
            <a:off x="3886200" y="22098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674" name="Text Box 10"/>
          <p:cNvSpPr txBox="1">
            <a:spLocks noChangeArrowheads="1"/>
          </p:cNvSpPr>
          <p:nvPr/>
        </p:nvSpPr>
        <p:spPr bwMode="auto">
          <a:xfrm>
            <a:off x="6629400" y="2133600"/>
            <a:ext cx="1968500" cy="336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“peephole infection”</a:t>
            </a:r>
          </a:p>
        </p:txBody>
      </p:sp>
      <p:sp>
        <p:nvSpPr>
          <p:cNvPr id="113675" name="Text Box 11"/>
          <p:cNvSpPr txBox="1">
            <a:spLocks noChangeArrowheads="1"/>
          </p:cNvSpPr>
          <p:nvPr/>
        </p:nvSpPr>
        <p:spPr bwMode="auto">
          <a:xfrm>
            <a:off x="4738688" y="3162300"/>
            <a:ext cx="8239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b="1">
                <a:latin typeface="Courier New" pitchFamily="-109" charset="0"/>
              </a:rPr>
              <a:t>return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Background: DOS Trace Exception (INT 1)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The single step exception occurs after every instruction if the trace bit in the flags register is equal to one.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will often set this flag so they can trace the execution of a program.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When this exception occurs, the return address on the stack is the address of the next instruction to execute.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The trap handler can decode this opcode and decide how to proceed. 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Debuggers that use the trace exception for single stepping often disassemble the next instruction using the return address on the stack as a pointer to that instruction's opcode bytes.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unique capability: </a:t>
            </a:r>
            <a:r>
              <a:rPr lang="en-US" dirty="0" err="1" smtClean="0"/>
              <a:t>CyberZou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CyberZou</a:t>
            </a:r>
            <a:r>
              <a:rPr lang="en-US" dirty="0" smtClean="0"/>
              <a:t>” is a special laboratory for research and education on Malware Analysis and Defense</a:t>
            </a:r>
          </a:p>
          <a:p>
            <a:pPr lvl="1"/>
            <a:r>
              <a:rPr lang="en-US" dirty="0" smtClean="0"/>
              <a:t>Malware = </a:t>
            </a:r>
            <a:r>
              <a:rPr lang="en-US" b="1" dirty="0" smtClean="0"/>
              <a:t>Mal</a:t>
            </a:r>
            <a:r>
              <a:rPr lang="en-US" dirty="0" smtClean="0"/>
              <a:t>icious Soft</a:t>
            </a:r>
            <a:r>
              <a:rPr lang="en-US" b="1" dirty="0" smtClean="0"/>
              <a:t>ware :</a:t>
            </a:r>
            <a:r>
              <a:rPr lang="en-US" dirty="0" smtClean="0"/>
              <a:t> viruses, worms, etc.</a:t>
            </a:r>
          </a:p>
          <a:p>
            <a:pPr lvl="1"/>
            <a:r>
              <a:rPr lang="en-US" dirty="0" smtClean="0"/>
              <a:t>Menagerie of known malware</a:t>
            </a:r>
          </a:p>
          <a:p>
            <a:pPr lvl="2"/>
            <a:r>
              <a:rPr lang="en-US" dirty="0" smtClean="0"/>
              <a:t>I.e., a “</a:t>
            </a:r>
            <a:r>
              <a:rPr lang="en-US" dirty="0" err="1" smtClean="0"/>
              <a:t>Zou</a:t>
            </a:r>
            <a:r>
              <a:rPr lang="en-US" dirty="0" smtClean="0"/>
              <a:t>” as in </a:t>
            </a:r>
            <a:r>
              <a:rPr lang="en-US" dirty="0" err="1" smtClean="0"/>
              <a:t>Mizzou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</a:t>
            </a:r>
            <a:endParaRPr lang="en-US" dirty="0" smtClean="0"/>
          </a:p>
          <a:p>
            <a:pPr lvl="2"/>
            <a:r>
              <a:rPr lang="en-US" dirty="0" smtClean="0"/>
              <a:t>Students can learn anti-malware techniques</a:t>
            </a:r>
          </a:p>
          <a:p>
            <a:pPr lvl="2"/>
            <a:r>
              <a:rPr lang="en-US" dirty="0" smtClean="0"/>
              <a:t>Coursework not typically found in academia</a:t>
            </a:r>
          </a:p>
          <a:p>
            <a:pPr lvl="2"/>
            <a:r>
              <a:rPr lang="en-US" dirty="0" smtClean="0"/>
              <a:t>Isolated network to prevent accidental unpleasantness</a:t>
            </a:r>
          </a:p>
          <a:p>
            <a:r>
              <a:rPr lang="en-US" dirty="0" smtClean="0"/>
              <a:t>Opportunities for innovative interdisciplinary classes</a:t>
            </a:r>
          </a:p>
          <a:p>
            <a:pPr lvl="1"/>
            <a:r>
              <a:rPr lang="en-US" dirty="0" smtClean="0"/>
              <a:t>NSF proposal to </a:t>
            </a:r>
            <a:r>
              <a:rPr lang="en-US" i="1" dirty="0" smtClean="0"/>
              <a:t>Innovations in Engineering Education, Curriculum and Infrastructure </a:t>
            </a:r>
            <a:r>
              <a:rPr lang="en-US" dirty="0" smtClean="0"/>
              <a:t>program</a:t>
            </a:r>
          </a:p>
          <a:p>
            <a:pPr lvl="1"/>
            <a:r>
              <a:rPr lang="en-US" dirty="0" smtClean="0"/>
              <a:t>“…systems level thinking and the interaction of biology and engineering”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8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7764" name="Text Box 3"/>
          <p:cNvSpPr txBox="1">
            <a:spLocks noChangeArrowheads="1"/>
          </p:cNvSpPr>
          <p:nvPr/>
        </p:nvSpPr>
        <p:spPr bwMode="auto">
          <a:xfrm>
            <a:off x="504825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7768" name="Line 9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7769" name="Rectangle 10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7770" name="Text Box 12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7771" name="Text Box 13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13"/>
          <p:cNvSpPr txBox="1">
            <a:spLocks noChangeArrowheads="1"/>
          </p:cNvSpPr>
          <p:nvPr/>
        </p:nvSpPr>
        <p:spPr bwMode="auto">
          <a:xfrm>
            <a:off x="503238" y="1828800"/>
            <a:ext cx="3121025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  <a:p>
            <a:pPr algn="ctr"/>
            <a:r>
              <a:rPr lang="en-US" b="1">
                <a:latin typeface="Courier New" pitchFamily="-109" charset="0"/>
              </a:rPr>
              <a:t>L: instruction; </a:t>
            </a:r>
          </a:p>
          <a:p>
            <a:pPr algn="ctr"/>
            <a:r>
              <a:rPr lang="en-US" b="1">
                <a:latin typeface="Courier New" pitchFamily="-109" charset="0"/>
              </a:rPr>
              <a:t>L+1: next-instr;</a:t>
            </a:r>
          </a:p>
          <a:p>
            <a:pPr algn="ctr"/>
            <a:r>
              <a:rPr lang="en-US" b="1">
                <a:latin typeface="Courier New" pitchFamily="-109" charset="0"/>
              </a:rPr>
              <a:t>…</a:t>
            </a:r>
          </a:p>
        </p:txBody>
      </p:sp>
      <p:sp>
        <p:nvSpPr>
          <p:cNvPr id="119811" name="Rectangle 2"/>
          <p:cNvSpPr>
            <a:spLocks noChangeArrowheads="1"/>
          </p:cNvSpPr>
          <p:nvPr/>
        </p:nvSpPr>
        <p:spPr bwMode="auto">
          <a:xfrm>
            <a:off x="4343400" y="2362200"/>
            <a:ext cx="1219200" cy="381000"/>
          </a:xfrm>
          <a:prstGeom prst="rect">
            <a:avLst/>
          </a:prstGeom>
          <a:solidFill>
            <a:srgbClr val="F4F4F4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If the trace bit is set…</a:t>
            </a:r>
          </a:p>
        </p:txBody>
      </p:sp>
      <p:sp>
        <p:nvSpPr>
          <p:cNvPr id="119813" name="Line 5"/>
          <p:cNvSpPr>
            <a:spLocks noChangeShapeType="1"/>
          </p:cNvSpPr>
          <p:nvPr/>
        </p:nvSpPr>
        <p:spPr bwMode="auto">
          <a:xfrm>
            <a:off x="2209800" y="2590800"/>
            <a:ext cx="18288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343400" y="2743200"/>
            <a:ext cx="12192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run-time</a:t>
            </a:r>
          </a:p>
          <a:p>
            <a:pPr algn="ctr"/>
            <a:r>
              <a:rPr lang="en-US"/>
              <a:t>stack</a:t>
            </a:r>
          </a:p>
        </p:txBody>
      </p:sp>
      <p:sp>
        <p:nvSpPr>
          <p:cNvPr id="119815" name="Rectangle 7"/>
          <p:cNvSpPr>
            <a:spLocks noChangeArrowheads="1"/>
          </p:cNvSpPr>
          <p:nvPr/>
        </p:nvSpPr>
        <p:spPr bwMode="auto">
          <a:xfrm>
            <a:off x="4648200" y="23622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latin typeface="Courier New" pitchFamily="-109" charset="0"/>
              </a:rPr>
              <a:t>L+1</a:t>
            </a:r>
          </a:p>
        </p:txBody>
      </p:sp>
      <p:sp>
        <p:nvSpPr>
          <p:cNvPr id="119816" name="Line 8"/>
          <p:cNvSpPr>
            <a:spLocks noChangeShapeType="1"/>
          </p:cNvSpPr>
          <p:nvPr/>
        </p:nvSpPr>
        <p:spPr bwMode="auto">
          <a:xfrm>
            <a:off x="5410200" y="4038600"/>
            <a:ext cx="457200" cy="762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5410200" y="4953000"/>
            <a:ext cx="10668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INT 1</a:t>
            </a:r>
          </a:p>
          <a:p>
            <a:pPr algn="ctr"/>
            <a:r>
              <a:rPr lang="en-US" sz="2000"/>
              <a:t>Interrupt </a:t>
            </a:r>
          </a:p>
          <a:p>
            <a:pPr algn="ctr"/>
            <a:r>
              <a:rPr lang="en-US" sz="2000"/>
              <a:t>Service </a:t>
            </a:r>
          </a:p>
          <a:p>
            <a:pPr algn="ctr"/>
            <a:r>
              <a:rPr lang="en-US" sz="2000"/>
              <a:t>Routine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5943600" y="3962400"/>
            <a:ext cx="129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control flow</a:t>
            </a:r>
          </a:p>
          <a:p>
            <a:r>
              <a:rPr lang="en-US" sz="1800" i="1">
                <a:latin typeface="Times New Roman" pitchFamily="-109" charset="0"/>
              </a:rPr>
              <a:t>runs to ISR</a:t>
            </a:r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4114800" y="1600200"/>
            <a:ext cx="1644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i="1">
                <a:latin typeface="Times New Roman" pitchFamily="-109" charset="0"/>
              </a:rPr>
              <a:t>return address </a:t>
            </a:r>
          </a:p>
          <a:p>
            <a:r>
              <a:rPr lang="en-US" sz="1800" i="1">
                <a:latin typeface="Times New Roman" pitchFamily="-109" charset="0"/>
              </a:rPr>
              <a:t>pushed on stack</a:t>
            </a:r>
          </a:p>
        </p:txBody>
      </p:sp>
      <p:sp>
        <p:nvSpPr>
          <p:cNvPr id="119820" name="AutoShape 12"/>
          <p:cNvSpPr>
            <a:spLocks noChangeArrowheads="1"/>
          </p:cNvSpPr>
          <p:nvPr/>
        </p:nvSpPr>
        <p:spPr bwMode="auto">
          <a:xfrm>
            <a:off x="2209800" y="4953000"/>
            <a:ext cx="1447800" cy="1066800"/>
          </a:xfrm>
          <a:prstGeom prst="wedgeRectCallout">
            <a:avLst>
              <a:gd name="adj1" fmla="val 161292"/>
              <a:gd name="adj2" fmla="val 9819"/>
            </a:avLst>
          </a:prstGeom>
          <a:solidFill>
            <a:schemeClr val="fol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600" i="1">
                <a:latin typeface="Times New Roman" pitchFamily="-109" charset="0"/>
              </a:rPr>
              <a:t>if this ISR has 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been infected,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much mischief</a:t>
            </a:r>
          </a:p>
          <a:p>
            <a:pPr algn="ctr"/>
            <a:r>
              <a:rPr lang="en-US" sz="1600" i="1">
                <a:latin typeface="Times New Roman" pitchFamily="-109" charset="0"/>
              </a:rPr>
              <a:t>can occur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11"/>
          <p:cNvSpPr>
            <a:spLocks noChangeArrowheads="1"/>
          </p:cNvSpPr>
          <p:nvPr/>
        </p:nvSpPr>
        <p:spPr bwMode="auto">
          <a:xfrm>
            <a:off x="6019800" y="4343400"/>
            <a:ext cx="2209800" cy="1828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500" smtClean="0">
                <a:ea typeface="ＭＳ Ｐゴシック" pitchFamily="-109" charset="-128"/>
              </a:rPr>
              <a:t>Ex: Nexiv_Der (“red vixen”) virus*</a:t>
            </a:r>
            <a:endParaRPr lang="en-US" smtClean="0">
              <a:ea typeface="ＭＳ Ｐゴシック" pitchFamily="-109" charset="-128"/>
            </a:endParaRPr>
          </a:p>
        </p:txBody>
      </p:sp>
      <p:sp>
        <p:nvSpPr>
          <p:cNvPr id="12186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524000"/>
            <a:ext cx="8229600" cy="2928938"/>
          </a:xfrm>
        </p:spPr>
        <p:txBody>
          <a:bodyPr/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Overwrite INT 1 (TRACE) interrupt service routine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When new ISR is called, see if the next instruction is a control-flow instruction (e.g., “JMP”)</a:t>
            </a:r>
          </a:p>
          <a:p>
            <a:pPr lvl="1" eaLnBrk="1" hangingPunct="1"/>
            <a:r>
              <a:rPr lang="en-US" sz="2200" smtClean="0">
                <a:ea typeface="ＭＳ Ｐゴシック" pitchFamily="-109" charset="-128"/>
              </a:rPr>
              <a:t>If it is, then it knows it is at the edge of a basic block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Call virus code instead</a:t>
            </a:r>
          </a:p>
          <a:p>
            <a:pPr lvl="3" eaLnBrk="1" hangingPunct="1"/>
            <a:r>
              <a:rPr lang="en-US" sz="1800" smtClean="0">
                <a:ea typeface="ＭＳ Ｐゴシック" pitchFamily="-109" charset="-128"/>
              </a:rPr>
              <a:t>will return to legitimate “next instruction” when virus is done</a:t>
            </a:r>
          </a:p>
          <a:p>
            <a:pPr lvl="3" eaLnBrk="1" hangingPunct="1">
              <a:buFont typeface="Wingdings" pitchFamily="-109" charset="2"/>
              <a:buNone/>
            </a:pPr>
            <a:endParaRPr lang="en-US" sz="1800" smtClean="0">
              <a:ea typeface="ＭＳ Ｐゴシック" pitchFamily="-109" charset="-128"/>
            </a:endParaRP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6172200" y="4419600"/>
            <a:ext cx="1866900" cy="1600200"/>
            <a:chOff x="4104" y="2016"/>
            <a:chExt cx="1176" cy="1008"/>
          </a:xfrm>
        </p:grpSpPr>
        <p:sp>
          <p:nvSpPr>
            <p:cNvPr id="121865" name="Oval 4"/>
            <p:cNvSpPr>
              <a:spLocks noChangeArrowheads="1"/>
            </p:cNvSpPr>
            <p:nvPr/>
          </p:nvSpPr>
          <p:spPr bwMode="auto">
            <a:xfrm>
              <a:off x="4104" y="201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121866" name="Oval 5"/>
            <p:cNvSpPr>
              <a:spLocks noChangeArrowheads="1"/>
            </p:cNvSpPr>
            <p:nvPr/>
          </p:nvSpPr>
          <p:spPr bwMode="auto">
            <a:xfrm>
              <a:off x="4800" y="2736"/>
              <a:ext cx="240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6</a:t>
              </a:r>
            </a:p>
          </p:txBody>
        </p:sp>
        <p:sp>
          <p:nvSpPr>
            <p:cNvPr id="121867" name="Line 6"/>
            <p:cNvSpPr>
              <a:spLocks noChangeShapeType="1"/>
            </p:cNvSpPr>
            <p:nvPr/>
          </p:nvSpPr>
          <p:spPr bwMode="auto">
            <a:xfrm>
              <a:off x="4248" y="2256"/>
              <a:ext cx="552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8" name="Line 7"/>
            <p:cNvSpPr>
              <a:spLocks noChangeShapeType="1"/>
            </p:cNvSpPr>
            <p:nvPr/>
          </p:nvSpPr>
          <p:spPr bwMode="auto">
            <a:xfrm flipH="1">
              <a:off x="4296" y="2880"/>
              <a:ext cx="50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69" name="Rectangle 8"/>
            <p:cNvSpPr>
              <a:spLocks noChangeArrowheads="1"/>
            </p:cNvSpPr>
            <p:nvPr/>
          </p:nvSpPr>
          <p:spPr bwMode="auto">
            <a:xfrm>
              <a:off x="4800" y="2400"/>
              <a:ext cx="480" cy="192"/>
            </a:xfrm>
            <a:prstGeom prst="rect">
              <a:avLst/>
            </a:prstGeom>
            <a:solidFill>
              <a:srgbClr val="F4F4F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virus</a:t>
              </a:r>
            </a:p>
          </p:txBody>
        </p:sp>
        <p:sp>
          <p:nvSpPr>
            <p:cNvPr id="121870" name="Line 9"/>
            <p:cNvSpPr>
              <a:spLocks noChangeShapeType="1"/>
            </p:cNvSpPr>
            <p:nvPr/>
          </p:nvSpPr>
          <p:spPr bwMode="auto">
            <a:xfrm flipH="1">
              <a:off x="4992" y="2592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1862" name="AutoShape 12"/>
          <p:cNvSpPr>
            <a:spLocks noChangeArrowheads="1"/>
          </p:cNvSpPr>
          <p:nvPr/>
        </p:nvSpPr>
        <p:spPr bwMode="auto">
          <a:xfrm>
            <a:off x="2971800" y="5562600"/>
            <a:ext cx="2133600" cy="304800"/>
          </a:xfrm>
          <a:prstGeom prst="wedgeRectCallout">
            <a:avLst>
              <a:gd name="adj1" fmla="val 159597"/>
              <a:gd name="adj2" fmla="val -52606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legitimate next instruction</a:t>
            </a:r>
          </a:p>
        </p:txBody>
      </p:sp>
      <p:sp>
        <p:nvSpPr>
          <p:cNvPr id="121863" name="AutoShape 13"/>
          <p:cNvSpPr>
            <a:spLocks noChangeArrowheads="1"/>
          </p:cNvSpPr>
          <p:nvPr/>
        </p:nvSpPr>
        <p:spPr bwMode="auto">
          <a:xfrm>
            <a:off x="3733800" y="4800600"/>
            <a:ext cx="1600200" cy="533400"/>
          </a:xfrm>
          <a:prstGeom prst="wedgeRectCallout">
            <a:avLst>
              <a:gd name="adj1" fmla="val 119245"/>
              <a:gd name="adj2" fmla="val -48213"/>
            </a:avLst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INT 1; control flow </a:t>
            </a:r>
          </a:p>
          <a:p>
            <a:pPr algn="ctr"/>
            <a:r>
              <a:rPr lang="en-US" sz="1400"/>
              <a:t>instruction occurs</a:t>
            </a:r>
          </a:p>
        </p:txBody>
      </p:sp>
      <p:sp>
        <p:nvSpPr>
          <p:cNvPr id="121864" name="Text Box 14"/>
          <p:cNvSpPr txBox="1">
            <a:spLocks noChangeArrowheads="1"/>
          </p:cNvSpPr>
          <p:nvPr/>
        </p:nvSpPr>
        <p:spPr bwMode="auto">
          <a:xfrm>
            <a:off x="127000" y="6400800"/>
            <a:ext cx="5359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i="1">
                <a:latin typeface="Times New Roman" pitchFamily="-109" charset="0"/>
              </a:rPr>
              <a:t>* W32/Perenast (2003) uses standard Windows debugging API similarly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719263"/>
            <a:ext cx="8610600" cy="4411662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Similar to Red Vixen in that a change in control flow is identified and exploited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API hooking identifies a call to an external library instead of overwriting a ISR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In Windows PE format, there is an “import directory” that identifies all library calls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 smtClean="0">
                <a:ea typeface="ＭＳ Ｐゴシック" pitchFamily="-109" charset="-128"/>
              </a:rPr>
              <a:t>API Hooking Virus inspects target application for calls referencing these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e.g.,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where PTR refers to imports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Then, replace this call with call to virus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…when virus code finishes, continue with “</a:t>
            </a:r>
            <a:r>
              <a:rPr lang="en-US" sz="1800" b="1" smtClean="0">
                <a:latin typeface="Courier New" pitchFamily="-109" charset="0"/>
                <a:ea typeface="ＭＳ Ｐゴシック" pitchFamily="-109" charset="-128"/>
              </a:rPr>
              <a:t>CALL DWORD PTR []</a:t>
            </a:r>
            <a:r>
              <a:rPr lang="en-US" sz="2200" smtClean="0">
                <a:ea typeface="ＭＳ Ｐゴシック" pitchFamily="-109" charset="-128"/>
              </a:rPr>
              <a:t>”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API Hooking redux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3657600"/>
            <a:ext cx="8229600" cy="24733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Replaces call to library function with call to virus in host’s code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Obscures the entry point of the virus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If </a:t>
            </a:r>
            <a:r>
              <a:rPr lang="en-US" sz="2200" b="1" smtClean="0">
                <a:latin typeface="Courier New" pitchFamily="-109" charset="0"/>
                <a:ea typeface="ＭＳ Ｐゴシック" pitchFamily="-109" charset="-128"/>
              </a:rPr>
              <a:t>ExitProcess()</a:t>
            </a:r>
            <a:r>
              <a:rPr lang="en-US" sz="2200" smtClean="0">
                <a:ea typeface="ＭＳ Ｐゴシック" pitchFamily="-109" charset="-128"/>
              </a:rPr>
              <a:t> is used, virus will run more often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usually called upon exit of host applications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200" smtClean="0">
                <a:ea typeface="ＭＳ Ｐゴシック" pitchFamily="-109" charset="-128"/>
              </a:rPr>
              <a:t>“Function-call Hooking” attempts to replace call to user subroutine with call to virus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e.g., “CALL Foobar” with “CALL _virus”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>
                <a:ea typeface="ＭＳ Ｐゴシック" pitchFamily="-109" charset="-128"/>
              </a:rPr>
              <a:t>slightly trickier than you’d think. Why?</a:t>
            </a: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58" name="Text Box 9"/>
          <p:cNvSpPr txBox="1">
            <a:spLocks noChangeArrowheads="1"/>
          </p:cNvSpPr>
          <p:nvPr/>
        </p:nvSpPr>
        <p:spPr bwMode="auto">
          <a:xfrm>
            <a:off x="2057400" y="2133600"/>
            <a:ext cx="18081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59" name="Rectangle 10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Text Box 11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…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5961" name="Text Box 12"/>
          <p:cNvSpPr txBox="1">
            <a:spLocks noChangeArrowheads="1"/>
          </p:cNvSpPr>
          <p:nvPr/>
        </p:nvSpPr>
        <p:spPr bwMode="auto">
          <a:xfrm>
            <a:off x="5126038" y="2133600"/>
            <a:ext cx="11668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“call </a:t>
            </a:r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r>
              <a:rPr lang="en-US" sz="140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125962" name="Rectangle 13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5963" name="AutoShape 14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5964" name="Text Box 15"/>
          <p:cNvSpPr txBox="1">
            <a:spLocks noChangeArrowheads="1"/>
          </p:cNvSpPr>
          <p:nvPr/>
        </p:nvSpPr>
        <p:spPr bwMode="auto">
          <a:xfrm>
            <a:off x="7335838" y="3124200"/>
            <a:ext cx="18081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“call </a:t>
            </a:r>
            <a:r>
              <a:rPr lang="en-US" sz="1200" b="1">
                <a:latin typeface="Courier New" pitchFamily="-109" charset="0"/>
              </a:rPr>
              <a:t>ExitProcess()</a:t>
            </a:r>
            <a:r>
              <a:rPr lang="en-US" sz="1400"/>
              <a:t>”</a:t>
            </a:r>
          </a:p>
        </p:txBody>
      </p:sp>
      <p:sp>
        <p:nvSpPr>
          <p:cNvPr id="125965" name="Line 16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Import Directory Corruption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4308475"/>
            <a:ext cx="8229600" cy="2016125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600" smtClean="0">
                <a:ea typeface="ＭＳ Ｐゴシック" pitchFamily="-109" charset="-128"/>
              </a:rPr>
              <a:t>Similar to API Hooking</a:t>
            </a:r>
          </a:p>
          <a:p>
            <a:pPr eaLnBrk="1" hangingPunct="1"/>
            <a:r>
              <a:rPr lang="en-US" sz="2600" smtClean="0">
                <a:ea typeface="ＭＳ Ｐゴシック" pitchFamily="-109" charset="-128"/>
              </a:rPr>
              <a:t>Replaces Import Directory Entries with virus entry point</a:t>
            </a:r>
          </a:p>
          <a:p>
            <a:pPr lvl="1" eaLnBrk="1" hangingPunct="1"/>
            <a:r>
              <a:rPr lang="en-US" sz="2400" smtClean="0">
                <a:ea typeface="ＭＳ Ｐゴシック" pitchFamily="-109" charset="-128"/>
              </a:rPr>
              <a:t>Keeping a copy of original import directory</a:t>
            </a:r>
          </a:p>
        </p:txBody>
      </p:sp>
      <p:sp>
        <p:nvSpPr>
          <p:cNvPr id="128004" name="Rectangle 4"/>
          <p:cNvSpPr>
            <a:spLocks noChangeArrowheads="1"/>
          </p:cNvSpPr>
          <p:nvPr/>
        </p:nvSpPr>
        <p:spPr bwMode="auto">
          <a:xfrm>
            <a:off x="2057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2133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LibrFunction)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  <p:sp>
        <p:nvSpPr>
          <p:cNvPr id="128006" name="Rectangle 7"/>
          <p:cNvSpPr>
            <a:spLocks noChangeArrowheads="1"/>
          </p:cNvSpPr>
          <p:nvPr/>
        </p:nvSpPr>
        <p:spPr bwMode="auto">
          <a:xfrm>
            <a:off x="5105400" y="1676400"/>
            <a:ext cx="1828800" cy="1524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Text Box 8"/>
          <p:cNvSpPr txBox="1">
            <a:spLocks noChangeArrowheads="1"/>
          </p:cNvSpPr>
          <p:nvPr/>
        </p:nvSpPr>
        <p:spPr bwMode="auto">
          <a:xfrm>
            <a:off x="5181600" y="2551113"/>
            <a:ext cx="1752600" cy="649287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</a:p>
          <a:p>
            <a:r>
              <a:rPr lang="en-US" sz="1200" b="1">
                <a:solidFill>
                  <a:srgbClr val="FF0000"/>
                </a:solidFill>
                <a:latin typeface="Courier New" pitchFamily="-109" charset="0"/>
              </a:rPr>
              <a:t>_virus</a:t>
            </a:r>
            <a:endParaRPr lang="en-US" sz="1200" b="1">
              <a:latin typeface="Courier New" pitchFamily="-109" charset="0"/>
            </a:endParaRPr>
          </a:p>
        </p:txBody>
      </p:sp>
      <p:sp>
        <p:nvSpPr>
          <p:cNvPr id="128008" name="Rectangle 10"/>
          <p:cNvSpPr>
            <a:spLocks noChangeArrowheads="1"/>
          </p:cNvSpPr>
          <p:nvPr/>
        </p:nvSpPr>
        <p:spPr bwMode="auto">
          <a:xfrm>
            <a:off x="5105400" y="3200400"/>
            <a:ext cx="1828800" cy="304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000"/>
              <a:t>virus</a:t>
            </a:r>
          </a:p>
        </p:txBody>
      </p:sp>
      <p:sp>
        <p:nvSpPr>
          <p:cNvPr id="128009" name="AutoShape 11"/>
          <p:cNvSpPr>
            <a:spLocks noChangeArrowheads="1"/>
          </p:cNvSpPr>
          <p:nvPr/>
        </p:nvSpPr>
        <p:spPr bwMode="auto">
          <a:xfrm>
            <a:off x="4114800" y="2362200"/>
            <a:ext cx="762000" cy="457200"/>
          </a:xfrm>
          <a:prstGeom prst="rightArrow">
            <a:avLst>
              <a:gd name="adj1" fmla="val 50000"/>
              <a:gd name="adj2" fmla="val 41667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Line 13"/>
          <p:cNvSpPr>
            <a:spLocks noChangeShapeType="1"/>
          </p:cNvSpPr>
          <p:nvPr/>
        </p:nvSpPr>
        <p:spPr bwMode="auto">
          <a:xfrm flipH="1">
            <a:off x="6858000" y="3276600"/>
            <a:ext cx="609600" cy="152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Text Box 14"/>
          <p:cNvSpPr txBox="1">
            <a:spLocks noChangeArrowheads="1"/>
          </p:cNvSpPr>
          <p:nvPr/>
        </p:nvSpPr>
        <p:spPr bwMode="auto">
          <a:xfrm>
            <a:off x="7391400" y="3048000"/>
            <a:ext cx="1447800" cy="649288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latin typeface="Courier New" pitchFamily="-109" charset="0"/>
              </a:rPr>
              <a:t>imports</a:t>
            </a:r>
          </a:p>
          <a:p>
            <a:r>
              <a:rPr lang="en-US" sz="1200" b="1">
                <a:latin typeface="Courier New" pitchFamily="-109" charset="0"/>
              </a:rPr>
              <a:t>LibrFunction)</a:t>
            </a:r>
          </a:p>
          <a:p>
            <a:r>
              <a:rPr lang="en-US" sz="1200" b="1">
                <a:latin typeface="Courier New" pitchFamily="-109" charset="0"/>
              </a:rPr>
              <a:t>ExitProcess()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mtClean="0"/>
              <a:t>Polymorphic, Oligomorphic, Metamorphic Viruses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-109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6868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Viruses propagate via </a:t>
            </a:r>
            <a:r>
              <a:rPr lang="en-US" sz="3900" u="sng" smtClean="0"/>
              <a:t>infection</a:t>
            </a:r>
            <a:endParaRPr lang="en-US" sz="3400" smtClean="0"/>
          </a:p>
        </p:txBody>
      </p:sp>
      <p:sp>
        <p:nvSpPr>
          <p:cNvPr id="1741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093610-3176-4C46-A41E-675A30EBF181}" type="slidenum">
              <a:rPr lang="en-US"/>
              <a:pPr/>
              <a:t>47</a:t>
            </a:fld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266825" y="4800600"/>
            <a:ext cx="7648575" cy="1879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(a) A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(b) An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(c) A compressed infected program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(d) An encrypted virus</a:t>
            </a:r>
          </a:p>
          <a:p>
            <a:pPr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000" smtClean="0"/>
              <a:t>(e) A compressed virus with encrypted compression code</a:t>
            </a:r>
            <a:endParaRPr lang="en-US" sz="2400" smtClean="0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95400" y="1371600"/>
            <a:ext cx="6438900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737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Techniques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FAEE65-8A54-43BD-A4CA-D10E7C963FA9}" type="slidenum">
              <a:rPr lang="en-US"/>
              <a:pPr/>
              <a:t>48</a:t>
            </a:fld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534400" cy="495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smtClean="0"/>
              <a:t>Stealth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Infect OS so that infected files appear normal to user</a:t>
            </a:r>
          </a:p>
          <a:p>
            <a:pPr eaLnBrk="1" hangingPunct="1"/>
            <a:r>
              <a:rPr lang="en-US" sz="2800" smtClean="0"/>
              <a:t>Macro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macro</a:t>
            </a:r>
            <a:r>
              <a:rPr lang="en-US" sz="2300" smtClean="0">
                <a:ea typeface="ＭＳ Ｐゴシック" pitchFamily="-109" charset="-128"/>
              </a:rPr>
              <a:t> is an executable program embedded in a word processing document (MS Word) or spreadsheet (Excel)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 infected document is opened, virus copies itself into global macro file and makes itself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auto-executing</a:t>
            </a:r>
            <a:r>
              <a:rPr lang="en-US" sz="2300" smtClean="0">
                <a:ea typeface="ＭＳ Ｐゴシック" pitchFamily="-109" charset="-128"/>
              </a:rPr>
              <a:t> (e.g., gets invoked whenever any document is opened)</a:t>
            </a:r>
          </a:p>
          <a:p>
            <a:pPr eaLnBrk="1" hangingPunct="1"/>
            <a:r>
              <a:rPr lang="en-US" sz="2800" smtClean="0">
                <a:solidFill>
                  <a:schemeClr val="hlink"/>
                </a:solidFill>
              </a:rPr>
              <a:t>Polymorphic</a:t>
            </a:r>
            <a:r>
              <a:rPr lang="en-US" sz="2800" smtClean="0"/>
              <a:t> viruses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Viruses that mutate and/or encrypt parts of their code with a randomly generated key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(1)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ADED27-9662-46B0-9AA5-25C4DF4ECCED}" type="slidenum">
              <a:rPr lang="en-US"/>
              <a:pPr/>
              <a:t>49</a:t>
            </a:fld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Why polymorphism</a:t>
            </a:r>
            <a:r>
              <a:rPr lang="en-US" sz="2800" smtClean="0"/>
              <a:t>?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Anti-virus scanners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 </a:t>
            </a:r>
            <a:r>
              <a:rPr lang="en-US" sz="2300" smtClean="0">
                <a:ea typeface="ＭＳ Ｐゴシック" pitchFamily="-109" charset="-128"/>
              </a:rPr>
              <a:t>detect viruses by looking for </a:t>
            </a:r>
            <a:r>
              <a:rPr lang="en-US" sz="2300" smtClean="0">
                <a:solidFill>
                  <a:schemeClr val="hlink"/>
                </a:solidFill>
                <a:ea typeface="ＭＳ Ｐゴシック" pitchFamily="-109" charset="-128"/>
              </a:rPr>
              <a:t>signatures</a:t>
            </a:r>
            <a:r>
              <a:rPr lang="en-US" sz="2300" smtClean="0">
                <a:ea typeface="ＭＳ Ｐゴシック" pitchFamily="-109" charset="-128"/>
              </a:rPr>
              <a:t> (snippets of known virus code)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Virus writers constantly try to foil scanners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Encrypted viruses</a:t>
            </a:r>
            <a:r>
              <a:rPr lang="en-US" sz="2800" smtClean="0"/>
              <a:t>: virus consists of a constant decryptor, followed by the encrypted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Cascade (DOS), Mad (Win95), Zombie (Win95)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Relatively easy to detect because decryptor is constant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Oligomorphic viruses</a:t>
            </a:r>
            <a:r>
              <a:rPr lang="en-US" sz="2800" smtClean="0"/>
              <a:t>: different versions of virus have different encryptions of the same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Small number of decryptors (96 for Memorial viruses); to detect, must understand how they are generated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Just FYI*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8288981" cy="41656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29400" y="586740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*US Citizens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748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Evolution of Polymorphic Viruses (2)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932859-7CAB-4A48-9154-C75150E57265}" type="slidenum">
              <a:rPr lang="en-US"/>
              <a:pPr/>
              <a:t>50</a:t>
            </a:fld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9600" y="1447800"/>
            <a:ext cx="8458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>
                <a:solidFill>
                  <a:schemeClr val="hlink"/>
                </a:solidFill>
              </a:rPr>
              <a:t>Polymorphic viruses</a:t>
            </a:r>
            <a:r>
              <a:rPr lang="en-US" sz="2800" smtClean="0"/>
              <a:t>: constantly create new random encryptions of the same virus body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Marburg (Win95), HPS (Win95), Coke (Win32)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Virus must contain a polymorphic engine for creating new keys and new encryptions of its body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Rather than use an explicit decryptor in each mutation, Crypto virus (Win32) decrypts its body by brute-force key search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Polymorphic viruses can be detected by </a:t>
            </a:r>
            <a:r>
              <a:rPr lang="en-US" sz="2800" smtClean="0">
                <a:solidFill>
                  <a:schemeClr val="hlink"/>
                </a:solidFill>
              </a:rPr>
              <a:t>emulation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When analyzing an executable, scanner emulates CPU for a time.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900" smtClean="0">
                <a:ea typeface="ＭＳ Ｐゴシック" pitchFamily="-109" charset="-128"/>
              </a:rPr>
              <a:t>Virus will eventually decrypt and try to execute its body, which will be recognized by scanner.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300" smtClean="0">
                <a:ea typeface="ＭＳ Ｐゴシック" pitchFamily="-109" charset="-128"/>
              </a:rPr>
              <a:t>This only works because virus body is constant!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763000" cy="762000"/>
          </a:xfrm>
        </p:spPr>
        <p:txBody>
          <a:bodyPr/>
          <a:lstStyle/>
          <a:p>
            <a:pPr eaLnBrk="1" hangingPunct="1"/>
            <a:r>
              <a:rPr lang="en-US" sz="3900" smtClean="0"/>
              <a:t>Anti-antivirus techniques</a:t>
            </a:r>
            <a:endParaRPr lang="en-US" sz="3400" smtClean="0"/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6A4F4-0A5C-4001-B4CB-125918D7A4EC}" type="slidenum">
              <a:rPr lang="en-US"/>
              <a:pPr/>
              <a:t>51</a:t>
            </a:fld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5238750"/>
            <a:ext cx="7772400" cy="1212850"/>
          </a:xfrm>
        </p:spPr>
        <p:txBody>
          <a:bodyPr/>
          <a:lstStyle/>
          <a:p>
            <a:pPr eaLnBrk="1" hangingPunct="1"/>
            <a:r>
              <a:rPr lang="en-US" sz="2800" smtClean="0"/>
              <a:t>Examples of a polymorphic virus</a:t>
            </a:r>
          </a:p>
          <a:p>
            <a:pPr lvl="1" eaLnBrk="1" hangingPunct="1"/>
            <a:r>
              <a:rPr lang="en-US" sz="2500" smtClean="0">
                <a:ea typeface="ＭＳ Ｐゴシック" pitchFamily="-109" charset="-128"/>
              </a:rPr>
              <a:t>All of these examples do the same thing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8138" y="1654175"/>
            <a:ext cx="8605837" cy="288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534400" cy="838200"/>
          </a:xfrm>
        </p:spPr>
        <p:txBody>
          <a:bodyPr/>
          <a:lstStyle/>
          <a:p>
            <a:pPr eaLnBrk="1" hangingPunct="1"/>
            <a:r>
              <a:rPr lang="en-US" sz="3900" smtClean="0"/>
              <a:t>Antivirus software</a:t>
            </a:r>
            <a:endParaRPr lang="en-US" sz="340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DD3A32-46FB-4106-B69E-0233F7B597BE}" type="slidenum">
              <a:rPr lang="en-US"/>
              <a:pPr/>
              <a:t>52</a:t>
            </a:fld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00075" y="1438275"/>
            <a:ext cx="8391525" cy="4543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Integrity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use checksums on executable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hide checksums to prevent tampering?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encrypt checksums and keep key private</a:t>
            </a:r>
          </a:p>
          <a:p>
            <a:pPr lvl="4" eaLnBrk="1" hangingPunct="1">
              <a:lnSpc>
                <a:spcPct val="90000"/>
              </a:lnSpc>
            </a:pPr>
            <a:endParaRPr lang="en-US" sz="1800" smtClean="0">
              <a:ea typeface="ＭＳ Ｐゴシック" pitchFamily="-109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Behavioral checkers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catch system calls and check for suspicious activity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i.e., record the pattern of system calls generated by an application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100" smtClean="0">
                <a:ea typeface="ＭＳ Ｐゴシック" pitchFamily="-109" charset="-128"/>
              </a:rPr>
              <a:t> compare this with known virus calling patterns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500" smtClean="0">
                <a:ea typeface="ＭＳ Ｐゴシック" pitchFamily="-109" charset="-128"/>
              </a:rPr>
              <a:t> what does “normal” activity look like?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356600" cy="914400"/>
          </a:xfrm>
        </p:spPr>
        <p:txBody>
          <a:bodyPr/>
          <a:lstStyle/>
          <a:p>
            <a:pPr eaLnBrk="1" hangingPunct="1"/>
            <a:r>
              <a:rPr lang="en-US" smtClean="0"/>
              <a:t>Virus Detection by Code Emulation</a:t>
            </a:r>
          </a:p>
        </p:txBody>
      </p:sp>
      <p:sp>
        <p:nvSpPr>
          <p:cNvPr id="29708" name="Slide Number Placeholder 4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92EC3A-A46D-4F04-BA34-07357011A0D4}" type="slidenum">
              <a:rPr lang="en-US"/>
              <a:pPr/>
              <a:t>53</a:t>
            </a:fld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938" y="2667000"/>
            <a:ext cx="1365250" cy="990600"/>
            <a:chOff x="245" y="1680"/>
            <a:chExt cx="860" cy="624"/>
          </a:xfrm>
        </p:grpSpPr>
        <p:sp>
          <p:nvSpPr>
            <p:cNvPr id="29741" name="Rectangle 4"/>
            <p:cNvSpPr>
              <a:spLocks noChangeArrowheads="1"/>
            </p:cNvSpPr>
            <p:nvPr/>
          </p:nvSpPr>
          <p:spPr bwMode="auto">
            <a:xfrm>
              <a:off x="432" y="2016"/>
              <a:ext cx="480" cy="288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42" name="Text Box 5"/>
            <p:cNvSpPr txBox="1">
              <a:spLocks noChangeArrowheads="1"/>
            </p:cNvSpPr>
            <p:nvPr/>
          </p:nvSpPr>
          <p:spPr bwMode="auto">
            <a:xfrm>
              <a:off x="245" y="1680"/>
              <a:ext cx="860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Virus body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398588" y="1538288"/>
            <a:ext cx="3249612" cy="1890712"/>
            <a:chOff x="881" y="969"/>
            <a:chExt cx="2047" cy="1191"/>
          </a:xfrm>
        </p:grpSpPr>
        <p:sp>
          <p:nvSpPr>
            <p:cNvPr id="29738" name="Rectangle 7" descr="Wide downward diagonal"/>
            <p:cNvSpPr>
              <a:spLocks noChangeArrowheads="1"/>
            </p:cNvSpPr>
            <p:nvPr/>
          </p:nvSpPr>
          <p:spPr bwMode="auto">
            <a:xfrm>
              <a:off x="168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9" name="Text Box 8"/>
            <p:cNvSpPr txBox="1">
              <a:spLocks noChangeArrowheads="1"/>
            </p:cNvSpPr>
            <p:nvPr/>
          </p:nvSpPr>
          <p:spPr bwMode="auto">
            <a:xfrm>
              <a:off x="881" y="969"/>
              <a:ext cx="2047" cy="335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Randomly generates a new key</a:t>
              </a:r>
            </a:p>
            <a:p>
              <a:pPr algn="ctr">
                <a:lnSpc>
                  <a:spcPct val="80000"/>
                </a:lnSpc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600">
                  <a:latin typeface="Tahoma" pitchFamily="-109" charset="0"/>
                </a:rPr>
                <a:t>and corresponding decryptor code</a:t>
              </a:r>
            </a:p>
          </p:txBody>
        </p:sp>
        <p:sp>
          <p:nvSpPr>
            <p:cNvPr id="29740" name="Line 9"/>
            <p:cNvSpPr>
              <a:spLocks noChangeShapeType="1"/>
            </p:cNvSpPr>
            <p:nvPr/>
          </p:nvSpPr>
          <p:spPr bwMode="auto">
            <a:xfrm flipV="1">
              <a:off x="912" y="1488"/>
              <a:ext cx="768" cy="6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429000" y="2133600"/>
            <a:ext cx="5124450" cy="457200"/>
            <a:chOff x="2160" y="1344"/>
            <a:chExt cx="3228" cy="288"/>
          </a:xfrm>
        </p:grpSpPr>
        <p:sp>
          <p:nvSpPr>
            <p:cNvPr id="29734" name="Rectangle 11" descr="Wide downward diagonal"/>
            <p:cNvSpPr>
              <a:spLocks noChangeArrowheads="1"/>
            </p:cNvSpPr>
            <p:nvPr/>
          </p:nvSpPr>
          <p:spPr bwMode="auto">
            <a:xfrm>
              <a:off x="3120" y="1344"/>
              <a:ext cx="480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5" name="Rectangle 12" descr="Wide downward diagonal"/>
            <p:cNvSpPr>
              <a:spLocks noChangeArrowheads="1"/>
            </p:cNvSpPr>
            <p:nvPr/>
          </p:nvSpPr>
          <p:spPr bwMode="auto">
            <a:xfrm>
              <a:off x="3600" y="1344"/>
              <a:ext cx="816" cy="288"/>
            </a:xfrm>
            <a:prstGeom prst="rect">
              <a:avLst/>
            </a:prstGeom>
            <a:pattFill prst="wdDnDiag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6" name="Text Box 13"/>
            <p:cNvSpPr txBox="1">
              <a:spLocks noChangeArrowheads="1"/>
            </p:cNvSpPr>
            <p:nvPr/>
          </p:nvSpPr>
          <p:spPr bwMode="auto">
            <a:xfrm>
              <a:off x="4510" y="1344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A</a:t>
              </a:r>
            </a:p>
          </p:txBody>
        </p:sp>
        <p:sp>
          <p:nvSpPr>
            <p:cNvPr id="29737" name="Line 14"/>
            <p:cNvSpPr>
              <a:spLocks noChangeShapeType="1"/>
            </p:cNvSpPr>
            <p:nvPr/>
          </p:nvSpPr>
          <p:spPr bwMode="auto">
            <a:xfrm flipV="1">
              <a:off x="2160" y="1488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334000" y="1587500"/>
            <a:ext cx="2516188" cy="546100"/>
            <a:chOff x="3360" y="1000"/>
            <a:chExt cx="1585" cy="344"/>
          </a:xfrm>
        </p:grpSpPr>
        <p:sp>
          <p:nvSpPr>
            <p:cNvPr id="29732" name="Freeform 16"/>
            <p:cNvSpPr>
              <a:spLocks/>
            </p:cNvSpPr>
            <p:nvPr/>
          </p:nvSpPr>
          <p:spPr bwMode="auto">
            <a:xfrm>
              <a:off x="3360" y="1000"/>
              <a:ext cx="624" cy="344"/>
            </a:xfrm>
            <a:custGeom>
              <a:avLst/>
              <a:gdLst>
                <a:gd name="T0" fmla="*/ 0 w 624"/>
                <a:gd name="T1" fmla="*/ 344 h 344"/>
                <a:gd name="T2" fmla="*/ 288 w 624"/>
                <a:gd name="T3" fmla="*/ 8 h 344"/>
                <a:gd name="T4" fmla="*/ 624 w 624"/>
                <a:gd name="T5" fmla="*/ 296 h 344"/>
                <a:gd name="T6" fmla="*/ 0 60000 65536"/>
                <a:gd name="T7" fmla="*/ 0 60000 65536"/>
                <a:gd name="T8" fmla="*/ 0 60000 65536"/>
                <a:gd name="T9" fmla="*/ 0 w 624"/>
                <a:gd name="T10" fmla="*/ 0 h 344"/>
                <a:gd name="T11" fmla="*/ 624 w 624"/>
                <a:gd name="T12" fmla="*/ 344 h 3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44">
                  <a:moveTo>
                    <a:pt x="0" y="344"/>
                  </a:moveTo>
                  <a:cubicBezTo>
                    <a:pt x="92" y="180"/>
                    <a:pt x="184" y="16"/>
                    <a:pt x="288" y="8"/>
                  </a:cubicBezTo>
                  <a:cubicBezTo>
                    <a:pt x="392" y="0"/>
                    <a:pt x="568" y="248"/>
                    <a:pt x="624" y="296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Text Box 17"/>
            <p:cNvSpPr txBox="1">
              <a:spLocks noChangeArrowheads="1"/>
            </p:cNvSpPr>
            <p:nvPr/>
          </p:nvSpPr>
          <p:spPr bwMode="auto">
            <a:xfrm>
              <a:off x="3810" y="1008"/>
              <a:ext cx="1135" cy="192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1400">
                  <a:latin typeface="Tahoma" pitchFamily="-109" charset="0"/>
                </a:rPr>
                <a:t>Decrypt and execute</a:t>
              </a:r>
            </a:p>
          </p:txBody>
        </p:sp>
      </p:grpSp>
      <p:grpSp>
        <p:nvGrpSpPr>
          <p:cNvPr id="6" name="Group 18"/>
          <p:cNvGrpSpPr>
            <a:grpSpLocks/>
          </p:cNvGrpSpPr>
          <p:nvPr/>
        </p:nvGrpSpPr>
        <p:grpSpPr bwMode="auto">
          <a:xfrm>
            <a:off x="2667000" y="2590800"/>
            <a:ext cx="3657600" cy="1066800"/>
            <a:chOff x="1680" y="1632"/>
            <a:chExt cx="2304" cy="672"/>
          </a:xfrm>
        </p:grpSpPr>
        <p:sp>
          <p:nvSpPr>
            <p:cNvPr id="29730" name="Rectangle 19" descr="Large checker board"/>
            <p:cNvSpPr>
              <a:spLocks noChangeArrowheads="1"/>
            </p:cNvSpPr>
            <p:nvPr/>
          </p:nvSpPr>
          <p:spPr bwMode="auto">
            <a:xfrm>
              <a:off x="168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31" name="Line 20"/>
            <p:cNvSpPr>
              <a:spLocks noChangeShapeType="1"/>
            </p:cNvSpPr>
            <p:nvPr/>
          </p:nvSpPr>
          <p:spPr bwMode="auto">
            <a:xfrm flipH="1">
              <a:off x="2160" y="1632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667000" y="3657600"/>
            <a:ext cx="3657600" cy="1066800"/>
            <a:chOff x="1680" y="2304"/>
            <a:chExt cx="2304" cy="672"/>
          </a:xfrm>
        </p:grpSpPr>
        <p:sp>
          <p:nvSpPr>
            <p:cNvPr id="29728" name="Rectangle 22" descr="Shingle"/>
            <p:cNvSpPr>
              <a:spLocks noChangeArrowheads="1"/>
            </p:cNvSpPr>
            <p:nvPr/>
          </p:nvSpPr>
          <p:spPr bwMode="auto">
            <a:xfrm>
              <a:off x="168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9" name="Line 23"/>
            <p:cNvSpPr>
              <a:spLocks noChangeShapeType="1"/>
            </p:cNvSpPr>
            <p:nvPr/>
          </p:nvSpPr>
          <p:spPr bwMode="auto">
            <a:xfrm flipH="1">
              <a:off x="2160" y="2304"/>
              <a:ext cx="18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/>
        </p:nvGrpSpPr>
        <p:grpSpPr bwMode="auto">
          <a:xfrm>
            <a:off x="3429000" y="4251325"/>
            <a:ext cx="5129213" cy="473075"/>
            <a:chOff x="2160" y="2678"/>
            <a:chExt cx="3231" cy="298"/>
          </a:xfrm>
        </p:grpSpPr>
        <p:sp>
          <p:nvSpPr>
            <p:cNvPr id="29724" name="Rectangle 25" descr="Shingle"/>
            <p:cNvSpPr>
              <a:spLocks noChangeArrowheads="1"/>
            </p:cNvSpPr>
            <p:nvPr/>
          </p:nvSpPr>
          <p:spPr bwMode="auto">
            <a:xfrm>
              <a:off x="3120" y="2688"/>
              <a:ext cx="480" cy="288"/>
            </a:xfrm>
            <a:prstGeom prst="rect">
              <a:avLst/>
            </a:prstGeom>
            <a:pattFill prst="shingle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5" name="Rectangle 26" descr="Shingle"/>
            <p:cNvSpPr>
              <a:spLocks noChangeArrowheads="1"/>
            </p:cNvSpPr>
            <p:nvPr/>
          </p:nvSpPr>
          <p:spPr bwMode="auto">
            <a:xfrm>
              <a:off x="3600" y="2688"/>
              <a:ext cx="816" cy="288"/>
            </a:xfrm>
            <a:prstGeom prst="rect">
              <a:avLst/>
            </a:prstGeom>
            <a:pattFill prst="shingle">
              <a:fgClr>
                <a:schemeClr val="tx2"/>
              </a:fgClr>
              <a:bgClr>
                <a:schemeClr val="hlink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6" name="Text Box 27"/>
            <p:cNvSpPr txBox="1">
              <a:spLocks noChangeArrowheads="1"/>
            </p:cNvSpPr>
            <p:nvPr/>
          </p:nvSpPr>
          <p:spPr bwMode="auto">
            <a:xfrm>
              <a:off x="4513" y="2678"/>
              <a:ext cx="878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C</a:t>
              </a:r>
            </a:p>
          </p:txBody>
        </p:sp>
        <p:sp>
          <p:nvSpPr>
            <p:cNvPr id="29727" name="Line 28"/>
            <p:cNvSpPr>
              <a:spLocks noChangeShapeType="1"/>
            </p:cNvSpPr>
            <p:nvPr/>
          </p:nvSpPr>
          <p:spPr bwMode="auto">
            <a:xfrm>
              <a:off x="2160" y="2832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429000" y="3184525"/>
            <a:ext cx="5127625" cy="473075"/>
            <a:chOff x="2160" y="2006"/>
            <a:chExt cx="3230" cy="298"/>
          </a:xfrm>
        </p:grpSpPr>
        <p:sp>
          <p:nvSpPr>
            <p:cNvPr id="29720" name="Rectangle 30" descr="Large checker board"/>
            <p:cNvSpPr>
              <a:spLocks noChangeArrowheads="1"/>
            </p:cNvSpPr>
            <p:nvPr/>
          </p:nvSpPr>
          <p:spPr bwMode="auto">
            <a:xfrm>
              <a:off x="3120" y="2016"/>
              <a:ext cx="480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rgbClr val="FFFFFF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1" name="Rectangle 31" descr="Large checker board"/>
            <p:cNvSpPr>
              <a:spLocks noChangeArrowheads="1"/>
            </p:cNvSpPr>
            <p:nvPr/>
          </p:nvSpPr>
          <p:spPr bwMode="auto">
            <a:xfrm>
              <a:off x="3600" y="2016"/>
              <a:ext cx="816" cy="288"/>
            </a:xfrm>
            <a:prstGeom prst="rect">
              <a:avLst/>
            </a:prstGeom>
            <a:pattFill prst="lgCheck">
              <a:fgClr>
                <a:schemeClr val="hlink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  <p:sp>
          <p:nvSpPr>
            <p:cNvPr id="29722" name="Text Box 32"/>
            <p:cNvSpPr txBox="1">
              <a:spLocks noChangeArrowheads="1"/>
            </p:cNvSpPr>
            <p:nvPr/>
          </p:nvSpPr>
          <p:spPr bwMode="auto">
            <a:xfrm>
              <a:off x="4514" y="2006"/>
              <a:ext cx="876" cy="25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Mutation B</a:t>
              </a:r>
            </a:p>
          </p:txBody>
        </p:sp>
        <p:sp>
          <p:nvSpPr>
            <p:cNvPr id="29723" name="Line 33"/>
            <p:cNvSpPr>
              <a:spLocks noChangeShapeType="1"/>
            </p:cNvSpPr>
            <p:nvPr/>
          </p:nvSpPr>
          <p:spPr bwMode="auto">
            <a:xfrm>
              <a:off x="2160" y="2160"/>
              <a:ext cx="9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8"/>
          <p:cNvGrpSpPr>
            <a:grpSpLocks/>
          </p:cNvGrpSpPr>
          <p:nvPr/>
        </p:nvGrpSpPr>
        <p:grpSpPr bwMode="auto">
          <a:xfrm>
            <a:off x="457200" y="5165725"/>
            <a:ext cx="7924800" cy="1235075"/>
            <a:chOff x="288" y="3254"/>
            <a:chExt cx="4992" cy="778"/>
          </a:xfrm>
        </p:grpSpPr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296" y="3254"/>
              <a:ext cx="4945" cy="250"/>
              <a:chOff x="296" y="3254"/>
              <a:chExt cx="4945" cy="250"/>
            </a:xfrm>
          </p:grpSpPr>
          <p:sp>
            <p:nvSpPr>
              <p:cNvPr id="29715" name="Text Box 36"/>
              <p:cNvSpPr txBox="1">
                <a:spLocks noChangeArrowheads="1"/>
              </p:cNvSpPr>
              <p:nvPr/>
            </p:nvSpPr>
            <p:spPr bwMode="auto">
              <a:xfrm>
                <a:off x="296" y="3254"/>
                <a:ext cx="4945" cy="250"/>
              </a:xfrm>
              <a:prstGeom prst="rect">
                <a:avLst/>
              </a:prstGeom>
              <a:noFill/>
              <a:ln w="28575">
                <a:noFill/>
                <a:prstDash val="dash"/>
                <a:miter lim="800000"/>
                <a:headEnd type="none" w="lg" len="lg"/>
                <a:tailEnd type="none" w="lg" len="lg"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accent2"/>
                  </a:buClr>
                </a:pPr>
                <a:r>
                  <a:rPr lang="en-US" sz="2000">
                    <a:solidFill>
                      <a:schemeClr val="hlink"/>
                    </a:solidFill>
                    <a:latin typeface="Tahoma" pitchFamily="-109" charset="0"/>
                  </a:rPr>
                  <a:t>To detect an unknown mutation</a:t>
                </a:r>
                <a:r>
                  <a:rPr lang="en-US" sz="2000">
                    <a:latin typeface="Tahoma" pitchFamily="-109" charset="0"/>
                  </a:rPr>
                  <a:t>                   of a known virus        ,</a:t>
                </a:r>
              </a:p>
            </p:txBody>
          </p:sp>
          <p:grpSp>
            <p:nvGrpSpPr>
              <p:cNvPr id="12" name="Group 37"/>
              <p:cNvGrpSpPr>
                <a:grpSpLocks/>
              </p:cNvGrpSpPr>
              <p:nvPr/>
            </p:nvGrpSpPr>
            <p:grpSpPr bwMode="auto">
              <a:xfrm>
                <a:off x="2688" y="3302"/>
                <a:ext cx="768" cy="192"/>
                <a:chOff x="1296" y="3456"/>
                <a:chExt cx="1296" cy="288"/>
              </a:xfrm>
            </p:grpSpPr>
            <p:sp>
              <p:nvSpPr>
                <p:cNvPr id="29718" name="Rectangle 38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296" y="3456"/>
                  <a:ext cx="480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rgbClr val="FFFFFF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  <p:sp>
              <p:nvSpPr>
                <p:cNvPr id="29719" name="Rectangle 39" descr="Wide downward diagonal"/>
                <p:cNvSpPr>
                  <a:spLocks noChangeArrowheads="1"/>
                </p:cNvSpPr>
                <p:nvPr/>
              </p:nvSpPr>
              <p:spPr bwMode="auto">
                <a:xfrm>
                  <a:off x="1776" y="3456"/>
                  <a:ext cx="816" cy="288"/>
                </a:xfrm>
                <a:prstGeom prst="rect">
                  <a:avLst/>
                </a:prstGeom>
                <a:pattFill prst="wdDnDiag">
                  <a:fgClr>
                    <a:schemeClr val="hlink"/>
                  </a:fgClr>
                  <a:bgClr>
                    <a:schemeClr val="tx2"/>
                  </a:bgClr>
                </a:pattFill>
                <a:ln w="28575">
                  <a:solidFill>
                    <a:schemeClr val="tx1"/>
                  </a:solidFill>
                  <a:miter lim="800000"/>
                  <a:headEnd type="none" w="lg" len="lg"/>
                  <a:tailEnd type="none" w="lg" len="lg"/>
                </a:ln>
              </p:spPr>
              <p:txBody>
                <a:bodyPr wrap="none" anchor="ctr"/>
                <a:lstStyle/>
                <a:p>
                  <a:pPr algn="ctr">
                    <a:spcBef>
                      <a:spcPct val="20000"/>
                    </a:spcBef>
                    <a:buClr>
                      <a:schemeClr val="accent2"/>
                    </a:buClr>
                  </a:pPr>
                  <a:endParaRPr lang="en-US">
                    <a:solidFill>
                      <a:schemeClr val="bg2"/>
                    </a:solidFill>
                    <a:latin typeface="Tahoma" pitchFamily="-109" charset="0"/>
                  </a:endParaRPr>
                </a:p>
              </p:txBody>
            </p:sp>
          </p:grpSp>
          <p:sp>
            <p:nvSpPr>
              <p:cNvPr id="29717" name="Rectangle 40"/>
              <p:cNvSpPr>
                <a:spLocks noChangeArrowheads="1"/>
              </p:cNvSpPr>
              <p:nvPr/>
            </p:nvSpPr>
            <p:spPr bwMode="auto">
              <a:xfrm>
                <a:off x="4752" y="3302"/>
                <a:ext cx="336" cy="192"/>
              </a:xfrm>
              <a:prstGeom prst="rect">
                <a:avLst/>
              </a:prstGeom>
              <a:solidFill>
                <a:srgbClr val="000080"/>
              </a:solid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0" name="Text Box 41"/>
            <p:cNvSpPr txBox="1">
              <a:spLocks noChangeArrowheads="1"/>
            </p:cNvSpPr>
            <p:nvPr/>
          </p:nvSpPr>
          <p:spPr bwMode="auto">
            <a:xfrm>
              <a:off x="288" y="3552"/>
              <a:ext cx="4876" cy="480"/>
            </a:xfrm>
            <a:prstGeom prst="rect">
              <a:avLst/>
            </a:prstGeom>
            <a:noFill/>
            <a:ln w="28575">
              <a:noFill/>
              <a:prstDash val="dash"/>
              <a:miter lim="800000"/>
              <a:headEnd type="none" w="lg" len="lg"/>
              <a:tailEnd type="none" w="lg" len="lg"/>
            </a:ln>
          </p:spPr>
          <p:txBody>
            <a:bodyPr wrap="none">
              <a:spAutoFit/>
            </a:bodyPr>
            <a:lstStyle/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emulate CPU execution of                  until the current sequence of</a:t>
              </a:r>
            </a:p>
            <a:p>
              <a:pPr>
                <a:spcBef>
                  <a:spcPct val="20000"/>
                </a:spcBef>
                <a:buClr>
                  <a:schemeClr val="accent2"/>
                </a:buClr>
              </a:pPr>
              <a:r>
                <a:rPr lang="en-US" sz="2000">
                  <a:latin typeface="Tahoma" pitchFamily="-109" charset="0"/>
                </a:rPr>
                <a:t>instruction opcodes matches the known sequence for virus body</a:t>
              </a:r>
            </a:p>
          </p:txBody>
        </p:sp>
        <p:grpSp>
          <p:nvGrpSpPr>
            <p:cNvPr id="13" name="Group 42"/>
            <p:cNvGrpSpPr>
              <a:grpSpLocks/>
            </p:cNvGrpSpPr>
            <p:nvPr/>
          </p:nvGrpSpPr>
          <p:grpSpPr bwMode="auto">
            <a:xfrm>
              <a:off x="2256" y="3600"/>
              <a:ext cx="768" cy="192"/>
              <a:chOff x="1296" y="3456"/>
              <a:chExt cx="1296" cy="288"/>
            </a:xfrm>
          </p:grpSpPr>
          <p:sp>
            <p:nvSpPr>
              <p:cNvPr id="29713" name="Rectangle 43" descr="Wide downward diagonal"/>
              <p:cNvSpPr>
                <a:spLocks noChangeArrowheads="1"/>
              </p:cNvSpPr>
              <p:nvPr/>
            </p:nvSpPr>
            <p:spPr bwMode="auto">
              <a:xfrm>
                <a:off x="1296" y="3456"/>
                <a:ext cx="480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rgbClr val="FFFFFF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  <p:sp>
            <p:nvSpPr>
              <p:cNvPr id="29714" name="Rectangle 44" descr="Wide downward diagonal"/>
              <p:cNvSpPr>
                <a:spLocks noChangeArrowheads="1"/>
              </p:cNvSpPr>
              <p:nvPr/>
            </p:nvSpPr>
            <p:spPr bwMode="auto">
              <a:xfrm>
                <a:off x="1776" y="3456"/>
                <a:ext cx="816" cy="288"/>
              </a:xfrm>
              <a:prstGeom prst="rect">
                <a:avLst/>
              </a:prstGeom>
              <a:pattFill prst="wdDnDiag">
                <a:fgClr>
                  <a:schemeClr val="hlink"/>
                </a:fgClr>
                <a:bgClr>
                  <a:schemeClr val="tx2"/>
                </a:bgClr>
              </a:pattFill>
              <a:ln w="28575">
                <a:solidFill>
                  <a:schemeClr val="tx1"/>
                </a:solidFill>
                <a:miter lim="800000"/>
                <a:headEnd type="none" w="lg" len="lg"/>
                <a:tailEnd type="none" w="lg" len="lg"/>
              </a:ln>
            </p:spPr>
            <p:txBody>
              <a:bodyPr wrap="none" anchor="ctr"/>
              <a:lstStyle/>
              <a:p>
                <a:pPr algn="ctr">
                  <a:spcBef>
                    <a:spcPct val="20000"/>
                  </a:spcBef>
                  <a:buClr>
                    <a:schemeClr val="accent2"/>
                  </a:buClr>
                </a:pPr>
                <a:endParaRPr lang="en-US">
                  <a:solidFill>
                    <a:schemeClr val="bg2"/>
                  </a:solidFill>
                  <a:latin typeface="Tahoma" pitchFamily="-109" charset="0"/>
                </a:endParaRPr>
              </a:p>
            </p:txBody>
          </p:sp>
        </p:grpSp>
        <p:sp>
          <p:nvSpPr>
            <p:cNvPr id="29712" name="Rectangle 45"/>
            <p:cNvSpPr>
              <a:spLocks noChangeArrowheads="1"/>
            </p:cNvSpPr>
            <p:nvPr/>
          </p:nvSpPr>
          <p:spPr bwMode="auto">
            <a:xfrm>
              <a:off x="4944" y="3840"/>
              <a:ext cx="336" cy="192"/>
            </a:xfrm>
            <a:prstGeom prst="rect">
              <a:avLst/>
            </a:prstGeom>
            <a:solidFill>
              <a:srgbClr val="000080"/>
            </a:solidFill>
            <a:ln w="28575">
              <a:solidFill>
                <a:schemeClr val="tx1"/>
              </a:solidFill>
              <a:miter lim="800000"/>
              <a:headEnd type="none" w="lg" len="lg"/>
              <a:tailEnd type="none" w="lg" len="lg"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accent2"/>
                </a:buClr>
              </a:pPr>
              <a:endParaRPr lang="en-US">
                <a:solidFill>
                  <a:schemeClr val="bg2"/>
                </a:solidFill>
                <a:latin typeface="Tahoma" pitchFamily="-109" charset="0"/>
              </a:endParaRPr>
            </a:p>
          </p:txBody>
        </p:sp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Viruses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1D903A-4857-4010-9AB6-CDF070A6F0EF}" type="slidenum">
              <a:rPr lang="en-US"/>
              <a:pPr/>
              <a:t>54</a:t>
            </a:fld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4582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Obvious next step: </a:t>
            </a:r>
            <a:r>
              <a:rPr lang="en-US" sz="2800" smtClean="0">
                <a:solidFill>
                  <a:schemeClr val="hlink"/>
                </a:solidFill>
              </a:rPr>
              <a:t>mutate the virus body</a:t>
            </a:r>
            <a:r>
              <a:rPr lang="en-US" sz="2800" smtClean="0"/>
              <a:t>, too!</a:t>
            </a:r>
          </a:p>
          <a:p>
            <a:pPr eaLnBrk="1" hangingPunct="1"/>
            <a:r>
              <a:rPr lang="en-US" sz="2800" smtClean="0"/>
              <a:t>Virus can carry its source code (which deliberately contains some useless junk) and recompile itself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Apparition virus (Win32)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first looks for an installed compiler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Unix machines have C compilers installed by default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changes junk in its source and recompiles itself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New binary mutation looks completely different!</a:t>
            </a:r>
          </a:p>
          <a:p>
            <a:pPr eaLnBrk="1" hangingPunct="1"/>
            <a:r>
              <a:rPr lang="en-US" sz="2800" smtClean="0"/>
              <a:t>Many macro and script viruses evolve and mutate their code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Macros/scripts are usually interpreted, not compiled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Metamorphic Mutation Techniques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A202402-F9CB-413C-AC8E-681C99CF0202}" type="slidenum">
              <a:rPr lang="en-US"/>
              <a:pPr/>
              <a:t>55</a:t>
            </a:fld>
            <a:endParaRPr 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3716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Same code, different register names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Regswap</a:t>
            </a:r>
            <a:r>
              <a:rPr lang="en-US" sz="2300" dirty="0" smtClean="0">
                <a:ea typeface="ＭＳ Ｐゴシック" pitchFamily="-109" charset="-128"/>
              </a:rPr>
              <a:t> (Win32)</a:t>
            </a:r>
          </a:p>
          <a:p>
            <a:pPr eaLnBrk="1" hangingPunct="1"/>
            <a:r>
              <a:rPr lang="en-US" sz="2800" dirty="0" smtClean="0"/>
              <a:t>Same code, different subroutine order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BadBoy</a:t>
            </a:r>
            <a:r>
              <a:rPr lang="en-US" sz="2300" dirty="0" smtClean="0">
                <a:ea typeface="ＭＳ Ｐゴシック" pitchFamily="-109" charset="-128"/>
              </a:rPr>
              <a:t> (DOS), Ghost (Win32)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If n subroutines, then n! possible mutations</a:t>
            </a:r>
          </a:p>
          <a:p>
            <a:pPr eaLnBrk="1" hangingPunct="1"/>
            <a:r>
              <a:rPr lang="en-US" sz="2800" dirty="0" smtClean="0"/>
              <a:t>Decrypt virus body instruction by instruction,  push instructions on stack, insert and remove jumps, rebuild body on stack</a:t>
            </a:r>
          </a:p>
          <a:p>
            <a:pPr lvl="1" eaLnBrk="1" hangingPunct="1"/>
            <a:r>
              <a:rPr lang="en-US" sz="2300" dirty="0" err="1" smtClean="0">
                <a:ea typeface="ＭＳ Ｐゴシック" pitchFamily="-109" charset="-128"/>
              </a:rPr>
              <a:t>Zmorph</a:t>
            </a:r>
            <a:r>
              <a:rPr lang="en-US" sz="2300" dirty="0" smtClean="0">
                <a:ea typeface="ＭＳ Ｐゴシック" pitchFamily="-109" charset="-128"/>
              </a:rPr>
              <a:t> (Win95)</a:t>
            </a:r>
          </a:p>
          <a:p>
            <a:pPr lvl="1" eaLnBrk="1" hangingPunct="1"/>
            <a:r>
              <a:rPr lang="en-US" sz="2300" dirty="0" smtClean="0">
                <a:ea typeface="ＭＳ Ｐゴシック" pitchFamily="-109" charset="-128"/>
              </a:rPr>
              <a:t>Can be detected by emulation because the rebuilt body has a constant instruction sequence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Real Permutating Engine (RPME)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B6E067-0830-4A60-A2BD-42E62C139BA8}" type="slidenum">
              <a:rPr lang="en-US"/>
              <a:pPr/>
              <a:t>56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5344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Introduced in Zperm virus (Win95) in 2000</a:t>
            </a:r>
          </a:p>
          <a:p>
            <a:pPr eaLnBrk="1" hangingPunct="1"/>
            <a:r>
              <a:rPr lang="en-US" sz="2800" smtClean="0"/>
              <a:t>Available to all virus writers, employs entire bag of metamorphic and anti-emulation techniques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Instructions are reordered, branch conditions reversed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Jumps and NOPs inserted in random places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Garbage opcodes inserted in unreachable code areas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Instruction sequences replaced with other instructions that have the same effect, but different opcodes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Mutate SUB EAX, EAX into XOR EAX, EAX   or</a:t>
            </a:r>
          </a:p>
          <a:p>
            <a:pPr lvl="2" eaLnBrk="1" hangingPunct="1"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PUSH EBP; MOV EBP, ESP into PUSH EBP; PUSH ESP; POP EBP</a:t>
            </a:r>
          </a:p>
          <a:p>
            <a:pPr eaLnBrk="1" hangingPunct="1"/>
            <a:r>
              <a:rPr lang="en-US" sz="2800" smtClean="0"/>
              <a:t>There is no constant, recognizable virus body!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Example of Zperm Mutation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C3D270-F567-45B0-B3E5-4FF7B80C1DF6}" type="slidenum">
              <a:rPr lang="en-US"/>
              <a:pPr/>
              <a:t>57</a:t>
            </a:fld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533400" y="4572000"/>
            <a:ext cx="8382000" cy="2133600"/>
          </a:xfrm>
          <a:noFill/>
        </p:spPr>
        <p:txBody>
          <a:bodyPr/>
          <a:lstStyle/>
          <a:p>
            <a:pPr eaLnBrk="1" hangingPunct="1"/>
            <a:r>
              <a:rPr lang="en-US" sz="2800" smtClean="0"/>
              <a:t>From Szor and Ferrie, </a:t>
            </a:r>
            <a:r>
              <a:rPr lang="en-US" sz="2800" smtClean="0">
                <a:solidFill>
                  <a:schemeClr val="hlink"/>
                </a:solidFill>
              </a:rPr>
              <a:t>“Hunting for Metamorphic”</a:t>
            </a:r>
            <a:endParaRPr lang="en-US" smtClean="0"/>
          </a:p>
        </p:txBody>
      </p:sp>
      <p:pic>
        <p:nvPicPr>
          <p:cNvPr id="37891" name="Picture 3" descr="zper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" y="2057400"/>
            <a:ext cx="7543800" cy="209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Defeating Anti-Virus Emulators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339B722-C95C-483A-B63E-C1ED4605AE42}" type="slidenum">
              <a:rPr lang="en-US"/>
              <a:pPr/>
              <a:t>58</a:t>
            </a:fld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Recall: to detect polymorphic viruses, emulators execute suspect code for a little bit and look for opcode sequences of known virus bodies</a:t>
            </a:r>
          </a:p>
          <a:p>
            <a:pPr eaLnBrk="1" hangingPunct="1"/>
            <a:r>
              <a:rPr lang="en-US" sz="2800" smtClean="0"/>
              <a:t>Some viruses use </a:t>
            </a:r>
            <a:r>
              <a:rPr lang="en-US" sz="2800" smtClean="0">
                <a:solidFill>
                  <a:schemeClr val="hlink"/>
                </a:solidFill>
              </a:rPr>
              <a:t>random code block insertion</a:t>
            </a:r>
            <a:r>
              <a:rPr lang="en-US" sz="2800" smtClean="0"/>
              <a:t> engines to defeat emulation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Routine inserts a code block containing millions of NOPs at the entry point prior to the main virus body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Emulator executes code for a while, does not see virus body and decides the code is benign… when main virus body is finally executed, virus propagates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Bistro (Win95) used this in combination with RPME</a:t>
            </a:r>
          </a:p>
          <a:p>
            <a:pPr lvl="1" eaLnBrk="1" hangingPunct="1"/>
            <a:endParaRPr lang="en-US" sz="2300" smtClean="0">
              <a:ea typeface="ＭＳ Ｐゴシック" pitchFamily="-109" charset="-128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Putting It All Together: Zmist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221876-9941-4C59-9D4F-17F68FC58C51}" type="slidenum">
              <a:rPr lang="en-US"/>
              <a:pPr/>
              <a:t>59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Zmist was designed in 2001 by Russian virus writer Z0mbie of “Total Zombification” fame</a:t>
            </a:r>
          </a:p>
          <a:p>
            <a:pPr eaLnBrk="1" hangingPunct="1"/>
            <a:r>
              <a:rPr lang="en-US" sz="2800" smtClean="0"/>
              <a:t>New technique: </a:t>
            </a:r>
            <a:r>
              <a:rPr lang="en-US" sz="2800" smtClean="0">
                <a:solidFill>
                  <a:schemeClr val="hlink"/>
                </a:solidFill>
              </a:rPr>
              <a:t>code integration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Virus merges itself into the instruction flow of its host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“Islands” of code are integrated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into random locations in the host</a:t>
            </a:r>
          </a:p>
          <a:p>
            <a:pPr lvl="1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program and linked by jumps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When/if virus code is run, it infects</a:t>
            </a:r>
          </a:p>
          <a:p>
            <a:pPr lvl="1" eaLnBrk="1" hangingPunct="1">
              <a:lnSpc>
                <a:spcPct val="70000"/>
              </a:lnSpc>
              <a:buFont typeface="Wingdings" pitchFamily="-109" charset="2"/>
              <a:buNone/>
            </a:pPr>
            <a:r>
              <a:rPr lang="en-US" sz="2300" smtClean="0">
                <a:ea typeface="ＭＳ Ｐゴシック" pitchFamily="-109" charset="-128"/>
              </a:rPr>
              <a:t>   every available portable executable</a:t>
            </a:r>
          </a:p>
          <a:p>
            <a:pPr lvl="2" eaLnBrk="1" hangingPunct="1"/>
            <a:r>
              <a:rPr lang="en-US" sz="2100" smtClean="0">
                <a:ea typeface="ＭＳ Ｐゴシック" pitchFamily="-109" charset="-128"/>
              </a:rPr>
              <a:t>Randomly inserted virus entry point</a:t>
            </a:r>
          </a:p>
          <a:p>
            <a:pPr lvl="2" eaLnBrk="1" hangingPunct="1">
              <a:lnSpc>
                <a:spcPct val="80000"/>
              </a:lnSpc>
              <a:buFont typeface="Wingdings" pitchFamily="-109" charset="2"/>
              <a:buNone/>
            </a:pPr>
            <a:r>
              <a:rPr lang="en-US" sz="2100" smtClean="0">
                <a:ea typeface="ＭＳ Ｐゴシック" pitchFamily="-109" charset="-128"/>
              </a:rPr>
              <a:t>   may not be reached in a particular execution</a:t>
            </a:r>
          </a:p>
        </p:txBody>
      </p:sp>
      <p:pic>
        <p:nvPicPr>
          <p:cNvPr id="41988" name="Picture 4" descr="chestburst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0" y="3657600"/>
            <a:ext cx="2667000" cy="184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FYI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057400"/>
            <a:ext cx="8786813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6809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228600"/>
            <a:ext cx="8509000" cy="914400"/>
          </a:xfrm>
        </p:spPr>
        <p:txBody>
          <a:bodyPr/>
          <a:lstStyle/>
          <a:p>
            <a:pPr eaLnBrk="1" hangingPunct="1"/>
            <a:r>
              <a:rPr lang="en-US" smtClean="0"/>
              <a:t>How Hard Is It to Write a Virus?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9004B0-DDB9-4DDD-955E-7D02CCCE063A}" type="slidenum">
              <a:rPr lang="en-US"/>
              <a:pPr/>
              <a:t>60</a:t>
            </a:fld>
            <a:endParaRPr 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1600200"/>
            <a:ext cx="8382000" cy="5105400"/>
          </a:xfrm>
        </p:spPr>
        <p:txBody>
          <a:bodyPr/>
          <a:lstStyle/>
          <a:p>
            <a:pPr eaLnBrk="1" hangingPunct="1"/>
            <a:r>
              <a:rPr lang="en-US" sz="2800" smtClean="0"/>
              <a:t>498 matches for </a:t>
            </a:r>
            <a:r>
              <a:rPr lang="en-US" sz="2800" smtClean="0">
                <a:solidFill>
                  <a:schemeClr val="hlink"/>
                </a:solidFill>
              </a:rPr>
              <a:t>“virus creation tool”</a:t>
            </a:r>
            <a:r>
              <a:rPr lang="en-US" sz="2800" smtClean="0"/>
              <a:t> in Spyware Encyclopedia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Including dozens of poly- and metamorphic engines </a:t>
            </a:r>
          </a:p>
          <a:p>
            <a:pPr eaLnBrk="1" hangingPunct="1"/>
            <a:r>
              <a:rPr lang="en-US" sz="2800" smtClean="0"/>
              <a:t>OverWriting Virus Construction Toolkit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"The perfect choice for beginners“</a:t>
            </a:r>
          </a:p>
          <a:p>
            <a:pPr eaLnBrk="1" hangingPunct="1"/>
            <a:r>
              <a:rPr lang="en-US" sz="2800" smtClean="0"/>
              <a:t>Biological Warfare Virus Creation Kit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Note: all viruses will be detected by Norton Anti-Virus </a:t>
            </a:r>
          </a:p>
          <a:p>
            <a:pPr eaLnBrk="1" hangingPunct="1"/>
            <a:r>
              <a:rPr lang="en-US" sz="2800" smtClean="0"/>
              <a:t>Vbs Worm Generator (for Visual Basic worms)</a:t>
            </a:r>
          </a:p>
          <a:p>
            <a:pPr lvl="1" eaLnBrk="1" hangingPunct="1"/>
            <a:r>
              <a:rPr lang="en-US" sz="2300" smtClean="0">
                <a:ea typeface="ＭＳ Ｐゴシック" pitchFamily="-109" charset="-128"/>
              </a:rPr>
              <a:t>Used to create the Anna Kournikova worm</a:t>
            </a:r>
          </a:p>
          <a:p>
            <a:pPr eaLnBrk="1" hangingPunct="1"/>
            <a:r>
              <a:rPr lang="en-US" sz="2800" smtClean="0"/>
              <a:t>Many others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virus?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598738"/>
            <a:ext cx="8229600" cy="44116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A virus is a sub-microscopic particle (ranging in size from about 15–600 nm)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infects the cells of a biological organism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can replicate themselves only by infecting a host cell. They therefore cannot reproduce on their own. </a:t>
            </a:r>
          </a:p>
          <a:p>
            <a:pPr eaLnBrk="1" hangingPunct="1"/>
            <a:r>
              <a:rPr lang="en-US" sz="2200" dirty="0" smtClean="0">
                <a:ea typeface="ＭＳ Ｐゴシック" pitchFamily="-109" charset="-128"/>
              </a:rPr>
              <a:t>Viruses consist of genetic material contained within a protective protein coat called a </a:t>
            </a:r>
            <a:r>
              <a:rPr lang="en-US" sz="2200" dirty="0" err="1" smtClean="0">
                <a:ea typeface="ＭＳ Ｐゴシック" pitchFamily="-109" charset="-128"/>
              </a:rPr>
              <a:t>capsid</a:t>
            </a:r>
            <a:r>
              <a:rPr lang="en-US" sz="2200" dirty="0" smtClean="0">
                <a:ea typeface="ＭＳ Ｐゴシック" pitchFamily="-109" charset="-128"/>
              </a:rPr>
              <a:t>. </a:t>
            </a:r>
          </a:p>
          <a:p>
            <a:pPr lvl="1" eaLnBrk="1" hangingPunct="1"/>
            <a:r>
              <a:rPr lang="en-US" sz="2000" dirty="0" smtClean="0">
                <a:ea typeface="ＭＳ Ｐゴシック" pitchFamily="-109" charset="-128"/>
              </a:rPr>
              <a:t>They infect a wide variety of organisms: both eukaryotes (animals, plants, </a:t>
            </a:r>
            <a:r>
              <a:rPr lang="en-US" sz="2000" dirty="0" err="1" smtClean="0">
                <a:ea typeface="ＭＳ Ｐゴシック" pitchFamily="-109" charset="-128"/>
              </a:rPr>
              <a:t>protists</a:t>
            </a:r>
            <a:r>
              <a:rPr lang="en-US" sz="2000" dirty="0" smtClean="0">
                <a:ea typeface="ＭＳ Ｐゴシック" pitchFamily="-109" charset="-128"/>
              </a:rPr>
              <a:t>, and fungi) and prokaryotes (bacteria and </a:t>
            </a:r>
            <a:r>
              <a:rPr lang="en-US" sz="2000" dirty="0" err="1" smtClean="0">
                <a:ea typeface="ＭＳ Ｐゴシック" pitchFamily="-109" charset="-128"/>
              </a:rPr>
              <a:t>archaea</a:t>
            </a:r>
            <a:r>
              <a:rPr lang="en-US" sz="2000" dirty="0" smtClean="0">
                <a:ea typeface="ＭＳ Ｐゴシック" pitchFamily="-109" charset="-128"/>
              </a:rPr>
              <a:t>). </a:t>
            </a:r>
          </a:p>
        </p:txBody>
      </p:sp>
      <p:pic>
        <p:nvPicPr>
          <p:cNvPr id="17412" name="Picture 4" descr="200px-Herpes_simpex_viru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29200" y="600075"/>
            <a:ext cx="19050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What is a computer virus?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 virus (whether biological or computational) is self-replicating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i.e., it reproduces copies of itself within some host environment</a:t>
            </a:r>
          </a:p>
          <a:p>
            <a:pPr lvl="2" eaLnBrk="1" hangingPunct="1"/>
            <a:r>
              <a:rPr lang="en-US" smtClean="0">
                <a:ea typeface="ＭＳ Ｐゴシック" pitchFamily="-109" charset="-128"/>
              </a:rPr>
              <a:t>alternatively, host cells or host OS or programs</a:t>
            </a:r>
          </a:p>
          <a:p>
            <a:pPr eaLnBrk="1" hangingPunct="1"/>
            <a:r>
              <a:rPr lang="en-US" smtClean="0">
                <a:ea typeface="ＭＳ Ｐゴシック" pitchFamily="-109" charset="-128"/>
              </a:rPr>
              <a:t>What is “self-replicating code”?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most of the programs we write strictly separate “program” from “data”</a:t>
            </a:r>
          </a:p>
          <a:p>
            <a:pPr lvl="1" eaLnBrk="1" hangingPunct="1"/>
            <a:r>
              <a:rPr lang="en-US" smtClean="0">
                <a:ea typeface="ＭＳ Ｐゴシック" pitchFamily="-109" charset="-128"/>
              </a:rPr>
              <a:t>but this separation is artificial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ea typeface="ＭＳ Ｐゴシック" pitchFamily="-109" charset="-128"/>
              </a:rPr>
              <a:t>Are Programs Data?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86840"/>
            <a:ext cx="8229600" cy="493776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>
                <a:ea typeface="ＭＳ Ｐゴシック" pitchFamily="-109" charset="-128"/>
              </a:rPr>
              <a:t>There are a number of commonly know applications/languages that manipulate code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compilers: take an input program within a source language, analyze it, and translate it into a program in a target language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metaprogramming</a:t>
            </a:r>
            <a:r>
              <a:rPr lang="en-US" sz="2400" dirty="0" smtClean="0">
                <a:ea typeface="ＭＳ Ｐゴシック" pitchFamily="-109" charset="-128"/>
              </a:rPr>
              <a:t>/staged languages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LISP/Scheme: include </a:t>
            </a:r>
            <a:r>
              <a:rPr lang="en-US" sz="2400" dirty="0" err="1" smtClean="0">
                <a:ea typeface="ＭＳ Ｐゴシック" pitchFamily="-109" charset="-128"/>
              </a:rPr>
              <a:t>quasiquote</a:t>
            </a:r>
            <a:r>
              <a:rPr lang="en-US" sz="2400" dirty="0" smtClean="0">
                <a:ea typeface="ＭＳ Ｐゴシック" pitchFamily="-109" charset="-128"/>
              </a:rPr>
              <a:t> (‘) constructs designed for writing programs that construct programs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400" dirty="0" err="1" smtClean="0">
                <a:ea typeface="ＭＳ Ｐゴシック" pitchFamily="-109" charset="-128"/>
              </a:rPr>
              <a:t>MetaML</a:t>
            </a:r>
            <a:r>
              <a:rPr lang="en-US" sz="2400" dirty="0" smtClean="0">
                <a:ea typeface="ＭＳ Ｐゴシック" pitchFamily="-109" charset="-128"/>
              </a:rPr>
              <a:t>, </a:t>
            </a:r>
            <a:r>
              <a:rPr lang="en-US" sz="2400" dirty="0" err="1" smtClean="0">
                <a:ea typeface="ＭＳ Ｐゴシック" pitchFamily="-109" charset="-128"/>
              </a:rPr>
              <a:t>MetaOCaml</a:t>
            </a:r>
            <a:r>
              <a:rPr lang="en-US" sz="2400" dirty="0" smtClean="0">
                <a:ea typeface="ＭＳ Ｐゴシック" pitchFamily="-109" charset="-128"/>
              </a:rPr>
              <a:t>, Template Haskell, Jumbo,…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ea typeface="ＭＳ Ｐゴシック" pitchFamily="-109" charset="-128"/>
              </a:rPr>
              <a:t>Run-time code generation: Tempest, Dynamo,… 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Revolution.thmx</Template>
  <TotalTime>924</TotalTime>
  <Words>3941</Words>
  <Application>Microsoft Macintosh PowerPoint</Application>
  <PresentationFormat>On-screen Show (4:3)</PresentationFormat>
  <Paragraphs>652</Paragraphs>
  <Slides>60</Slides>
  <Notes>53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Origin</vt:lpstr>
      <vt:lpstr>Malice, Exploitation, and Infection</vt:lpstr>
      <vt:lpstr>Hi, I’m Bill, glad to meet you…</vt:lpstr>
      <vt:lpstr>Some History</vt:lpstr>
      <vt:lpstr>A unique capability: CyberZou</vt:lpstr>
      <vt:lpstr>Just FYI*</vt:lpstr>
      <vt:lpstr>More FYI</vt:lpstr>
      <vt:lpstr>What is a virus?</vt:lpstr>
      <vt:lpstr>What is a computer virus?</vt:lpstr>
      <vt:lpstr>Are Programs Data?</vt:lpstr>
      <vt:lpstr>Programs ARE data at the machine level</vt:lpstr>
      <vt:lpstr>Early Virus: Elk Cloner on Apple II, 1982</vt:lpstr>
      <vt:lpstr>Malware: Unifying Nomenclature</vt:lpstr>
      <vt:lpstr>The Challenge of Virus Detection</vt:lpstr>
      <vt:lpstr>Heuristics for Virus detection</vt:lpstr>
      <vt:lpstr>Decoy “Goat” Files</vt:lpstr>
      <vt:lpstr>The Virus Writer’s POV</vt:lpstr>
      <vt:lpstr>Design Trade-offs for Virus Writers</vt:lpstr>
      <vt:lpstr>Overwriting Virus</vt:lpstr>
      <vt:lpstr>Overwriting Virus (redux)</vt:lpstr>
      <vt:lpstr>Overwriting Virus (re-redux)</vt:lpstr>
      <vt:lpstr>Appending Viruses</vt:lpstr>
      <vt:lpstr>Prepending Viruses</vt:lpstr>
      <vt:lpstr>Prepending Viruses (redux)</vt:lpstr>
      <vt:lpstr>Where do cavities come from?</vt:lpstr>
      <vt:lpstr>“Cavity” Viruses</vt:lpstr>
      <vt:lpstr>“Cavity” Viruses, redux</vt:lpstr>
      <vt:lpstr>Decryptor viruses</vt:lpstr>
      <vt:lpstr>Critical Concern for Virus Writer</vt:lpstr>
      <vt:lpstr>Varieties of Obfuscation</vt:lpstr>
      <vt:lpstr>“Polymorphic” Viruses</vt:lpstr>
      <vt:lpstr>Ex: 1260 Virus</vt:lpstr>
      <vt:lpstr>.Net Structure: Portable Executables (PE)</vt:lpstr>
      <vt:lpstr>Obfuscated Tricky Jump</vt:lpstr>
      <vt:lpstr>Entry Point Obscuring (EPO) Viruses</vt:lpstr>
      <vt:lpstr>A control flow graph (CFG)</vt:lpstr>
      <vt:lpstr>More background: basic block</vt:lpstr>
      <vt:lpstr>EPO Infection Strategy</vt:lpstr>
      <vt:lpstr>EPO Simple Approach</vt:lpstr>
      <vt:lpstr>Background: DOS Trace Exception (INT 1)</vt:lpstr>
      <vt:lpstr>If the trace bit is set…</vt:lpstr>
      <vt:lpstr>If the trace bit is set…</vt:lpstr>
      <vt:lpstr>Ex: Nexiv_Der (“red vixen”) virus*</vt:lpstr>
      <vt:lpstr>API Hooking</vt:lpstr>
      <vt:lpstr>API Hooking redux</vt:lpstr>
      <vt:lpstr>Import Directory Corruption</vt:lpstr>
      <vt:lpstr>Polymorphic, Oligomorphic, Metamorphic Viruses</vt:lpstr>
      <vt:lpstr>Viruses propagate via infection</vt:lpstr>
      <vt:lpstr>Virus Techniques</vt:lpstr>
      <vt:lpstr>Evolution of Polymorphic Viruses (1)</vt:lpstr>
      <vt:lpstr>Evolution of Polymorphic Viruses (2)</vt:lpstr>
      <vt:lpstr>Anti-antivirus techniques</vt:lpstr>
      <vt:lpstr>Antivirus software</vt:lpstr>
      <vt:lpstr>Virus Detection by Code Emulation</vt:lpstr>
      <vt:lpstr>Metamorphic Viruses</vt:lpstr>
      <vt:lpstr>Metamorphic Mutation Techniques</vt:lpstr>
      <vt:lpstr>Real Permutating Engine (RPME)</vt:lpstr>
      <vt:lpstr>Example of Zperm Mutation</vt:lpstr>
      <vt:lpstr>Defeating Anti-Virus Emulators</vt:lpstr>
      <vt:lpstr>Putting It All Together: Zmist</vt:lpstr>
      <vt:lpstr>How Hard Is It to Write a Virus?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Malice, Exploitation, and Infection</dc:title>
  <dc:creator/>
  <cp:lastModifiedBy>William Harrison</cp:lastModifiedBy>
  <cp:revision>21</cp:revision>
  <dcterms:created xsi:type="dcterms:W3CDTF">2010-08-24T17:06:46Z</dcterms:created>
  <dcterms:modified xsi:type="dcterms:W3CDTF">2017-01-23T16:34:47Z</dcterms:modified>
</cp:coreProperties>
</file>