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embeddings/oleObject1.bin" ContentType="application/vnd.openxmlformats-officedocument.oleObject"/>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embeddings/oleObject2.bin" ContentType="application/vnd.openxmlformats-officedocument.oleObject"/>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embeddings/oleObject3.bin" ContentType="application/vnd.openxmlformats-officedocument.oleObject"/>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embeddings/oleObject4.bin" ContentType="application/vnd.openxmlformats-officedocument.oleObject"/>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embeddings/oleObject5.bin" ContentType="application/vnd.openxmlformats-officedocument.oleObject"/>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embeddings/oleObject6.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0.xml" ContentType="application/vnd.openxmlformats-officedocument.presentationml.notesSlide+xml"/>
  <Override PartName="/ppt/embeddings/oleObject7.bin" ContentType="application/vnd.openxmlformats-officedocument.oleObject"/>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embeddings/oleObject8.bin" ContentType="application/vnd.openxmlformats-officedocument.oleObject"/>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embeddings/oleObject9.bin" ContentType="application/vnd.openxmlformats-officedocument.oleObject"/>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embeddings/oleObject10.bin" ContentType="application/vnd.openxmlformats-officedocument.oleObject"/>
  <Override PartName="/ppt/tags/tag79.xml" ContentType="application/vnd.openxmlformats-officedocument.presentationml.tags+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1.xml" ContentType="application/vnd.openxmlformats-officedocument.presentationml.notesSlide+xml"/>
  <Override PartName="/ppt/embeddings/oleObject11.bin" ContentType="application/vnd.openxmlformats-officedocument.oleObject"/>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3.xml" ContentType="application/vnd.openxmlformats-officedocument.presentationml.notesSlide+xml"/>
  <Override PartName="/ppt/embeddings/oleObject12.bin" ContentType="application/vnd.openxmlformats-officedocument.oleObject"/>
  <Override PartName="/ppt/tags/tag89.xml" ContentType="application/vnd.openxmlformats-officedocument.presentationml.tags+xml"/>
  <Override PartName="/ppt/tags/tag90.xml" ContentType="application/vnd.openxmlformats-officedocument.presentationml.tags+xml"/>
  <Override PartName="/ppt/notesSlides/notesSlide3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5.xml" ContentType="application/vnd.openxmlformats-officedocument.presentationml.notesSlide+xml"/>
  <Override PartName="/ppt/embeddings/oleObject13.bin" ContentType="application/vnd.openxmlformats-officedocument.oleObject"/>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3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9.xml" ContentType="application/vnd.openxmlformats-officedocument.presentationml.notesSlide+xml"/>
  <Override PartName="/ppt/embeddings/oleObject14.bin" ContentType="application/vnd.openxmlformats-officedocument.oleObject"/>
  <Override PartName="/ppt/tags/tag103.xml" ContentType="application/vnd.openxmlformats-officedocument.presentationml.tags+xml"/>
  <Override PartName="/ppt/tags/tag104.xml" ContentType="application/vnd.openxmlformats-officedocument.presentationml.tags+xml"/>
  <Override PartName="/ppt/notesSlides/notesSlide4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1.xml" ContentType="application/vnd.openxmlformats-officedocument.presentationml.notesSlide+xml"/>
  <Override PartName="/ppt/embeddings/oleObject15.bin" ContentType="application/vnd.openxmlformats-officedocument.oleObject"/>
  <Override PartName="/ppt/tags/tag108.xml" ContentType="application/vnd.openxmlformats-officedocument.presentationml.tags+xml"/>
  <Override PartName="/ppt/tags/tag109.xml" ContentType="application/vnd.openxmlformats-officedocument.presentationml.tags+xml"/>
  <Override PartName="/ppt/notesSlides/notesSlide4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4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4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4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5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52.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01" r:id="rId2"/>
  </p:sldMasterIdLst>
  <p:notesMasterIdLst>
    <p:notesMasterId r:id="rId61"/>
  </p:notesMasterIdLst>
  <p:handoutMasterIdLst>
    <p:handoutMasterId r:id="rId62"/>
  </p:handoutMasterIdLst>
  <p:sldIdLst>
    <p:sldId id="374" r:id="rId3"/>
    <p:sldId id="289" r:id="rId4"/>
    <p:sldId id="360" r:id="rId5"/>
    <p:sldId id="293" r:id="rId6"/>
    <p:sldId id="361" r:id="rId7"/>
    <p:sldId id="362" r:id="rId8"/>
    <p:sldId id="296" r:id="rId9"/>
    <p:sldId id="290" r:id="rId10"/>
    <p:sldId id="365" r:id="rId11"/>
    <p:sldId id="366" r:id="rId12"/>
    <p:sldId id="367" r:id="rId13"/>
    <p:sldId id="323" r:id="rId14"/>
    <p:sldId id="324" r:id="rId15"/>
    <p:sldId id="325" r:id="rId16"/>
    <p:sldId id="326" r:id="rId17"/>
    <p:sldId id="368" r:id="rId18"/>
    <p:sldId id="319" r:id="rId19"/>
    <p:sldId id="320" r:id="rId20"/>
    <p:sldId id="327" r:id="rId21"/>
    <p:sldId id="329" r:id="rId22"/>
    <p:sldId id="330" r:id="rId23"/>
    <p:sldId id="331" r:id="rId24"/>
    <p:sldId id="332" r:id="rId25"/>
    <p:sldId id="333" r:id="rId26"/>
    <p:sldId id="334" r:id="rId27"/>
    <p:sldId id="377" r:id="rId28"/>
    <p:sldId id="336" r:id="rId29"/>
    <p:sldId id="337" r:id="rId30"/>
    <p:sldId id="338" r:id="rId31"/>
    <p:sldId id="339" r:id="rId32"/>
    <p:sldId id="279" r:id="rId33"/>
    <p:sldId id="340" r:id="rId34"/>
    <p:sldId id="341" r:id="rId35"/>
    <p:sldId id="342" r:id="rId36"/>
    <p:sldId id="343" r:id="rId37"/>
    <p:sldId id="344" r:id="rId38"/>
    <p:sldId id="359" r:id="rId39"/>
    <p:sldId id="364" r:id="rId40"/>
    <p:sldId id="345" r:id="rId41"/>
    <p:sldId id="375" r:id="rId42"/>
    <p:sldId id="376" r:id="rId43"/>
    <p:sldId id="346" r:id="rId44"/>
    <p:sldId id="347" r:id="rId45"/>
    <p:sldId id="348" r:id="rId46"/>
    <p:sldId id="351" r:id="rId47"/>
    <p:sldId id="378" r:id="rId48"/>
    <p:sldId id="369" r:id="rId49"/>
    <p:sldId id="352" r:id="rId50"/>
    <p:sldId id="353" r:id="rId51"/>
    <p:sldId id="354" r:id="rId52"/>
    <p:sldId id="355" r:id="rId53"/>
    <p:sldId id="371" r:id="rId54"/>
    <p:sldId id="372" r:id="rId55"/>
    <p:sldId id="349" r:id="rId56"/>
    <p:sldId id="350" r:id="rId57"/>
    <p:sldId id="356" r:id="rId58"/>
    <p:sldId id="357" r:id="rId59"/>
    <p:sldId id="358" r:id="rId60"/>
  </p:sldIdLst>
  <p:sldSz cx="9144000" cy="6858000" type="screen4x3"/>
  <p:notesSz cx="7188200" cy="9448800"/>
  <p:custDataLst>
    <p:tags r:id="rId64"/>
  </p:custDataLst>
  <p:defaultTextStyle>
    <a:defPPr>
      <a:defRPr lang="en-US"/>
    </a:defPPr>
    <a:lvl1pPr algn="l" rtl="0" fontAlgn="base">
      <a:spcBef>
        <a:spcPct val="0"/>
      </a:spcBef>
      <a:spcAft>
        <a:spcPct val="0"/>
      </a:spcAft>
      <a:defRPr sz="3600" kern="1200">
        <a:solidFill>
          <a:schemeClr val="bg2"/>
        </a:solidFill>
        <a:latin typeface="Lucida Sans" charset="0"/>
        <a:ea typeface="Arial" charset="0"/>
        <a:cs typeface="Arial" charset="0"/>
      </a:defRPr>
    </a:lvl1pPr>
    <a:lvl2pPr marL="457200" algn="l" rtl="0" fontAlgn="base">
      <a:spcBef>
        <a:spcPct val="0"/>
      </a:spcBef>
      <a:spcAft>
        <a:spcPct val="0"/>
      </a:spcAft>
      <a:defRPr sz="3600" kern="1200">
        <a:solidFill>
          <a:schemeClr val="bg2"/>
        </a:solidFill>
        <a:latin typeface="Lucida Sans" charset="0"/>
        <a:ea typeface="Arial" charset="0"/>
        <a:cs typeface="Arial" charset="0"/>
      </a:defRPr>
    </a:lvl2pPr>
    <a:lvl3pPr marL="914400" algn="l" rtl="0" fontAlgn="base">
      <a:spcBef>
        <a:spcPct val="0"/>
      </a:spcBef>
      <a:spcAft>
        <a:spcPct val="0"/>
      </a:spcAft>
      <a:defRPr sz="3600" kern="1200">
        <a:solidFill>
          <a:schemeClr val="bg2"/>
        </a:solidFill>
        <a:latin typeface="Lucida Sans" charset="0"/>
        <a:ea typeface="Arial" charset="0"/>
        <a:cs typeface="Arial" charset="0"/>
      </a:defRPr>
    </a:lvl3pPr>
    <a:lvl4pPr marL="1371600" algn="l" rtl="0" fontAlgn="base">
      <a:spcBef>
        <a:spcPct val="0"/>
      </a:spcBef>
      <a:spcAft>
        <a:spcPct val="0"/>
      </a:spcAft>
      <a:defRPr sz="3600" kern="1200">
        <a:solidFill>
          <a:schemeClr val="bg2"/>
        </a:solidFill>
        <a:latin typeface="Lucida Sans" charset="0"/>
        <a:ea typeface="Arial" charset="0"/>
        <a:cs typeface="Arial" charset="0"/>
      </a:defRPr>
    </a:lvl4pPr>
    <a:lvl5pPr marL="1828800" algn="l" rtl="0" fontAlgn="base">
      <a:spcBef>
        <a:spcPct val="0"/>
      </a:spcBef>
      <a:spcAft>
        <a:spcPct val="0"/>
      </a:spcAft>
      <a:defRPr sz="3600" kern="1200">
        <a:solidFill>
          <a:schemeClr val="bg2"/>
        </a:solidFill>
        <a:latin typeface="Lucida Sans" charset="0"/>
        <a:ea typeface="Arial" charset="0"/>
        <a:cs typeface="Arial" charset="0"/>
      </a:defRPr>
    </a:lvl5pPr>
    <a:lvl6pPr marL="2286000" algn="l" defTabSz="457200" rtl="0" eaLnBrk="1" latinLnBrk="0" hangingPunct="1">
      <a:defRPr sz="3600" kern="1200">
        <a:solidFill>
          <a:schemeClr val="bg2"/>
        </a:solidFill>
        <a:latin typeface="Lucida Sans" charset="0"/>
        <a:ea typeface="Arial" charset="0"/>
        <a:cs typeface="Arial" charset="0"/>
      </a:defRPr>
    </a:lvl6pPr>
    <a:lvl7pPr marL="2743200" algn="l" defTabSz="457200" rtl="0" eaLnBrk="1" latinLnBrk="0" hangingPunct="1">
      <a:defRPr sz="3600" kern="1200">
        <a:solidFill>
          <a:schemeClr val="bg2"/>
        </a:solidFill>
        <a:latin typeface="Lucida Sans" charset="0"/>
        <a:ea typeface="Arial" charset="0"/>
        <a:cs typeface="Arial" charset="0"/>
      </a:defRPr>
    </a:lvl7pPr>
    <a:lvl8pPr marL="3200400" algn="l" defTabSz="457200" rtl="0" eaLnBrk="1" latinLnBrk="0" hangingPunct="1">
      <a:defRPr sz="3600" kern="1200">
        <a:solidFill>
          <a:schemeClr val="bg2"/>
        </a:solidFill>
        <a:latin typeface="Lucida Sans" charset="0"/>
        <a:ea typeface="Arial" charset="0"/>
        <a:cs typeface="Arial" charset="0"/>
      </a:defRPr>
    </a:lvl8pPr>
    <a:lvl9pPr marL="3657600" algn="l" defTabSz="457200" rtl="0" eaLnBrk="1" latinLnBrk="0" hangingPunct="1">
      <a:defRPr sz="3600" kern="1200">
        <a:solidFill>
          <a:schemeClr val="bg2"/>
        </a:solidFill>
        <a:latin typeface="Lucida Sans"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8" autoAdjust="0"/>
  </p:normalViewPr>
  <p:slideViewPr>
    <p:cSldViewPr>
      <p:cViewPr varScale="1">
        <p:scale>
          <a:sx n="57" d="100"/>
          <a:sy n="57" d="100"/>
        </p:scale>
        <p:origin x="-23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2064" y="-101"/>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tags" Target="tags/tag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299" name="Rectangle 3"/>
          <p:cNvSpPr>
            <a:spLocks noGrp="1" noChangeArrowheads="1"/>
          </p:cNvSpPr>
          <p:nvPr>
            <p:ph type="dt" sz="quarter"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0" name="Rectangle 4"/>
          <p:cNvSpPr>
            <a:spLocks noGrp="1" noChangeArrowheads="1"/>
          </p:cNvSpPr>
          <p:nvPr>
            <p:ph type="ftr" sz="quarter" idx="2"/>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1" name="Rectangle 5"/>
          <p:cNvSpPr>
            <a:spLocks noGrp="1" noChangeArrowheads="1"/>
          </p:cNvSpPr>
          <p:nvPr>
            <p:ph type="sldNum" sz="quarter" idx="3"/>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4E9BF221-988D-0D41-B667-E039EAAB1B88}" type="slidenum">
              <a:rPr lang="en-US"/>
              <a:pPr>
                <a:defRPr/>
              </a:pPr>
              <a:t>‹#›</a:t>
            </a:fld>
            <a:endParaRPr lang="en-US"/>
          </a:p>
        </p:txBody>
      </p:sp>
    </p:spTree>
    <p:extLst>
      <p:ext uri="{BB962C8B-B14F-4D97-AF65-F5344CB8AC3E}">
        <p14:creationId xmlns:p14="http://schemas.microsoft.com/office/powerpoint/2010/main" val="2216552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5" name="Rectangle 3"/>
          <p:cNvSpPr>
            <a:spLocks noGrp="1" noChangeArrowheads="1"/>
          </p:cNvSpPr>
          <p:nvPr>
            <p:ph type="dt"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09675" y="696913"/>
            <a:ext cx="4757738" cy="35687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47738" y="4497388"/>
            <a:ext cx="5280025" cy="4267200"/>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9" name="Rectangle 7"/>
          <p:cNvSpPr>
            <a:spLocks noGrp="1" noChangeArrowheads="1"/>
          </p:cNvSpPr>
          <p:nvPr>
            <p:ph type="sldNum" sz="quarter" idx="5"/>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D08677A4-35DC-DD40-B73A-85F7AF68D42B}" type="slidenum">
              <a:rPr lang="en-US"/>
              <a:pPr>
                <a:defRPr/>
              </a:pPr>
              <a:t>‹#›</a:t>
            </a:fld>
            <a:endParaRPr lang="en-US"/>
          </a:p>
        </p:txBody>
      </p:sp>
    </p:spTree>
    <p:extLst>
      <p:ext uri="{BB962C8B-B14F-4D97-AF65-F5344CB8AC3E}">
        <p14:creationId xmlns:p14="http://schemas.microsoft.com/office/powerpoint/2010/main" val="1400134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3C4347-F4E5-4946-A8EC-17DA8BC4B975}" type="slidenum">
              <a:rPr lang="en-US">
                <a:latin typeface="Times New Roman" charset="0"/>
                <a:ea typeface="Arial" charset="0"/>
                <a:cs typeface="Arial" charset="0"/>
              </a:rPr>
              <a:pPr/>
              <a:t>10</a:t>
            </a:fld>
            <a:endParaRPr lang="en-US">
              <a:latin typeface="Times New Roman" charset="0"/>
              <a:ea typeface="Arial" charset="0"/>
              <a:cs typeface="Arial" charset="0"/>
            </a:endParaRPr>
          </a:p>
        </p:txBody>
      </p:sp>
      <p:sp>
        <p:nvSpPr>
          <p:cNvPr id="35843"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584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54ABB10-9FC8-E94E-8B15-4A7A42D72EA5}" type="slidenum">
              <a:rPr lang="en-US">
                <a:latin typeface="Times New Roman" charset="0"/>
                <a:ea typeface="Arial" charset="0"/>
                <a:cs typeface="Arial" charset="0"/>
              </a:rPr>
              <a:pPr/>
              <a:t>11</a:t>
            </a:fld>
            <a:endParaRPr lang="en-US">
              <a:latin typeface="Times New Roman" charset="0"/>
              <a:ea typeface="Arial" charset="0"/>
              <a:cs typeface="Arial" charset="0"/>
            </a:endParaRPr>
          </a:p>
        </p:txBody>
      </p:sp>
      <p:sp>
        <p:nvSpPr>
          <p:cNvPr id="37891"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789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71007C7-F432-3345-AC8B-0EA105E0AB80}" type="slidenum">
              <a:rPr lang="en-US">
                <a:latin typeface="Times New Roman" charset="0"/>
                <a:ea typeface="Arial" charset="0"/>
                <a:cs typeface="Arial" charset="0"/>
              </a:rPr>
              <a:pPr/>
              <a:t>12</a:t>
            </a:fld>
            <a:endParaRPr lang="en-US">
              <a:latin typeface="Times New Roman" charset="0"/>
              <a:ea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FDE70E-BD5E-8348-9834-BC10E4A74383}" type="slidenum">
              <a:rPr lang="en-US">
                <a:latin typeface="Times New Roman" charset="0"/>
                <a:ea typeface="Arial" charset="0"/>
                <a:cs typeface="Arial" charset="0"/>
              </a:rPr>
              <a:pPr/>
              <a:t>13</a:t>
            </a:fld>
            <a:endParaRPr lang="en-US">
              <a:latin typeface="Times New Roman" charset="0"/>
              <a:ea typeface="Arial"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a:latin typeface="Times New Roman" charset="0"/>
              </a:rPr>
              <a:t>Note that ESP is moving downward.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F4E9075-F51C-CC46-B74C-24612C336AFF}" type="slidenum">
              <a:rPr lang="en-US">
                <a:latin typeface="Times New Roman" charset="0"/>
                <a:ea typeface="Arial" charset="0"/>
                <a:cs typeface="Arial" charset="0"/>
              </a:rPr>
              <a:pPr/>
              <a:t>14</a:t>
            </a:fld>
            <a:endParaRPr lang="en-US">
              <a:latin typeface="Times New Roman" charset="0"/>
              <a:ea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5D0B64E-B0B1-DA45-99B1-5C923BD52720}" type="slidenum">
              <a:rPr lang="en-US">
                <a:latin typeface="Times New Roman" charset="0"/>
                <a:ea typeface="Arial" charset="0"/>
                <a:cs typeface="Arial" charset="0"/>
              </a:rPr>
              <a:pPr/>
              <a:t>15</a:t>
            </a:fld>
            <a:endParaRPr lang="en-US">
              <a:latin typeface="Times New Roman" charset="0"/>
              <a:ea typeface="Arial"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a:latin typeface="Times New Roman" charset="0"/>
              </a:rPr>
              <a:t>The return address is still on the stack, but it is now beyond the stack pointer.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05D85D6-AB79-C342-97F4-C08876C7AE96}" type="slidenum">
              <a:rPr lang="en-US">
                <a:latin typeface="Times New Roman" charset="0"/>
                <a:ea typeface="Arial" charset="0"/>
                <a:cs typeface="Arial" charset="0"/>
              </a:rPr>
              <a:pPr/>
              <a:t>16</a:t>
            </a:fld>
            <a:endParaRPr lang="en-US">
              <a:latin typeface="Times New Roman" charset="0"/>
              <a:ea typeface="Arial" charset="0"/>
              <a:cs typeface="Arial" charset="0"/>
            </a:endParaRPr>
          </a:p>
        </p:txBody>
      </p:sp>
      <p:sp>
        <p:nvSpPr>
          <p:cNvPr id="481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481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F625897-41DF-9244-AFFD-91A40F65B722}" type="slidenum">
              <a:rPr lang="en-US">
                <a:latin typeface="Times New Roman" charset="0"/>
                <a:ea typeface="Arial" charset="0"/>
                <a:cs typeface="Arial" charset="0"/>
              </a:rPr>
              <a:pPr/>
              <a:t>17</a:t>
            </a:fld>
            <a:endParaRPr lang="en-US">
              <a:latin typeface="Times New Roman" charset="0"/>
              <a:ea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E2DE644-6141-C540-9CF5-487F4F53EE6F}" type="slidenum">
              <a:rPr lang="en-US">
                <a:latin typeface="Times New Roman" charset="0"/>
                <a:ea typeface="Arial" charset="0"/>
                <a:cs typeface="Arial" charset="0"/>
              </a:rPr>
              <a:pPr/>
              <a:t>18</a:t>
            </a:fld>
            <a:endParaRPr lang="en-US">
              <a:latin typeface="Times New Roman" charset="0"/>
              <a:ea typeface="Arial"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6A449CD-2F13-1E45-A420-D833EB8ED4DD}" type="slidenum">
              <a:rPr lang="en-US">
                <a:latin typeface="Times New Roman" charset="0"/>
                <a:ea typeface="Arial" charset="0"/>
                <a:cs typeface="Arial" charset="0"/>
              </a:rPr>
              <a:pPr/>
              <a:t>19</a:t>
            </a:fld>
            <a:endParaRPr lang="en-US">
              <a:latin typeface="Times New Roman" charset="0"/>
              <a:ea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5C8E241-D35D-D845-88D1-7BC2B39F6DAF}" type="slidenum">
              <a:rPr lang="en-US">
                <a:latin typeface="Times New Roman" charset="0"/>
                <a:ea typeface="Arial" charset="0"/>
                <a:cs typeface="Arial" charset="0"/>
              </a:rPr>
              <a:pPr/>
              <a:t>2</a:t>
            </a:fld>
            <a:endParaRPr lang="en-US">
              <a:latin typeface="Times New Roman" charset="0"/>
              <a:ea typeface="Arial" charset="0"/>
              <a:cs typeface="Arial" charset="0"/>
            </a:endParaRPr>
          </a:p>
        </p:txBody>
      </p:sp>
      <p:sp>
        <p:nvSpPr>
          <p:cNvPr id="1945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194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AFDEB27-6638-7849-9BB7-06CADCB26423}" type="slidenum">
              <a:rPr lang="en-US">
                <a:latin typeface="Times New Roman" charset="0"/>
                <a:ea typeface="Arial" charset="0"/>
                <a:cs typeface="Arial" charset="0"/>
              </a:rPr>
              <a:pPr/>
              <a:t>20</a:t>
            </a:fld>
            <a:endParaRPr lang="en-US">
              <a:latin typeface="Times New Roman" charset="0"/>
              <a:ea typeface="Arial"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a:latin typeface="Times New Roman" charset="0"/>
              </a:rPr>
              <a:t>String is pushed on the stack first; stack grows downward; pointer to format string is pushed last.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E8B5EE8-7748-D74E-9390-EE87F2B6CDEF}" type="slidenum">
              <a:rPr lang="en-US">
                <a:latin typeface="Times New Roman" charset="0"/>
                <a:ea typeface="Arial" charset="0"/>
                <a:cs typeface="Arial" charset="0"/>
              </a:rPr>
              <a:pPr/>
              <a:t>21</a:t>
            </a:fld>
            <a:endParaRPr lang="en-US">
              <a:latin typeface="Times New Roman" charset="0"/>
              <a:ea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719397D-61EA-2047-9276-96FAC30A25AB}" type="slidenum">
              <a:rPr lang="en-US">
                <a:latin typeface="Times New Roman" charset="0"/>
                <a:ea typeface="Arial" charset="0"/>
                <a:cs typeface="Arial" charset="0"/>
              </a:rPr>
              <a:pPr/>
              <a:t>22</a:t>
            </a:fld>
            <a:endParaRPr lang="en-US">
              <a:latin typeface="Times New Roman" charset="0"/>
              <a:ea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803C9B-BDA1-3142-AAA8-EC5634E4C625}" type="slidenum">
              <a:rPr lang="en-US">
                <a:latin typeface="Times New Roman" charset="0"/>
                <a:ea typeface="Arial" charset="0"/>
                <a:cs typeface="Arial" charset="0"/>
              </a:rPr>
              <a:pPr/>
              <a:t>23</a:t>
            </a:fld>
            <a:endParaRPr lang="en-US">
              <a:latin typeface="Times New Roman" charset="0"/>
              <a:ea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3106D5F-596E-0849-9CBA-B408CBBE5417}" type="slidenum">
              <a:rPr lang="en-US">
                <a:latin typeface="Times New Roman" charset="0"/>
                <a:ea typeface="Arial" charset="0"/>
                <a:cs typeface="Arial" charset="0"/>
              </a:rPr>
              <a:pPr/>
              <a:t>24</a:t>
            </a:fld>
            <a:endParaRPr lang="en-US">
              <a:latin typeface="Times New Roman" charset="0"/>
              <a:ea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019EDB1-168F-D742-B2B1-E697684552D8}" type="slidenum">
              <a:rPr lang="en-US">
                <a:latin typeface="Times New Roman" charset="0"/>
                <a:ea typeface="Arial" charset="0"/>
                <a:cs typeface="Arial" charset="0"/>
              </a:rPr>
              <a:pPr/>
              <a:t>25</a:t>
            </a:fld>
            <a:endParaRPr lang="en-US">
              <a:latin typeface="Times New Roman" charset="0"/>
              <a:ea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a:latin typeface="Times New Roman" charset="0"/>
              </a:rPr>
              <a:t>ESP always points to a valid item.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66608A3-9D5E-4D4D-9B38-1310001FA484}" type="slidenum">
              <a:rPr lang="en-US">
                <a:latin typeface="Times New Roman" charset="0"/>
                <a:ea typeface="Arial" charset="0"/>
                <a:cs typeface="Arial" charset="0"/>
              </a:rPr>
              <a:pPr/>
              <a:t>27</a:t>
            </a:fld>
            <a:endParaRPr lang="en-US">
              <a:latin typeface="Times New Roman" charset="0"/>
              <a:ea typeface="Arial"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43B6EF-EF04-FF42-9556-70192D5B1390}" type="slidenum">
              <a:rPr lang="en-US">
                <a:latin typeface="Times New Roman" charset="0"/>
                <a:ea typeface="Arial" charset="0"/>
                <a:cs typeface="Arial" charset="0"/>
              </a:rPr>
              <a:pPr/>
              <a:t>28</a:t>
            </a:fld>
            <a:endParaRPr lang="en-US">
              <a:latin typeface="Times New Roman" charset="0"/>
              <a:ea typeface="Arial"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D893D01-6B24-304F-A470-915B1C6F9642}" type="slidenum">
              <a:rPr lang="en-US">
                <a:latin typeface="Times New Roman" charset="0"/>
                <a:ea typeface="Arial" charset="0"/>
                <a:cs typeface="Arial" charset="0"/>
              </a:rPr>
              <a:pPr/>
              <a:t>29</a:t>
            </a:fld>
            <a:endParaRPr lang="en-US">
              <a:latin typeface="Times New Roman" charset="0"/>
              <a:ea typeface="Arial"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a:latin typeface="Times New Roman" charset="0"/>
              </a:rPr>
              <a:t>Registers eax and ebx were used to pass parameters, not to hold values that needed to be caller-saved. Register ecx was apparently not live across the call. We add 12 to ESP because the stack grows downward.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3A729E5-5D61-0F4D-BEA9-7685C9450848}" type="slidenum">
              <a:rPr lang="en-US">
                <a:latin typeface="Times New Roman" charset="0"/>
                <a:ea typeface="Arial" charset="0"/>
                <a:cs typeface="Arial" charset="0"/>
              </a:rPr>
              <a:pPr/>
              <a:t>30</a:t>
            </a:fld>
            <a:endParaRPr lang="en-US">
              <a:latin typeface="Times New Roman" charset="0"/>
              <a:ea typeface="Arial"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a:latin typeface="Times New Roman" charset="0"/>
              </a:rPr>
              <a:t>This is the moment in time before the first instruction in the callee has executed.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9318B81-CA57-6B4F-9899-B665D0520C8C}" type="slidenum">
              <a:rPr lang="en-US">
                <a:latin typeface="Times New Roman" charset="0"/>
                <a:ea typeface="Arial" charset="0"/>
                <a:cs typeface="Arial" charset="0"/>
              </a:rPr>
              <a:pPr/>
              <a:t>3</a:t>
            </a:fld>
            <a:endParaRPr lang="en-US">
              <a:latin typeface="Times New Roman" charset="0"/>
              <a:ea typeface="Arial" charset="0"/>
              <a:cs typeface="Arial" charset="0"/>
            </a:endParaRPr>
          </a:p>
        </p:txBody>
      </p:sp>
      <p:sp>
        <p:nvSpPr>
          <p:cNvPr id="21507" name="Rectangle 2"/>
          <p:cNvSpPr>
            <a:spLocks noGrp="1" noRot="1" noChangeAspect="1" noChangeArrowheads="1" noTextEdit="1"/>
          </p:cNvSpPr>
          <p:nvPr>
            <p:ph type="sldImg"/>
          </p:nvPr>
        </p:nvSpPr>
        <p:spPr>
          <a:xfrm>
            <a:off x="1233488" y="709613"/>
            <a:ext cx="4722812" cy="3541712"/>
          </a:xfrm>
          <a:ln/>
        </p:spPr>
      </p:sp>
      <p:sp>
        <p:nvSpPr>
          <p:cNvPr id="21508"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1681E64-F170-154C-AABB-F2E305BD34FC}" type="slidenum">
              <a:rPr lang="en-US">
                <a:latin typeface="Times New Roman" charset="0"/>
                <a:ea typeface="Arial" charset="0"/>
                <a:cs typeface="Arial" charset="0"/>
              </a:rPr>
              <a:pPr/>
              <a:t>31</a:t>
            </a:fld>
            <a:endParaRPr lang="en-US">
              <a:latin typeface="Times New Roman" charset="0"/>
              <a:ea typeface="Arial"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atin typeface="Times New Roman" charset="0"/>
              </a:rPr>
              <a:t>Picture on next slide.  We subtract 12 because the stack grows downward.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2AE2A2C-F308-B545-B0EA-528561DF2BC6}" type="slidenum">
              <a:rPr lang="en-US">
                <a:latin typeface="Times New Roman" charset="0"/>
                <a:ea typeface="Arial" charset="0"/>
                <a:cs typeface="Arial" charset="0"/>
              </a:rPr>
              <a:pPr/>
              <a:t>32</a:t>
            </a:fld>
            <a:endParaRPr lang="en-US">
              <a:latin typeface="Times New Roman" charset="0"/>
              <a:ea typeface="Arial"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a:latin typeface="Times New Roman" charset="0"/>
              </a:rPr>
              <a:t>Blue font shows what the caller did; red font shows what the callee did via the prologue code.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BC653B5-6AB8-C84C-9F49-C4B219DC50D1}" type="slidenum">
              <a:rPr lang="en-US">
                <a:latin typeface="Times New Roman" charset="0"/>
                <a:ea typeface="Arial" charset="0"/>
                <a:cs typeface="Arial" charset="0"/>
              </a:rPr>
              <a:pPr/>
              <a:t>33</a:t>
            </a:fld>
            <a:endParaRPr lang="en-US">
              <a:latin typeface="Times New Roman" charset="0"/>
              <a:ea typeface="Arial" charset="0"/>
              <a:cs typeface="Arial" charset="0"/>
            </a:endParaRPr>
          </a:p>
        </p:txBody>
      </p:sp>
      <p:sp>
        <p:nvSpPr>
          <p:cNvPr id="8089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090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Previous slide and next slide have pictures to discuss.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9C91E77-D53B-C342-954D-1B155D4E8BBC}" type="slidenum">
              <a:rPr lang="en-US">
                <a:latin typeface="Times New Roman" charset="0"/>
                <a:ea typeface="Arial" charset="0"/>
                <a:cs typeface="Arial" charset="0"/>
              </a:rPr>
              <a:pPr/>
              <a:t>34</a:t>
            </a:fld>
            <a:endParaRPr lang="en-US">
              <a:latin typeface="Times New Roman" charset="0"/>
              <a:ea typeface="Arial" charset="0"/>
              <a:cs typeface="Arial" charset="0"/>
            </a:endParaRPr>
          </a:p>
        </p:txBody>
      </p:sp>
      <p:sp>
        <p:nvSpPr>
          <p:cNvPr id="8294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2948"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Blue font shows items set up by caller long ago that are no longer needed. Gray font shows garbage that is beyond the top of the stack.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CAD8171-DAEE-9A42-B69F-DE7C2773E70D}" type="slidenum">
              <a:rPr lang="en-US">
                <a:latin typeface="Times New Roman" charset="0"/>
                <a:ea typeface="Arial" charset="0"/>
                <a:cs typeface="Arial" charset="0"/>
              </a:rPr>
              <a:pPr/>
              <a:t>35</a:t>
            </a:fld>
            <a:endParaRPr lang="en-US">
              <a:latin typeface="Times New Roman" charset="0"/>
              <a:ea typeface="Arial" charset="0"/>
              <a:cs typeface="Arial" charset="0"/>
            </a:endParaRPr>
          </a:p>
        </p:txBody>
      </p:sp>
      <p:sp>
        <p:nvSpPr>
          <p:cNvPr id="8499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4996"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Picture on next slide shows results of the cleanuo.  We add 12, rather than subtract 12, because the stack grows downward.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F51D148-CF0A-D442-BA14-DF83C8C9869E}" type="slidenum">
              <a:rPr lang="en-US">
                <a:latin typeface="Times New Roman" charset="0"/>
                <a:ea typeface="Arial" charset="0"/>
                <a:cs typeface="Arial" charset="0"/>
              </a:rPr>
              <a:pPr/>
              <a:t>36</a:t>
            </a:fld>
            <a:endParaRPr lang="en-US">
              <a:latin typeface="Times New Roman" charset="0"/>
              <a:ea typeface="Arial" charset="0"/>
              <a:cs typeface="Arial" charset="0"/>
            </a:endParaRPr>
          </a:p>
        </p:txBody>
      </p:sp>
      <p:sp>
        <p:nvSpPr>
          <p:cNvPr id="8704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704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9B1F61-88A7-CD46-8529-4F0CD89CE782}" type="slidenum">
              <a:rPr lang="en-US">
                <a:latin typeface="Times New Roman" charset="0"/>
                <a:ea typeface="Arial" charset="0"/>
                <a:cs typeface="Arial" charset="0"/>
              </a:rPr>
              <a:pPr/>
              <a:t>37</a:t>
            </a:fld>
            <a:endParaRPr lang="en-US">
              <a:latin typeface="Times New Roman" charset="0"/>
              <a:ea typeface="Arial" charset="0"/>
              <a:cs typeface="Arial" charset="0"/>
            </a:endParaRPr>
          </a:p>
        </p:txBody>
      </p:sp>
      <p:sp>
        <p:nvSpPr>
          <p:cNvPr id="8909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9092"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If the callee used all 6 registers, it would have to save all of them. If the caller only used 2 registers, it could save those 2 and let the callee save the 2 callee-saved registers (ESI and EDI) for a total of 4 saves rather than 6, which is more efficient.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38A2DB-274B-0040-B616-7AA1D2406324}" type="slidenum">
              <a:rPr lang="en-US">
                <a:latin typeface="Times New Roman" charset="0"/>
                <a:ea typeface="Arial" charset="0"/>
                <a:cs typeface="Arial" charset="0"/>
              </a:rPr>
              <a:pPr/>
              <a:t>38</a:t>
            </a:fld>
            <a:endParaRPr lang="en-US">
              <a:latin typeface="Times New Roman" charset="0"/>
              <a:ea typeface="Arial" charset="0"/>
              <a:cs typeface="Arial" charset="0"/>
            </a:endParaRPr>
          </a:p>
        </p:txBody>
      </p:sp>
      <p:sp>
        <p:nvSpPr>
          <p:cNvPr id="9113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114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169512-4108-984C-BE0F-DE22E9E6D614}" type="slidenum">
              <a:rPr lang="en-US">
                <a:latin typeface="Times New Roman" charset="0"/>
                <a:ea typeface="Arial" charset="0"/>
                <a:cs typeface="Arial" charset="0"/>
              </a:rPr>
              <a:pPr/>
              <a:t>39</a:t>
            </a:fld>
            <a:endParaRPr lang="en-US">
              <a:latin typeface="Times New Roman" charset="0"/>
              <a:ea typeface="Arial" charset="0"/>
              <a:cs typeface="Arial" charset="0"/>
            </a:endParaRPr>
          </a:p>
        </p:txBody>
      </p:sp>
      <p:sp>
        <p:nvSpPr>
          <p:cNvPr id="9318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318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0ECDF7-3F3B-DF46-86C8-179B9E9B3435}" type="slidenum">
              <a:rPr lang="en-US">
                <a:latin typeface="Times New Roman" charset="0"/>
                <a:ea typeface="Arial" charset="0"/>
                <a:cs typeface="Arial" charset="0"/>
              </a:rPr>
              <a:pPr/>
              <a:t>42</a:t>
            </a:fld>
            <a:endParaRPr lang="en-US">
              <a:latin typeface="Times New Roman" charset="0"/>
              <a:ea typeface="Arial" charset="0"/>
              <a:cs typeface="Arial" charset="0"/>
            </a:endParaRPr>
          </a:p>
        </p:txBody>
      </p:sp>
      <p:sp>
        <p:nvSpPr>
          <p:cNvPr id="9523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523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2AABCA2-6D73-124A-80DA-0299837C593F}" type="slidenum">
              <a:rPr lang="en-US">
                <a:latin typeface="Times New Roman" charset="0"/>
                <a:ea typeface="Arial" charset="0"/>
                <a:cs typeface="Arial" charset="0"/>
              </a:rPr>
              <a:pPr/>
              <a:t>4</a:t>
            </a:fld>
            <a:endParaRPr lang="en-US">
              <a:latin typeface="Times New Roman" charset="0"/>
              <a:ea typeface="Arial" charset="0"/>
              <a:cs typeface="Arial" charset="0"/>
            </a:endParaRPr>
          </a:p>
        </p:txBody>
      </p:sp>
      <p:sp>
        <p:nvSpPr>
          <p:cNvPr id="2355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355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8912860-800A-F24E-A4FF-8E0D040417F9}" type="slidenum">
              <a:rPr lang="en-US">
                <a:latin typeface="Times New Roman" charset="0"/>
                <a:ea typeface="Arial" charset="0"/>
                <a:cs typeface="Arial" charset="0"/>
              </a:rPr>
              <a:pPr/>
              <a:t>43</a:t>
            </a:fld>
            <a:endParaRPr lang="en-US">
              <a:latin typeface="Times New Roman" charset="0"/>
              <a:ea typeface="Arial" charset="0"/>
              <a:cs typeface="Arial" charset="0"/>
            </a:endParaRPr>
          </a:p>
        </p:txBody>
      </p:sp>
      <p:sp>
        <p:nvSpPr>
          <p:cNvPr id="9728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728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Linker command-line switches control the alignment size.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7744D66-B9AD-0E41-A6B5-A0C4A16DA306}" type="slidenum">
              <a:rPr lang="en-US">
                <a:latin typeface="Times New Roman" charset="0"/>
                <a:ea typeface="Arial" charset="0"/>
                <a:cs typeface="Arial" charset="0"/>
              </a:rPr>
              <a:pPr/>
              <a:t>44</a:t>
            </a:fld>
            <a:endParaRPr lang="en-US">
              <a:latin typeface="Times New Roman" charset="0"/>
              <a:ea typeface="Arial" charset="0"/>
              <a:cs typeface="Arial" charset="0"/>
            </a:endParaRPr>
          </a:p>
        </p:txBody>
      </p:sp>
      <p:sp>
        <p:nvSpPr>
          <p:cNvPr id="993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93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D4DC941-044D-F94C-A933-3BABC66C4E2F}" type="slidenum">
              <a:rPr lang="en-US">
                <a:latin typeface="Times New Roman" charset="0"/>
                <a:ea typeface="Arial" charset="0"/>
                <a:cs typeface="Arial" charset="0"/>
              </a:rPr>
              <a:pPr/>
              <a:t>45</a:t>
            </a:fld>
            <a:endParaRPr lang="en-US">
              <a:latin typeface="Times New Roman" charset="0"/>
              <a:ea typeface="Arial" charset="0"/>
              <a:cs typeface="Arial" charset="0"/>
            </a:endParaRPr>
          </a:p>
        </p:txBody>
      </p:sp>
      <p:sp>
        <p:nvSpPr>
          <p:cNvPr id="10137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138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85DE2EC-87B2-E74B-8882-3DF0E080A0C7}" type="slidenum">
              <a:rPr lang="en-US">
                <a:latin typeface="Times New Roman" charset="0"/>
                <a:ea typeface="Arial" charset="0"/>
                <a:cs typeface="Arial" charset="0"/>
              </a:rPr>
              <a:pPr/>
              <a:t>47</a:t>
            </a:fld>
            <a:endParaRPr lang="en-US">
              <a:latin typeface="Times New Roman" charset="0"/>
              <a:ea typeface="Arial" charset="0"/>
              <a:cs typeface="Arial" charset="0"/>
            </a:endParaRPr>
          </a:p>
        </p:txBody>
      </p:sp>
      <p:sp>
        <p:nvSpPr>
          <p:cNvPr id="10342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342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EDF3B1F-81A1-F54E-B8A9-45BAC7C42239}" type="slidenum">
              <a:rPr lang="en-US">
                <a:latin typeface="Times New Roman" charset="0"/>
                <a:ea typeface="Arial" charset="0"/>
                <a:cs typeface="Arial" charset="0"/>
              </a:rPr>
              <a:pPr/>
              <a:t>48</a:t>
            </a:fld>
            <a:endParaRPr lang="en-US">
              <a:latin typeface="Times New Roman" charset="0"/>
              <a:ea typeface="Arial" charset="0"/>
              <a:cs typeface="Arial" charset="0"/>
            </a:endParaRPr>
          </a:p>
        </p:txBody>
      </p:sp>
      <p:sp>
        <p:nvSpPr>
          <p:cNvPr id="10547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547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ACD3837-42FD-4644-9D2C-991D00D17957}" type="slidenum">
              <a:rPr lang="en-US">
                <a:latin typeface="Times New Roman" charset="0"/>
                <a:ea typeface="Arial" charset="0"/>
                <a:cs typeface="Arial" charset="0"/>
              </a:rPr>
              <a:pPr/>
              <a:t>49</a:t>
            </a:fld>
            <a:endParaRPr lang="en-US">
              <a:latin typeface="Times New Roman" charset="0"/>
              <a:ea typeface="Arial" charset="0"/>
              <a:cs typeface="Arial" charset="0"/>
            </a:endParaRPr>
          </a:p>
        </p:txBody>
      </p:sp>
      <p:sp>
        <p:nvSpPr>
          <p:cNvPr id="10752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752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0D9844-AAC7-B14D-B3DE-40A2FE2248D1}" type="slidenum">
              <a:rPr lang="en-US">
                <a:latin typeface="Times New Roman" charset="0"/>
                <a:ea typeface="Arial" charset="0"/>
                <a:cs typeface="Arial" charset="0"/>
              </a:rPr>
              <a:pPr/>
              <a:t>50</a:t>
            </a:fld>
            <a:endParaRPr lang="en-US">
              <a:latin typeface="Times New Roman" charset="0"/>
              <a:ea typeface="Arial" charset="0"/>
              <a:cs typeface="Arial" charset="0"/>
            </a:endParaRPr>
          </a:p>
        </p:txBody>
      </p:sp>
      <p:sp>
        <p:nvSpPr>
          <p:cNvPr id="10957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957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B45BA6E-86BE-D747-87EB-008141A69689}" type="slidenum">
              <a:rPr lang="en-US">
                <a:latin typeface="Times New Roman" charset="0"/>
                <a:ea typeface="Arial" charset="0"/>
                <a:cs typeface="Arial" charset="0"/>
              </a:rPr>
              <a:pPr/>
              <a:t>51</a:t>
            </a:fld>
            <a:endParaRPr lang="en-US">
              <a:latin typeface="Times New Roman" charset="0"/>
              <a:ea typeface="Arial" charset="0"/>
              <a:cs typeface="Arial" charset="0"/>
            </a:endParaRPr>
          </a:p>
        </p:txBody>
      </p:sp>
      <p:sp>
        <p:nvSpPr>
          <p:cNvPr id="11161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162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C2D1967-55A6-7A4B-B83A-D4D4DA96FFB1}" type="slidenum">
              <a:rPr lang="en-US">
                <a:latin typeface="Times New Roman" charset="0"/>
                <a:ea typeface="Arial" charset="0"/>
                <a:cs typeface="Arial" charset="0"/>
              </a:rPr>
              <a:pPr/>
              <a:t>5</a:t>
            </a:fld>
            <a:endParaRPr lang="en-US">
              <a:latin typeface="Times New Roman" charset="0"/>
              <a:ea typeface="Arial" charset="0"/>
              <a:cs typeface="Arial" charset="0"/>
            </a:endParaRPr>
          </a:p>
        </p:txBody>
      </p:sp>
      <p:sp>
        <p:nvSpPr>
          <p:cNvPr id="25603" name="Rectangle 2"/>
          <p:cNvSpPr>
            <a:spLocks noGrp="1" noRot="1" noChangeAspect="1" noChangeArrowheads="1" noTextEdit="1"/>
          </p:cNvSpPr>
          <p:nvPr>
            <p:ph type="sldImg"/>
          </p:nvPr>
        </p:nvSpPr>
        <p:spPr>
          <a:xfrm>
            <a:off x="1233488" y="709613"/>
            <a:ext cx="4722812" cy="3541712"/>
          </a:xfrm>
          <a:ln/>
        </p:spPr>
      </p:sp>
      <p:sp>
        <p:nvSpPr>
          <p:cNvPr id="25604"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3FC115D-FD37-8C44-BFA2-3DB47E07CC2E}" type="slidenum">
              <a:rPr lang="en-US">
                <a:latin typeface="Times New Roman" charset="0"/>
                <a:ea typeface="Arial" charset="0"/>
                <a:cs typeface="Arial" charset="0"/>
              </a:rPr>
              <a:pPr/>
              <a:t>54</a:t>
            </a:fld>
            <a:endParaRPr lang="en-US">
              <a:latin typeface="Times New Roman" charset="0"/>
              <a:ea typeface="Arial" charset="0"/>
              <a:cs typeface="Arial" charset="0"/>
            </a:endParaRPr>
          </a:p>
        </p:txBody>
      </p:sp>
      <p:sp>
        <p:nvSpPr>
          <p:cNvPr id="11571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571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4924BED-11C9-594C-AF57-93A37CCA2A7D}" type="slidenum">
              <a:rPr lang="en-US">
                <a:latin typeface="Times New Roman" charset="0"/>
                <a:ea typeface="Arial" charset="0"/>
                <a:cs typeface="Arial" charset="0"/>
              </a:rPr>
              <a:pPr/>
              <a:t>55</a:t>
            </a:fld>
            <a:endParaRPr lang="en-US">
              <a:latin typeface="Times New Roman" charset="0"/>
              <a:ea typeface="Arial" charset="0"/>
              <a:cs typeface="Arial" charset="0"/>
            </a:endParaRPr>
          </a:p>
        </p:txBody>
      </p:sp>
      <p:sp>
        <p:nvSpPr>
          <p:cNvPr id="11776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776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0C2E48AC-2C3E-EA49-9003-6D7CA9E6D1A5}" type="slidenum">
              <a:rPr lang="en-US">
                <a:latin typeface="Times New Roman" charset="0"/>
                <a:ea typeface="Arial" charset="0"/>
                <a:cs typeface="Arial" charset="0"/>
              </a:rPr>
              <a:pPr/>
              <a:t>56</a:t>
            </a:fld>
            <a:endParaRPr lang="en-US">
              <a:latin typeface="Times New Roman" charset="0"/>
              <a:ea typeface="Arial" charset="0"/>
              <a:cs typeface="Arial" charset="0"/>
            </a:endParaRPr>
          </a:p>
        </p:txBody>
      </p:sp>
      <p:sp>
        <p:nvSpPr>
          <p:cNvPr id="11981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981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7D3522-B23B-734D-B76E-DD9AA6AAAB42}" type="slidenum">
              <a:rPr lang="en-US">
                <a:latin typeface="Times New Roman" charset="0"/>
                <a:ea typeface="Arial" charset="0"/>
                <a:cs typeface="Arial" charset="0"/>
              </a:rPr>
              <a:pPr/>
              <a:t>57</a:t>
            </a:fld>
            <a:endParaRPr lang="en-US">
              <a:latin typeface="Times New Roman" charset="0"/>
              <a:ea typeface="Arial" charset="0"/>
              <a:cs typeface="Arial" charset="0"/>
            </a:endParaRPr>
          </a:p>
        </p:txBody>
      </p:sp>
      <p:sp>
        <p:nvSpPr>
          <p:cNvPr id="12185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18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8307525-DD3E-C141-8FBB-CF7A9E65509F}" type="slidenum">
              <a:rPr lang="en-US">
                <a:latin typeface="Times New Roman" charset="0"/>
                <a:ea typeface="Arial" charset="0"/>
                <a:cs typeface="Arial" charset="0"/>
              </a:rPr>
              <a:pPr/>
              <a:t>58</a:t>
            </a:fld>
            <a:endParaRPr lang="en-US">
              <a:latin typeface="Times New Roman" charset="0"/>
              <a:ea typeface="Arial" charset="0"/>
              <a:cs typeface="Arial" charset="0"/>
            </a:endParaRPr>
          </a:p>
        </p:txBody>
      </p:sp>
      <p:sp>
        <p:nvSpPr>
          <p:cNvPr id="12390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390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4E66CAF-15AF-944E-8F8B-287C64721554}" type="slidenum">
              <a:rPr lang="en-US">
                <a:latin typeface="Times New Roman" charset="0"/>
                <a:ea typeface="Arial" charset="0"/>
                <a:cs typeface="Arial" charset="0"/>
              </a:rPr>
              <a:pPr/>
              <a:t>6</a:t>
            </a:fld>
            <a:endParaRPr lang="en-US">
              <a:latin typeface="Times New Roman" charset="0"/>
              <a:ea typeface="Arial" charset="0"/>
              <a:cs typeface="Arial" charset="0"/>
            </a:endParaRPr>
          </a:p>
        </p:txBody>
      </p:sp>
      <p:sp>
        <p:nvSpPr>
          <p:cNvPr id="27651" name="Rectangle 2"/>
          <p:cNvSpPr>
            <a:spLocks noGrp="1" noRot="1" noChangeAspect="1" noChangeArrowheads="1" noTextEdit="1"/>
          </p:cNvSpPr>
          <p:nvPr>
            <p:ph type="sldImg"/>
          </p:nvPr>
        </p:nvSpPr>
        <p:spPr>
          <a:xfrm>
            <a:off x="1233488" y="709613"/>
            <a:ext cx="4722812" cy="3541712"/>
          </a:xfrm>
          <a:ln/>
        </p:spPr>
      </p:sp>
      <p:sp>
        <p:nvSpPr>
          <p:cNvPr id="27652"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77B88DF-34EB-4644-A3D9-37E17A948FD3}" type="slidenum">
              <a:rPr lang="en-US">
                <a:latin typeface="Times New Roman" charset="0"/>
                <a:ea typeface="Arial" charset="0"/>
                <a:cs typeface="Arial" charset="0"/>
              </a:rPr>
              <a:pPr/>
              <a:t>7</a:t>
            </a:fld>
            <a:endParaRPr lang="en-US">
              <a:latin typeface="Times New Roman" charset="0"/>
              <a:ea typeface="Arial" charset="0"/>
              <a:cs typeface="Arial" charset="0"/>
            </a:endParaRPr>
          </a:p>
        </p:txBody>
      </p:sp>
      <p:sp>
        <p:nvSpPr>
          <p:cNvPr id="2969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970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4AD73E7-2A9F-2F4D-9708-F683EA762F8A}" type="slidenum">
              <a:rPr lang="en-US">
                <a:latin typeface="Times New Roman" charset="0"/>
                <a:ea typeface="Arial" charset="0"/>
                <a:cs typeface="Arial" charset="0"/>
              </a:rPr>
              <a:pPr/>
              <a:t>8</a:t>
            </a:fld>
            <a:endParaRPr lang="en-US">
              <a:latin typeface="Times New Roman" charset="0"/>
              <a:ea typeface="Arial" charset="0"/>
              <a:cs typeface="Arial" charset="0"/>
            </a:endParaRPr>
          </a:p>
        </p:txBody>
      </p:sp>
      <p:sp>
        <p:nvSpPr>
          <p:cNvPr id="31747"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174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A2875B8-1AF9-3E48-86C9-60C40AA3BEBA}" type="slidenum">
              <a:rPr lang="en-US">
                <a:latin typeface="Times New Roman" charset="0"/>
                <a:ea typeface="Arial" charset="0"/>
                <a:cs typeface="Arial" charset="0"/>
              </a:rPr>
              <a:pPr/>
              <a:t>9</a:t>
            </a:fld>
            <a:endParaRPr lang="en-US">
              <a:latin typeface="Times New Roman" charset="0"/>
              <a:ea typeface="Arial" charset="0"/>
              <a:cs typeface="Arial" charset="0"/>
            </a:endParaRPr>
          </a:p>
        </p:txBody>
      </p:sp>
      <p:sp>
        <p:nvSpPr>
          <p:cNvPr id="3379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379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slideMaster" Target="../slideMasters/slideMaster1.xml"/><Relationship Id="rId7" Type="http://schemas.openxmlformats.org/officeDocument/2006/relationships/image" Target="../media/image1.jpeg"/><Relationship Id="rId8" Type="http://schemas.openxmlformats.org/officeDocument/2006/relationships/image" Target="../media/image3.jpeg"/><Relationship Id="rId1" Type="http://schemas.openxmlformats.org/officeDocument/2006/relationships/tags" Target="../tags/tag8.xml"/><Relationship Id="rId2"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2" descr="crop_of_DM04_12_2_blue"/>
          <p:cNvPicPr>
            <a:picLocks noChangeAspect="1" noChangeArrowheads="1"/>
          </p:cNvPicPr>
          <p:nvPr>
            <p:custDataLst>
              <p:tags r:id="rId1"/>
            </p:custDataLst>
          </p:nvPr>
        </p:nvPicPr>
        <p:blipFill>
          <a:blip r:embed="rId7"/>
          <a:srcRect/>
          <a:stretch>
            <a:fillRect/>
          </a:stretch>
        </p:blipFill>
        <p:spPr bwMode="blackWhite">
          <a:xfrm>
            <a:off x="-41275" y="5194300"/>
            <a:ext cx="9185275" cy="1695450"/>
          </a:xfrm>
          <a:prstGeom prst="rect">
            <a:avLst/>
          </a:prstGeom>
          <a:noFill/>
          <a:ln w="3175">
            <a:solidFill>
              <a:schemeClr val="bg1"/>
            </a:solidFill>
            <a:miter lim="800000"/>
            <a:headEnd/>
            <a:tailEnd/>
          </a:ln>
        </p:spPr>
      </p:pic>
      <p:sp>
        <p:nvSpPr>
          <p:cNvPr id="4" name="Text Box 4"/>
          <p:cNvSpPr txBox="1">
            <a:spLocks noChangeArrowheads="1"/>
          </p:cNvSpPr>
          <p:nvPr/>
        </p:nvSpPr>
        <p:spPr bwMode="auto">
          <a:xfrm>
            <a:off x="-2335213" y="4203700"/>
            <a:ext cx="2159000" cy="11953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subtitle: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20pt Arial Regular,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p>
        </p:txBody>
      </p:sp>
      <p:sp>
        <p:nvSpPr>
          <p:cNvPr id="5" name="Text Box 5"/>
          <p:cNvSpPr txBox="1">
            <a:spLocks noChangeArrowheads="1"/>
          </p:cNvSpPr>
          <p:nvPr/>
        </p:nvSpPr>
        <p:spPr bwMode="auto">
          <a:xfrm>
            <a:off x="2162175"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Confidentiality/date line: 13pt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Disclaimer information may also be appear in this area.  Place flush left, aligned at bottom, 8-10pt Arial Regular, white</a:t>
            </a:r>
          </a:p>
        </p:txBody>
      </p:sp>
      <p:sp>
        <p:nvSpPr>
          <p:cNvPr id="6" name="Line 6"/>
          <p:cNvSpPr>
            <a:spLocks noChangeShapeType="1"/>
          </p:cNvSpPr>
          <p:nvPr/>
        </p:nvSpPr>
        <p:spPr bwMode="auto">
          <a:xfrm flipH="1">
            <a:off x="-1131888" y="141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7" name="Line 7"/>
          <p:cNvSpPr>
            <a:spLocks noChangeShapeType="1"/>
          </p:cNvSpPr>
          <p:nvPr/>
        </p:nvSpPr>
        <p:spPr bwMode="auto">
          <a:xfrm flipH="1">
            <a:off x="-857250" y="2665413"/>
            <a:ext cx="7858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8" name="Line 8"/>
          <p:cNvSpPr>
            <a:spLocks noChangeShapeType="1"/>
          </p:cNvSpPr>
          <p:nvPr/>
        </p:nvSpPr>
        <p:spPr bwMode="auto">
          <a:xfrm flipV="1">
            <a:off x="2179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9" name="Text Box 9"/>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sp>
        <p:nvSpPr>
          <p:cNvPr id="10" name="Line 10"/>
          <p:cNvSpPr>
            <a:spLocks noChangeShapeType="1"/>
          </p:cNvSpPr>
          <p:nvPr/>
        </p:nvSpPr>
        <p:spPr bwMode="auto">
          <a:xfrm flipH="1">
            <a:off x="-590550" y="4343400"/>
            <a:ext cx="5191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1" name="Text Box 11"/>
          <p:cNvSpPr txBox="1">
            <a:spLocks noChangeArrowheads="1"/>
          </p:cNvSpPr>
          <p:nvPr>
            <p:custDataLst>
              <p:tags r:id="rId2"/>
            </p:custDataLst>
          </p:nvPr>
        </p:nvSpPr>
        <p:spPr bwMode="auto">
          <a:xfrm>
            <a:off x="-2335213" y="2540000"/>
            <a:ext cx="2159000" cy="9794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length:  2 lines</a:t>
            </a:r>
          </a:p>
        </p:txBody>
      </p:sp>
      <p:sp>
        <p:nvSpPr>
          <p:cNvPr id="12" name="Text Box 12"/>
          <p:cNvSpPr txBox="1">
            <a:spLocks noChangeArrowheads="1"/>
          </p:cNvSpPr>
          <p:nvPr/>
        </p:nvSpPr>
        <p:spPr bwMode="auto">
          <a:xfrm>
            <a:off x="-2335213" y="128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17pt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13" name="Text Box 13"/>
          <p:cNvSpPr txBox="1">
            <a:spLocks noChangeArrowheads="1"/>
          </p:cNvSpPr>
          <p:nvPr/>
        </p:nvSpPr>
        <p:spPr bwMode="auto">
          <a:xfrm>
            <a:off x="7513638" y="7072313"/>
            <a:ext cx="1849437" cy="520700"/>
          </a:xfrm>
          <a:prstGeom prst="rect">
            <a:avLst/>
          </a:prstGeom>
          <a:noFill/>
          <a:ln w="9525">
            <a:noFill/>
            <a:miter lim="800000"/>
            <a:headEnd/>
            <a:tailEnd/>
          </a:ln>
          <a:effectLst/>
        </p:spPr>
        <p:txBody>
          <a:bodyPr>
            <a:prstTxWarp prst="textNoShape">
              <a:avLst/>
            </a:prstTxWarp>
          </a:bodyPr>
          <a:lstStyle/>
          <a:p>
            <a:pPr marL="115888" indent="-115888">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sp>
        <p:nvSpPr>
          <p:cNvPr id="14" name="Line 14"/>
          <p:cNvSpPr>
            <a:spLocks noChangeShapeType="1"/>
          </p:cNvSpPr>
          <p:nvPr/>
        </p:nvSpPr>
        <p:spPr bwMode="auto">
          <a:xfrm flipV="1">
            <a:off x="7513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5" name="Text Box 15"/>
          <p:cNvSpPr txBox="1">
            <a:spLocks noChangeArrowheads="1"/>
          </p:cNvSpPr>
          <p:nvPr/>
        </p:nvSpPr>
        <p:spPr bwMode="auto">
          <a:xfrm>
            <a:off x="0" y="-647700"/>
            <a:ext cx="5541963" cy="752475"/>
          </a:xfrm>
          <a:prstGeom prst="rect">
            <a:avLst/>
          </a:prstGeom>
          <a:noFill/>
          <a:ln w="9525">
            <a:noFill/>
            <a:miter lim="800000"/>
            <a:headEnd/>
            <a:tailEnd/>
          </a:ln>
          <a:effectLst/>
        </p:spPr>
        <p:txBody>
          <a:bodyPr lIns="9144" tIns="9144" rIns="9144" bIns="9144">
            <a:prstTxWarp prst="textNoShape">
              <a:avLst/>
            </a:prstTxWarp>
            <a:spAutoFit/>
          </a:bodyPr>
          <a:lstStyle/>
          <a:p>
            <a:pPr>
              <a:spcBef>
                <a:spcPct val="50000"/>
              </a:spcBef>
              <a:defRPr/>
            </a:pPr>
            <a:r>
              <a:rPr lang="en-US" sz="1600" b="1">
                <a:solidFill>
                  <a:schemeClr val="tx1"/>
                </a:solidFill>
                <a:latin typeface="Lucida Sans" pitchFamily="-109" charset="0"/>
                <a:ea typeface="Arial" pitchFamily="-109" charset="0"/>
                <a:cs typeface="Arial" pitchFamily="-109" charset="0"/>
              </a:rPr>
              <a:t>Template release: Oct 02</a:t>
            </a:r>
            <a:br>
              <a:rPr lang="en-US" sz="1600" b="1">
                <a:solidFill>
                  <a:schemeClr val="tx1"/>
                </a:solidFill>
                <a:latin typeface="Lucida Sans" pitchFamily="-109" charset="0"/>
                <a:ea typeface="Arial" pitchFamily="-109" charset="0"/>
                <a:cs typeface="Arial" pitchFamily="-109" charset="0"/>
              </a:rPr>
            </a:br>
            <a:r>
              <a:rPr lang="en-US" sz="1600" b="1">
                <a:solidFill>
                  <a:schemeClr val="tx1"/>
                </a:solidFill>
                <a:latin typeface="Lucida Sans" pitchFamily="-109" charset="0"/>
                <a:ea typeface="Arial" pitchFamily="-109" charset="0"/>
                <a:cs typeface="Arial" pitchFamily="-109" charset="0"/>
              </a:rPr>
              <a:t>For the latest, go to http://w3.ibm.com/ibm/presentations</a:t>
            </a:r>
          </a:p>
        </p:txBody>
      </p:sp>
      <p:sp>
        <p:nvSpPr>
          <p:cNvPr id="16" name="Rectangle 16"/>
          <p:cNvSpPr>
            <a:spLocks noChangeArrowheads="1"/>
          </p:cNvSpPr>
          <p:nvPr>
            <p:custDataLst>
              <p:tags r:id="rId3"/>
            </p:custDataLst>
          </p:nvPr>
        </p:nvSpPr>
        <p:spPr bwMode="black">
          <a:xfrm>
            <a:off x="2808288" y="6424613"/>
            <a:ext cx="6321425" cy="288925"/>
          </a:xfrm>
          <a:prstGeom prst="rect">
            <a:avLst/>
          </a:prstGeom>
          <a:noFill/>
          <a:ln w="9525">
            <a:noFill/>
            <a:miter lim="800000"/>
            <a:headEnd/>
            <a:tailEnd/>
          </a:ln>
          <a:effectLst/>
        </p:spPr>
        <p:txBody>
          <a:bodyPr lIns="18288" tIns="18288" rIns="18288" bIns="18288" anchor="ctr">
            <a:prstTxWarp prst="textNoShape">
              <a:avLst/>
            </a:prstTxWarp>
          </a:bodyPr>
          <a:lstStyle/>
          <a:p>
            <a:pPr marL="342900" indent="-342900" algn="r">
              <a:lnSpc>
                <a:spcPct val="98000"/>
              </a:lnSpc>
              <a:spcBef>
                <a:spcPct val="20000"/>
              </a:spcBef>
              <a:defRPr/>
            </a:pPr>
            <a:r>
              <a:rPr lang="en-US" sz="1300" dirty="0" smtClean="0">
                <a:solidFill>
                  <a:schemeClr val="tx1"/>
                </a:solidFill>
              </a:rPr>
              <a:t>Spring, 2010 </a:t>
            </a:r>
            <a:endParaRPr lang="en-US" sz="1300" dirty="0">
              <a:solidFill>
                <a:schemeClr val="tx1"/>
              </a:solidFill>
            </a:endParaRPr>
          </a:p>
          <a:p>
            <a:pPr marL="342900" indent="-342900" algn="r">
              <a:lnSpc>
                <a:spcPct val="98000"/>
              </a:lnSpc>
              <a:spcBef>
                <a:spcPct val="20000"/>
              </a:spcBef>
              <a:defRPr/>
            </a:pPr>
            <a:r>
              <a:rPr lang="en-US" sz="1300" dirty="0">
                <a:solidFill>
                  <a:schemeClr val="tx1"/>
                </a:solidFill>
              </a:rPr>
              <a:t>  </a:t>
            </a:r>
          </a:p>
        </p:txBody>
      </p:sp>
      <p:sp>
        <p:nvSpPr>
          <p:cNvPr id="17" name="Line 18"/>
          <p:cNvSpPr>
            <a:spLocks noChangeShapeType="1"/>
          </p:cNvSpPr>
          <p:nvPr>
            <p:custDataLst>
              <p:tags r:id="rId4"/>
            </p:custDataLst>
          </p:nvPr>
        </p:nvSpPr>
        <p:spPr bwMode="black">
          <a:xfrm flipV="1">
            <a:off x="1862138" y="1362075"/>
            <a:ext cx="0" cy="328613"/>
          </a:xfrm>
          <a:prstGeom prst="line">
            <a:avLst/>
          </a:prstGeom>
          <a:noFill/>
          <a:ln w="12700">
            <a:solidFill>
              <a:schemeClr val="tx1"/>
            </a:solidFill>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pic>
        <p:nvPicPr>
          <p:cNvPr id="18" name="Picture 19" descr="crop_of_DM04_12_2_blue"/>
          <p:cNvPicPr>
            <a:picLocks noChangeAspect="1" noChangeArrowheads="1"/>
          </p:cNvPicPr>
          <p:nvPr>
            <p:custDataLst>
              <p:tags r:id="rId5"/>
            </p:custDataLst>
          </p:nvPr>
        </p:nvPicPr>
        <p:blipFill>
          <a:blip r:embed="rId8"/>
          <a:srcRect/>
          <a:stretch>
            <a:fillRect/>
          </a:stretch>
        </p:blipFill>
        <p:spPr bwMode="blackWhite">
          <a:xfrm>
            <a:off x="-9525" y="0"/>
            <a:ext cx="9185275" cy="1695450"/>
          </a:xfrm>
          <a:prstGeom prst="rect">
            <a:avLst/>
          </a:prstGeom>
          <a:noFill/>
          <a:ln w="3175">
            <a:solidFill>
              <a:schemeClr val="bg1"/>
            </a:solidFill>
            <a:miter lim="800000"/>
            <a:headEnd/>
            <a:tailEnd/>
          </a:ln>
        </p:spPr>
      </p:pic>
      <p:sp>
        <p:nvSpPr>
          <p:cNvPr id="221187" name="Rectangle 3"/>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99FD2F9C-314D-4943-9ED8-020160EE3D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723900"/>
            <a:ext cx="2178050" cy="532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723900"/>
            <a:ext cx="6384925" cy="532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99BDC1C-D34D-3E4E-81F5-D7B080E72A8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2/1/17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379CE46-C31D-2941-B375-BDBBF7D41C78}"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2/1/17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61A4DFCD-5940-BE48-B9EB-FEDA8D565177}"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2/1/17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0E016F2C-55E0-CC41-9F57-4E249F9EC8BE}"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2/1/17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BA0E72F2-D475-7E4D-9437-18A51790CD65}"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2/1/17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defRPr/>
            </a:pPr>
            <a:fld id="{C78AB2D4-7DA1-0848-A796-82F1AE223FF4}"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2/1/17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11F01FDF-9A09-4140-B7F3-593EE46CD27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2/1/17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defRPr/>
            </a:pPr>
            <a:fld id="{DD1E20CF-AA67-C449-BBFB-20B7E1942089}"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61A4DFCD-5940-BE48-B9EB-FEDA8D56517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2/1/17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48A0BF13-6B0D-7D40-9F7C-8ED928BABA52}"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2/1/17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89938EE6-0170-D942-B272-533C376C7037}"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2/1/17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99FD2F9C-314D-4943-9ED8-020160EE3DE9}"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2/1/17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A99BDC1C-D34D-3E4E-81F5-D7B080E72A8C}"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0E016F2C-55E0-CC41-9F57-4E249F9EC8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3988" y="1485900"/>
            <a:ext cx="4281487"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BA0E72F2-D475-7E4D-9437-18A51790CD6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fld id="{C78AB2D4-7DA1-0848-A796-82F1AE223F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fld id="{11F01FDF-9A09-4140-B7F3-593EE46CD2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DD1E20CF-AA67-C449-BBFB-20B7E19420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48A0BF13-6B0D-7D40-9F7C-8ED928BABA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89938EE6-0170-D942-B272-533C376C70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153988" y="723900"/>
            <a:ext cx="87153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a:r>
            <a:br>
              <a:rPr lang="en-US"/>
            </a:br>
            <a:r>
              <a:rPr lang="en-US"/>
              <a:t/>
            </a:r>
            <a:br>
              <a:rPr lang="en-US"/>
            </a:br>
            <a:endParaRPr lang="en-US"/>
          </a:p>
        </p:txBody>
      </p:sp>
      <p:sp>
        <p:nvSpPr>
          <p:cNvPr id="1027" name="Rectangle 3"/>
          <p:cNvSpPr>
            <a:spLocks noGrp="1" noChangeArrowheads="1"/>
          </p:cNvSpPr>
          <p:nvPr>
            <p:ph type="body" idx="1"/>
            <p:custDataLst>
              <p:tags r:id="rId15"/>
            </p:custDataLst>
          </p:nvPr>
        </p:nvSpPr>
        <p:spPr bwMode="auto">
          <a:xfrm>
            <a:off x="153988" y="1485900"/>
            <a:ext cx="8715375" cy="455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 Fourth level</a:t>
            </a:r>
          </a:p>
          <a:p>
            <a:pPr lvl="4"/>
            <a:r>
              <a:rPr lang="en-US"/>
              <a:t> Fifth level</a:t>
            </a:r>
          </a:p>
        </p:txBody>
      </p:sp>
      <p:sp>
        <p:nvSpPr>
          <p:cNvPr id="220164" name="Text Box 4"/>
          <p:cNvSpPr txBox="1">
            <a:spLocks noChangeArrowheads="1"/>
          </p:cNvSpPr>
          <p:nvPr/>
        </p:nvSpPr>
        <p:spPr bwMode="auto">
          <a:xfrm>
            <a:off x="2273300"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Title/subtitle/confidentiality line: 10pt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p:txBody>
      </p:sp>
      <p:sp>
        <p:nvSpPr>
          <p:cNvPr id="220165" name="Line 5"/>
          <p:cNvSpPr>
            <a:spLocks noChangeShapeType="1"/>
          </p:cNvSpPr>
          <p:nvPr/>
        </p:nvSpPr>
        <p:spPr bwMode="auto">
          <a:xfrm flipV="1">
            <a:off x="2290763"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6" name="Line 6"/>
          <p:cNvSpPr>
            <a:spLocks noChangeShapeType="1"/>
          </p:cNvSpPr>
          <p:nvPr/>
        </p:nvSpPr>
        <p:spPr bwMode="auto">
          <a:xfrm flipV="1">
            <a:off x="7613650" y="6889750"/>
            <a:ext cx="1588"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7" name="Line 7"/>
          <p:cNvSpPr>
            <a:spLocks noChangeShapeType="1"/>
          </p:cNvSpPr>
          <p:nvPr/>
        </p:nvSpPr>
        <p:spPr bwMode="auto">
          <a:xfrm flipH="1">
            <a:off x="-1131888" y="14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8" name="Line 8"/>
          <p:cNvSpPr>
            <a:spLocks noChangeShapeType="1"/>
          </p:cNvSpPr>
          <p:nvPr/>
        </p:nvSpPr>
        <p:spPr bwMode="auto">
          <a:xfrm flipH="1">
            <a:off x="-1073150" y="1139825"/>
            <a:ext cx="10017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9" name="Text Box 9"/>
          <p:cNvSpPr txBox="1">
            <a:spLocks noChangeArrowheads="1"/>
          </p:cNvSpPr>
          <p:nvPr/>
        </p:nvSpPr>
        <p:spPr bwMode="auto">
          <a:xfrm>
            <a:off x="-2335213" y="1014413"/>
            <a:ext cx="2159000" cy="979487"/>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heading:</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light blue R204 | G204 | B255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body:</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18pt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Square bullet color: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text length: 5 principal points</a:t>
            </a:r>
          </a:p>
        </p:txBody>
      </p:sp>
      <p:sp>
        <p:nvSpPr>
          <p:cNvPr id="220170" name="Text Box 10"/>
          <p:cNvSpPr txBox="1">
            <a:spLocks noChangeArrowheads="1"/>
          </p:cNvSpPr>
          <p:nvPr/>
        </p:nvSpPr>
        <p:spPr bwMode="auto">
          <a:xfrm>
            <a:off x="-2335213" y="1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18pt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220171" name="Line 11"/>
          <p:cNvSpPr>
            <a:spLocks noChangeShapeType="1"/>
          </p:cNvSpPr>
          <p:nvPr/>
        </p:nvSpPr>
        <p:spPr bwMode="auto">
          <a:xfrm flipH="1">
            <a:off x="-1263650" y="3189288"/>
            <a:ext cx="11922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2" name="Text Box 12"/>
          <p:cNvSpPr txBox="1">
            <a:spLocks noChangeArrowheads="1"/>
          </p:cNvSpPr>
          <p:nvPr/>
        </p:nvSpPr>
        <p:spPr bwMode="auto">
          <a:xfrm>
            <a:off x="7613650" y="7072313"/>
            <a:ext cx="1735138" cy="520700"/>
          </a:xfrm>
          <a:prstGeom prst="rect">
            <a:avLst/>
          </a:prstGeom>
          <a:noFill/>
          <a:ln w="9525">
            <a:noFill/>
            <a:miter lim="800000"/>
            <a:headEnd/>
            <a:tailEnd/>
          </a:ln>
          <a:effectLst/>
        </p:spPr>
        <p:txBody>
          <a:bodyPr>
            <a:prstTxWarp prst="textNoShape">
              <a:avLst/>
            </a:prstTxWarp>
          </a:bodyPr>
          <a:lstStyle/>
          <a:p>
            <a:pPr marL="114300" indent="-114300">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pic>
        <p:nvPicPr>
          <p:cNvPr id="1037" name="Picture 13" descr="crop_of_DM04_12_2_blue"/>
          <p:cNvPicPr>
            <a:picLocks noChangeAspect="1" noChangeArrowheads="1"/>
          </p:cNvPicPr>
          <p:nvPr>
            <p:custDataLst>
              <p:tags r:id="rId16"/>
            </p:custDataLst>
          </p:nvPr>
        </p:nvPicPr>
        <p:blipFill>
          <a:blip r:embed="rId20"/>
          <a:srcRect t="54021" b="23769"/>
          <a:stretch>
            <a:fillRect/>
          </a:stretch>
        </p:blipFill>
        <p:spPr bwMode="blackWhite">
          <a:xfrm>
            <a:off x="0" y="6475413"/>
            <a:ext cx="9175750" cy="376237"/>
          </a:xfrm>
          <a:prstGeom prst="rect">
            <a:avLst/>
          </a:prstGeom>
          <a:noFill/>
          <a:ln w="3175">
            <a:solidFill>
              <a:schemeClr val="bg1"/>
            </a:solidFill>
            <a:miter lim="800000"/>
            <a:headEnd/>
            <a:tailEnd/>
          </a:ln>
        </p:spPr>
      </p:pic>
      <p:sp>
        <p:nvSpPr>
          <p:cNvPr id="220174" name="Rectangle 14"/>
          <p:cNvSpPr>
            <a:spLocks noChangeArrowheads="1"/>
          </p:cNvSpPr>
          <p:nvPr>
            <p:custDataLst>
              <p:tags r:id="rId17"/>
            </p:custDataLst>
          </p:nvPr>
        </p:nvSpPr>
        <p:spPr bwMode="black">
          <a:xfrm>
            <a:off x="1447800" y="6502400"/>
            <a:ext cx="5940425" cy="244475"/>
          </a:xfrm>
          <a:prstGeom prst="rect">
            <a:avLst/>
          </a:prstGeom>
          <a:noFill/>
          <a:ln w="9525">
            <a:noFill/>
            <a:miter lim="800000"/>
            <a:headEnd/>
            <a:tailEnd/>
          </a:ln>
          <a:effectLst/>
        </p:spPr>
        <p:txBody>
          <a:bodyPr>
            <a:prstTxWarp prst="textNoShape">
              <a:avLst/>
            </a:prstTxWarp>
            <a:spAutoFit/>
          </a:bodyPr>
          <a:lstStyle/>
          <a:p>
            <a:pPr eaLnBrk="0" hangingPunct="0">
              <a:defRPr/>
            </a:pPr>
            <a:r>
              <a:rPr lang="en-US" sz="1000" b="1" dirty="0" smtClean="0">
                <a:solidFill>
                  <a:schemeClr val="tx1"/>
                </a:solidFill>
                <a:latin typeface="Lucida Sans" pitchFamily="-109" charset="0"/>
                <a:ea typeface="Arial" pitchFamily="-109" charset="0"/>
                <a:cs typeface="Arial" pitchFamily="-109" charset="0"/>
              </a:rPr>
              <a:t>Spring, 2010</a:t>
            </a:r>
            <a:endParaRPr lang="en-US" sz="1000" dirty="0">
              <a:solidFill>
                <a:schemeClr val="tx1"/>
              </a:solidFill>
              <a:latin typeface="Lucida Sans" pitchFamily="-109" charset="0"/>
              <a:ea typeface="Arial" pitchFamily="-109" charset="0"/>
              <a:cs typeface="Arial" pitchFamily="-109" charset="0"/>
            </a:endParaRPr>
          </a:p>
        </p:txBody>
      </p:sp>
      <p:sp>
        <p:nvSpPr>
          <p:cNvPr id="220175" name="Line 15"/>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6" name="Rectangle 16"/>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solidFill>
                  <a:schemeClr val="tx1"/>
                </a:solidFill>
                <a:latin typeface="Lucida Sans" pitchFamily="-109" charset="0"/>
                <a:ea typeface="Arial" pitchFamily="-109" charset="0"/>
                <a:cs typeface="Arial" pitchFamily="-109" charset="0"/>
              </a:defRPr>
            </a:lvl1pPr>
          </a:lstStyle>
          <a:p>
            <a:pPr>
              <a:defRPr/>
            </a:pPr>
            <a:fld id="{6379CE46-C31D-2941-B375-BDBBF7D41C78}" type="slidenum">
              <a:rPr lang="en-US"/>
              <a:pPr>
                <a:defRPr/>
              </a:pPr>
              <a:t>‹#›</a:t>
            </a:fld>
            <a:endParaRPr lang="en-US"/>
          </a:p>
        </p:txBody>
      </p:sp>
      <p:grpSp>
        <p:nvGrpSpPr>
          <p:cNvPr id="1041" name="Group 18"/>
          <p:cNvGrpSpPr>
            <a:grpSpLocks/>
          </p:cNvGrpSpPr>
          <p:nvPr/>
        </p:nvGrpSpPr>
        <p:grpSpPr bwMode="auto">
          <a:xfrm>
            <a:off x="311150" y="6889750"/>
            <a:ext cx="2119313" cy="671513"/>
            <a:chOff x="26" y="4340"/>
            <a:chExt cx="1335" cy="423"/>
          </a:xfrm>
        </p:grpSpPr>
        <p:sp>
          <p:nvSpPr>
            <p:cNvPr id="220179" name="Text Box 19"/>
            <p:cNvSpPr txBox="1">
              <a:spLocks noChangeArrowheads="1"/>
            </p:cNvSpPr>
            <p:nvPr userDrawn="1"/>
          </p:nvSpPr>
          <p:spPr bwMode="auto">
            <a:xfrm>
              <a:off x="26" y="4452"/>
              <a:ext cx="1335" cy="311"/>
            </a:xfrm>
            <a:prstGeom prst="rect">
              <a:avLst/>
            </a:prstGeom>
            <a:noFill/>
            <a:ln w="9525">
              <a:noFill/>
              <a:miter lim="800000"/>
              <a:headEnd/>
              <a:tailEnd/>
            </a:ln>
            <a:effectLst/>
          </p:spPr>
          <p:txBody>
            <a:bodyPr>
              <a:prstTxWarp prst="textNoShape">
                <a:avLst/>
              </a:prstTxWarp>
            </a:bodyPr>
            <a:lstStyle/>
            <a:p>
              <a:pPr>
                <a:defRPr/>
              </a:pPr>
              <a:r>
                <a:rPr lang="en-US" sz="1200">
                  <a:solidFill>
                    <a:schemeClr val="bg1"/>
                  </a:solidFill>
                  <a:latin typeface="Lucida Sans" pitchFamily="-109" charset="0"/>
                  <a:ea typeface="Arial" pitchFamily="-109" charset="0"/>
                  <a:cs typeface="Arial" pitchFamily="-109" charset="0"/>
                </a:rPr>
                <a:t>Optional slide number: </a:t>
              </a:r>
              <a:br>
                <a:rPr lang="en-US" sz="1200">
                  <a:solidFill>
                    <a:schemeClr val="bg1"/>
                  </a:solidFill>
                  <a:latin typeface="Lucida Sans" pitchFamily="-109" charset="0"/>
                  <a:ea typeface="Arial" pitchFamily="-109" charset="0"/>
                  <a:cs typeface="Arial" pitchFamily="-109" charset="0"/>
                </a:rPr>
              </a:br>
              <a:r>
                <a:rPr lang="en-US" sz="1200">
                  <a:solidFill>
                    <a:schemeClr val="bg1"/>
                  </a:solidFill>
                  <a:latin typeface="Lucida Sans" pitchFamily="-109" charset="0"/>
                  <a:ea typeface="Arial" pitchFamily="-109" charset="0"/>
                  <a:cs typeface="Arial" pitchFamily="-109" charset="0"/>
                </a:rPr>
                <a:t>10pt Arial Bold, white</a:t>
              </a:r>
            </a:p>
          </p:txBody>
        </p:sp>
        <p:sp>
          <p:nvSpPr>
            <p:cNvPr id="220180" name="Line 20"/>
            <p:cNvSpPr>
              <a:spLocks noChangeShapeType="1"/>
            </p:cNvSpPr>
            <p:nvPr userDrawn="1"/>
          </p:nvSpPr>
          <p:spPr bwMode="auto">
            <a:xfrm flipV="1">
              <a:off x="36" y="4340"/>
              <a:ext cx="1" cy="23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grpSp>
      <p:sp>
        <p:nvSpPr>
          <p:cNvPr id="220181" name="Text Box 21"/>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pic>
        <p:nvPicPr>
          <p:cNvPr id="1043" name="Picture 22" descr="TopBanner"/>
          <p:cNvPicPr>
            <a:picLocks noChangeAspect="1" noChangeArrowheads="1"/>
          </p:cNvPicPr>
          <p:nvPr>
            <p:custDataLst>
              <p:tags r:id="rId18"/>
            </p:custDataLst>
          </p:nvPr>
        </p:nvPicPr>
        <p:blipFill>
          <a:blip r:embed="rId21"/>
          <a:srcRect/>
          <a:stretch>
            <a:fillRect/>
          </a:stretch>
        </p:blipFill>
        <p:spPr bwMode="auto">
          <a:xfrm>
            <a:off x="0" y="19050"/>
            <a:ext cx="9175750" cy="384175"/>
          </a:xfrm>
          <a:prstGeom prst="rect">
            <a:avLst/>
          </a:prstGeom>
          <a:noFill/>
          <a:ln w="9525">
            <a:noFill/>
            <a:miter lim="800000"/>
            <a:headEnd/>
            <a:tailEnd/>
          </a:ln>
        </p:spPr>
      </p:pic>
      <p:sp>
        <p:nvSpPr>
          <p:cNvPr id="220183" name="Text Box 23"/>
          <p:cNvSpPr txBox="1">
            <a:spLocks noChangeArrowheads="1"/>
          </p:cNvSpPr>
          <p:nvPr>
            <p:custDataLst>
              <p:tags r:id="rId19"/>
            </p:custDataLst>
          </p:nvPr>
        </p:nvSpPr>
        <p:spPr bwMode="auto">
          <a:xfrm>
            <a:off x="61913" y="14288"/>
            <a:ext cx="4586287" cy="369887"/>
          </a:xfrm>
          <a:prstGeom prst="rect">
            <a:avLst/>
          </a:prstGeom>
          <a:noFill/>
          <a:ln w="9525">
            <a:noFill/>
            <a:miter lim="800000"/>
            <a:headEnd/>
            <a:tailEnd/>
          </a:ln>
          <a:effectLst/>
        </p:spPr>
        <p:txBody>
          <a:bodyPr wrap="none">
            <a:prstTxWarp prst="textNoShape">
              <a:avLst/>
            </a:prstTxWarp>
            <a:spAutoFit/>
          </a:bodyPr>
          <a:lstStyle/>
          <a:p>
            <a:pPr>
              <a:defRPr/>
            </a:pPr>
            <a:r>
              <a:rPr lang="en-US" sz="1800">
                <a:solidFill>
                  <a:schemeClr val="tx1"/>
                </a:solidFill>
                <a:latin typeface="Lucida Sans" pitchFamily="-109" charset="0"/>
                <a:ea typeface="Arial" pitchFamily="-109" charset="0"/>
                <a:cs typeface="Arial" pitchFamily="-109" charset="0"/>
              </a:rPr>
              <a:t>CS 4630 Defense Against the Dark Arts</a:t>
            </a:r>
          </a:p>
        </p:txBody>
      </p:sp>
    </p:spTree>
  </p:cSld>
  <p:clrMap bg1="dk2" tx1="lt1" bg2="dk1" tx2="lt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90000"/>
        </a:lnSpc>
        <a:spcBef>
          <a:spcPct val="0"/>
        </a:spcBef>
        <a:spcAft>
          <a:spcPct val="0"/>
        </a:spcAft>
        <a:defRPr sz="3600">
          <a:solidFill>
            <a:schemeClr val="bg2"/>
          </a:solidFill>
          <a:latin typeface="+mj-lt"/>
          <a:ea typeface="+mj-ea"/>
          <a:cs typeface="+mj-cs"/>
        </a:defRPr>
      </a:lvl1pPr>
      <a:lvl2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2pPr>
      <a:lvl3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3pPr>
      <a:lvl4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4pPr>
      <a:lvl5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5pPr>
      <a:lvl6pPr marL="4572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6pPr>
      <a:lvl7pPr marL="9144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7pPr>
      <a:lvl8pPr marL="13716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8pPr>
      <a:lvl9pPr marL="18288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9pPr>
    </p:titleStyle>
    <p:bodyStyle>
      <a:lvl1pPr marL="228600" indent="-228600" algn="l" rtl="0" eaLnBrk="0" fontAlgn="base" hangingPunct="0">
        <a:spcBef>
          <a:spcPct val="25000"/>
        </a:spcBef>
        <a:spcAft>
          <a:spcPct val="0"/>
        </a:spcAft>
        <a:buClr>
          <a:schemeClr val="accent2"/>
        </a:buClr>
        <a:buFont typeface="Wingdings" charset="2"/>
        <a:buChar char="§"/>
        <a:defRPr sz="3200">
          <a:solidFill>
            <a:schemeClr val="tx1"/>
          </a:solidFill>
          <a:latin typeface="+mn-lt"/>
          <a:ea typeface="+mn-ea"/>
          <a:cs typeface="+mn-cs"/>
        </a:defRPr>
      </a:lvl1pPr>
      <a:lvl2pPr marL="750888" indent="-285750" algn="l" rtl="0" eaLnBrk="0" fontAlgn="base" hangingPunct="0">
        <a:lnSpc>
          <a:spcPct val="120000"/>
        </a:lnSpc>
        <a:spcBef>
          <a:spcPct val="0"/>
        </a:spcBef>
        <a:spcAft>
          <a:spcPct val="0"/>
        </a:spcAft>
        <a:buClr>
          <a:schemeClr val="accent2"/>
        </a:buClr>
        <a:buFont typeface="Lucida Sans" charset="0"/>
        <a:buChar char="–"/>
        <a:defRPr sz="2400">
          <a:solidFill>
            <a:schemeClr val="tx1"/>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4pPr>
      <a:lvl5pPr marL="2057400" indent="-228600" algn="l" rtl="0" eaLnBrk="0" fontAlgn="base" hangingPunct="0">
        <a:lnSpc>
          <a:spcPct val="120000"/>
        </a:lnSpc>
        <a:spcBef>
          <a:spcPct val="0"/>
        </a:spcBef>
        <a:spcAft>
          <a:spcPct val="0"/>
        </a:spcAft>
        <a:buClr>
          <a:schemeClr val="accent2"/>
        </a:buClr>
        <a:buFont typeface="Wingdings" charset="2"/>
        <a:buChar char="v"/>
        <a:defRPr sz="2400">
          <a:solidFill>
            <a:schemeClr val="tx1"/>
          </a:solidFill>
          <a:latin typeface="+mn-lt"/>
          <a:ea typeface="+mn-ea"/>
          <a:cs typeface="+mn-cs"/>
        </a:defRPr>
      </a:lvl5pPr>
      <a:lvl6pPr marL="25146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6pPr>
      <a:lvl7pPr marL="29718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7pPr>
      <a:lvl8pPr marL="34290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8pPr>
      <a:lvl9pPr marL="38862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2/1/17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6379CE46-C31D-2941-B375-BDBBF7D41C78}"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0.xml"/><Relationship Id="rId1" Type="http://schemas.openxmlformats.org/officeDocument/2006/relationships/tags" Target="../tags/tag31.xml"/><Relationship Id="rId2"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1.xml"/><Relationship Id="rId1" Type="http://schemas.openxmlformats.org/officeDocument/2006/relationships/tags" Target="../tags/tag33.xml"/><Relationship Id="rId2"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slideLayout" Target="../slideLayouts/slideLayout14.xml"/><Relationship Id="rId6" Type="http://schemas.openxmlformats.org/officeDocument/2006/relationships/notesSlide" Target="../notesSlides/notesSlide12.xml"/><Relationship Id="rId7" Type="http://schemas.openxmlformats.org/officeDocument/2006/relationships/oleObject" Target="../embeddings/oleObject3.bin"/><Relationship Id="rId8"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14.xml"/><Relationship Id="rId6" Type="http://schemas.openxmlformats.org/officeDocument/2006/relationships/notesSlide" Target="../notesSlides/notesSlide13.xml"/><Relationship Id="rId7" Type="http://schemas.openxmlformats.org/officeDocument/2006/relationships/oleObject" Target="../embeddings/oleObject4.bin"/><Relationship Id="rId8"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slideLayout" Target="../slideLayouts/slideLayout14.xml"/><Relationship Id="rId6" Type="http://schemas.openxmlformats.org/officeDocument/2006/relationships/notesSlide" Target="../notesSlides/notesSlide14.xml"/><Relationship Id="rId7" Type="http://schemas.openxmlformats.org/officeDocument/2006/relationships/oleObject" Target="../embeddings/oleObject5.bin"/><Relationship Id="rId8"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tags" Target="../tags/tag41.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14.xml"/><Relationship Id="rId6" Type="http://schemas.openxmlformats.org/officeDocument/2006/relationships/notesSlide" Target="../notesSlides/notesSlide15.xml"/><Relationship Id="rId7" Type="http://schemas.openxmlformats.org/officeDocument/2006/relationships/oleObject" Target="../embeddings/oleObject6.bin"/><Relationship Id="rId8"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tags" Target="../tags/tag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6.xml"/><Relationship Id="rId1" Type="http://schemas.openxmlformats.org/officeDocument/2006/relationships/tags" Target="../tags/tag47.xml"/><Relationship Id="rId2"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7.xml"/><Relationship Id="rId1" Type="http://schemas.openxmlformats.org/officeDocument/2006/relationships/tags" Target="../tags/tag49.xml"/><Relationship Id="rId2"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8.xml"/><Relationship Id="rId1" Type="http://schemas.openxmlformats.org/officeDocument/2006/relationships/tags" Target="../tags/tag51.xml"/><Relationship Id="rId2" Type="http://schemas.openxmlformats.org/officeDocument/2006/relationships/tags" Target="../tags/tag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9.xml"/><Relationship Id="rId1" Type="http://schemas.openxmlformats.org/officeDocument/2006/relationships/tags" Target="../tags/tag53.xml"/><Relationship Id="rId2" Type="http://schemas.openxmlformats.org/officeDocument/2006/relationships/tags" Target="../tags/tag5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2.xml"/><Relationship Id="rId1" Type="http://schemas.openxmlformats.org/officeDocument/2006/relationships/tags" Target="../tags/tag13.xml"/><Relationship Id="rId2"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slideLayout" Target="../slideLayouts/slideLayout14.xml"/><Relationship Id="rId6" Type="http://schemas.openxmlformats.org/officeDocument/2006/relationships/notesSlide" Target="../notesSlides/notesSlide20.xml"/><Relationship Id="rId7" Type="http://schemas.openxmlformats.org/officeDocument/2006/relationships/oleObject" Target="../embeddings/oleObject7.bin"/><Relationship Id="rId8"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14.xml"/><Relationship Id="rId6" Type="http://schemas.openxmlformats.org/officeDocument/2006/relationships/notesSlide" Target="../notesSlides/notesSlide21.xml"/><Relationship Id="rId7" Type="http://schemas.openxmlformats.org/officeDocument/2006/relationships/oleObject" Target="../embeddings/oleObject8.bin"/><Relationship Id="rId8"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tags" Target="../tags/tag5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2.xml"/><Relationship Id="rId1" Type="http://schemas.openxmlformats.org/officeDocument/2006/relationships/tags" Target="../tags/tag61.xml"/><Relationship Id="rId2"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3.xml"/><Relationship Id="rId1" Type="http://schemas.openxmlformats.org/officeDocument/2006/relationships/tags" Target="../tags/tag63.xml"/><Relationship Id="rId2" Type="http://schemas.openxmlformats.org/officeDocument/2006/relationships/tags" Target="../tags/tag6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4.xml"/><Relationship Id="rId1" Type="http://schemas.openxmlformats.org/officeDocument/2006/relationships/tags" Target="../tags/tag65.xml"/><Relationship Id="rId2" Type="http://schemas.openxmlformats.org/officeDocument/2006/relationships/tags" Target="../tags/tag66.xml"/></Relationships>
</file>

<file path=ppt/slides/_rels/slide25.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14.xml"/><Relationship Id="rId6" Type="http://schemas.openxmlformats.org/officeDocument/2006/relationships/notesSlide" Target="../notesSlides/notesSlide25.xml"/><Relationship Id="rId7" Type="http://schemas.openxmlformats.org/officeDocument/2006/relationships/oleObject" Target="../embeddings/oleObject9.bin"/><Relationship Id="rId8"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tags" Target="../tags/tag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6.xml"/><Relationship Id="rId1" Type="http://schemas.openxmlformats.org/officeDocument/2006/relationships/tags" Target="../tags/tag70.xml"/><Relationship Id="rId2" Type="http://schemas.openxmlformats.org/officeDocument/2006/relationships/tags" Target="../tags/tag7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7.xml"/><Relationship Id="rId1" Type="http://schemas.openxmlformats.org/officeDocument/2006/relationships/tags" Target="../tags/tag72.xml"/><Relationship Id="rId2" Type="http://schemas.openxmlformats.org/officeDocument/2006/relationships/tags" Target="../tags/tag7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8.xml"/><Relationship Id="rId1" Type="http://schemas.openxmlformats.org/officeDocument/2006/relationships/tags" Target="../tags/tag74.xml"/><Relationship Id="rId2" Type="http://schemas.openxmlformats.org/officeDocument/2006/relationships/tags" Target="../tags/tag7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xml"/><Relationship Id="rId1" Type="http://schemas.openxmlformats.org/officeDocument/2006/relationships/tags" Target="../tags/tag15.xml"/><Relationship Id="rId2" Type="http://schemas.openxmlformats.org/officeDocument/2006/relationships/tags" Target="../tags/tag16.xml"/></Relationships>
</file>

<file path=ppt/slides/_rels/slide30.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slideLayout" Target="../slideLayouts/slideLayout14.xml"/><Relationship Id="rId6" Type="http://schemas.openxmlformats.org/officeDocument/2006/relationships/notesSlide" Target="../notesSlides/notesSlide29.xml"/><Relationship Id="rId7" Type="http://schemas.openxmlformats.org/officeDocument/2006/relationships/oleObject" Target="../embeddings/oleObject10.bin"/><Relationship Id="rId8"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tags" Target="../tags/tag7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30.xml"/><Relationship Id="rId1" Type="http://schemas.openxmlformats.org/officeDocument/2006/relationships/tags" Target="../tags/tag79.xml"/><Relationship Id="rId2" Type="http://schemas.openxmlformats.org/officeDocument/2006/relationships/tags" Target="../tags/tag80.xml"/></Relationships>
</file>

<file path=ppt/slides/_rels/slide32.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slideLayout" Target="../slideLayouts/slideLayout14.xml"/><Relationship Id="rId6" Type="http://schemas.openxmlformats.org/officeDocument/2006/relationships/notesSlide" Target="../notesSlides/notesSlide31.xml"/><Relationship Id="rId7" Type="http://schemas.openxmlformats.org/officeDocument/2006/relationships/oleObject" Target="../embeddings/oleObject11.bin"/><Relationship Id="rId8" Type="http://schemas.openxmlformats.org/officeDocument/2006/relationships/image" Target="../media/image16.emf"/><Relationship Id="rId1" Type="http://schemas.openxmlformats.org/officeDocument/2006/relationships/vmlDrawing" Target="../drawings/vmlDrawing11.vml"/><Relationship Id="rId2" Type="http://schemas.openxmlformats.org/officeDocument/2006/relationships/tags" Target="../tags/tag8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2.xml"/><Relationship Id="rId1" Type="http://schemas.openxmlformats.org/officeDocument/2006/relationships/tags" Target="../tags/tag84.xml"/><Relationship Id="rId2" Type="http://schemas.openxmlformats.org/officeDocument/2006/relationships/tags" Target="../tags/tag85.xml"/></Relationships>
</file>

<file path=ppt/slides/_rels/slide34.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4.xml"/><Relationship Id="rId6" Type="http://schemas.openxmlformats.org/officeDocument/2006/relationships/notesSlide" Target="../notesSlides/notesSlide33.xml"/><Relationship Id="rId7" Type="http://schemas.openxmlformats.org/officeDocument/2006/relationships/oleObject" Target="../embeddings/oleObject12.bin"/><Relationship Id="rId8"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tags" Target="../tags/tag8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4.xml"/><Relationship Id="rId1" Type="http://schemas.openxmlformats.org/officeDocument/2006/relationships/tags" Target="../tags/tag89.xml"/><Relationship Id="rId2" Type="http://schemas.openxmlformats.org/officeDocument/2006/relationships/tags" Target="../tags/tag90.xml"/></Relationships>
</file>

<file path=ppt/slides/_rels/slide36.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slideLayout" Target="../slideLayouts/slideLayout24.xml"/><Relationship Id="rId6" Type="http://schemas.openxmlformats.org/officeDocument/2006/relationships/notesSlide" Target="../notesSlides/notesSlide35.xml"/><Relationship Id="rId7" Type="http://schemas.openxmlformats.org/officeDocument/2006/relationships/oleObject" Target="../embeddings/oleObject13.bin"/><Relationship Id="rId8" Type="http://schemas.openxmlformats.org/officeDocument/2006/relationships/image" Target="../media/image18.emf"/><Relationship Id="rId1" Type="http://schemas.openxmlformats.org/officeDocument/2006/relationships/vmlDrawing" Target="../drawings/vmlDrawing13.vml"/><Relationship Id="rId2"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6.xml"/><Relationship Id="rId1" Type="http://schemas.openxmlformats.org/officeDocument/2006/relationships/tags" Target="../tags/tag94.xml"/><Relationship Id="rId2" Type="http://schemas.openxmlformats.org/officeDocument/2006/relationships/tags" Target="../tags/tag9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7.xml"/><Relationship Id="rId1" Type="http://schemas.openxmlformats.org/officeDocument/2006/relationships/tags" Target="../tags/tag96.xml"/><Relationship Id="rId2"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8.xml"/><Relationship Id="rId1" Type="http://schemas.openxmlformats.org/officeDocument/2006/relationships/tags" Target="../tags/tag98.xml"/><Relationship Id="rId2" Type="http://schemas.openxmlformats.org/officeDocument/2006/relationships/tags" Target="../tags/tag9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4.xml"/><Relationship Id="rId1" Type="http://schemas.openxmlformats.org/officeDocument/2006/relationships/tags" Target="../tags/tag17.xml"/><Relationship Id="rId2" Type="http://schemas.openxmlformats.org/officeDocument/2006/relationships/tags" Target="../tags/tag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tags" Target="../tags/tag101.xml"/><Relationship Id="rId4" Type="http://schemas.openxmlformats.org/officeDocument/2006/relationships/tags" Target="../tags/tag102.xml"/><Relationship Id="rId5" Type="http://schemas.openxmlformats.org/officeDocument/2006/relationships/slideLayout" Target="../slideLayouts/slideLayout24.xml"/><Relationship Id="rId6" Type="http://schemas.openxmlformats.org/officeDocument/2006/relationships/notesSlide" Target="../notesSlides/notesSlide39.xml"/><Relationship Id="rId7" Type="http://schemas.openxmlformats.org/officeDocument/2006/relationships/oleObject" Target="../embeddings/oleObject14.bin"/><Relationship Id="rId8" Type="http://schemas.openxmlformats.org/officeDocument/2006/relationships/image" Target="../media/image20.emf"/><Relationship Id="rId1" Type="http://schemas.openxmlformats.org/officeDocument/2006/relationships/vmlDrawing" Target="../drawings/vmlDrawing14.vml"/><Relationship Id="rId2" Type="http://schemas.openxmlformats.org/officeDocument/2006/relationships/tags" Target="../tags/tag10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0.xml"/><Relationship Id="rId1" Type="http://schemas.openxmlformats.org/officeDocument/2006/relationships/tags" Target="../tags/tag103.xml"/><Relationship Id="rId2" Type="http://schemas.openxmlformats.org/officeDocument/2006/relationships/tags" Target="../tags/tag104.xml"/></Relationships>
</file>

<file path=ppt/slides/_rels/slide44.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slideLayout" Target="../slideLayouts/slideLayout24.xml"/><Relationship Id="rId6" Type="http://schemas.openxmlformats.org/officeDocument/2006/relationships/notesSlide" Target="../notesSlides/notesSlide41.xml"/><Relationship Id="rId7" Type="http://schemas.openxmlformats.org/officeDocument/2006/relationships/oleObject" Target="../embeddings/oleObject15.bin"/><Relationship Id="rId8"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2.xml"/><Relationship Id="rId1" Type="http://schemas.openxmlformats.org/officeDocument/2006/relationships/tags" Target="../tags/tag108.xml"/><Relationship Id="rId2" Type="http://schemas.openxmlformats.org/officeDocument/2006/relationships/tags" Target="../tags/tag10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3.xml"/><Relationship Id="rId1" Type="http://schemas.openxmlformats.org/officeDocument/2006/relationships/tags" Target="../tags/tag110.xml"/><Relationship Id="rId2" Type="http://schemas.openxmlformats.org/officeDocument/2006/relationships/tags" Target="../tags/tag11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4.xml"/><Relationship Id="rId1" Type="http://schemas.openxmlformats.org/officeDocument/2006/relationships/tags" Target="../tags/tag112.xml"/><Relationship Id="rId2" Type="http://schemas.openxmlformats.org/officeDocument/2006/relationships/tags" Target="../tags/tag11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5.xml"/><Relationship Id="rId1" Type="http://schemas.openxmlformats.org/officeDocument/2006/relationships/tags" Target="../tags/tag114.xml"/><Relationship Id="rId2" Type="http://schemas.openxmlformats.org/officeDocument/2006/relationships/tags" Target="../tags/tag115.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4.xml"/><Relationship Id="rId6" Type="http://schemas.openxmlformats.org/officeDocument/2006/relationships/notesSlide" Target="../notesSlides/notesSlide5.xml"/><Relationship Id="rId7" Type="http://schemas.openxmlformats.org/officeDocument/2006/relationships/oleObject" Target="../embeddings/oleObject1.bin"/><Relationship Id="rId8"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tags" Target="../tags/tag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6.xml"/><Relationship Id="rId1" Type="http://schemas.openxmlformats.org/officeDocument/2006/relationships/tags" Target="../tags/tag116.xml"/><Relationship Id="rId2" Type="http://schemas.openxmlformats.org/officeDocument/2006/relationships/tags" Target="../tags/tag1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7.xml"/><Relationship Id="rId1" Type="http://schemas.openxmlformats.org/officeDocument/2006/relationships/tags" Target="../tags/tag118.xml"/><Relationship Id="rId2" Type="http://schemas.openxmlformats.org/officeDocument/2006/relationships/tags" Target="../tags/tag1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0.xml"/><Relationship Id="rId1" Type="http://schemas.openxmlformats.org/officeDocument/2006/relationships/tags" Target="../tags/tag120.xml"/><Relationship Id="rId2" Type="http://schemas.openxmlformats.org/officeDocument/2006/relationships/tags" Target="../tags/tag12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1.xml"/><Relationship Id="rId1" Type="http://schemas.openxmlformats.org/officeDocument/2006/relationships/tags" Target="../tags/tag122.xml"/><Relationship Id="rId2"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2.xml"/><Relationship Id="rId1" Type="http://schemas.openxmlformats.org/officeDocument/2006/relationships/tags" Target="../tags/tag124.xml"/><Relationship Id="rId2"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3.xml"/><Relationship Id="rId1" Type="http://schemas.openxmlformats.org/officeDocument/2006/relationships/tags" Target="../tags/tag126.xml"/><Relationship Id="rId2" Type="http://schemas.openxmlformats.org/officeDocument/2006/relationships/tags" Target="../tags/tag12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4.xml"/><Relationship Id="rId1" Type="http://schemas.openxmlformats.org/officeDocument/2006/relationships/tags" Target="../tags/tag128.xml"/><Relationship Id="rId2" Type="http://schemas.openxmlformats.org/officeDocument/2006/relationships/tags" Target="../tags/tag129.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Layout" Target="../slideLayouts/slideLayout24.xml"/><Relationship Id="rId6" Type="http://schemas.openxmlformats.org/officeDocument/2006/relationships/notesSlide" Target="../notesSlides/notesSlide6.xml"/><Relationship Id="rId7" Type="http://schemas.openxmlformats.org/officeDocument/2006/relationships/oleObject" Target="../embeddings/oleObject2.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7.xml"/><Relationship Id="rId1" Type="http://schemas.openxmlformats.org/officeDocument/2006/relationships/tags" Target="../tags/tag25.xml"/><Relationship Id="rId2"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8.xml"/><Relationship Id="rId1" Type="http://schemas.openxmlformats.org/officeDocument/2006/relationships/tags" Target="../tags/tag27.xml"/><Relationship Id="rId2"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9.xml"/><Relationship Id="rId1" Type="http://schemas.openxmlformats.org/officeDocument/2006/relationships/tags" Target="../tags/tag29.xml"/><Relationship Id="rId2"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858000" cy="990600"/>
          </a:xfrm>
        </p:spPr>
        <p:txBody>
          <a:bodyPr/>
          <a:lstStyle/>
          <a:p>
            <a:r>
              <a:rPr lang="en-US" dirty="0" smtClean="0"/>
              <a:t>IA-32 Architecture</a:t>
            </a:r>
            <a:endParaRPr lang="en-US" dirty="0"/>
          </a:p>
        </p:txBody>
      </p:sp>
      <p:sp>
        <p:nvSpPr>
          <p:cNvPr id="3" name="Subtitle 2"/>
          <p:cNvSpPr>
            <a:spLocks noGrp="1"/>
          </p:cNvSpPr>
          <p:nvPr>
            <p:ph type="subTitle" idx="1"/>
          </p:nvPr>
        </p:nvSpPr>
        <p:spPr>
          <a:xfrm>
            <a:off x="1219200" y="5124450"/>
            <a:ext cx="6858000" cy="533400"/>
          </a:xfrm>
        </p:spPr>
        <p:txBody>
          <a:bodyPr>
            <a:normAutofit/>
          </a:bodyPr>
          <a:lstStyle/>
          <a:p>
            <a:r>
              <a:rPr lang="en-US" dirty="0" smtClean="0"/>
              <a:t>CS 4440/7440 Malware Analysis and Defense</a:t>
            </a:r>
            <a:endParaRPr lang="en-US" dirty="0"/>
          </a:p>
        </p:txBody>
      </p:sp>
      <p:pic>
        <p:nvPicPr>
          <p:cNvPr id="5" name="Picture 3" descr="Hazardous.png"/>
          <p:cNvPicPr>
            <a:picLocks noChangeAspect="1"/>
          </p:cNvPicPr>
          <p:nvPr/>
        </p:nvPicPr>
        <p:blipFill>
          <a:blip r:embed="rId3"/>
          <a:srcRect/>
          <a:stretch>
            <a:fillRect/>
          </a:stretch>
        </p:blipFill>
        <p:spPr bwMode="auto">
          <a:xfrm>
            <a:off x="3276600" y="1130300"/>
            <a:ext cx="2627313" cy="2298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Stack Operations</a:t>
            </a:r>
          </a:p>
        </p:txBody>
      </p:sp>
      <p:sp>
        <p:nvSpPr>
          <p:cNvPr id="34818" name="Slide Number Placeholder 3"/>
          <p:cNvSpPr>
            <a:spLocks noGrp="1"/>
          </p:cNvSpPr>
          <p:nvPr>
            <p:ph type="sldNum" sz="quarter" idx="12"/>
          </p:nvPr>
        </p:nvSpPr>
        <p:spPr>
          <a:noFill/>
        </p:spPr>
        <p:txBody>
          <a:bodyPr/>
          <a:lstStyle/>
          <a:p>
            <a:fld id="{BFB30549-0DC2-C643-B293-E6B520D617CF}" type="slidenum">
              <a:rPr lang="en-US" smtClean="0">
                <a:latin typeface="Lucida Sans" charset="0"/>
                <a:ea typeface="Arial" charset="0"/>
                <a:cs typeface="Arial" charset="0"/>
              </a:rPr>
              <a:pPr/>
              <a:t>10</a:t>
            </a:fld>
            <a:endParaRPr lang="en-US" smtClean="0">
              <a:latin typeface="Lucida Sans" charset="0"/>
              <a:ea typeface="Arial" charset="0"/>
              <a:cs typeface="Arial" charset="0"/>
            </a:endParaRPr>
          </a:p>
        </p:txBody>
      </p:sp>
      <p:sp>
        <p:nvSpPr>
          <p:cNvPr id="34820"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80000"/>
              </a:lnSpc>
            </a:pPr>
            <a:r>
              <a:rPr lang="en-US" sz="2400" dirty="0"/>
              <a:t>The x86 stack is managed using the ESP (stack pointer) register, and specific stack instructions:</a:t>
            </a:r>
          </a:p>
          <a:p>
            <a:pPr marL="533400" indent="-533400" eaLnBrk="1" hangingPunct="1">
              <a:lnSpc>
                <a:spcPct val="80000"/>
              </a:lnSpc>
              <a:buFont typeface="Wingdings" charset="2"/>
              <a:buAutoNum type="arabicPeriod"/>
            </a:pPr>
            <a:r>
              <a:rPr lang="en-US" sz="2000" b="1" dirty="0">
                <a:latin typeface="Courier New" charset="0"/>
              </a:rPr>
              <a:t>push </a:t>
            </a:r>
            <a:r>
              <a:rPr lang="en-US" sz="2000" b="1" dirty="0" err="1">
                <a:latin typeface="Courier New" charset="0"/>
              </a:rPr>
              <a:t>ecx</a:t>
            </a:r>
            <a:r>
              <a:rPr lang="en-US" sz="2000" b="1" dirty="0">
                <a:latin typeface="Courier New" charset="0"/>
              </a:rPr>
              <a:t>  ; push </a:t>
            </a:r>
            <a:r>
              <a:rPr lang="en-US" sz="2000" b="1" dirty="0" err="1">
                <a:latin typeface="Courier New" charset="0"/>
              </a:rPr>
              <a:t>ecx</a:t>
            </a:r>
            <a:r>
              <a:rPr lang="en-US" sz="2000" b="1" dirty="0">
                <a:latin typeface="Courier New" charset="0"/>
              </a:rPr>
              <a:t> onto stack</a:t>
            </a:r>
          </a:p>
          <a:p>
            <a:pPr marL="533400" indent="-533400" eaLnBrk="1" hangingPunct="1">
              <a:lnSpc>
                <a:spcPct val="80000"/>
              </a:lnSpc>
              <a:buFont typeface="Wingdings" charset="2"/>
              <a:buAutoNum type="arabicPeriod"/>
            </a:pPr>
            <a:r>
              <a:rPr lang="en-US" sz="2000" b="1" dirty="0">
                <a:latin typeface="Courier New" charset="0"/>
              </a:rPr>
              <a:t>pop </a:t>
            </a:r>
            <a:r>
              <a:rPr lang="en-US" sz="2000" b="1" dirty="0" err="1">
                <a:latin typeface="Courier New" charset="0"/>
              </a:rPr>
              <a:t>ebx</a:t>
            </a:r>
            <a:r>
              <a:rPr lang="en-US" sz="2000" b="1" dirty="0">
                <a:latin typeface="Courier New" charset="0"/>
              </a:rPr>
              <a:t>   ; pop top of stack into register </a:t>
            </a:r>
            <a:r>
              <a:rPr lang="en-US" sz="2000" b="1" dirty="0" err="1">
                <a:latin typeface="Courier New" charset="0"/>
              </a:rPr>
              <a:t>ebx</a:t>
            </a:r>
            <a:endParaRPr lang="en-US" sz="2000" b="1" dirty="0">
              <a:latin typeface="Courier New" charset="0"/>
            </a:endParaRPr>
          </a:p>
          <a:p>
            <a:pPr marL="533400" indent="-533400" eaLnBrk="1" hangingPunct="1">
              <a:lnSpc>
                <a:spcPct val="80000"/>
              </a:lnSpc>
              <a:buFont typeface="Wingdings" charset="2"/>
              <a:buAutoNum type="arabicPeriod"/>
            </a:pPr>
            <a:r>
              <a:rPr lang="en-US" sz="2000" b="1" dirty="0">
                <a:latin typeface="Courier New" charset="0"/>
              </a:rPr>
              <a:t>call foo  ; push address of next instruction on 	   </a:t>
            </a:r>
            <a:r>
              <a:rPr lang="en-US" sz="2000" b="1" dirty="0" smtClean="0">
                <a:latin typeface="Courier New" charset="0"/>
              </a:rPr>
              <a:t>     ; </a:t>
            </a:r>
            <a:r>
              <a:rPr lang="en-US" sz="2000" b="1" dirty="0">
                <a:latin typeface="Courier New" charset="0"/>
              </a:rPr>
              <a:t>stack, then jump to label foo</a:t>
            </a:r>
          </a:p>
          <a:p>
            <a:pPr marL="533400" indent="-533400" eaLnBrk="1" hangingPunct="1">
              <a:lnSpc>
                <a:spcPct val="80000"/>
              </a:lnSpc>
              <a:buFont typeface="Wingdings" charset="2"/>
              <a:buAutoNum type="arabicPeriod"/>
            </a:pPr>
            <a:r>
              <a:rPr lang="en-US" sz="2000" b="1" dirty="0">
                <a:latin typeface="Courier New" charset="0"/>
              </a:rPr>
              <a:t>ret       ; pop return address off stack, then 			  ; jump to it</a:t>
            </a:r>
          </a:p>
          <a:p>
            <a:pPr marL="846138" lvl="1" indent="-381000">
              <a:lnSpc>
                <a:spcPct val="100000"/>
              </a:lnSpc>
              <a:buClrTx/>
              <a:buFontTx/>
              <a:buAutoNum type="arabicPeriod"/>
            </a:pPr>
            <a:endParaRPr lang="en-US" sz="2000" dirty="0">
              <a:latin typeface="Courier New" charset="0"/>
            </a:endParaRPr>
          </a:p>
          <a:p>
            <a:pPr marL="533400" indent="-533400" eaLnBrk="1" hangingPunct="1">
              <a:lnSpc>
                <a:spcPct val="80000"/>
              </a:lnSpc>
              <a:buFont typeface="Wingdings" charset="2"/>
              <a:buNone/>
            </a:pPr>
            <a:endParaRPr lang="en-US" sz="2400" dirty="0"/>
          </a:p>
          <a:p>
            <a:pPr marL="533400" indent="-533400" eaLnBrk="1" hangingPunct="1">
              <a:lnSpc>
                <a:spcPct val="80000"/>
              </a:lnSpc>
              <a:buFont typeface="Wingdings" charset="2"/>
              <a:buNone/>
            </a:pPr>
            <a:r>
              <a:rPr lang="en-US" sz="24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Hardware Stack</a:t>
            </a:r>
          </a:p>
        </p:txBody>
      </p:sp>
      <p:sp>
        <p:nvSpPr>
          <p:cNvPr id="36866" name="Slide Number Placeholder 3"/>
          <p:cNvSpPr>
            <a:spLocks noGrp="1"/>
          </p:cNvSpPr>
          <p:nvPr>
            <p:ph type="sldNum" sz="quarter" idx="12"/>
          </p:nvPr>
        </p:nvSpPr>
        <p:spPr>
          <a:noFill/>
        </p:spPr>
        <p:txBody>
          <a:bodyPr/>
          <a:lstStyle/>
          <a:p>
            <a:fld id="{6BABA94A-352F-FC41-A32A-EB450C30B57E}" type="slidenum">
              <a:rPr lang="en-US" smtClean="0">
                <a:latin typeface="Lucida Sans" charset="0"/>
                <a:ea typeface="Arial" charset="0"/>
                <a:cs typeface="Arial" charset="0"/>
              </a:rPr>
              <a:pPr/>
              <a:t>11</a:t>
            </a:fld>
            <a:endParaRPr lang="en-US" smtClean="0">
              <a:latin typeface="Lucida Sans" charset="0"/>
              <a:ea typeface="Arial" charset="0"/>
              <a:cs typeface="Arial" charset="0"/>
            </a:endParaRPr>
          </a:p>
        </p:txBody>
      </p:sp>
      <p:sp>
        <p:nvSpPr>
          <p:cNvPr id="36868"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90000"/>
              </a:lnSpc>
            </a:pPr>
            <a:r>
              <a:rPr lang="en-US" dirty="0"/>
              <a:t>The x86 stack grows downward in memory addresses </a:t>
            </a:r>
          </a:p>
          <a:p>
            <a:pPr marL="533400" indent="-533400" eaLnBrk="1" hangingPunct="1">
              <a:lnSpc>
                <a:spcPct val="90000"/>
              </a:lnSpc>
            </a:pPr>
            <a:r>
              <a:rPr lang="en-US" dirty="0"/>
              <a:t>Decrementing ESP increases stack size; </a:t>
            </a:r>
            <a:endParaRPr lang="en-US" dirty="0" smtClean="0"/>
          </a:p>
          <a:p>
            <a:pPr marL="807720" lvl="1" indent="-533400">
              <a:lnSpc>
                <a:spcPct val="90000"/>
              </a:lnSpc>
            </a:pPr>
            <a:r>
              <a:rPr lang="en-US" dirty="0" smtClean="0"/>
              <a:t>incrementing </a:t>
            </a:r>
            <a:r>
              <a:rPr lang="en-US" dirty="0"/>
              <a:t>ESP reduces it</a:t>
            </a:r>
            <a:endParaRPr lang="en-US" sz="3300" dirty="0"/>
          </a:p>
          <a:p>
            <a:pPr marL="533400" indent="-533400" eaLnBrk="1" hangingPunct="1">
              <a:lnSpc>
                <a:spcPct val="90000"/>
              </a:lnSpc>
              <a:buFont typeface="Wingdings" charset="2"/>
              <a:buNone/>
            </a:pPr>
            <a:endParaRPr lang="en-US" b="1" dirty="0">
              <a:latin typeface="Courier New" charset="0"/>
            </a:endParaRPr>
          </a:p>
          <a:p>
            <a:pPr marL="846138" lvl="1" indent="-381000">
              <a:lnSpc>
                <a:spcPct val="100000"/>
              </a:lnSpc>
              <a:buClrTx/>
              <a:buFontTx/>
              <a:buChar char="•"/>
            </a:pPr>
            <a:endParaRPr lang="en-US" sz="3200" dirty="0">
              <a:latin typeface="Courier New" charset="0"/>
            </a:endParaRPr>
          </a:p>
          <a:p>
            <a:pPr marL="533400" indent="-533400" eaLnBrk="1" hangingPunct="1">
              <a:lnSpc>
                <a:spcPct val="90000"/>
              </a:lnSpc>
              <a:buFont typeface="Wingdings" charset="2"/>
              <a:buNone/>
            </a:pPr>
            <a:endParaRPr lang="en-US" sz="3600" dirty="0"/>
          </a:p>
          <a:p>
            <a:pPr marL="533400" indent="-533400" eaLnBrk="1" hangingPunct="1">
              <a:lnSpc>
                <a:spcPct val="90000"/>
              </a:lnSpc>
              <a:buFont typeface="Wingdings" charset="2"/>
              <a:buNone/>
            </a:pPr>
            <a:r>
              <a:rPr lang="en-US" sz="36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Hardware Stack</a:t>
            </a:r>
          </a:p>
        </p:txBody>
      </p:sp>
      <p:sp>
        <p:nvSpPr>
          <p:cNvPr id="38915" name="Slide Number Placeholder 3"/>
          <p:cNvSpPr>
            <a:spLocks noGrp="1"/>
          </p:cNvSpPr>
          <p:nvPr>
            <p:ph type="sldNum" sz="quarter" idx="12"/>
          </p:nvPr>
        </p:nvSpPr>
        <p:spPr>
          <a:noFill/>
        </p:spPr>
        <p:txBody>
          <a:bodyPr/>
          <a:lstStyle/>
          <a:p>
            <a:fld id="{0F4C06E1-8F67-CA44-87B4-1B9E53022013}" type="slidenum">
              <a:rPr lang="en-US" smtClean="0">
                <a:latin typeface="Lucida Sans" charset="0"/>
                <a:ea typeface="Arial" charset="0"/>
                <a:cs typeface="Arial" charset="0"/>
              </a:rPr>
              <a:pPr/>
              <a:t>12</a:t>
            </a:fld>
            <a:endParaRPr lang="en-US" smtClean="0">
              <a:latin typeface="Lucida Sans" charset="0"/>
              <a:ea typeface="Arial" charset="0"/>
              <a:cs typeface="Arial" charset="0"/>
            </a:endParaRPr>
          </a:p>
        </p:txBody>
      </p:sp>
      <p:graphicFrame>
        <p:nvGraphicFramePr>
          <p:cNvPr id="38914" name="Object 2"/>
          <p:cNvGraphicFramePr>
            <a:graphicFrameLocks noGrp="1" noChangeAspect="1"/>
          </p:cNvGraphicFramePr>
          <p:nvPr>
            <p:ph sz="quarter" idx="1"/>
            <p:custDataLst>
              <p:tags r:id="rId3"/>
            </p:custDataLst>
          </p:nvPr>
        </p:nvGraphicFramePr>
        <p:xfrm>
          <a:off x="3122613" y="1785938"/>
          <a:ext cx="2898775" cy="3802062"/>
        </p:xfrm>
        <a:graphic>
          <a:graphicData uri="http://schemas.openxmlformats.org/presentationml/2006/ole">
            <mc:AlternateContent xmlns:mc="http://schemas.openxmlformats.org/markup-compatibility/2006">
              <mc:Choice xmlns:v="urn:schemas-microsoft-com:vml" Requires="v">
                <p:oleObj spid="_x0000_s38937" name="Visio" r:id="rId7" imgW="2898648" imgH="3802075" progId="">
                  <p:embed/>
                </p:oleObj>
              </mc:Choice>
              <mc:Fallback>
                <p:oleObj name="Visio" r:id="rId7" imgW="2898648" imgH="38020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785938"/>
                        <a:ext cx="2898775" cy="38020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38917"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“push ESI”</a:t>
            </a:r>
          </a:p>
        </p:txBody>
      </p:sp>
      <p:sp>
        <p:nvSpPr>
          <p:cNvPr id="40963" name="Slide Number Placeholder 3"/>
          <p:cNvSpPr>
            <a:spLocks noGrp="1"/>
          </p:cNvSpPr>
          <p:nvPr>
            <p:ph type="sldNum" sz="quarter" idx="12"/>
          </p:nvPr>
        </p:nvSpPr>
        <p:spPr>
          <a:noFill/>
        </p:spPr>
        <p:txBody>
          <a:bodyPr/>
          <a:lstStyle/>
          <a:p>
            <a:fld id="{FA3ABFA6-A79E-0846-B803-522E8803E87E}" type="slidenum">
              <a:rPr lang="en-US" smtClean="0">
                <a:latin typeface="Lucida Sans" charset="0"/>
                <a:ea typeface="Arial" charset="0"/>
                <a:cs typeface="Arial" charset="0"/>
              </a:rPr>
              <a:pPr/>
              <a:t>13</a:t>
            </a:fld>
            <a:endParaRPr lang="en-US" smtClean="0">
              <a:latin typeface="Lucida Sans" charset="0"/>
              <a:ea typeface="Arial" charset="0"/>
              <a:cs typeface="Arial" charset="0"/>
            </a:endParaRPr>
          </a:p>
        </p:txBody>
      </p:sp>
      <p:graphicFrame>
        <p:nvGraphicFramePr>
          <p:cNvPr id="40962" name="Object 2"/>
          <p:cNvGraphicFramePr>
            <a:graphicFrameLocks noGrp="1" noChangeAspect="1"/>
          </p:cNvGraphicFramePr>
          <p:nvPr>
            <p:ph sz="quarter" idx="1"/>
            <p:custDataLst>
              <p:tags r:id="rId3"/>
            </p:custDataLst>
          </p:nvPr>
        </p:nvGraphicFramePr>
        <p:xfrm>
          <a:off x="3122613" y="1671638"/>
          <a:ext cx="2898775" cy="4030662"/>
        </p:xfrm>
        <a:graphic>
          <a:graphicData uri="http://schemas.openxmlformats.org/presentationml/2006/ole">
            <mc:AlternateContent xmlns:mc="http://schemas.openxmlformats.org/markup-compatibility/2006">
              <mc:Choice xmlns:v="urn:schemas-microsoft-com:vml" Requires="v">
                <p:oleObj spid="_x0000_s40985" name="Visio" r:id="rId7" imgW="2898648" imgH="4030675" progId="">
                  <p:embed/>
                </p:oleObj>
              </mc:Choice>
              <mc:Fallback>
                <p:oleObj name="Visio" r:id="rId7" imgW="2898648" imgH="40306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671638"/>
                        <a:ext cx="2898775" cy="40306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0965"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call</a:t>
            </a:r>
          </a:p>
        </p:txBody>
      </p:sp>
      <p:sp>
        <p:nvSpPr>
          <p:cNvPr id="43011" name="Slide Number Placeholder 3"/>
          <p:cNvSpPr>
            <a:spLocks noGrp="1"/>
          </p:cNvSpPr>
          <p:nvPr>
            <p:ph type="sldNum" sz="quarter" idx="12"/>
          </p:nvPr>
        </p:nvSpPr>
        <p:spPr>
          <a:noFill/>
        </p:spPr>
        <p:txBody>
          <a:bodyPr/>
          <a:lstStyle/>
          <a:p>
            <a:fld id="{9C42BCC3-F3C1-0A4C-88B8-CFF7AAA6BC3B}" type="slidenum">
              <a:rPr lang="en-US" smtClean="0">
                <a:latin typeface="Lucida Sans" charset="0"/>
                <a:ea typeface="Arial" charset="0"/>
                <a:cs typeface="Arial" charset="0"/>
              </a:rPr>
              <a:pPr/>
              <a:t>14</a:t>
            </a:fld>
            <a:endParaRPr lang="en-US" smtClean="0">
              <a:latin typeface="Lucida Sans" charset="0"/>
              <a:ea typeface="Arial" charset="0"/>
              <a:cs typeface="Arial" charset="0"/>
            </a:endParaRPr>
          </a:p>
        </p:txBody>
      </p:sp>
      <p:graphicFrame>
        <p:nvGraphicFramePr>
          <p:cNvPr id="43010" name="Object 2"/>
          <p:cNvGraphicFramePr>
            <a:graphicFrameLocks noGrp="1" noChangeAspect="1"/>
          </p:cNvGraphicFramePr>
          <p:nvPr>
            <p:ph sz="quarter" idx="1"/>
            <p:custDataLst>
              <p:tags r:id="rId3"/>
            </p:custDataLst>
          </p:nvPr>
        </p:nvGraphicFramePr>
        <p:xfrm>
          <a:off x="3122613" y="1557338"/>
          <a:ext cx="2898775" cy="4259262"/>
        </p:xfrm>
        <a:graphic>
          <a:graphicData uri="http://schemas.openxmlformats.org/presentationml/2006/ole">
            <mc:AlternateContent xmlns:mc="http://schemas.openxmlformats.org/markup-compatibility/2006">
              <mc:Choice xmlns:v="urn:schemas-microsoft-com:vml" Requires="v">
                <p:oleObj spid="_x0000_s43033" name="Visio" r:id="rId7" imgW="2898648" imgH="4259275" progId="">
                  <p:embed/>
                </p:oleObj>
              </mc:Choice>
              <mc:Fallback>
                <p:oleObj name="Visio" r:id="rId7" imgW="2898648" imgH="42592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557338"/>
                        <a:ext cx="2898775" cy="42592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3013"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ret</a:t>
            </a:r>
          </a:p>
        </p:txBody>
      </p:sp>
      <p:sp>
        <p:nvSpPr>
          <p:cNvPr id="45059" name="Slide Number Placeholder 3"/>
          <p:cNvSpPr>
            <a:spLocks noGrp="1"/>
          </p:cNvSpPr>
          <p:nvPr>
            <p:ph type="sldNum" sz="quarter" idx="12"/>
          </p:nvPr>
        </p:nvSpPr>
        <p:spPr>
          <a:noFill/>
        </p:spPr>
        <p:txBody>
          <a:bodyPr/>
          <a:lstStyle/>
          <a:p>
            <a:fld id="{BB3148B7-BCD1-BB47-945C-B587BE083A6E}" type="slidenum">
              <a:rPr lang="en-US" smtClean="0">
                <a:latin typeface="Lucida Sans" charset="0"/>
                <a:ea typeface="Arial" charset="0"/>
                <a:cs typeface="Arial" charset="0"/>
              </a:rPr>
              <a:pPr/>
              <a:t>15</a:t>
            </a:fld>
            <a:endParaRPr lang="en-US" smtClean="0">
              <a:latin typeface="Lucida Sans" charset="0"/>
              <a:ea typeface="Arial" charset="0"/>
              <a:cs typeface="Arial" charset="0"/>
            </a:endParaRPr>
          </a:p>
        </p:txBody>
      </p:sp>
      <p:graphicFrame>
        <p:nvGraphicFramePr>
          <p:cNvPr id="45058" name="Object 2"/>
          <p:cNvGraphicFramePr>
            <a:graphicFrameLocks noGrp="1" noChangeAspect="1"/>
          </p:cNvGraphicFramePr>
          <p:nvPr>
            <p:ph sz="quarter" idx="1"/>
            <p:custDataLst>
              <p:tags r:id="rId3"/>
            </p:custDataLst>
          </p:nvPr>
        </p:nvGraphicFramePr>
        <p:xfrm>
          <a:off x="3008313" y="1500188"/>
          <a:ext cx="3127375" cy="4373562"/>
        </p:xfrm>
        <a:graphic>
          <a:graphicData uri="http://schemas.openxmlformats.org/presentationml/2006/ole">
            <mc:AlternateContent xmlns:mc="http://schemas.openxmlformats.org/markup-compatibility/2006">
              <mc:Choice xmlns:v="urn:schemas-microsoft-com:vml" Requires="v">
                <p:oleObj spid="_x0000_s45081" name="Visio" r:id="rId7" imgW="3127248" imgH="4373575" progId="">
                  <p:embed/>
                </p:oleObj>
              </mc:Choice>
              <mc:Fallback>
                <p:oleObj name="Visio" r:id="rId7" imgW="3127248" imgH="43735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313" y="1500188"/>
                        <a:ext cx="3127375" cy="43735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5061"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C Calling Convention</a:t>
            </a:r>
          </a:p>
        </p:txBody>
      </p:sp>
      <p:sp>
        <p:nvSpPr>
          <p:cNvPr id="47106" name="Slide Number Placeholder 3"/>
          <p:cNvSpPr>
            <a:spLocks noGrp="1"/>
          </p:cNvSpPr>
          <p:nvPr>
            <p:ph type="sldNum" sz="quarter" idx="12"/>
          </p:nvPr>
        </p:nvSpPr>
        <p:spPr>
          <a:noFill/>
        </p:spPr>
        <p:txBody>
          <a:bodyPr/>
          <a:lstStyle/>
          <a:p>
            <a:fld id="{59119EE7-71C9-2744-9886-BE82F701D135}" type="slidenum">
              <a:rPr lang="en-US" smtClean="0">
                <a:latin typeface="Lucida Sans" charset="0"/>
                <a:ea typeface="Arial" charset="0"/>
                <a:cs typeface="Arial" charset="0"/>
              </a:rPr>
              <a:pPr/>
              <a:t>16</a:t>
            </a:fld>
            <a:endParaRPr lang="en-US" smtClean="0">
              <a:latin typeface="Lucida Sans" charset="0"/>
              <a:ea typeface="Arial" charset="0"/>
              <a:cs typeface="Arial" charset="0"/>
            </a:endParaRPr>
          </a:p>
        </p:txBody>
      </p:sp>
      <p:sp>
        <p:nvSpPr>
          <p:cNvPr id="47108" name="Rectangle 3"/>
          <p:cNvSpPr>
            <a:spLocks noGrp="1" noChangeArrowheads="1"/>
          </p:cNvSpPr>
          <p:nvPr>
            <p:ph sz="quarter" idx="1"/>
            <p:custDataLst>
              <p:tags r:id="rId2"/>
            </p:custDataLst>
          </p:nvPr>
        </p:nvSpPr>
        <p:spPr>
          <a:noFill/>
        </p:spPr>
        <p:txBody>
          <a:bodyPr lIns="92075" tIns="46038" rIns="92075" bIns="46038">
            <a:noAutofit/>
          </a:bodyPr>
          <a:lstStyle/>
          <a:p>
            <a:pPr marL="533400" indent="-533400" eaLnBrk="1" hangingPunct="1">
              <a:lnSpc>
                <a:spcPct val="80000"/>
              </a:lnSpc>
            </a:pPr>
            <a:r>
              <a:rPr lang="en-US" sz="2800" dirty="0">
                <a:latin typeface="Lucida Sans" pitchFamily="34" charset="0"/>
              </a:rPr>
              <a:t>A </a:t>
            </a:r>
            <a:r>
              <a:rPr lang="en-US" sz="2800" b="1" dirty="0">
                <a:latin typeface="Lucida Sans" pitchFamily="34" charset="0"/>
              </a:rPr>
              <a:t>calling convention </a:t>
            </a:r>
            <a:r>
              <a:rPr lang="en-US" sz="2800" dirty="0">
                <a:latin typeface="Lucida Sans" pitchFamily="34" charset="0"/>
              </a:rPr>
              <a:t>is an </a:t>
            </a:r>
            <a:r>
              <a:rPr lang="en-US" sz="2800" i="1" dirty="0">
                <a:latin typeface="Lucida Sans" pitchFamily="34" charset="0"/>
              </a:rPr>
              <a:t>agreement</a:t>
            </a:r>
            <a:r>
              <a:rPr lang="en-US" sz="2800" dirty="0">
                <a:latin typeface="Lucida Sans" pitchFamily="34" charset="0"/>
              </a:rPr>
              <a:t> among software designers (e.g. of compilers, compiler libraries, assembly language programmers) on how to use registers and memory in subroutines</a:t>
            </a:r>
          </a:p>
          <a:p>
            <a:pPr marL="807720" lvl="1" indent="-533400">
              <a:lnSpc>
                <a:spcPct val="80000"/>
              </a:lnSpc>
            </a:pPr>
            <a:r>
              <a:rPr lang="en-US" sz="2500" dirty="0">
                <a:latin typeface="Lucida Sans" pitchFamily="34" charset="0"/>
              </a:rPr>
              <a:t>NOT enforced by </a:t>
            </a:r>
            <a:r>
              <a:rPr lang="en-US" sz="2500" dirty="0" smtClean="0">
                <a:latin typeface="Lucida Sans" pitchFamily="34" charset="0"/>
              </a:rPr>
              <a:t>hardware!</a:t>
            </a:r>
            <a:endParaRPr lang="en-US" sz="2500" dirty="0">
              <a:latin typeface="Lucida Sans" pitchFamily="34" charset="0"/>
            </a:endParaRPr>
          </a:p>
          <a:p>
            <a:pPr marL="533400" indent="-533400" eaLnBrk="1" hangingPunct="1">
              <a:lnSpc>
                <a:spcPct val="80000"/>
              </a:lnSpc>
            </a:pPr>
            <a:r>
              <a:rPr lang="en-US" sz="2800" dirty="0">
                <a:latin typeface="Lucida Sans" pitchFamily="34" charset="0"/>
              </a:rPr>
              <a:t>Allows software pieces to interact compatibly, </a:t>
            </a:r>
            <a:endParaRPr lang="en-US" sz="2800" dirty="0" smtClean="0">
              <a:latin typeface="Lucida Sans" pitchFamily="34" charset="0"/>
            </a:endParaRPr>
          </a:p>
          <a:p>
            <a:pPr marL="807720" lvl="1" indent="-533400">
              <a:lnSpc>
                <a:spcPct val="80000"/>
              </a:lnSpc>
            </a:pPr>
            <a:r>
              <a:rPr lang="en-US" sz="2500" dirty="0" smtClean="0">
                <a:latin typeface="Lucida Sans" pitchFamily="34" charset="0"/>
              </a:rPr>
              <a:t>e.g</a:t>
            </a:r>
            <a:r>
              <a:rPr lang="en-US" sz="2500" dirty="0">
                <a:latin typeface="Lucida Sans" pitchFamily="34" charset="0"/>
              </a:rPr>
              <a:t>. a C function can call an ASM function, and vice versa</a:t>
            </a:r>
          </a:p>
          <a:p>
            <a:pPr marL="533400" indent="-533400" eaLnBrk="1" hangingPunct="1">
              <a:lnSpc>
                <a:spcPct val="80000"/>
              </a:lnSpc>
              <a:buFont typeface="Wingdings" charset="2"/>
              <a:buNone/>
            </a:pPr>
            <a:endParaRPr lang="en-US" sz="2800" b="1" dirty="0">
              <a:latin typeface="Lucida Sans" pitchFamily="34" charset="0"/>
            </a:endParaRPr>
          </a:p>
          <a:p>
            <a:pPr marL="846138" lvl="1" indent="-381000">
              <a:lnSpc>
                <a:spcPct val="100000"/>
              </a:lnSpc>
              <a:buClrTx/>
              <a:buFontTx/>
              <a:buChar char="•"/>
            </a:pPr>
            <a:endParaRPr lang="en-US" sz="2800" dirty="0">
              <a:latin typeface="Lucida Sans" pitchFamily="34" charset="0"/>
            </a:endParaRPr>
          </a:p>
          <a:p>
            <a:pPr marL="533400" indent="-533400" eaLnBrk="1" hangingPunct="1">
              <a:lnSpc>
                <a:spcPct val="80000"/>
              </a:lnSpc>
              <a:buFont typeface="Wingdings" charset="2"/>
              <a:buNone/>
            </a:pPr>
            <a:endParaRPr lang="en-US" sz="2800" dirty="0">
              <a:latin typeface="Lucida Sans" pitchFamily="34" charset="0"/>
            </a:endParaRPr>
          </a:p>
          <a:p>
            <a:pPr marL="533400" indent="-533400" eaLnBrk="1" hangingPunct="1">
              <a:lnSpc>
                <a:spcPct val="80000"/>
              </a:lnSpc>
              <a:buFont typeface="Wingdings" charset="2"/>
              <a:buNone/>
            </a:pPr>
            <a:r>
              <a:rPr lang="en-US" sz="2800" dirty="0">
                <a:latin typeface="Lucida Sans" pitchFamily="34"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49154" name="Slide Number Placeholder 2"/>
          <p:cNvSpPr>
            <a:spLocks noGrp="1"/>
          </p:cNvSpPr>
          <p:nvPr>
            <p:ph type="sldNum" sz="quarter" idx="12"/>
          </p:nvPr>
        </p:nvSpPr>
        <p:spPr>
          <a:noFill/>
        </p:spPr>
        <p:txBody>
          <a:bodyPr/>
          <a:lstStyle/>
          <a:p>
            <a:fld id="{CCE125EE-4ED6-3745-900E-E08B170B79F0}" type="slidenum">
              <a:rPr lang="en-US" smtClean="0">
                <a:latin typeface="Lucida Sans" charset="0"/>
                <a:ea typeface="Arial" charset="0"/>
                <a:cs typeface="Arial" charset="0"/>
              </a:rPr>
              <a:pPr/>
              <a:t>17</a:t>
            </a:fld>
            <a:endParaRPr lang="en-US" smtClean="0">
              <a:latin typeface="Lucida Sans" charset="0"/>
              <a:ea typeface="Arial" charset="0"/>
              <a:cs typeface="Arial" charset="0"/>
            </a:endParaRPr>
          </a:p>
        </p:txBody>
      </p:sp>
      <p:sp>
        <p:nvSpPr>
          <p:cNvPr id="4915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Questions answered by a calling convention:</a:t>
            </a:r>
          </a:p>
          <a:p>
            <a:pPr marL="914400" lvl="1" indent="-457200" eaLnBrk="0" hangingPunct="0">
              <a:buFontTx/>
              <a:buAutoNum type="arabicPeriod"/>
            </a:pPr>
            <a:r>
              <a:rPr lang="en-US" sz="2800" dirty="0">
                <a:solidFill>
                  <a:srgbClr val="FF3300"/>
                </a:solidFill>
              </a:rPr>
              <a:t>How are parameters passed?</a:t>
            </a:r>
          </a:p>
          <a:p>
            <a:pPr marL="914400" lvl="1" indent="-457200" eaLnBrk="0" hangingPunct="0">
              <a:buFontTx/>
              <a:buAutoNum type="arabicPeriod"/>
            </a:pPr>
            <a:r>
              <a:rPr lang="en-US" sz="2800" dirty="0">
                <a:solidFill>
                  <a:schemeClr val="tx1"/>
                </a:solidFill>
              </a:rPr>
              <a:t>How are values returned?</a:t>
            </a:r>
          </a:p>
          <a:p>
            <a:pPr marL="914400" lvl="1" indent="-457200" eaLnBrk="0" hangingPunct="0">
              <a:buFontTx/>
              <a:buAutoNum type="arabicPeriod"/>
            </a:pPr>
            <a:r>
              <a:rPr lang="en-US" sz="2800" dirty="0">
                <a:solidFill>
                  <a:schemeClr val="tx1"/>
                </a:solidFill>
              </a:rPr>
              <a:t>Where are local variables stored?</a:t>
            </a:r>
          </a:p>
          <a:p>
            <a:pPr marL="914400" lvl="1" indent="-457200" eaLnBrk="0" hangingPunct="0">
              <a:buFontTx/>
              <a:buAutoNum type="arabicPeriod"/>
            </a:pPr>
            <a:r>
              <a:rPr lang="en-US" sz="2800" dirty="0">
                <a:solidFill>
                  <a:schemeClr val="tx1"/>
                </a:solidFill>
              </a:rPr>
              <a:t>Which registers must the caller save before a call, and which registers must the </a:t>
            </a:r>
            <a:r>
              <a:rPr lang="en-US" sz="2800" dirty="0" err="1">
                <a:solidFill>
                  <a:schemeClr val="tx1"/>
                </a:solidFill>
              </a:rPr>
              <a:t>callee</a:t>
            </a:r>
            <a:r>
              <a:rPr lang="en-US" sz="2800" dirty="0">
                <a:solidFill>
                  <a:schemeClr val="tx1"/>
                </a:solidFill>
              </a:rPr>
              <a:t> save if it uses them?</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How Are Parameters Passed?</a:t>
            </a:r>
          </a:p>
        </p:txBody>
      </p:sp>
      <p:sp>
        <p:nvSpPr>
          <p:cNvPr id="51202" name="Slide Number Placeholder 2"/>
          <p:cNvSpPr>
            <a:spLocks noGrp="1"/>
          </p:cNvSpPr>
          <p:nvPr>
            <p:ph type="sldNum" sz="quarter" idx="12"/>
          </p:nvPr>
        </p:nvSpPr>
        <p:spPr>
          <a:noFill/>
        </p:spPr>
        <p:txBody>
          <a:bodyPr/>
          <a:lstStyle/>
          <a:p>
            <a:fld id="{3AAB13B8-81F4-1847-85E3-FFDC6A6292B6}" type="slidenum">
              <a:rPr lang="en-US" smtClean="0">
                <a:latin typeface="Lucida Sans" charset="0"/>
                <a:ea typeface="Arial" charset="0"/>
                <a:cs typeface="Arial" charset="0"/>
              </a:rPr>
              <a:pPr/>
              <a:t>18</a:t>
            </a:fld>
            <a:endParaRPr lang="en-US" smtClean="0">
              <a:latin typeface="Lucida Sans" charset="0"/>
              <a:ea typeface="Arial" charset="0"/>
              <a:cs typeface="Arial" charset="0"/>
            </a:endParaRPr>
          </a:p>
        </p:txBody>
      </p:sp>
      <p:sp>
        <p:nvSpPr>
          <p:cNvPr id="51204"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Most machines use registers, because they are faster than memory</a:t>
            </a:r>
          </a:p>
          <a:p>
            <a:pPr marL="914400" lvl="1" indent="-457200" eaLnBrk="0" hangingPunct="0">
              <a:buClr>
                <a:schemeClr val="accent2"/>
              </a:buClr>
              <a:buFont typeface="Wingdings" charset="2"/>
              <a:buChar char="§"/>
            </a:pPr>
            <a:r>
              <a:rPr lang="en-US" sz="2800" dirty="0">
                <a:solidFill>
                  <a:schemeClr val="tx1"/>
                </a:solidFill>
              </a:rPr>
              <a:t>x86 has too few registers to do this</a:t>
            </a:r>
          </a:p>
          <a:p>
            <a:pPr marL="457200" indent="-457200" eaLnBrk="0" hangingPunct="0">
              <a:buClr>
                <a:schemeClr val="accent2"/>
              </a:buClr>
              <a:buFont typeface="Wingdings" charset="2"/>
              <a:buChar char="§"/>
            </a:pPr>
            <a:r>
              <a:rPr lang="en-US" sz="2800" dirty="0">
                <a:solidFill>
                  <a:schemeClr val="tx1"/>
                </a:solidFill>
              </a:rPr>
              <a:t>Therefore, the stack must be used to pass parameters</a:t>
            </a:r>
          </a:p>
          <a:p>
            <a:pPr marL="457200" indent="-457200" eaLnBrk="0" hangingPunct="0">
              <a:buClr>
                <a:schemeClr val="accent2"/>
              </a:buClr>
              <a:buFont typeface="Wingdings" charset="2"/>
              <a:buChar char="§"/>
            </a:pPr>
            <a:r>
              <a:rPr lang="en-US" sz="2800" dirty="0">
                <a:solidFill>
                  <a:schemeClr val="tx1"/>
                </a:solidFill>
              </a:rPr>
              <a:t>Parameters are pushed onto the stack in reverse order</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Why Pass Parameters in Reverse Order?</a:t>
            </a:r>
          </a:p>
        </p:txBody>
      </p:sp>
      <p:sp>
        <p:nvSpPr>
          <p:cNvPr id="53250" name="Slide Number Placeholder 2"/>
          <p:cNvSpPr>
            <a:spLocks noGrp="1"/>
          </p:cNvSpPr>
          <p:nvPr>
            <p:ph type="sldNum" sz="quarter" idx="12"/>
          </p:nvPr>
        </p:nvSpPr>
        <p:spPr>
          <a:noFill/>
        </p:spPr>
        <p:txBody>
          <a:bodyPr/>
          <a:lstStyle/>
          <a:p>
            <a:fld id="{4A05C9B3-64CB-E043-BB6D-C55F40C25A5C}" type="slidenum">
              <a:rPr lang="en-US" smtClean="0">
                <a:latin typeface="Lucida Sans" charset="0"/>
                <a:ea typeface="Arial" charset="0"/>
                <a:cs typeface="Arial" charset="0"/>
              </a:rPr>
              <a:pPr/>
              <a:t>19</a:t>
            </a:fld>
            <a:endParaRPr lang="en-US" smtClean="0">
              <a:latin typeface="Lucida Sans" charset="0"/>
              <a:ea typeface="Arial" charset="0"/>
              <a:cs typeface="Arial" charset="0"/>
            </a:endParaRPr>
          </a:p>
        </p:txBody>
      </p:sp>
      <p:sp>
        <p:nvSpPr>
          <p:cNvPr id="53252" name="Text Box 3"/>
          <p:cNvSpPr txBox="1">
            <a:spLocks noChangeArrowheads="1"/>
          </p:cNvSpPr>
          <p:nvPr>
            <p:custDataLst>
              <p:tags r:id="rId2"/>
            </p:custDataLst>
          </p:nvPr>
        </p:nvSpPr>
        <p:spPr bwMode="auto">
          <a:xfrm>
            <a:off x="304800" y="1447800"/>
            <a:ext cx="8458200"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Some C functions have a variable number of parameters</a:t>
            </a:r>
          </a:p>
          <a:p>
            <a:pPr marL="914400" lvl="1" indent="-457200" eaLnBrk="0" hangingPunct="0">
              <a:buClr>
                <a:schemeClr val="accent2"/>
              </a:buClr>
              <a:buFont typeface="Wingdings" charset="2"/>
              <a:buChar char="§"/>
            </a:pPr>
            <a:r>
              <a:rPr lang="en-US" sz="2800" dirty="0">
                <a:solidFill>
                  <a:schemeClr val="tx1"/>
                </a:solidFill>
              </a:rPr>
              <a:t>First parameter determines the number of remaining </a:t>
            </a:r>
            <a:r>
              <a:rPr lang="en-US" sz="2800" dirty="0" smtClean="0">
                <a:solidFill>
                  <a:schemeClr val="tx1"/>
                </a:solidFill>
              </a:rPr>
              <a:t>parameters!</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Example:    </a:t>
            </a:r>
            <a:r>
              <a:rPr lang="en-US" sz="2400" b="1" dirty="0" err="1">
                <a:solidFill>
                  <a:schemeClr val="tx1"/>
                </a:solidFill>
                <a:latin typeface="Courier New" charset="0"/>
              </a:rPr>
              <a:t>printf</a:t>
            </a:r>
            <a:r>
              <a:rPr lang="en-US" sz="2400" b="1" dirty="0">
                <a:solidFill>
                  <a:schemeClr val="tx1"/>
                </a:solidFill>
                <a:latin typeface="Courier New" charset="0"/>
              </a:rPr>
              <a:t>("%d %d %s\n", </a:t>
            </a:r>
            <a:r>
              <a:rPr lang="en-US" sz="2400" b="1" dirty="0" smtClean="0">
                <a:solidFill>
                  <a:schemeClr val="tx1"/>
                </a:solidFill>
                <a:latin typeface="Courier New" charset="0"/>
              </a:rPr>
              <a:t>…)</a:t>
            </a:r>
            <a:r>
              <a:rPr lang="en-US" sz="2400" b="1" dirty="0">
                <a:solidFill>
                  <a:schemeClr val="tx1"/>
                </a:solidFill>
                <a:latin typeface="Courier New" charset="0"/>
              </a:rPr>
              <a:t>;</a:t>
            </a:r>
          </a:p>
          <a:p>
            <a:pPr marL="457200" indent="-457200" eaLnBrk="0" hangingPunct="0">
              <a:buClr>
                <a:schemeClr val="accent2"/>
              </a:buClr>
              <a:buFont typeface="Wingdings" charset="2"/>
              <a:buChar char="§"/>
            </a:pPr>
            <a:r>
              <a:rPr lang="en-US" sz="2800" b="1" dirty="0" err="1">
                <a:solidFill>
                  <a:schemeClr val="tx1"/>
                </a:solidFill>
                <a:latin typeface="Courier New" charset="0"/>
              </a:rPr>
              <a:t>Printf</a:t>
            </a:r>
            <a:r>
              <a:rPr lang="en-US" sz="2800" b="1" dirty="0">
                <a:solidFill>
                  <a:schemeClr val="tx1"/>
                </a:solidFill>
                <a:latin typeface="Courier New" charset="0"/>
              </a:rPr>
              <a:t>()</a:t>
            </a:r>
            <a:r>
              <a:rPr lang="en-US" sz="2800" dirty="0">
                <a:solidFill>
                  <a:schemeClr val="tx1"/>
                </a:solidFill>
              </a:rPr>
              <a:t> library function reads first parameter, then determines that the number of remaining parameters is 3</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Intel x86 Architecture</a:t>
            </a:r>
          </a:p>
        </p:txBody>
      </p:sp>
      <p:sp>
        <p:nvSpPr>
          <p:cNvPr id="18434" name="Slide Number Placeholder 3"/>
          <p:cNvSpPr>
            <a:spLocks noGrp="1"/>
          </p:cNvSpPr>
          <p:nvPr>
            <p:ph type="sldNum" sz="quarter" idx="12"/>
          </p:nvPr>
        </p:nvSpPr>
        <p:spPr>
          <a:noFill/>
        </p:spPr>
        <p:txBody>
          <a:bodyPr/>
          <a:lstStyle/>
          <a:p>
            <a:fld id="{1E7525F8-219E-5847-AA3E-0A23DA2A7B8E}" type="slidenum">
              <a:rPr lang="en-US" smtClean="0">
                <a:latin typeface="Lucida Sans" charset="0"/>
                <a:ea typeface="Arial" charset="0"/>
                <a:cs typeface="Arial" charset="0"/>
              </a:rPr>
              <a:pPr/>
              <a:t>2</a:t>
            </a:fld>
            <a:endParaRPr lang="en-US" smtClean="0">
              <a:latin typeface="Lucida Sans" charset="0"/>
              <a:ea typeface="Arial" charset="0"/>
              <a:cs typeface="Arial" charset="0"/>
            </a:endParaRPr>
          </a:p>
        </p:txBody>
      </p:sp>
      <p:sp>
        <p:nvSpPr>
          <p:cNvPr id="1843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90000"/>
              </a:lnSpc>
            </a:pPr>
            <a:r>
              <a:rPr lang="en-US" dirty="0" smtClean="0"/>
              <a:t>Security </a:t>
            </a:r>
            <a:r>
              <a:rPr lang="en-US" dirty="0"/>
              <a:t>professionals constantly analyze assembly language code</a:t>
            </a:r>
          </a:p>
          <a:p>
            <a:pPr eaLnBrk="1" hangingPunct="1">
              <a:lnSpc>
                <a:spcPct val="90000"/>
              </a:lnSpc>
            </a:pPr>
            <a:r>
              <a:rPr lang="en-US" dirty="0"/>
              <a:t>Many</a:t>
            </a:r>
            <a:r>
              <a:rPr lang="en-US" dirty="0" smtClean="0"/>
              <a:t> exploits are </a:t>
            </a:r>
            <a:r>
              <a:rPr lang="en-US" dirty="0"/>
              <a:t>written in assembly</a:t>
            </a:r>
          </a:p>
          <a:p>
            <a:pPr eaLnBrk="1" hangingPunct="1">
              <a:lnSpc>
                <a:spcPct val="90000"/>
              </a:lnSpc>
            </a:pPr>
            <a:r>
              <a:rPr lang="en-US" dirty="0"/>
              <a:t>Source code for applications and</a:t>
            </a:r>
            <a:r>
              <a:rPr lang="en-US" dirty="0" smtClean="0"/>
              <a:t> malware is </a:t>
            </a:r>
            <a:r>
              <a:rPr lang="en-US" dirty="0"/>
              <a:t>not available in most cases</a:t>
            </a:r>
          </a:p>
          <a:p>
            <a:pPr eaLnBrk="1" hangingPunct="1">
              <a:lnSpc>
                <a:spcPct val="90000"/>
              </a:lnSpc>
            </a:pPr>
            <a:r>
              <a:rPr lang="en-US" dirty="0"/>
              <a:t>We cover only the modern 32-bit view of the x86 </a:t>
            </a:r>
            <a:r>
              <a:rPr lang="en-US" dirty="0" smtClean="0"/>
              <a:t>architecture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Reverse Order Parameters cont.</a:t>
            </a:r>
          </a:p>
        </p:txBody>
      </p:sp>
      <p:sp>
        <p:nvSpPr>
          <p:cNvPr id="55299" name="Slide Number Placeholder 3"/>
          <p:cNvSpPr>
            <a:spLocks noGrp="1"/>
          </p:cNvSpPr>
          <p:nvPr>
            <p:ph type="sldNum" sz="quarter" idx="12"/>
          </p:nvPr>
        </p:nvSpPr>
        <p:spPr>
          <a:noFill/>
        </p:spPr>
        <p:txBody>
          <a:bodyPr/>
          <a:lstStyle/>
          <a:p>
            <a:fld id="{6D9F56F8-6FCE-1D49-BE8B-A97DA76E07F2}" type="slidenum">
              <a:rPr lang="en-US" smtClean="0">
                <a:latin typeface="Lucida Sans" charset="0"/>
                <a:ea typeface="Arial" charset="0"/>
                <a:cs typeface="Arial" charset="0"/>
              </a:rPr>
              <a:pPr/>
              <a:t>20</a:t>
            </a:fld>
            <a:endParaRPr lang="en-US" smtClean="0">
              <a:latin typeface="Lucida Sans" charset="0"/>
              <a:ea typeface="Arial" charset="0"/>
              <a:cs typeface="Arial" charset="0"/>
            </a:endParaRPr>
          </a:p>
        </p:txBody>
      </p:sp>
      <p:graphicFrame>
        <p:nvGraphicFramePr>
          <p:cNvPr id="55298" name="Object 2"/>
          <p:cNvGraphicFramePr>
            <a:graphicFrameLocks noGrp="1" noChangeAspect="1"/>
          </p:cNvGraphicFramePr>
          <p:nvPr>
            <p:ph sz="quarter" idx="1"/>
            <p:custDataLst>
              <p:tags r:id="rId3"/>
            </p:custDataLst>
          </p:nvPr>
        </p:nvGraphicFramePr>
        <p:xfrm>
          <a:off x="3657600" y="1600200"/>
          <a:ext cx="5114925" cy="4267200"/>
        </p:xfrm>
        <a:graphic>
          <a:graphicData uri="http://schemas.openxmlformats.org/presentationml/2006/ole">
            <mc:AlternateContent xmlns:mc="http://schemas.openxmlformats.org/markup-compatibility/2006">
              <mc:Choice xmlns:v="urn:schemas-microsoft-com:vml" Requires="v">
                <p:oleObj spid="_x0000_s55321"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600200"/>
                        <a:ext cx="5114925" cy="42672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5301" name="Text Box 3"/>
          <p:cNvSpPr txBox="1">
            <a:spLocks noChangeArrowheads="1"/>
          </p:cNvSpPr>
          <p:nvPr>
            <p:custDataLst>
              <p:tags r:id="rId4"/>
            </p:custDataLst>
          </p:nvPr>
        </p:nvSpPr>
        <p:spPr bwMode="auto">
          <a:xfrm>
            <a:off x="381000" y="1828800"/>
            <a:ext cx="3276600" cy="180022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first parameter at [EBP + 8]</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custDataLst>
              <p:tags r:id="rId2"/>
            </p:custDataLst>
          </p:nvPr>
        </p:nvSpPr>
        <p:spPr>
          <a:xfrm>
            <a:off x="153988" y="152400"/>
            <a:ext cx="8715375" cy="838200"/>
          </a:xfrm>
          <a:noFill/>
        </p:spPr>
        <p:txBody>
          <a:bodyPr lIns="92075" tIns="46038" rIns="92075" bIns="46038" anchor="b">
            <a:normAutofit fontScale="90000"/>
          </a:bodyPr>
          <a:lstStyle/>
          <a:p>
            <a:pPr eaLnBrk="1" hangingPunct="1"/>
            <a:r>
              <a:rPr lang="en-US" sz="3200" dirty="0"/>
              <a:t>What if Parameter Order was NOT Reversed?</a:t>
            </a:r>
          </a:p>
        </p:txBody>
      </p:sp>
      <p:sp>
        <p:nvSpPr>
          <p:cNvPr id="57347" name="Slide Number Placeholder 3"/>
          <p:cNvSpPr>
            <a:spLocks noGrp="1"/>
          </p:cNvSpPr>
          <p:nvPr>
            <p:ph type="sldNum" sz="quarter" idx="12"/>
          </p:nvPr>
        </p:nvSpPr>
        <p:spPr>
          <a:noFill/>
        </p:spPr>
        <p:txBody>
          <a:bodyPr/>
          <a:lstStyle/>
          <a:p>
            <a:fld id="{8BCC19D4-2369-854F-969C-F535522B75C5}" type="slidenum">
              <a:rPr lang="en-US" smtClean="0">
                <a:latin typeface="Lucida Sans" charset="0"/>
                <a:ea typeface="Arial" charset="0"/>
                <a:cs typeface="Arial" charset="0"/>
              </a:rPr>
              <a:pPr/>
              <a:t>21</a:t>
            </a:fld>
            <a:endParaRPr lang="en-US" smtClean="0">
              <a:latin typeface="Lucida Sans" charset="0"/>
              <a:ea typeface="Arial" charset="0"/>
              <a:cs typeface="Arial" charset="0"/>
            </a:endParaRPr>
          </a:p>
        </p:txBody>
      </p:sp>
      <p:graphicFrame>
        <p:nvGraphicFramePr>
          <p:cNvPr id="57346" name="Object 2"/>
          <p:cNvGraphicFramePr>
            <a:graphicFrameLocks noGrp="1" noChangeAspect="1"/>
          </p:cNvGraphicFramePr>
          <p:nvPr>
            <p:ph sz="quarter" idx="1"/>
            <p:custDataLst>
              <p:tags r:id="rId3"/>
            </p:custDataLst>
          </p:nvPr>
        </p:nvGraphicFramePr>
        <p:xfrm>
          <a:off x="2498725" y="2743200"/>
          <a:ext cx="4146550" cy="3459162"/>
        </p:xfrm>
        <a:graphic>
          <a:graphicData uri="http://schemas.openxmlformats.org/presentationml/2006/ole">
            <mc:AlternateContent xmlns:mc="http://schemas.openxmlformats.org/markup-compatibility/2006">
              <mc:Choice xmlns:v="urn:schemas-microsoft-com:vml" Requires="v">
                <p:oleObj spid="_x0000_s57369"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2743200"/>
                        <a:ext cx="4146550" cy="34591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7349" name="Text Box 3"/>
          <p:cNvSpPr txBox="1">
            <a:spLocks noChangeArrowheads="1"/>
          </p:cNvSpPr>
          <p:nvPr>
            <p:custDataLst>
              <p:tags r:id="rId4"/>
            </p:custDataLst>
          </p:nvPr>
        </p:nvSpPr>
        <p:spPr bwMode="auto">
          <a:xfrm>
            <a:off x="304800" y="1600200"/>
            <a:ext cx="7940675" cy="946150"/>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LAST parameter at </a:t>
            </a:r>
            <a:r>
              <a:rPr lang="en-US" sz="2800" b="1">
                <a:solidFill>
                  <a:schemeClr val="tx1"/>
                </a:solidFill>
                <a:latin typeface="Courier New" charset="0"/>
              </a:rPr>
              <a:t>[EBP + 8];</a:t>
            </a:r>
            <a:r>
              <a:rPr lang="en-US" sz="2800">
                <a:solidFill>
                  <a:schemeClr val="tx1"/>
                </a:solidFill>
              </a:rPr>
              <a:t> not helpful</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59394" name="Slide Number Placeholder 2"/>
          <p:cNvSpPr>
            <a:spLocks noGrp="1"/>
          </p:cNvSpPr>
          <p:nvPr>
            <p:ph type="sldNum" sz="quarter" idx="12"/>
          </p:nvPr>
        </p:nvSpPr>
        <p:spPr>
          <a:noFill/>
        </p:spPr>
        <p:txBody>
          <a:bodyPr/>
          <a:lstStyle/>
          <a:p>
            <a:fld id="{9460BA15-B04E-294D-9EDF-C559DC170FAD}" type="slidenum">
              <a:rPr lang="en-US" smtClean="0">
                <a:latin typeface="Lucida Sans" charset="0"/>
                <a:ea typeface="Arial" charset="0"/>
                <a:cs typeface="Arial" charset="0"/>
              </a:rPr>
              <a:pPr/>
              <a:t>22</a:t>
            </a:fld>
            <a:endParaRPr lang="en-US" smtClean="0">
              <a:latin typeface="Lucida Sans" charset="0"/>
              <a:ea typeface="Arial" charset="0"/>
              <a:cs typeface="Arial" charset="0"/>
            </a:endParaRPr>
          </a:p>
        </p:txBody>
      </p:sp>
      <p:sp>
        <p:nvSpPr>
          <p:cNvPr id="5939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rgbClr val="FF3300"/>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How are Values Returned?</a:t>
            </a:r>
          </a:p>
        </p:txBody>
      </p:sp>
      <p:sp>
        <p:nvSpPr>
          <p:cNvPr id="61442" name="Slide Number Placeholder 2"/>
          <p:cNvSpPr>
            <a:spLocks noGrp="1"/>
          </p:cNvSpPr>
          <p:nvPr>
            <p:ph type="sldNum" sz="quarter" idx="12"/>
          </p:nvPr>
        </p:nvSpPr>
        <p:spPr>
          <a:noFill/>
        </p:spPr>
        <p:txBody>
          <a:bodyPr/>
          <a:lstStyle/>
          <a:p>
            <a:fld id="{EC1452E3-58CC-4F43-9224-CD57575AC756}" type="slidenum">
              <a:rPr lang="en-US" smtClean="0">
                <a:latin typeface="Lucida Sans" charset="0"/>
                <a:ea typeface="Arial" charset="0"/>
                <a:cs typeface="Arial" charset="0"/>
              </a:rPr>
              <a:pPr/>
              <a:t>23</a:t>
            </a:fld>
            <a:endParaRPr lang="en-US" smtClean="0">
              <a:latin typeface="Lucida Sans" charset="0"/>
              <a:ea typeface="Arial" charset="0"/>
              <a:cs typeface="Arial" charset="0"/>
            </a:endParaRPr>
          </a:p>
        </p:txBody>
      </p:sp>
      <p:sp>
        <p:nvSpPr>
          <p:cNvPr id="61444" name="Text Box 3"/>
          <p:cNvSpPr txBox="1">
            <a:spLocks noChangeArrowheads="1"/>
          </p:cNvSpPr>
          <p:nvPr>
            <p:custDataLst>
              <p:tags r:id="rId2"/>
            </p:custDataLst>
          </p:nvPr>
        </p:nvSpPr>
        <p:spPr bwMode="auto">
          <a:xfrm>
            <a:off x="304800" y="1828800"/>
            <a:ext cx="8458200" cy="440120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Register </a:t>
            </a:r>
            <a:r>
              <a:rPr lang="en-US" sz="2800" dirty="0" err="1">
                <a:solidFill>
                  <a:schemeClr val="tx1"/>
                </a:solidFill>
              </a:rPr>
              <a:t>eax</a:t>
            </a:r>
            <a:r>
              <a:rPr lang="en-US" sz="2800" dirty="0">
                <a:solidFill>
                  <a:schemeClr val="tx1"/>
                </a:solidFill>
              </a:rPr>
              <a:t> contains the return value</a:t>
            </a:r>
          </a:p>
          <a:p>
            <a:pPr marL="457200" indent="-457200" eaLnBrk="0" hangingPunct="0">
              <a:buClr>
                <a:schemeClr val="accent2"/>
              </a:buClr>
              <a:buFont typeface="Wingdings" charset="2"/>
              <a:buChar char="§"/>
            </a:pPr>
            <a:r>
              <a:rPr lang="en-US" sz="2800" dirty="0">
                <a:solidFill>
                  <a:schemeClr val="tx1"/>
                </a:solidFill>
              </a:rPr>
              <a:t>This means x86 can only return a 32-bit value from a function</a:t>
            </a:r>
          </a:p>
          <a:p>
            <a:pPr marL="457200" indent="-457200" eaLnBrk="0" hangingPunct="0">
              <a:buClr>
                <a:schemeClr val="accent2"/>
              </a:buClr>
              <a:buFont typeface="Wingdings" charset="2"/>
              <a:buChar char="§"/>
            </a:pPr>
            <a:r>
              <a:rPr lang="en-US" sz="2800" dirty="0">
                <a:solidFill>
                  <a:schemeClr val="tx1"/>
                </a:solidFill>
              </a:rPr>
              <a:t>Smaller values are zero extended or sign extended to fill register </a:t>
            </a:r>
            <a:r>
              <a:rPr lang="en-US" sz="2800" dirty="0" err="1">
                <a:solidFill>
                  <a:schemeClr val="tx1"/>
                </a:solidFill>
              </a:rPr>
              <a:t>eax</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If a programming language permits return of larger values (structures, objects, arrays, etc.),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a </a:t>
            </a:r>
            <a:r>
              <a:rPr lang="en-US" sz="2800" dirty="0">
                <a:solidFill>
                  <a:schemeClr val="tx1"/>
                </a:solidFill>
              </a:rPr>
              <a:t>pointer to the object is returned in register </a:t>
            </a:r>
            <a:r>
              <a:rPr lang="en-US" sz="2800" dirty="0" err="1">
                <a:solidFill>
                  <a:schemeClr val="tx1"/>
                </a:solidFill>
              </a:rPr>
              <a:t>eax</a:t>
            </a:r>
            <a:endParaRPr lang="en-US" sz="2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3490" name="Slide Number Placeholder 2"/>
          <p:cNvSpPr>
            <a:spLocks noGrp="1"/>
          </p:cNvSpPr>
          <p:nvPr>
            <p:ph type="sldNum" sz="quarter" idx="12"/>
          </p:nvPr>
        </p:nvSpPr>
        <p:spPr>
          <a:noFill/>
        </p:spPr>
        <p:txBody>
          <a:bodyPr/>
          <a:lstStyle/>
          <a:p>
            <a:fld id="{3C62077F-F08C-B240-A7B7-0635D9E5663B}" type="slidenum">
              <a:rPr lang="en-US" smtClean="0">
                <a:latin typeface="Lucida Sans" charset="0"/>
                <a:ea typeface="Arial" charset="0"/>
                <a:cs typeface="Arial" charset="0"/>
              </a:rPr>
              <a:pPr/>
              <a:t>24</a:t>
            </a:fld>
            <a:endParaRPr lang="en-US" smtClean="0">
              <a:latin typeface="Lucida Sans" charset="0"/>
              <a:ea typeface="Arial" charset="0"/>
              <a:cs typeface="Arial" charset="0"/>
            </a:endParaRPr>
          </a:p>
        </p:txBody>
      </p:sp>
      <p:sp>
        <p:nvSpPr>
          <p:cNvPr id="63492"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rgbClr val="FF3300"/>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Where are Local Variables Stored?</a:t>
            </a:r>
          </a:p>
        </p:txBody>
      </p:sp>
      <p:sp>
        <p:nvSpPr>
          <p:cNvPr id="65539" name="Slide Number Placeholder 3"/>
          <p:cNvSpPr>
            <a:spLocks noGrp="1"/>
          </p:cNvSpPr>
          <p:nvPr>
            <p:ph type="sldNum" sz="quarter" idx="12"/>
          </p:nvPr>
        </p:nvSpPr>
        <p:spPr>
          <a:noFill/>
        </p:spPr>
        <p:txBody>
          <a:bodyPr/>
          <a:lstStyle/>
          <a:p>
            <a:fld id="{30B2C09B-0F20-7B46-B97D-222D720AFEC7}" type="slidenum">
              <a:rPr lang="en-US" smtClean="0">
                <a:latin typeface="Lucida Sans" charset="0"/>
                <a:ea typeface="Arial" charset="0"/>
                <a:cs typeface="Arial" charset="0"/>
              </a:rPr>
              <a:pPr/>
              <a:t>25</a:t>
            </a:fld>
            <a:endParaRPr lang="en-US" smtClean="0">
              <a:latin typeface="Lucida Sans" charset="0"/>
              <a:ea typeface="Arial" charset="0"/>
              <a:cs typeface="Arial" charset="0"/>
            </a:endParaRPr>
          </a:p>
        </p:txBody>
      </p:sp>
      <p:graphicFrame>
        <p:nvGraphicFramePr>
          <p:cNvPr id="65538" name="Object 2"/>
          <p:cNvGraphicFramePr>
            <a:graphicFrameLocks noGrp="1" noChangeAspect="1"/>
          </p:cNvGraphicFramePr>
          <p:nvPr>
            <p:ph sz="quarter" idx="1"/>
            <p:custDataLst>
              <p:tags r:id="rId3"/>
            </p:custDataLst>
          </p:nvPr>
        </p:nvGraphicFramePr>
        <p:xfrm>
          <a:off x="2798763" y="2819400"/>
          <a:ext cx="3197225" cy="3382962"/>
        </p:xfrm>
        <a:graphic>
          <a:graphicData uri="http://schemas.openxmlformats.org/presentationml/2006/ole">
            <mc:AlternateContent xmlns:mc="http://schemas.openxmlformats.org/markup-compatibility/2006">
              <mc:Choice xmlns:v="urn:schemas-microsoft-com:vml" Requires="v">
                <p:oleObj spid="_x0000_s65561" name="Visio" r:id="rId7" imgW="3917899" imgH="4144975" progId="">
                  <p:embed/>
                </p:oleObj>
              </mc:Choice>
              <mc:Fallback>
                <p:oleObj name="Visio" r:id="rId7" imgW="3917899" imgH="41449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763" y="2819400"/>
                        <a:ext cx="31972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41" name="Text Box 3"/>
          <p:cNvSpPr txBox="1">
            <a:spLocks noChangeArrowheads="1"/>
          </p:cNvSpPr>
          <p:nvPr>
            <p:custDataLst>
              <p:tags r:id="rId4"/>
            </p:custDataLst>
          </p:nvPr>
        </p:nvSpPr>
        <p:spPr bwMode="auto">
          <a:xfrm>
            <a:off x="304800" y="1219200"/>
            <a:ext cx="7940675" cy="1373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Stack frame for the currently executing function is between where EBP and ESP point in the stack</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Slide Number Placeholder 2"/>
          <p:cNvSpPr>
            <a:spLocks noGrp="1"/>
          </p:cNvSpPr>
          <p:nvPr>
            <p:ph type="sldNum" sz="quarter" idx="12"/>
          </p:nvPr>
        </p:nvSpPr>
        <p:spPr/>
        <p:txBody>
          <a:bodyPr/>
          <a:lstStyle/>
          <a:p>
            <a:pPr>
              <a:defRPr/>
            </a:pPr>
            <a:fld id="{61A4DFCD-5940-BE48-B9EB-FEDA8D565177}" type="slidenum">
              <a:rPr lang="en-US" smtClean="0"/>
              <a:pPr>
                <a:defRPr/>
              </a:pPr>
              <a:t>26</a:t>
            </a:fld>
            <a:endParaRPr lang="en-US"/>
          </a:p>
        </p:txBody>
      </p:sp>
      <p:sp>
        <p:nvSpPr>
          <p:cNvPr id="4" name="Content Placeholder 3"/>
          <p:cNvSpPr>
            <a:spLocks noGrp="1"/>
          </p:cNvSpPr>
          <p:nvPr>
            <p:ph sz="quarter" idx="1"/>
          </p:nvPr>
        </p:nvSpPr>
        <p:spPr/>
        <p:txBody>
          <a:bodyPr/>
          <a:lstStyle/>
          <a:p>
            <a:r>
              <a:rPr lang="en-US" dirty="0" smtClean="0"/>
              <a:t>Finish covering x86 background</a:t>
            </a:r>
          </a:p>
          <a:p>
            <a:r>
              <a:rPr lang="en-US" dirty="0" smtClean="0"/>
              <a:t>Reading Assignment</a:t>
            </a:r>
          </a:p>
          <a:p>
            <a:pPr lvl="1"/>
            <a:r>
              <a:rPr lang="en-US" dirty="0" err="1" smtClean="0"/>
              <a:t>Szor</a:t>
            </a:r>
            <a:r>
              <a:rPr lang="en-US" dirty="0" smtClean="0"/>
              <a:t>, Chapter 2 (if you haven’t already)</a:t>
            </a:r>
          </a:p>
          <a:p>
            <a:pPr lvl="1"/>
            <a:r>
              <a:rPr lang="en-US" dirty="0" smtClean="0"/>
              <a:t>“Smashing the Stack for Fun and Profit”</a:t>
            </a:r>
            <a:endParaRPr lang="en-US" dirty="0"/>
          </a:p>
          <a:p>
            <a:r>
              <a:rPr lang="en-US" dirty="0" smtClean="0"/>
              <a:t>We will cover some details of the PE file format</a:t>
            </a:r>
          </a:p>
          <a:p>
            <a:pPr lvl="1" defTabSz="911225">
              <a:tabLst>
                <a:tab pos="623888" algn="l"/>
              </a:tabLst>
            </a:pPr>
            <a:r>
              <a:rPr lang="en-US" sz="2500" dirty="0" err="1"/>
              <a:t>Szor</a:t>
            </a:r>
            <a:r>
              <a:rPr lang="en-US" sz="2500" dirty="0"/>
              <a:t>, pp. 160-172, section 4.3.2.1, describes PE format</a:t>
            </a:r>
          </a:p>
          <a:p>
            <a:pPr lvl="1" defTabSz="911225">
              <a:tabLst>
                <a:tab pos="623888" algn="l"/>
              </a:tabLst>
            </a:pPr>
            <a:r>
              <a:rPr lang="en-US" sz="2500" dirty="0"/>
              <a:t>Pay special attention to pp. 163-165, where the fields of interest to virus creators are discussed</a:t>
            </a:r>
          </a:p>
          <a:p>
            <a:endParaRPr lang="en-US" dirty="0" smtClean="0"/>
          </a:p>
          <a:p>
            <a:pPr lvl="1"/>
            <a:endParaRPr lang="en-US" dirty="0" smtClean="0"/>
          </a:p>
        </p:txBody>
      </p:sp>
    </p:spTree>
    <p:extLst>
      <p:ext uri="{BB962C8B-B14F-4D97-AF65-F5344CB8AC3E}">
        <p14:creationId xmlns:p14="http://schemas.microsoft.com/office/powerpoint/2010/main" val="40871118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7586" name="Slide Number Placeholder 2"/>
          <p:cNvSpPr>
            <a:spLocks noGrp="1"/>
          </p:cNvSpPr>
          <p:nvPr>
            <p:ph type="sldNum" sz="quarter" idx="12"/>
          </p:nvPr>
        </p:nvSpPr>
        <p:spPr>
          <a:noFill/>
        </p:spPr>
        <p:txBody>
          <a:bodyPr/>
          <a:lstStyle/>
          <a:p>
            <a:fld id="{771DE711-A374-9444-81E6-6D6EAE965116}" type="slidenum">
              <a:rPr lang="en-US" smtClean="0">
                <a:latin typeface="Lucida Sans" charset="0"/>
                <a:ea typeface="Arial" charset="0"/>
                <a:cs typeface="Arial" charset="0"/>
              </a:rPr>
              <a:pPr/>
              <a:t>27</a:t>
            </a:fld>
            <a:endParaRPr lang="en-US" smtClean="0">
              <a:latin typeface="Lucida Sans" charset="0"/>
              <a:ea typeface="Arial" charset="0"/>
              <a:cs typeface="Arial" charset="0"/>
            </a:endParaRPr>
          </a:p>
        </p:txBody>
      </p:sp>
      <p:sp>
        <p:nvSpPr>
          <p:cNvPr id="67588"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rgbClr val="FF3300"/>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Who Saves Which Registers?</a:t>
            </a:r>
          </a:p>
        </p:txBody>
      </p:sp>
      <p:sp>
        <p:nvSpPr>
          <p:cNvPr id="69634" name="Slide Number Placeholder 2"/>
          <p:cNvSpPr>
            <a:spLocks noGrp="1"/>
          </p:cNvSpPr>
          <p:nvPr>
            <p:ph type="sldNum" sz="quarter" idx="12"/>
          </p:nvPr>
        </p:nvSpPr>
        <p:spPr>
          <a:noFill/>
        </p:spPr>
        <p:txBody>
          <a:bodyPr/>
          <a:lstStyle/>
          <a:p>
            <a:fld id="{B8695A32-F8E9-FB4B-A686-04ABFBE1BA1F}" type="slidenum">
              <a:rPr lang="en-US" smtClean="0">
                <a:latin typeface="Lucida Sans" charset="0"/>
                <a:ea typeface="Arial" charset="0"/>
                <a:cs typeface="Arial" charset="0"/>
              </a:rPr>
              <a:pPr/>
              <a:t>28</a:t>
            </a:fld>
            <a:endParaRPr lang="en-US" smtClean="0">
              <a:latin typeface="Lucida Sans" charset="0"/>
              <a:ea typeface="Arial" charset="0"/>
              <a:cs typeface="Arial" charset="0"/>
            </a:endParaRPr>
          </a:p>
        </p:txBody>
      </p:sp>
      <p:sp>
        <p:nvSpPr>
          <p:cNvPr id="69636" name="Text Box 3"/>
          <p:cNvSpPr txBox="1">
            <a:spLocks noChangeArrowheads="1"/>
          </p:cNvSpPr>
          <p:nvPr>
            <p:custDataLst>
              <p:tags r:id="rId2"/>
            </p:custDataLst>
          </p:nvPr>
        </p:nvSpPr>
        <p:spPr bwMode="auto">
          <a:xfrm>
            <a:off x="441325" y="1398587"/>
            <a:ext cx="7940675" cy="39354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It is efficient to have the caller save some registers before the call, leaving others for the </a:t>
            </a:r>
            <a:r>
              <a:rPr lang="en-US" sz="2800" dirty="0" err="1">
                <a:solidFill>
                  <a:schemeClr val="tx1"/>
                </a:solidFill>
              </a:rPr>
              <a:t>callee</a:t>
            </a:r>
            <a:r>
              <a:rPr lang="en-US" sz="2800" dirty="0">
                <a:solidFill>
                  <a:schemeClr val="tx1"/>
                </a:solidFill>
              </a:rPr>
              <a:t> to save</a:t>
            </a:r>
          </a:p>
          <a:p>
            <a:pPr marL="457200" indent="-457200" eaLnBrk="0" hangingPunct="0">
              <a:buClr>
                <a:schemeClr val="accent2"/>
              </a:buClr>
              <a:buFont typeface="Wingdings" charset="2"/>
              <a:buChar char="§"/>
            </a:pPr>
            <a:r>
              <a:rPr lang="en-US" sz="2800" dirty="0">
                <a:solidFill>
                  <a:schemeClr val="tx1"/>
                </a:solidFill>
              </a:rPr>
              <a:t>x86 only has 8 general registers; 2 are used for the stack frame (ESP and EBP)</a:t>
            </a:r>
          </a:p>
          <a:p>
            <a:pPr marL="457200" indent="-457200" eaLnBrk="0" hangingPunct="0">
              <a:buClr>
                <a:schemeClr val="accent2"/>
              </a:buClr>
              <a:buFont typeface="Wingdings" charset="2"/>
              <a:buChar char="§"/>
            </a:pPr>
            <a:r>
              <a:rPr lang="en-US" sz="2800" dirty="0">
                <a:solidFill>
                  <a:schemeClr val="tx1"/>
                </a:solidFill>
              </a:rPr>
              <a:t>The other 6 are split between </a:t>
            </a:r>
            <a:r>
              <a:rPr lang="en-US" sz="2800" dirty="0" err="1">
                <a:solidFill>
                  <a:schemeClr val="tx1"/>
                </a:solidFill>
              </a:rPr>
              <a:t>callee</a:t>
            </a:r>
            <a:r>
              <a:rPr lang="en-US" sz="2800" dirty="0">
                <a:solidFill>
                  <a:schemeClr val="tx1"/>
                </a:solidFill>
              </a:rPr>
              <a:t>-saved (ESI, EDI) and caller-saved</a:t>
            </a:r>
          </a:p>
          <a:p>
            <a:pPr marL="457200" indent="-457200" eaLnBrk="0" hangingPunct="0">
              <a:buClr>
                <a:schemeClr val="accent2"/>
              </a:buClr>
              <a:buFont typeface="Wingdings" charset="2"/>
              <a:buChar char="§"/>
            </a:pPr>
            <a:r>
              <a:rPr lang="en-US" sz="2800" dirty="0">
                <a:solidFill>
                  <a:schemeClr val="tx1"/>
                </a:solidFill>
              </a:rPr>
              <a:t>Remember: Just a </a:t>
            </a:r>
            <a:r>
              <a:rPr lang="en-US" sz="2800" i="1" u="sng" dirty="0">
                <a:solidFill>
                  <a:schemeClr val="tx1"/>
                </a:solidFill>
              </a:rPr>
              <a:t>convention</a:t>
            </a:r>
            <a:r>
              <a:rPr lang="en-US" sz="2800" dirty="0">
                <a:solidFill>
                  <a:schemeClr val="tx1"/>
                </a:solidFill>
              </a:rPr>
              <a:t>, or agreement, among software designers</a:t>
            </a:r>
            <a:endParaRPr lang="en-US" sz="2800" dirty="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What Does the Caller Do?</a:t>
            </a:r>
          </a:p>
        </p:txBody>
      </p:sp>
      <p:sp>
        <p:nvSpPr>
          <p:cNvPr id="71682" name="Slide Number Placeholder 2"/>
          <p:cNvSpPr>
            <a:spLocks noGrp="1"/>
          </p:cNvSpPr>
          <p:nvPr>
            <p:ph type="sldNum" sz="quarter" idx="12"/>
          </p:nvPr>
        </p:nvSpPr>
        <p:spPr>
          <a:noFill/>
        </p:spPr>
        <p:txBody>
          <a:bodyPr/>
          <a:lstStyle/>
          <a:p>
            <a:fld id="{73333209-7608-9B46-9169-0CF81B902CC9}" type="slidenum">
              <a:rPr lang="en-US" smtClean="0">
                <a:latin typeface="Lucida Sans" charset="0"/>
                <a:ea typeface="Arial" charset="0"/>
                <a:cs typeface="Arial" charset="0"/>
              </a:rPr>
              <a:pPr/>
              <a:t>29</a:t>
            </a:fld>
            <a:endParaRPr lang="en-US" smtClean="0">
              <a:latin typeface="Lucida Sans" charset="0"/>
              <a:ea typeface="Arial" charset="0"/>
              <a:cs typeface="Arial" charset="0"/>
            </a:endParaRPr>
          </a:p>
        </p:txBody>
      </p:sp>
      <p:sp>
        <p:nvSpPr>
          <p:cNvPr id="71684" name="Text Box 3"/>
          <p:cNvSpPr txBox="1">
            <a:spLocks noChangeArrowheads="1"/>
          </p:cNvSpPr>
          <p:nvPr>
            <p:custDataLst>
              <p:tags r:id="rId2"/>
            </p:custDataLst>
          </p:nvPr>
        </p:nvSpPr>
        <p:spPr bwMode="auto">
          <a:xfrm>
            <a:off x="304800" y="1752600"/>
            <a:ext cx="8534400" cy="4294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Example: Call a function and pass 3 integer parameters to it</a:t>
            </a:r>
            <a:endParaRPr lang="en-US" sz="2400">
              <a:solidFill>
                <a:schemeClr val="tx1"/>
              </a:solidFill>
              <a:latin typeface="Courier New" charset="0"/>
            </a:endParaRPr>
          </a:p>
          <a:p>
            <a:pPr marL="457200" indent="-457200" eaLnBrk="0" hangingPunct="0">
              <a:buClr>
                <a:schemeClr val="accent2"/>
              </a:buClr>
              <a:buFont typeface="Wingdings" charset="2"/>
              <a:buNone/>
            </a:pPr>
            <a:r>
              <a:rPr lang="en-US" sz="2400" b="1">
                <a:solidFill>
                  <a:schemeClr val="tx1"/>
                </a:solidFill>
                <a:latin typeface="Courier New" charset="0"/>
              </a:rPr>
              <a:t>    push edx    ; caller-saved register</a:t>
            </a:r>
          </a:p>
          <a:p>
            <a:pPr marL="457200" indent="-457200" eaLnBrk="0" hangingPunct="0">
              <a:buClr>
                <a:schemeClr val="accent2"/>
              </a:buClr>
              <a:buFont typeface="Wingdings" charset="2"/>
              <a:buNone/>
            </a:pPr>
            <a:r>
              <a:rPr lang="en-US" sz="2400" b="1">
                <a:solidFill>
                  <a:schemeClr val="tx1"/>
                </a:solidFill>
                <a:latin typeface="Courier New" charset="0"/>
              </a:rPr>
              <a:t>    push [foo]  ; Var foo is last parameter</a:t>
            </a:r>
          </a:p>
          <a:p>
            <a:pPr marL="457200" indent="-457200" eaLnBrk="0" hangingPunct="0">
              <a:buClr>
                <a:schemeClr val="accent2"/>
              </a:buClr>
              <a:buFont typeface="Wingdings" charset="2"/>
              <a:buNone/>
            </a:pPr>
            <a:r>
              <a:rPr lang="en-US" sz="2400" b="1">
                <a:solidFill>
                  <a:schemeClr val="tx1"/>
                </a:solidFill>
                <a:latin typeface="Courier New" charset="0"/>
              </a:rPr>
              <a:t>    push ebx    ; ebx is second parameter</a:t>
            </a:r>
          </a:p>
          <a:p>
            <a:pPr marL="457200" indent="-457200" eaLnBrk="0" hangingPunct="0">
              <a:buClr>
                <a:schemeClr val="accent2"/>
              </a:buClr>
              <a:buFont typeface="Wingdings" charset="2"/>
              <a:buNone/>
            </a:pPr>
            <a:r>
              <a:rPr lang="en-US" sz="2400" b="1">
                <a:solidFill>
                  <a:schemeClr val="tx1"/>
                </a:solidFill>
                <a:latin typeface="Courier New" charset="0"/>
              </a:rPr>
              <a:t>    push eax    ; eax is first parameter</a:t>
            </a:r>
          </a:p>
          <a:p>
            <a:pPr marL="457200" indent="-457200" eaLnBrk="0" hangingPunct="0">
              <a:buClr>
                <a:schemeClr val="accent2"/>
              </a:buClr>
              <a:buFont typeface="Wingdings" charset="2"/>
              <a:buNone/>
            </a:pPr>
            <a:r>
              <a:rPr lang="en-US" sz="2400" b="1">
                <a:solidFill>
                  <a:schemeClr val="tx1"/>
                </a:solidFill>
                <a:latin typeface="Courier New" charset="0"/>
              </a:rPr>
              <a:t>    call baz    ; push return address, jump</a:t>
            </a:r>
          </a:p>
          <a:p>
            <a:pPr marL="457200" indent="-457200" eaLnBrk="0" hangingPunct="0">
              <a:buClr>
                <a:schemeClr val="accent2"/>
              </a:buClr>
              <a:buFont typeface="Wingdings" charset="2"/>
              <a:buNone/>
            </a:pPr>
            <a:r>
              <a:rPr lang="en-US" sz="2400" b="1">
                <a:solidFill>
                  <a:schemeClr val="tx1"/>
                </a:solidFill>
                <a:latin typeface="Courier New" charset="0"/>
              </a:rPr>
              <a:t>    add esp,12  ; toss old parameters</a:t>
            </a:r>
          </a:p>
          <a:p>
            <a:pPr marL="457200" indent="-457200" eaLnBrk="0" hangingPunct="0">
              <a:buClr>
                <a:schemeClr val="accent2"/>
              </a:buClr>
              <a:buFont typeface="Wingdings" charset="2"/>
              <a:buNone/>
            </a:pPr>
            <a:r>
              <a:rPr lang="en-US" sz="2400" b="1">
                <a:solidFill>
                  <a:schemeClr val="tx1"/>
                </a:solidFill>
                <a:latin typeface="Courier New" charset="0"/>
              </a:rPr>
              <a:t>    pop edx     ; restore caller-saved edx</a:t>
            </a:r>
          </a:p>
          <a:p>
            <a:pPr marL="457200" indent="-457200" eaLnBrk="0" hangingPunct="0">
              <a:buClr>
                <a:schemeClr val="accent2"/>
              </a:buClr>
              <a:buFont typeface="Wingdings" charset="2"/>
              <a:buNone/>
            </a:pPr>
            <a:r>
              <a:rPr lang="en-US" sz="2400" b="1">
                <a:solidFill>
                  <a:schemeClr val="tx1"/>
                </a:solidFill>
                <a:latin typeface="Courier New" charset="0"/>
              </a:rPr>
              <a:t>                ; eax holds return value</a:t>
            </a:r>
          </a:p>
          <a:p>
            <a:pPr marL="457200" indent="-457200" eaLnBrk="0" hangingPunct="0">
              <a:buClr>
                <a:schemeClr val="accent2"/>
              </a:buClr>
              <a:buFont typeface="Wingdings" charset="2"/>
              <a:buChar char="§"/>
            </a:pPr>
            <a:r>
              <a:rPr lang="en-US" sz="2800">
                <a:solidFill>
                  <a:schemeClr val="tx1"/>
                </a:solidFill>
              </a:rPr>
              <a:t>eax, ebx did not need to be saved here</a:t>
            </a:r>
            <a:endParaRPr lang="en-US" sz="280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custDataLst>
              <p:tags r:id="rId1"/>
            </p:custDataLst>
          </p:nvPr>
        </p:nvSpPr>
        <p:spPr/>
        <p:txBody>
          <a:bodyPr/>
          <a:lstStyle/>
          <a:p>
            <a:pPr eaLnBrk="1" hangingPunct="1"/>
            <a:r>
              <a:rPr lang="en-US"/>
              <a:t>x86 Primer</a:t>
            </a:r>
          </a:p>
        </p:txBody>
      </p:sp>
      <p:sp>
        <p:nvSpPr>
          <p:cNvPr id="20482" name="Slide Number Placeholder 3"/>
          <p:cNvSpPr>
            <a:spLocks noGrp="1"/>
          </p:cNvSpPr>
          <p:nvPr>
            <p:ph type="sldNum" sz="quarter" idx="12"/>
          </p:nvPr>
        </p:nvSpPr>
        <p:spPr>
          <a:noFill/>
        </p:spPr>
        <p:txBody>
          <a:bodyPr/>
          <a:lstStyle/>
          <a:p>
            <a:fld id="{3ACD02EB-58BC-A243-A68B-B45F0E08D464}" type="slidenum">
              <a:rPr lang="en-US" smtClean="0">
                <a:latin typeface="Lucida Sans" charset="0"/>
                <a:ea typeface="Arial" charset="0"/>
                <a:cs typeface="Arial" charset="0"/>
              </a:rPr>
              <a:pPr/>
              <a:t>3</a:t>
            </a:fld>
            <a:endParaRPr lang="en-US" smtClean="0">
              <a:latin typeface="Lucida Sans" charset="0"/>
              <a:ea typeface="Arial" charset="0"/>
              <a:cs typeface="Arial" charset="0"/>
            </a:endParaRPr>
          </a:p>
        </p:txBody>
      </p:sp>
      <p:sp>
        <p:nvSpPr>
          <p:cNvPr id="20484" name="Rectangle 3"/>
          <p:cNvSpPr>
            <a:spLocks noGrp="1" noChangeArrowheads="1"/>
          </p:cNvSpPr>
          <p:nvPr>
            <p:ph sz="quarter" idx="1"/>
            <p:custDataLst>
              <p:tags r:id="rId2"/>
            </p:custDataLst>
          </p:nvPr>
        </p:nvSpPr>
        <p:spPr/>
        <p:txBody>
          <a:bodyPr/>
          <a:lstStyle/>
          <a:p>
            <a:pPr eaLnBrk="1" hangingPunct="1"/>
            <a:r>
              <a:rPr lang="en-US"/>
              <a:t>CISC architecture</a:t>
            </a:r>
          </a:p>
          <a:p>
            <a:pPr lvl="1" eaLnBrk="1" hangingPunct="1"/>
            <a:r>
              <a:rPr lang="en-US"/>
              <a:t>Lots of instructions and addressing modes</a:t>
            </a:r>
          </a:p>
          <a:p>
            <a:pPr lvl="1" eaLnBrk="1" hangingPunct="1"/>
            <a:r>
              <a:rPr lang="en-US"/>
              <a:t>Operands can be taken from memory</a:t>
            </a:r>
          </a:p>
          <a:p>
            <a:pPr lvl="1" eaLnBrk="1" hangingPunct="1"/>
            <a:r>
              <a:rPr lang="en-US"/>
              <a:t>Instructions are variable length</a:t>
            </a:r>
          </a:p>
          <a:p>
            <a:pPr lvl="2" eaLnBrk="1" hangingPunct="1"/>
            <a:r>
              <a:rPr lang="en-US"/>
              <a:t>Depends on operation</a:t>
            </a:r>
          </a:p>
          <a:p>
            <a:pPr lvl="2" eaLnBrk="1" hangingPunct="1"/>
            <a:r>
              <a:rPr lang="en-US"/>
              <a:t>Depends on addressing modes</a:t>
            </a:r>
          </a:p>
          <a:p>
            <a:pPr eaLnBrk="1" hangingPunct="1"/>
            <a:r>
              <a:rPr lang="en-US"/>
              <a:t>Architecture manuals at:</a:t>
            </a:r>
          </a:p>
          <a:p>
            <a:pPr lvl="1" eaLnBrk="1" hangingPunct="1">
              <a:buClr>
                <a:schemeClr val="tx1"/>
              </a:buClr>
              <a:buFont typeface="Lucida Sans" charset="0"/>
              <a:buNone/>
            </a:pPr>
            <a:r>
              <a:rPr lang="en-US" sz="1800"/>
              <a:t>http://www.intel.com/products/processor/manuals/index.htm</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custDataLst>
              <p:tags r:id="rId2"/>
            </p:custDataLst>
          </p:nvPr>
        </p:nvSpPr>
        <p:spPr>
          <a:xfrm>
            <a:off x="457200" y="0"/>
            <a:ext cx="8229600" cy="990600"/>
          </a:xfrm>
          <a:noFill/>
        </p:spPr>
        <p:txBody>
          <a:bodyPr lIns="92075" tIns="46038" rIns="92075" bIns="46038" anchor="b"/>
          <a:lstStyle/>
          <a:p>
            <a:pPr eaLnBrk="1" hangingPunct="1"/>
            <a:r>
              <a:rPr lang="en-US" dirty="0"/>
              <a:t>Stack after Call</a:t>
            </a:r>
          </a:p>
        </p:txBody>
      </p:sp>
      <p:sp>
        <p:nvSpPr>
          <p:cNvPr id="73731" name="Slide Number Placeholder 3"/>
          <p:cNvSpPr>
            <a:spLocks noGrp="1"/>
          </p:cNvSpPr>
          <p:nvPr>
            <p:ph type="sldNum" sz="quarter" idx="12"/>
          </p:nvPr>
        </p:nvSpPr>
        <p:spPr>
          <a:noFill/>
        </p:spPr>
        <p:txBody>
          <a:bodyPr/>
          <a:lstStyle/>
          <a:p>
            <a:fld id="{F87AAC69-8037-D24B-84E4-F76C537F24C8}" type="slidenum">
              <a:rPr lang="en-US" smtClean="0">
                <a:latin typeface="Lucida Sans" charset="0"/>
                <a:ea typeface="Arial" charset="0"/>
                <a:cs typeface="Arial" charset="0"/>
              </a:rPr>
              <a:pPr/>
              <a:t>30</a:t>
            </a:fld>
            <a:endParaRPr lang="en-US" smtClean="0">
              <a:latin typeface="Lucida Sans" charset="0"/>
              <a:ea typeface="Arial" charset="0"/>
              <a:cs typeface="Arial" charset="0"/>
            </a:endParaRPr>
          </a:p>
        </p:txBody>
      </p:sp>
      <p:graphicFrame>
        <p:nvGraphicFramePr>
          <p:cNvPr id="73730" name="Object 2"/>
          <p:cNvGraphicFramePr>
            <a:graphicFrameLocks noGrp="1" noChangeAspect="1"/>
          </p:cNvGraphicFramePr>
          <p:nvPr>
            <p:ph sz="quarter" idx="1"/>
            <p:custDataLst>
              <p:tags r:id="rId3"/>
            </p:custDataLst>
          </p:nvPr>
        </p:nvGraphicFramePr>
        <p:xfrm>
          <a:off x="2009775" y="2255838"/>
          <a:ext cx="5124450" cy="3916362"/>
        </p:xfrm>
        <a:graphic>
          <a:graphicData uri="http://schemas.openxmlformats.org/presentationml/2006/ole">
            <mc:AlternateContent xmlns:mc="http://schemas.openxmlformats.org/markup-compatibility/2006">
              <mc:Choice xmlns:v="urn:schemas-microsoft-com:vml" Requires="v">
                <p:oleObj spid="_x0000_s73753"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775" y="2255838"/>
                        <a:ext cx="5124450"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3733" name="Text Box 3"/>
          <p:cNvSpPr txBox="1">
            <a:spLocks noChangeArrowheads="1"/>
          </p:cNvSpPr>
          <p:nvPr>
            <p:custDataLst>
              <p:tags r:id="rId4"/>
            </p:custDataLst>
          </p:nvPr>
        </p:nvSpPr>
        <p:spPr bwMode="auto">
          <a:xfrm>
            <a:off x="381000" y="1371600"/>
            <a:ext cx="7864475" cy="5191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x86 stack immediately after </a:t>
            </a:r>
            <a:r>
              <a:rPr lang="en-US" sz="2400" b="1" dirty="0">
                <a:solidFill>
                  <a:schemeClr val="tx1"/>
                </a:solidFill>
                <a:latin typeface="Courier New" charset="0"/>
              </a:rPr>
              <a:t>call </a:t>
            </a:r>
            <a:r>
              <a:rPr lang="en-US" sz="2400" b="1" dirty="0" err="1">
                <a:solidFill>
                  <a:schemeClr val="tx1"/>
                </a:solidFill>
                <a:latin typeface="Courier New" charset="0"/>
              </a:rPr>
              <a:t>baz</a:t>
            </a:r>
            <a:endParaRPr lang="en-US" sz="2400" b="1" dirty="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Setup</a:t>
            </a:r>
          </a:p>
        </p:txBody>
      </p:sp>
      <p:sp>
        <p:nvSpPr>
          <p:cNvPr id="75778" name="Slide Number Placeholder 2"/>
          <p:cNvSpPr>
            <a:spLocks noGrp="1"/>
          </p:cNvSpPr>
          <p:nvPr>
            <p:ph type="sldNum" sz="quarter" idx="12"/>
          </p:nvPr>
        </p:nvSpPr>
        <p:spPr>
          <a:noFill/>
        </p:spPr>
        <p:txBody>
          <a:bodyPr/>
          <a:lstStyle/>
          <a:p>
            <a:fld id="{A6D37C3B-B207-0B41-85EF-8C15DE225EFD}" type="slidenum">
              <a:rPr lang="en-US" smtClean="0">
                <a:latin typeface="Lucida Sans" charset="0"/>
                <a:ea typeface="Arial" charset="0"/>
                <a:cs typeface="Arial" charset="0"/>
              </a:rPr>
              <a:pPr/>
              <a:t>31</a:t>
            </a:fld>
            <a:endParaRPr lang="en-US" smtClean="0">
              <a:latin typeface="Lucida Sans" charset="0"/>
              <a:ea typeface="Arial" charset="0"/>
              <a:cs typeface="Arial" charset="0"/>
            </a:endParaRPr>
          </a:p>
        </p:txBody>
      </p:sp>
      <p:sp>
        <p:nvSpPr>
          <p:cNvPr id="75780" name="Text Box 6"/>
          <p:cNvSpPr txBox="1">
            <a:spLocks noChangeArrowheads="1"/>
          </p:cNvSpPr>
          <p:nvPr>
            <p:custDataLst>
              <p:tags r:id="rId2"/>
            </p:custDataLst>
          </p:nvPr>
        </p:nvSpPr>
        <p:spPr bwMode="auto">
          <a:xfrm>
            <a:off x="304800" y="1600200"/>
            <a:ext cx="8534400" cy="3867150"/>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The standard subroutine prologue code sets up the new stack frame:</a:t>
            </a:r>
          </a:p>
          <a:p>
            <a:pPr eaLnBrk="0" hangingPunct="0"/>
            <a:endParaRPr lang="en-US" sz="2400" b="1">
              <a:solidFill>
                <a:schemeClr val="tx1"/>
              </a:solidFill>
              <a:latin typeface="Courier New" charset="0"/>
            </a:endParaRPr>
          </a:p>
          <a:p>
            <a:pPr eaLnBrk="0" hangingPunct="0"/>
            <a:r>
              <a:rPr lang="en-US" sz="2400" b="1">
                <a:solidFill>
                  <a:schemeClr val="tx1"/>
                </a:solidFill>
                <a:latin typeface="Courier New" charset="0"/>
              </a:rPr>
              <a:t>   ; Prologue code at top of function</a:t>
            </a:r>
          </a:p>
          <a:p>
            <a:pPr eaLnBrk="0" hangingPunct="0"/>
            <a:r>
              <a:rPr lang="en-US" sz="2400" b="1">
                <a:solidFill>
                  <a:schemeClr val="tx1"/>
                </a:solidFill>
                <a:latin typeface="Courier New" charset="0"/>
              </a:rPr>
              <a:t>   push ebp      ; save old base pointer</a:t>
            </a:r>
          </a:p>
          <a:p>
            <a:pPr eaLnBrk="0" hangingPunct="0"/>
            <a:r>
              <a:rPr lang="en-US" sz="2400" b="1">
                <a:solidFill>
                  <a:schemeClr val="tx1"/>
                </a:solidFill>
                <a:latin typeface="Courier New" charset="0"/>
              </a:rPr>
              <a:t>   move ebp,esp  ; Set new base pointer</a:t>
            </a:r>
          </a:p>
          <a:p>
            <a:pPr eaLnBrk="0" hangingPunct="0"/>
            <a:r>
              <a:rPr lang="en-US" sz="2400" b="1">
                <a:solidFill>
                  <a:schemeClr val="tx1"/>
                </a:solidFill>
                <a:latin typeface="Courier New" charset="0"/>
              </a:rPr>
              <a:t>   sub esp,12    ; Make room for locals</a:t>
            </a:r>
          </a:p>
          <a:p>
            <a:pPr eaLnBrk="0" hangingPunct="0"/>
            <a:r>
              <a:rPr lang="en-US" sz="2400" b="1">
                <a:solidFill>
                  <a:schemeClr val="tx1"/>
                </a:solidFill>
                <a:latin typeface="Courier New" charset="0"/>
              </a:rPr>
              <a:t>   push esi      ; Func uses ESI, so save</a:t>
            </a:r>
          </a:p>
          <a:p>
            <a:pPr eaLnBrk="0" hangingPunct="0"/>
            <a:r>
              <a:rPr lang="en-US" sz="2400" b="1">
                <a:solidFill>
                  <a:schemeClr val="tx1"/>
                </a:solidFill>
                <a:latin typeface="Courier New" charset="0"/>
              </a:rPr>
              <a:t>   :</a:t>
            </a:r>
          </a:p>
          <a:p>
            <a:pPr eaLnBrk="0" hangingPunct="0"/>
            <a:r>
              <a:rPr lang="en-US" sz="2400" b="1">
                <a:solidFill>
                  <a:schemeClr val="tx1"/>
                </a:solidFill>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Stack After Prologue Code</a:t>
            </a:r>
          </a:p>
        </p:txBody>
      </p:sp>
      <p:sp>
        <p:nvSpPr>
          <p:cNvPr id="77827" name="Slide Number Placeholder 3"/>
          <p:cNvSpPr>
            <a:spLocks noGrp="1"/>
          </p:cNvSpPr>
          <p:nvPr>
            <p:ph type="sldNum" sz="quarter" idx="12"/>
          </p:nvPr>
        </p:nvSpPr>
        <p:spPr>
          <a:noFill/>
        </p:spPr>
        <p:txBody>
          <a:bodyPr/>
          <a:lstStyle/>
          <a:p>
            <a:fld id="{8E9F9AD4-AAD8-0B42-8451-181B04C6060D}" type="slidenum">
              <a:rPr lang="en-US" smtClean="0">
                <a:latin typeface="Lucida Sans" charset="0"/>
                <a:ea typeface="Arial" charset="0"/>
                <a:cs typeface="Arial" charset="0"/>
              </a:rPr>
              <a:pPr/>
              <a:t>32</a:t>
            </a:fld>
            <a:endParaRPr lang="en-US" smtClean="0">
              <a:latin typeface="Lucida Sans" charset="0"/>
              <a:ea typeface="Arial" charset="0"/>
              <a:cs typeface="Arial" charset="0"/>
            </a:endParaRPr>
          </a:p>
        </p:txBody>
      </p:sp>
      <p:graphicFrame>
        <p:nvGraphicFramePr>
          <p:cNvPr id="77826" name="Object 2"/>
          <p:cNvGraphicFramePr>
            <a:graphicFrameLocks noGrp="1" noChangeAspect="1"/>
          </p:cNvGraphicFramePr>
          <p:nvPr>
            <p:ph sz="quarter" idx="1"/>
            <p:custDataLst>
              <p:tags r:id="rId3"/>
            </p:custDataLst>
          </p:nvPr>
        </p:nvGraphicFramePr>
        <p:xfrm>
          <a:off x="3851275" y="1219200"/>
          <a:ext cx="4987925" cy="4937125"/>
        </p:xfrm>
        <a:graphic>
          <a:graphicData uri="http://schemas.openxmlformats.org/presentationml/2006/ole">
            <mc:AlternateContent xmlns:mc="http://schemas.openxmlformats.org/markup-compatibility/2006">
              <mc:Choice xmlns:v="urn:schemas-microsoft-com:vml" Requires="v">
                <p:oleObj spid="_x0000_s77850" name="Visio" r:id="rId7" imgW="5197063" imgH="5145417" progId="">
                  <p:embed/>
                </p:oleObj>
              </mc:Choice>
              <mc:Fallback>
                <p:oleObj name="Visio" r:id="rId7" imgW="5197063" imgH="514541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1219200"/>
                        <a:ext cx="4987925"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7829" name="Text Box 3"/>
          <p:cNvSpPr txBox="1">
            <a:spLocks noChangeArrowheads="1"/>
          </p:cNvSpPr>
          <p:nvPr>
            <p:custDataLst>
              <p:tags r:id="rId4"/>
            </p:custDataLst>
          </p:nvPr>
        </p:nvSpPr>
        <p:spPr bwMode="auto">
          <a:xfrm>
            <a:off x="304800" y="1600200"/>
            <a:ext cx="3581400" cy="1800225"/>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After the prologue code sets up the new stack frame:</a:t>
            </a:r>
            <a:endParaRPr lang="en-US" sz="240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Cleanup</a:t>
            </a:r>
          </a:p>
        </p:txBody>
      </p:sp>
      <p:sp>
        <p:nvSpPr>
          <p:cNvPr id="79874" name="Slide Number Placeholder 3"/>
          <p:cNvSpPr>
            <a:spLocks noGrp="1"/>
          </p:cNvSpPr>
          <p:nvPr>
            <p:ph type="sldNum" sz="quarter" idx="12"/>
          </p:nvPr>
        </p:nvSpPr>
        <p:spPr>
          <a:noFill/>
        </p:spPr>
        <p:txBody>
          <a:bodyPr/>
          <a:lstStyle/>
          <a:p>
            <a:fld id="{91675DED-238E-C347-950D-CE3746447E34}" type="slidenum">
              <a:rPr lang="en-US" smtClean="0">
                <a:latin typeface="Lucida Sans" charset="0"/>
                <a:ea typeface="Arial" charset="0"/>
                <a:cs typeface="Arial" charset="0"/>
              </a:rPr>
              <a:pPr/>
              <a:t>33</a:t>
            </a:fld>
            <a:endParaRPr lang="en-US" smtClean="0">
              <a:latin typeface="Lucida Sans" charset="0"/>
              <a:ea typeface="Arial" charset="0"/>
              <a:cs typeface="Arial" charset="0"/>
            </a:endParaRPr>
          </a:p>
        </p:txBody>
      </p:sp>
      <p:sp>
        <p:nvSpPr>
          <p:cNvPr id="79876" name="Rectangle 3"/>
          <p:cNvSpPr>
            <a:spLocks noGrp="1" noChangeArrowheads="1"/>
          </p:cNvSpPr>
          <p:nvPr>
            <p:ph sz="quarter" idx="1"/>
            <p:custDataLst>
              <p:tags r:id="rId2"/>
            </p:custDataLst>
          </p:nvPr>
        </p:nvSpPr>
        <p:spPr>
          <a:xfrm>
            <a:off x="228600" y="1219200"/>
            <a:ext cx="8686800" cy="4937760"/>
          </a:xfrm>
          <a:noFill/>
        </p:spPr>
        <p:txBody>
          <a:bodyPr lIns="92075" tIns="46038" rIns="92075" bIns="46038"/>
          <a:lstStyle/>
          <a:p>
            <a:pPr defTabSz="911225" eaLnBrk="1" hangingPunct="1">
              <a:tabLst>
                <a:tab pos="623888" algn="l"/>
              </a:tabLst>
            </a:pPr>
            <a:r>
              <a:rPr lang="en-US" sz="4000" b="1" dirty="0"/>
              <a:t> </a:t>
            </a:r>
            <a:r>
              <a:rPr lang="en-US" dirty="0"/>
              <a:t>Epilogue code at end cleans up frame (mirror image of prologue):</a:t>
            </a:r>
            <a:endParaRPr lang="en-US" dirty="0">
              <a:latin typeface="Courier New" charset="0"/>
            </a:endParaRPr>
          </a:p>
          <a:p>
            <a:pPr defTabSz="911225" eaLnBrk="1" hangingPunct="1">
              <a:buFont typeface="Wingdings" charset="2"/>
              <a:buNone/>
              <a:tabLst>
                <a:tab pos="623888" algn="l"/>
              </a:tabLst>
            </a:pPr>
            <a:r>
              <a:rPr lang="en-US" sz="2400" dirty="0">
                <a:latin typeface="Courier New" charset="0"/>
              </a:rPr>
              <a:t>   </a:t>
            </a:r>
            <a:r>
              <a:rPr lang="en-US" sz="2400" b="1" dirty="0">
                <a:latin typeface="Courier New" charset="0"/>
              </a:rPr>
              <a:t>; Epilogue code at bottom of function</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esi</a:t>
            </a:r>
            <a:r>
              <a:rPr lang="en-US" sz="2400" b="1" dirty="0">
                <a:latin typeface="Courier New" charset="0"/>
              </a:rPr>
              <a:t>         ; Restore </a:t>
            </a:r>
            <a:r>
              <a:rPr lang="en-US" sz="2400" b="1" dirty="0" err="1">
                <a:latin typeface="Courier New" charset="0"/>
              </a:rPr>
              <a:t>callee</a:t>
            </a:r>
            <a:r>
              <a:rPr lang="en-US" sz="2400" b="1" dirty="0">
                <a:latin typeface="Courier New" charset="0"/>
              </a:rPr>
              <a:t>-saved ESI</a:t>
            </a:r>
          </a:p>
          <a:p>
            <a:pPr defTabSz="911225" eaLnBrk="1" hangingPunct="1">
              <a:buFont typeface="Wingdings" charset="2"/>
              <a:buNone/>
              <a:tabLst>
                <a:tab pos="623888" algn="l"/>
              </a:tabLst>
            </a:pPr>
            <a:r>
              <a:rPr lang="en-US" sz="2400" b="1" dirty="0">
                <a:latin typeface="Courier New" charset="0"/>
              </a:rPr>
              <a:t>   move </a:t>
            </a:r>
            <a:r>
              <a:rPr lang="en-US" sz="2400" b="1" dirty="0" err="1">
                <a:latin typeface="Courier New" charset="0"/>
              </a:rPr>
              <a:t>esp,ebp</a:t>
            </a:r>
            <a:r>
              <a:rPr lang="en-US" sz="2400" b="1" dirty="0">
                <a:latin typeface="Courier New" charset="0"/>
              </a:rPr>
              <a:t>    ; </a:t>
            </a:r>
            <a:r>
              <a:rPr lang="en-US" sz="2400" b="1" dirty="0" err="1">
                <a:latin typeface="Courier New" charset="0"/>
              </a:rPr>
              <a:t>Deallocate</a:t>
            </a:r>
            <a:r>
              <a:rPr lang="en-US" sz="2400" b="1" dirty="0">
                <a:latin typeface="Courier New" charset="0"/>
              </a:rPr>
              <a:t> stack frame</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ebp</a:t>
            </a:r>
            <a:r>
              <a:rPr lang="en-US" sz="2400" b="1" dirty="0">
                <a:latin typeface="Courier New" charset="0"/>
              </a:rPr>
              <a:t>         ; Restore caller’s EBP</a:t>
            </a:r>
          </a:p>
          <a:p>
            <a:pPr defTabSz="911225" eaLnBrk="1" hangingPunct="1">
              <a:buFont typeface="Wingdings" charset="2"/>
              <a:buNone/>
              <a:tabLst>
                <a:tab pos="623888" algn="l"/>
              </a:tabLst>
            </a:pPr>
            <a:r>
              <a:rPr lang="en-US" sz="2400" b="1" dirty="0">
                <a:latin typeface="Courier New" charset="0"/>
              </a:rPr>
              <a:t>   ret             ; return</a:t>
            </a:r>
          </a:p>
          <a:p>
            <a:pPr defTabSz="911225" eaLnBrk="1" hangingPunct="1">
              <a:buFont typeface="Wingdings" charset="2"/>
              <a:buNone/>
              <a:tabLst>
                <a:tab pos="623888" algn="l"/>
              </a:tabLst>
            </a:pPr>
            <a:endParaRPr lang="en-US" sz="2400"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Stack After Return</a:t>
            </a:r>
          </a:p>
        </p:txBody>
      </p:sp>
      <p:sp>
        <p:nvSpPr>
          <p:cNvPr id="81925" name="Rectangle 3"/>
          <p:cNvSpPr>
            <a:spLocks noGrp="1" noChangeArrowheads="1"/>
          </p:cNvSpPr>
          <p:nvPr>
            <p:ph type="body" sz="half" idx="1"/>
            <p:custDataLst>
              <p:tags r:id="rId3"/>
            </p:custDataLst>
          </p:nvPr>
        </p:nvSpPr>
        <p:spPr>
          <a:xfrm>
            <a:off x="153988" y="1485900"/>
            <a:ext cx="8251825" cy="895350"/>
          </a:xfrm>
          <a:noFill/>
        </p:spPr>
        <p:txBody>
          <a:bodyPr lIns="92075" tIns="46038" rIns="92075" bIns="46038"/>
          <a:lstStyle/>
          <a:p>
            <a:pPr defTabSz="911225" eaLnBrk="1" hangingPunct="1">
              <a:tabLst>
                <a:tab pos="623888" algn="l"/>
              </a:tabLst>
            </a:pPr>
            <a:r>
              <a:rPr lang="en-US" sz="3600"/>
              <a:t> After epilogue code and return:</a:t>
            </a:r>
            <a:endParaRPr lang="en-US" sz="2000">
              <a:latin typeface="Courier New" charset="0"/>
            </a:endParaRPr>
          </a:p>
        </p:txBody>
      </p:sp>
      <p:graphicFrame>
        <p:nvGraphicFramePr>
          <p:cNvPr id="81922" name="Object 2"/>
          <p:cNvGraphicFramePr>
            <a:graphicFrameLocks noGrp="1" noChangeAspect="1"/>
          </p:cNvGraphicFramePr>
          <p:nvPr>
            <p:ph sz="half" idx="2"/>
            <p:custDataLst>
              <p:tags r:id="rId4"/>
            </p:custDataLst>
          </p:nvPr>
        </p:nvGraphicFramePr>
        <p:xfrm>
          <a:off x="1752600" y="2468563"/>
          <a:ext cx="4610100" cy="3595687"/>
        </p:xfrm>
        <a:graphic>
          <a:graphicData uri="http://schemas.openxmlformats.org/presentationml/2006/ole">
            <mc:AlternateContent xmlns:mc="http://schemas.openxmlformats.org/markup-compatibility/2006">
              <mc:Choice xmlns:v="urn:schemas-microsoft-com:vml" Requires="v">
                <p:oleObj spid="_x0000_s81945" name="Visio" r:id="rId7" imgW="5197063" imgH="4054037" progId="">
                  <p:embed/>
                </p:oleObj>
              </mc:Choice>
              <mc:Fallback>
                <p:oleObj name="Visio" r:id="rId7" imgW="5197063" imgH="405403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468563"/>
                        <a:ext cx="461010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23" name="Slide Number Placeholder 4"/>
          <p:cNvSpPr>
            <a:spLocks noGrp="1"/>
          </p:cNvSpPr>
          <p:nvPr>
            <p:ph type="sldNum" sz="quarter" idx="10"/>
          </p:nvPr>
        </p:nvSpPr>
        <p:spPr>
          <a:noFill/>
        </p:spPr>
        <p:txBody>
          <a:bodyPr/>
          <a:lstStyle/>
          <a:p>
            <a:fld id="{7537449C-55EB-AD46-A374-DB8674029D02}" type="slidenum">
              <a:rPr lang="en-US" smtClean="0">
                <a:latin typeface="Lucida Sans" charset="0"/>
                <a:ea typeface="Arial" charset="0"/>
                <a:cs typeface="Arial" charset="0"/>
              </a:rPr>
              <a:pPr/>
              <a:t>34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Caller Stack Cleanup</a:t>
            </a:r>
          </a:p>
        </p:txBody>
      </p:sp>
      <p:sp>
        <p:nvSpPr>
          <p:cNvPr id="83972" name="Rectangle 3"/>
          <p:cNvSpPr>
            <a:spLocks noGrp="1" noChangeArrowheads="1"/>
          </p:cNvSpPr>
          <p:nvPr>
            <p:ph type="body" sz="half" idx="1"/>
            <p:custDataLst>
              <p:tags r:id="rId2"/>
            </p:custDataLst>
          </p:nvPr>
        </p:nvSpPr>
        <p:spPr>
          <a:xfrm>
            <a:off x="153988" y="1485900"/>
            <a:ext cx="8251825" cy="2768600"/>
          </a:xfrm>
          <a:noFill/>
        </p:spPr>
        <p:txBody>
          <a:bodyPr lIns="92075" tIns="46038" rIns="92075" bIns="46038"/>
          <a:lstStyle/>
          <a:p>
            <a:pPr defTabSz="911225" eaLnBrk="1" hangingPunct="1">
              <a:tabLst>
                <a:tab pos="623888" algn="l"/>
              </a:tabLst>
            </a:pPr>
            <a:r>
              <a:rPr lang="en-US" sz="3600"/>
              <a:t>After the return, caller has a little cleanup code:</a:t>
            </a:r>
          </a:p>
          <a:p>
            <a:pPr defTabSz="911225" eaLnBrk="1" hangingPunct="1">
              <a:buFont typeface="Wingdings" charset="2"/>
              <a:buNone/>
              <a:tabLst>
                <a:tab pos="623888" algn="l"/>
              </a:tabLst>
            </a:pPr>
            <a:endParaRPr lang="en-US" sz="2400">
              <a:latin typeface="Courier New" charset="0"/>
            </a:endParaRPr>
          </a:p>
          <a:p>
            <a:pPr defTabSz="911225" eaLnBrk="1" hangingPunct="1">
              <a:buFont typeface="Wingdings" charset="2"/>
              <a:buNone/>
              <a:tabLst>
                <a:tab pos="623888" algn="l"/>
              </a:tabLst>
            </a:pPr>
            <a:r>
              <a:rPr lang="en-US" sz="2000" b="1">
                <a:latin typeface="Courier New" charset="0"/>
              </a:rPr>
              <a:t>   add esp,12   ; deallocate parameter space</a:t>
            </a:r>
          </a:p>
          <a:p>
            <a:pPr defTabSz="911225" eaLnBrk="1" hangingPunct="1">
              <a:buFont typeface="Wingdings" charset="2"/>
              <a:buNone/>
              <a:tabLst>
                <a:tab pos="623888" algn="l"/>
              </a:tabLst>
            </a:pPr>
            <a:r>
              <a:rPr lang="en-US" sz="2000" b="1">
                <a:latin typeface="Courier New" charset="0"/>
              </a:rPr>
              <a:t>   pop edx      ; restore caller-saved register</a:t>
            </a:r>
          </a:p>
        </p:txBody>
      </p:sp>
      <p:sp>
        <p:nvSpPr>
          <p:cNvPr id="83970" name="Slide Number Placeholder 4"/>
          <p:cNvSpPr>
            <a:spLocks noGrp="1"/>
          </p:cNvSpPr>
          <p:nvPr>
            <p:ph type="sldNum" sz="quarter" idx="10"/>
          </p:nvPr>
        </p:nvSpPr>
        <p:spPr>
          <a:noFill/>
        </p:spPr>
        <p:txBody>
          <a:bodyPr/>
          <a:lstStyle/>
          <a:p>
            <a:fld id="{1EA656A9-F1B2-CF42-8746-766D008F1568}" type="slidenum">
              <a:rPr lang="en-US" smtClean="0">
                <a:latin typeface="Lucida Sans" charset="0"/>
                <a:ea typeface="Arial" charset="0"/>
                <a:cs typeface="Arial" charset="0"/>
              </a:rPr>
              <a:pPr/>
              <a:t>35</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Caller Stack After Cleanup</a:t>
            </a:r>
          </a:p>
        </p:txBody>
      </p:sp>
      <p:sp>
        <p:nvSpPr>
          <p:cNvPr id="86021" name="Rectangle 3"/>
          <p:cNvSpPr>
            <a:spLocks noGrp="1" noChangeArrowheads="1"/>
          </p:cNvSpPr>
          <p:nvPr>
            <p:ph type="body" sz="half" idx="1"/>
            <p:custDataLst>
              <p:tags r:id="rId3"/>
            </p:custDataLst>
          </p:nvPr>
        </p:nvSpPr>
        <p:spPr>
          <a:xfrm>
            <a:off x="153988" y="1485900"/>
            <a:ext cx="8251825" cy="800100"/>
          </a:xfrm>
          <a:noFill/>
        </p:spPr>
        <p:txBody>
          <a:bodyPr lIns="92075" tIns="46038" rIns="92075" bIns="46038"/>
          <a:lstStyle/>
          <a:p>
            <a:pPr defTabSz="911225" eaLnBrk="1" hangingPunct="1">
              <a:tabLst>
                <a:tab pos="623888" algn="l"/>
              </a:tabLst>
            </a:pPr>
            <a:r>
              <a:rPr lang="en-US"/>
              <a:t>After the caller’s cleanup code:</a:t>
            </a:r>
            <a:endParaRPr lang="en-US">
              <a:latin typeface="Courier New" charset="0"/>
            </a:endParaRPr>
          </a:p>
        </p:txBody>
      </p:sp>
      <p:graphicFrame>
        <p:nvGraphicFramePr>
          <p:cNvPr id="86018" name="Object 2"/>
          <p:cNvGraphicFramePr>
            <a:graphicFrameLocks noGrp="1" noChangeAspect="1"/>
          </p:cNvGraphicFramePr>
          <p:nvPr>
            <p:ph sz="half" idx="2"/>
            <p:custDataLst>
              <p:tags r:id="rId4"/>
            </p:custDataLst>
          </p:nvPr>
        </p:nvGraphicFramePr>
        <p:xfrm>
          <a:off x="2159000" y="2454275"/>
          <a:ext cx="4281488" cy="3271838"/>
        </p:xfrm>
        <a:graphic>
          <a:graphicData uri="http://schemas.openxmlformats.org/presentationml/2006/ole">
            <mc:AlternateContent xmlns:mc="http://schemas.openxmlformats.org/markup-compatibility/2006">
              <mc:Choice xmlns:v="urn:schemas-microsoft-com:vml" Requires="v">
                <p:oleObj spid="_x0000_s86041"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2454275"/>
                        <a:ext cx="4281488"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019" name="Slide Number Placeholder 4"/>
          <p:cNvSpPr>
            <a:spLocks noGrp="1"/>
          </p:cNvSpPr>
          <p:nvPr>
            <p:ph type="sldNum" sz="quarter" idx="10"/>
          </p:nvPr>
        </p:nvSpPr>
        <p:spPr>
          <a:noFill/>
        </p:spPr>
        <p:txBody>
          <a:bodyPr/>
          <a:lstStyle/>
          <a:p>
            <a:fld id="{1F942DA2-AE69-A344-B59F-B3030B4F5001}" type="slidenum">
              <a:rPr lang="en-US" smtClean="0">
                <a:latin typeface="Lucida Sans" charset="0"/>
                <a:ea typeface="Arial" charset="0"/>
                <a:cs typeface="Arial" charset="0"/>
              </a:rPr>
              <a:pPr/>
              <a:t>36</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Register Save Question</a:t>
            </a:r>
          </a:p>
        </p:txBody>
      </p:sp>
      <p:sp>
        <p:nvSpPr>
          <p:cNvPr id="88068"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a:t>Why would it be less efficient to have all registers be callee-saved, rather than splitting the registers into caller-saved and callee-saved? (Just think of one example of inefficiency.)</a:t>
            </a:r>
          </a:p>
          <a:p>
            <a:pPr defTabSz="911225" eaLnBrk="1" hangingPunct="1">
              <a:buFont typeface="Wingdings" charset="2"/>
              <a:buNone/>
              <a:tabLst>
                <a:tab pos="623888" algn="l"/>
              </a:tabLst>
            </a:pPr>
            <a:endParaRPr lang="en-US" sz="2000">
              <a:latin typeface="Courier New" charset="0"/>
            </a:endParaRPr>
          </a:p>
        </p:txBody>
      </p:sp>
      <p:sp>
        <p:nvSpPr>
          <p:cNvPr id="88066" name="Slide Number Placeholder 4"/>
          <p:cNvSpPr>
            <a:spLocks noGrp="1"/>
          </p:cNvSpPr>
          <p:nvPr>
            <p:ph type="sldNum" sz="quarter" idx="10"/>
          </p:nvPr>
        </p:nvSpPr>
        <p:spPr>
          <a:noFill/>
        </p:spPr>
        <p:txBody>
          <a:bodyPr/>
          <a:lstStyle/>
          <a:p>
            <a:fld id="{B4DB9102-6475-614E-B8A2-C78B21AB9C92}" type="slidenum">
              <a:rPr lang="en-US" smtClean="0">
                <a:latin typeface="Lucida Sans" charset="0"/>
                <a:ea typeface="Arial" charset="0"/>
                <a:cs typeface="Arial" charset="0"/>
              </a:rPr>
              <a:pPr/>
              <a:t>37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 Stack: Virus Implications</a:t>
            </a:r>
          </a:p>
        </p:txBody>
      </p:sp>
      <p:sp>
        <p:nvSpPr>
          <p:cNvPr id="90116"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sz="2800" dirty="0"/>
              <a:t>The return address is a primary target of</a:t>
            </a:r>
            <a:r>
              <a:rPr lang="en-US" sz="2800" dirty="0" smtClean="0"/>
              <a:t> malware</a:t>
            </a:r>
          </a:p>
          <a:p>
            <a:pPr defTabSz="911225" eaLnBrk="1" hangingPunct="1">
              <a:tabLst>
                <a:tab pos="623888" algn="l"/>
              </a:tabLst>
            </a:pPr>
            <a:r>
              <a:rPr lang="en-US" sz="2800" dirty="0"/>
              <a:t>If the</a:t>
            </a:r>
            <a:r>
              <a:rPr lang="en-US" sz="2800" dirty="0" smtClean="0"/>
              <a:t> malware can </a:t>
            </a:r>
            <a:r>
              <a:rPr lang="en-US" sz="2800" dirty="0"/>
              <a:t>change the return address on the stack, it can cause control to pass to</a:t>
            </a:r>
            <a:r>
              <a:rPr lang="en-US" sz="2800" dirty="0" smtClean="0"/>
              <a:t> malware code</a:t>
            </a:r>
            <a:endParaRPr lang="en-US" sz="2800" dirty="0"/>
          </a:p>
          <a:p>
            <a:pPr defTabSz="911225" eaLnBrk="1" hangingPunct="1">
              <a:tabLst>
                <a:tab pos="623888" algn="l"/>
              </a:tabLst>
            </a:pPr>
            <a:r>
              <a:rPr lang="en-US" sz="2800" dirty="0"/>
              <a:t>We saw an example with buffer overflows</a:t>
            </a:r>
          </a:p>
          <a:p>
            <a:pPr defTabSz="911225" eaLnBrk="1" hangingPunct="1">
              <a:tabLst>
                <a:tab pos="623888" algn="l"/>
              </a:tabLst>
            </a:pPr>
            <a:r>
              <a:rPr lang="en-US" sz="2800" smtClean="0"/>
              <a:t>E.g</a:t>
            </a:r>
            <a:r>
              <a:rPr lang="en-US" sz="2800" dirty="0" smtClean="0"/>
              <a:t>.,  </a:t>
            </a:r>
            <a:r>
              <a:rPr lang="en-US" sz="2800" dirty="0"/>
              <a:t>“Tricky Jump” document on web page for another virus technique</a:t>
            </a:r>
            <a:endParaRPr lang="en-US" sz="1800" dirty="0">
              <a:latin typeface="Courier New" charset="0"/>
            </a:endParaRPr>
          </a:p>
        </p:txBody>
      </p:sp>
      <p:sp>
        <p:nvSpPr>
          <p:cNvPr id="90114" name="Slide Number Placeholder 4"/>
          <p:cNvSpPr>
            <a:spLocks noGrp="1"/>
          </p:cNvSpPr>
          <p:nvPr>
            <p:ph type="sldNum" sz="quarter" idx="10"/>
          </p:nvPr>
        </p:nvSpPr>
        <p:spPr>
          <a:noFill/>
        </p:spPr>
        <p:txBody>
          <a:bodyPr/>
          <a:lstStyle/>
          <a:p>
            <a:fld id="{A0687522-0DEF-A147-B3DF-DDB4AC3706B9}" type="slidenum">
              <a:rPr lang="en-US" smtClean="0">
                <a:latin typeface="Lucida Sans" charset="0"/>
                <a:ea typeface="Arial" charset="0"/>
                <a:cs typeface="Arial" charset="0"/>
              </a:rPr>
              <a:pPr/>
              <a:t>38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x86 Executable Files</a:t>
            </a:r>
          </a:p>
        </p:txBody>
      </p:sp>
      <p:sp>
        <p:nvSpPr>
          <p:cNvPr id="92164" name="Rectangle 3"/>
          <p:cNvSpPr>
            <a:spLocks noGrp="1" noChangeArrowheads="1"/>
          </p:cNvSpPr>
          <p:nvPr>
            <p:ph type="body" sz="half" idx="1"/>
            <p:custDataLst>
              <p:tags r:id="rId2"/>
            </p:custDataLst>
          </p:nvPr>
        </p:nvSpPr>
        <p:spPr>
          <a:xfrm>
            <a:off x="228600" y="1752600"/>
            <a:ext cx="8153400" cy="4419600"/>
          </a:xfrm>
          <a:noFill/>
        </p:spPr>
        <p:txBody>
          <a:bodyPr lIns="92075" tIns="46038" rIns="92075" bIns="46038">
            <a:normAutofit/>
          </a:bodyPr>
          <a:lstStyle/>
          <a:p>
            <a:pPr defTabSz="911225" eaLnBrk="1" hangingPunct="1">
              <a:lnSpc>
                <a:spcPct val="80000"/>
              </a:lnSpc>
              <a:tabLst>
                <a:tab pos="623888" algn="l"/>
              </a:tabLst>
            </a:pPr>
            <a:r>
              <a:rPr lang="en-US" sz="2800" dirty="0">
                <a:latin typeface="Lucida Sans" pitchFamily="34" charset="0"/>
              </a:rPr>
              <a:t>The standard format of a *.exe file, produced by compiling and linking, is the PE (Portable Executable) file</a:t>
            </a:r>
          </a:p>
          <a:p>
            <a:pPr defTabSz="911225" eaLnBrk="1" hangingPunct="1">
              <a:lnSpc>
                <a:spcPct val="80000"/>
              </a:lnSpc>
              <a:tabLst>
                <a:tab pos="623888" algn="l"/>
              </a:tabLst>
            </a:pPr>
            <a:r>
              <a:rPr lang="en-US" sz="2800" dirty="0">
                <a:latin typeface="Lucida Sans" pitchFamily="34" charset="0"/>
              </a:rPr>
              <a:t>Also called PE32 (because it is 32-bit code); newer format is PE64, and PE32+ is a transitional format</a:t>
            </a:r>
          </a:p>
          <a:p>
            <a:pPr defTabSz="911225" eaLnBrk="1" hangingPunct="1">
              <a:lnSpc>
                <a:spcPct val="80000"/>
              </a:lnSpc>
              <a:tabLst>
                <a:tab pos="623888" algn="l"/>
              </a:tabLst>
            </a:pPr>
            <a:r>
              <a:rPr lang="en-US" sz="2800" dirty="0">
                <a:latin typeface="Lucida Sans" pitchFamily="34" charset="0"/>
              </a:rPr>
              <a:t>Older formats exist for 16-bit DOS and Windows 3.1</a:t>
            </a:r>
          </a:p>
          <a:p>
            <a:pPr defTabSz="911225" eaLnBrk="1" hangingPunct="1">
              <a:lnSpc>
                <a:spcPct val="80000"/>
              </a:lnSpc>
              <a:buClr>
                <a:schemeClr val="tx1"/>
              </a:buClr>
              <a:tabLst>
                <a:tab pos="623888" algn="l"/>
              </a:tabLst>
            </a:pPr>
            <a:r>
              <a:rPr lang="en-US" sz="2800" dirty="0">
                <a:latin typeface="Lucida Sans" pitchFamily="34" charset="0"/>
              </a:rPr>
              <a:t>We will stick to the PE32 format, calling it PE for brevity</a:t>
            </a:r>
          </a:p>
        </p:txBody>
      </p:sp>
      <p:sp>
        <p:nvSpPr>
          <p:cNvPr id="92162" name="Slide Number Placeholder 4"/>
          <p:cNvSpPr>
            <a:spLocks noGrp="1"/>
          </p:cNvSpPr>
          <p:nvPr>
            <p:ph type="sldNum" sz="quarter" idx="10"/>
          </p:nvPr>
        </p:nvSpPr>
        <p:spPr>
          <a:noFill/>
        </p:spPr>
        <p:txBody>
          <a:bodyPr/>
          <a:lstStyle/>
          <a:p>
            <a:fld id="{50AAD97D-1233-EA4E-A4D5-1FD5513187FA}" type="slidenum">
              <a:rPr lang="en-US" smtClean="0">
                <a:latin typeface="Lucida Sans" charset="0"/>
                <a:ea typeface="Arial" charset="0"/>
                <a:cs typeface="Arial" charset="0"/>
              </a:rPr>
              <a:pPr/>
              <a:t>39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Registers</a:t>
            </a:r>
          </a:p>
        </p:txBody>
      </p:sp>
      <p:sp>
        <p:nvSpPr>
          <p:cNvPr id="22530" name="Slide Number Placeholder 3"/>
          <p:cNvSpPr>
            <a:spLocks noGrp="1"/>
          </p:cNvSpPr>
          <p:nvPr>
            <p:ph type="sldNum" sz="quarter" idx="12"/>
          </p:nvPr>
        </p:nvSpPr>
        <p:spPr>
          <a:noFill/>
        </p:spPr>
        <p:txBody>
          <a:bodyPr/>
          <a:lstStyle/>
          <a:p>
            <a:fld id="{F769A6BE-EA02-B240-845D-5298F27700E9}" type="slidenum">
              <a:rPr lang="en-US" smtClean="0">
                <a:latin typeface="Lucida Sans" charset="0"/>
                <a:ea typeface="Arial" charset="0"/>
                <a:cs typeface="Arial" charset="0"/>
              </a:rPr>
              <a:pPr/>
              <a:t>4</a:t>
            </a:fld>
            <a:endParaRPr lang="en-US" smtClean="0">
              <a:latin typeface="Lucida Sans" charset="0"/>
              <a:ea typeface="Arial" charset="0"/>
              <a:cs typeface="Arial" charset="0"/>
            </a:endParaRPr>
          </a:p>
        </p:txBody>
      </p:sp>
      <p:sp>
        <p:nvSpPr>
          <p:cNvPr id="2253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a:t>Eight 32-bit general registers: EAX, EBX, ECX, EDX, ESI, EDI, ESP (stack pointer), EBP (base pointer, a.k.a. frame pointer)</a:t>
            </a:r>
          </a:p>
          <a:p>
            <a:pPr eaLnBrk="1" hangingPunct="1"/>
            <a:r>
              <a:rPr lang="en-US"/>
              <a:t>Names are not case-sensitive and are usually lower-case in assembly code (e.g. eax, ecx)</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Linker</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40</a:t>
            </a:fld>
            <a:endParaRPr lang="en-US"/>
          </a:p>
        </p:txBody>
      </p:sp>
      <p:pic>
        <p:nvPicPr>
          <p:cNvPr id="8" name="Picture 7" descr="344px-Link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752600"/>
            <a:ext cx="3185502" cy="3889276"/>
          </a:xfrm>
          <a:prstGeom prst="rect">
            <a:avLst/>
          </a:prstGeom>
        </p:spPr>
      </p:pic>
      <p:sp>
        <p:nvSpPr>
          <p:cNvPr id="9" name="Rectangle 8"/>
          <p:cNvSpPr/>
          <p:nvPr/>
        </p:nvSpPr>
        <p:spPr>
          <a:xfrm>
            <a:off x="381000" y="1981200"/>
            <a:ext cx="5334000" cy="3539431"/>
          </a:xfrm>
          <a:prstGeom prst="rect">
            <a:avLst/>
          </a:prstGeom>
        </p:spPr>
        <p:txBody>
          <a:bodyPr wrap="square">
            <a:spAutoFit/>
          </a:bodyPr>
          <a:lstStyle/>
          <a:p>
            <a:r>
              <a:rPr lang="en-US" sz="2800" dirty="0" smtClean="0">
                <a:solidFill>
                  <a:schemeClr val="tx1"/>
                </a:solidFill>
              </a:rPr>
              <a:t>A </a:t>
            </a:r>
            <a:r>
              <a:rPr lang="en-US" sz="2800" b="1" dirty="0" smtClean="0">
                <a:solidFill>
                  <a:schemeClr val="tx1"/>
                </a:solidFill>
              </a:rPr>
              <a:t>linker</a:t>
            </a:r>
            <a:r>
              <a:rPr lang="en-US" sz="2800" dirty="0" smtClean="0">
                <a:solidFill>
                  <a:schemeClr val="tx1"/>
                </a:solidFill>
              </a:rPr>
              <a:t> </a:t>
            </a:r>
            <a:r>
              <a:rPr lang="en-US" sz="2800" dirty="0">
                <a:solidFill>
                  <a:schemeClr val="tx1"/>
                </a:solidFill>
              </a:rPr>
              <a:t>is a </a:t>
            </a:r>
            <a:r>
              <a:rPr lang="en-US" sz="2800" dirty="0" smtClean="0">
                <a:solidFill>
                  <a:schemeClr val="tx1"/>
                </a:solidFill>
              </a:rPr>
              <a:t>program that</a:t>
            </a:r>
          </a:p>
          <a:p>
            <a:pPr marL="571500" indent="-571500">
              <a:buFont typeface="Arial"/>
              <a:buChar char="•"/>
            </a:pPr>
            <a:r>
              <a:rPr lang="en-US" sz="2800" dirty="0" smtClean="0">
                <a:solidFill>
                  <a:schemeClr val="tx1"/>
                </a:solidFill>
              </a:rPr>
              <a:t> </a:t>
            </a:r>
            <a:r>
              <a:rPr lang="en-US" sz="2800" dirty="0">
                <a:solidFill>
                  <a:schemeClr val="tx1"/>
                </a:solidFill>
              </a:rPr>
              <a:t>takes one or more object files generated by a compiler and </a:t>
            </a:r>
            <a:endParaRPr lang="en-US" sz="2800" dirty="0" smtClean="0">
              <a:solidFill>
                <a:schemeClr val="tx1"/>
              </a:solidFill>
            </a:endParaRPr>
          </a:p>
          <a:p>
            <a:pPr marL="571500" indent="-571500">
              <a:buFont typeface="Arial"/>
              <a:buChar char="•"/>
            </a:pPr>
            <a:r>
              <a:rPr lang="en-US" sz="2800" dirty="0" smtClean="0">
                <a:solidFill>
                  <a:schemeClr val="tx1"/>
                </a:solidFill>
              </a:rPr>
              <a:t>combines </a:t>
            </a:r>
            <a:r>
              <a:rPr lang="en-US" sz="2800" dirty="0">
                <a:solidFill>
                  <a:schemeClr val="tx1"/>
                </a:solidFill>
              </a:rPr>
              <a:t>them into a single executable file, library file, or another object file.</a:t>
            </a:r>
          </a:p>
        </p:txBody>
      </p:sp>
    </p:spTree>
    <p:extLst>
      <p:ext uri="{BB962C8B-B14F-4D97-AF65-F5344CB8AC3E}">
        <p14:creationId xmlns:p14="http://schemas.microsoft.com/office/powerpoint/2010/main" val="1693640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Loader</a:t>
            </a:r>
            <a:endParaRPr lang="en-US" dirty="0"/>
          </a:p>
        </p:txBody>
      </p:sp>
      <p:sp>
        <p:nvSpPr>
          <p:cNvPr id="3" name="Slide Number Placeholder 2"/>
          <p:cNvSpPr>
            <a:spLocks noGrp="1"/>
          </p:cNvSpPr>
          <p:nvPr>
            <p:ph type="sldNum" sz="quarter" idx="12"/>
          </p:nvPr>
        </p:nvSpPr>
        <p:spPr/>
        <p:txBody>
          <a:bodyPr/>
          <a:lstStyle/>
          <a:p>
            <a:pPr>
              <a:defRPr/>
            </a:pPr>
            <a:fld id="{11F01FDF-9A09-4140-B7F3-593EE46CD272}" type="slidenum">
              <a:rPr lang="en-US" smtClean="0"/>
              <a:pPr>
                <a:defRPr/>
              </a:pPr>
              <a:t>41</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Loader</a:t>
            </a:r>
            <a:r>
              <a:rPr lang="en-US" dirty="0" smtClean="0"/>
              <a:t>: </a:t>
            </a:r>
            <a:r>
              <a:rPr lang="en-US" dirty="0"/>
              <a:t>the part of an </a:t>
            </a:r>
            <a:r>
              <a:rPr lang="en-US" dirty="0" smtClean="0"/>
              <a:t>OS responsible </a:t>
            </a:r>
            <a:r>
              <a:rPr lang="en-US" dirty="0"/>
              <a:t>for loading programs and </a:t>
            </a:r>
            <a:r>
              <a:rPr lang="en-US" dirty="0" smtClean="0"/>
              <a:t>libraries into memory. </a:t>
            </a:r>
          </a:p>
          <a:p>
            <a:r>
              <a:rPr lang="en-US" b="1" dirty="0" smtClean="0"/>
              <a:t>Loading</a:t>
            </a:r>
            <a:r>
              <a:rPr lang="en-US" dirty="0" smtClean="0"/>
              <a:t>: an essential stage </a:t>
            </a:r>
            <a:r>
              <a:rPr lang="en-US" dirty="0"/>
              <a:t>in the process of starting a program, as it places programs into memory and prepares them for execution</a:t>
            </a:r>
            <a:r>
              <a:rPr lang="en-US" dirty="0" smtClean="0"/>
              <a:t>.</a:t>
            </a:r>
          </a:p>
          <a:p>
            <a:r>
              <a:rPr lang="en-US" dirty="0" smtClean="0"/>
              <a:t> </a:t>
            </a:r>
            <a:r>
              <a:rPr lang="en-US" b="1" dirty="0"/>
              <a:t>Loading a program </a:t>
            </a:r>
            <a:r>
              <a:rPr lang="en-US" dirty="0"/>
              <a:t>involves </a:t>
            </a:r>
            <a:endParaRPr lang="en-US" dirty="0" smtClean="0"/>
          </a:p>
          <a:p>
            <a:pPr lvl="1"/>
            <a:r>
              <a:rPr lang="en-US" dirty="0" smtClean="0"/>
              <a:t>reading </a:t>
            </a:r>
            <a:r>
              <a:rPr lang="en-US" dirty="0"/>
              <a:t>the contents of the executable file containing the program instructions into memory, and then </a:t>
            </a:r>
            <a:endParaRPr lang="en-US" dirty="0" smtClean="0"/>
          </a:p>
          <a:p>
            <a:pPr lvl="1"/>
            <a:r>
              <a:rPr lang="en-US" dirty="0" smtClean="0"/>
              <a:t>carrying </a:t>
            </a:r>
            <a:r>
              <a:rPr lang="en-US" dirty="0"/>
              <a:t>out other required </a:t>
            </a:r>
            <a:r>
              <a:rPr lang="en-US" dirty="0" smtClean="0"/>
              <a:t>tasks </a:t>
            </a:r>
            <a:r>
              <a:rPr lang="en-US" dirty="0"/>
              <a:t>to </a:t>
            </a:r>
            <a:r>
              <a:rPr lang="en-US" dirty="0" smtClean="0"/>
              <a:t>initialize the </a:t>
            </a:r>
            <a:r>
              <a:rPr lang="en-US" dirty="0"/>
              <a:t>executable for running. </a:t>
            </a:r>
            <a:endParaRPr lang="en-US" dirty="0" smtClean="0"/>
          </a:p>
          <a:p>
            <a:r>
              <a:rPr lang="en-US" dirty="0" smtClean="0"/>
              <a:t>Once </a:t>
            </a:r>
            <a:r>
              <a:rPr lang="en-US" dirty="0"/>
              <a:t>loading </a:t>
            </a:r>
            <a:r>
              <a:rPr lang="en-US" dirty="0" smtClean="0"/>
              <a:t>complete</a:t>
            </a:r>
            <a:r>
              <a:rPr lang="en-US" dirty="0"/>
              <a:t>, </a:t>
            </a:r>
            <a:r>
              <a:rPr lang="en-US" dirty="0" smtClean="0"/>
              <a:t>OS passes </a:t>
            </a:r>
            <a:r>
              <a:rPr lang="en-US" dirty="0"/>
              <a:t>control to the loaded program code.</a:t>
            </a:r>
          </a:p>
        </p:txBody>
      </p:sp>
    </p:spTree>
    <p:extLst>
      <p:ext uri="{BB962C8B-B14F-4D97-AF65-F5344CB8AC3E}">
        <p14:creationId xmlns:p14="http://schemas.microsoft.com/office/powerpoint/2010/main" val="3710292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PE File Format</a:t>
            </a:r>
          </a:p>
        </p:txBody>
      </p:sp>
      <p:sp>
        <p:nvSpPr>
          <p:cNvPr id="94213" name="Rectangle 3"/>
          <p:cNvSpPr>
            <a:spLocks noGrp="1" noChangeArrowheads="1"/>
          </p:cNvSpPr>
          <p:nvPr>
            <p:ph type="body" sz="half" idx="1"/>
            <p:custDataLst>
              <p:tags r:id="rId3"/>
            </p:custDataLst>
          </p:nvPr>
        </p:nvSpPr>
        <p:spPr>
          <a:xfrm>
            <a:off x="228600" y="1752600"/>
            <a:ext cx="3429000" cy="4343400"/>
          </a:xfrm>
          <a:noFill/>
        </p:spPr>
        <p:txBody>
          <a:bodyPr lIns="92075" tIns="46038" rIns="92075" bIns="46038"/>
          <a:lstStyle/>
          <a:p>
            <a:pPr defTabSz="911225" eaLnBrk="1" hangingPunct="1">
              <a:tabLst>
                <a:tab pos="623888" algn="l"/>
              </a:tabLst>
            </a:pPr>
            <a:r>
              <a:rPr lang="en-US" sz="3600" dirty="0"/>
              <a:t>Important to know how to analyze PE files when</a:t>
            </a:r>
            <a:r>
              <a:rPr lang="en-US" sz="3600" dirty="0" smtClean="0"/>
              <a:t> analyzing malware</a:t>
            </a:r>
          </a:p>
          <a:p>
            <a:pPr defTabSz="911225" eaLnBrk="1" hangingPunct="1">
              <a:tabLst>
                <a:tab pos="623888" algn="l"/>
              </a:tabLst>
            </a:pPr>
            <a:r>
              <a:rPr lang="en-US" sz="3600" dirty="0"/>
              <a:t>Overview:</a:t>
            </a:r>
          </a:p>
        </p:txBody>
      </p:sp>
      <p:graphicFrame>
        <p:nvGraphicFramePr>
          <p:cNvPr id="94210" name="Object 2"/>
          <p:cNvGraphicFramePr>
            <a:graphicFrameLocks noGrp="1" noChangeAspect="1"/>
          </p:cNvGraphicFramePr>
          <p:nvPr>
            <p:ph sz="half" idx="2"/>
            <p:custDataLst>
              <p:tags r:id="rId4"/>
            </p:custDataLst>
          </p:nvPr>
        </p:nvGraphicFramePr>
        <p:xfrm>
          <a:off x="4587875" y="2005013"/>
          <a:ext cx="4281488" cy="3521075"/>
        </p:xfrm>
        <a:graphic>
          <a:graphicData uri="http://schemas.openxmlformats.org/presentationml/2006/ole">
            <mc:AlternateContent xmlns:mc="http://schemas.openxmlformats.org/markup-compatibility/2006">
              <mc:Choice xmlns:v="urn:schemas-microsoft-com:vml" Requires="v">
                <p:oleObj spid="_x0000_s94233" name="Visio" r:id="rId7" imgW="6762100" imgH="5562698" progId="">
                  <p:embed/>
                </p:oleObj>
              </mc:Choice>
              <mc:Fallback>
                <p:oleObj name="Visio" r:id="rId7" imgW="6762100" imgH="5562698"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05013"/>
                        <a:ext cx="4281488" cy="3521075"/>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4211" name="Slide Number Placeholder 4"/>
          <p:cNvSpPr>
            <a:spLocks noGrp="1"/>
          </p:cNvSpPr>
          <p:nvPr>
            <p:ph type="sldNum" sz="quarter" idx="10"/>
          </p:nvPr>
        </p:nvSpPr>
        <p:spPr>
          <a:noFill/>
        </p:spPr>
        <p:txBody>
          <a:bodyPr/>
          <a:lstStyle/>
          <a:p>
            <a:fld id="{C0081C9D-1ED9-BF49-A311-20158AC71456}" type="slidenum">
              <a:rPr lang="en-US" smtClean="0">
                <a:latin typeface="Lucida Sans" charset="0"/>
                <a:ea typeface="Arial" charset="0"/>
                <a:cs typeface="Arial" charset="0"/>
              </a:rPr>
              <a:pPr/>
              <a:t>42</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File Format</a:t>
            </a:r>
          </a:p>
        </p:txBody>
      </p:sp>
      <p:sp>
        <p:nvSpPr>
          <p:cNvPr id="9626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dirty="0"/>
              <a:t>Why the dead spaces?</a:t>
            </a:r>
          </a:p>
          <a:p>
            <a:pPr marL="465138" lvl="1" indent="0" defTabSz="911225" eaLnBrk="1" hangingPunct="1">
              <a:lnSpc>
                <a:spcPct val="90000"/>
              </a:lnSpc>
              <a:tabLst>
                <a:tab pos="623888" algn="l"/>
              </a:tabLst>
            </a:pPr>
            <a:r>
              <a:rPr lang="en-US" dirty="0" smtClean="0"/>
              <a:t> Alignment </a:t>
            </a:r>
            <a:r>
              <a:rPr lang="en-US" dirty="0"/>
              <a:t>restrictions</a:t>
            </a:r>
          </a:p>
          <a:p>
            <a:pPr marL="465138" lvl="1" indent="0" defTabSz="911225" eaLnBrk="1" hangingPunct="1">
              <a:lnSpc>
                <a:spcPct val="90000"/>
              </a:lnSpc>
              <a:tabLst>
                <a:tab pos="623888" algn="l"/>
              </a:tabLst>
            </a:pPr>
            <a:r>
              <a:rPr lang="en-US" dirty="0" smtClean="0"/>
              <a:t> Loader </a:t>
            </a:r>
            <a:r>
              <a:rPr lang="en-US" dirty="0"/>
              <a:t>increases dead spaces to use page boundaries (4KB), while alignment is to a lesser size (e.g. 128B) in the PE file on disk</a:t>
            </a:r>
          </a:p>
          <a:p>
            <a:pPr defTabSz="911225" eaLnBrk="1" hangingPunct="1">
              <a:lnSpc>
                <a:spcPct val="90000"/>
              </a:lnSpc>
              <a:tabLst>
                <a:tab pos="623888" algn="l"/>
              </a:tabLst>
            </a:pPr>
            <a:r>
              <a:rPr lang="en-US" dirty="0"/>
              <a:t>Some linkers make PE file align to page boundaries</a:t>
            </a:r>
          </a:p>
          <a:p>
            <a:pPr marL="465138" lvl="1" indent="0" defTabSz="911225" eaLnBrk="1" hangingPunct="1">
              <a:lnSpc>
                <a:spcPct val="90000"/>
              </a:lnSpc>
              <a:tabLst>
                <a:tab pos="623888" algn="l"/>
              </a:tabLst>
            </a:pPr>
            <a:r>
              <a:rPr lang="en-US" dirty="0" smtClean="0"/>
              <a:t> Simplifies </a:t>
            </a:r>
            <a:r>
              <a:rPr lang="en-US" dirty="0"/>
              <a:t>the loader’s job</a:t>
            </a:r>
          </a:p>
          <a:p>
            <a:pPr marL="465138" lvl="1" indent="0" defTabSz="911225" eaLnBrk="1" hangingPunct="1">
              <a:lnSpc>
                <a:spcPct val="90000"/>
              </a:lnSpc>
              <a:tabLst>
                <a:tab pos="623888" algn="l"/>
              </a:tabLst>
            </a:pPr>
            <a:r>
              <a:rPr lang="en-US" dirty="0" smtClean="0"/>
              <a:t> Make </a:t>
            </a:r>
            <a:r>
              <a:rPr lang="en-US" dirty="0"/>
              <a:t>PE file bigger on disk</a:t>
            </a:r>
          </a:p>
        </p:txBody>
      </p:sp>
      <p:sp>
        <p:nvSpPr>
          <p:cNvPr id="96258" name="Slide Number Placeholder 4"/>
          <p:cNvSpPr>
            <a:spLocks noGrp="1"/>
          </p:cNvSpPr>
          <p:nvPr>
            <p:ph type="sldNum" sz="quarter" idx="10"/>
          </p:nvPr>
        </p:nvSpPr>
        <p:spPr>
          <a:noFill/>
        </p:spPr>
        <p:txBody>
          <a:bodyPr/>
          <a:lstStyle/>
          <a:p>
            <a:fld id="{5C15EFC8-AACB-8347-AC32-D885C2854BDD}" type="slidenum">
              <a:rPr lang="en-US" smtClean="0">
                <a:latin typeface="Lucida Sans" charset="0"/>
                <a:ea typeface="Arial" charset="0"/>
                <a:cs typeface="Arial" charset="0"/>
              </a:rPr>
              <a:pPr/>
              <a:t>43</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Producing a PE File</a:t>
            </a:r>
          </a:p>
        </p:txBody>
      </p:sp>
      <p:sp>
        <p:nvSpPr>
          <p:cNvPr id="98309" name="Rectangle 3"/>
          <p:cNvSpPr>
            <a:spLocks noGrp="1" noChangeArrowheads="1"/>
          </p:cNvSpPr>
          <p:nvPr>
            <p:ph type="body" sz="half" idx="1"/>
            <p:custDataLst>
              <p:tags r:id="rId3"/>
            </p:custDataLst>
          </p:nvPr>
        </p:nvSpPr>
        <p:spPr>
          <a:xfrm>
            <a:off x="228600" y="1752600"/>
            <a:ext cx="3886200" cy="4343400"/>
          </a:xfrm>
          <a:noFill/>
        </p:spPr>
        <p:txBody>
          <a:bodyPr lIns="92075" tIns="46038" rIns="92075" bIns="46038"/>
          <a:lstStyle/>
          <a:p>
            <a:pPr defTabSz="911225" eaLnBrk="1" hangingPunct="1">
              <a:tabLst>
                <a:tab pos="623888" algn="l"/>
              </a:tabLst>
            </a:pPr>
            <a:r>
              <a:rPr lang="en-US" sz="2800" dirty="0"/>
              <a:t>Compiler produces multiple *.</a:t>
            </a:r>
            <a:r>
              <a:rPr lang="en-US" sz="2800" dirty="0" err="1"/>
              <a:t>obj</a:t>
            </a:r>
            <a:r>
              <a:rPr lang="en-US" sz="2800" dirty="0"/>
              <a:t> </a:t>
            </a:r>
            <a:r>
              <a:rPr lang="en-US" sz="2800" dirty="0" smtClean="0"/>
              <a:t>files</a:t>
            </a:r>
          </a:p>
          <a:p>
            <a:pPr lvl="1" defTabSz="911225">
              <a:tabLst>
                <a:tab pos="623888" algn="l"/>
              </a:tabLst>
            </a:pPr>
            <a:r>
              <a:rPr lang="en-US" sz="2500" dirty="0" smtClean="0"/>
              <a:t>i.e., in case of separate compilation</a:t>
            </a:r>
            <a:endParaRPr lang="en-US" sz="2500" dirty="0"/>
          </a:p>
          <a:p>
            <a:pPr defTabSz="911225" eaLnBrk="1" hangingPunct="1">
              <a:tabLst>
                <a:tab pos="623888" algn="l"/>
              </a:tabLst>
            </a:pPr>
            <a:r>
              <a:rPr lang="en-US" sz="2800" dirty="0"/>
              <a:t>Linker groups like sections together and creates headers and section tables:</a:t>
            </a:r>
          </a:p>
        </p:txBody>
      </p:sp>
      <p:graphicFrame>
        <p:nvGraphicFramePr>
          <p:cNvPr id="98306" name="Object 2"/>
          <p:cNvGraphicFramePr>
            <a:graphicFrameLocks noGrp="1" noChangeAspect="1"/>
          </p:cNvGraphicFramePr>
          <p:nvPr>
            <p:ph sz="half" idx="2"/>
            <p:custDataLst>
              <p:tags r:id="rId4"/>
            </p:custDataLst>
          </p:nvPr>
        </p:nvGraphicFramePr>
        <p:xfrm>
          <a:off x="4740275" y="1485900"/>
          <a:ext cx="3975100" cy="4559300"/>
        </p:xfrm>
        <a:graphic>
          <a:graphicData uri="http://schemas.openxmlformats.org/presentationml/2006/ole">
            <mc:AlternateContent xmlns:mc="http://schemas.openxmlformats.org/markup-compatibility/2006">
              <mc:Choice xmlns:v="urn:schemas-microsoft-com:vml" Requires="v">
                <p:oleObj spid="_x0000_s98330" name="Visio" r:id="rId7" imgW="5403732" imgH="6197941" progId="">
                  <p:embed/>
                </p:oleObj>
              </mc:Choice>
              <mc:Fallback>
                <p:oleObj name="Visio" r:id="rId7" imgW="5403732" imgH="6197941"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275" y="1485900"/>
                        <a:ext cx="3975100" cy="45593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8307" name="Slide Number Placeholder 4"/>
          <p:cNvSpPr>
            <a:spLocks noGrp="1"/>
          </p:cNvSpPr>
          <p:nvPr>
            <p:ph type="sldNum" sz="quarter" idx="10"/>
          </p:nvPr>
        </p:nvSpPr>
        <p:spPr>
          <a:noFill/>
        </p:spPr>
        <p:txBody>
          <a:bodyPr/>
          <a:lstStyle/>
          <a:p>
            <a:fld id="{1229F5B8-DE94-D547-9B86-53E87B79F60F}" type="slidenum">
              <a:rPr lang="en-US" smtClean="0">
                <a:latin typeface="Lucida Sans" charset="0"/>
                <a:ea typeface="Arial" charset="0"/>
                <a:cs typeface="Arial" charset="0"/>
              </a:rPr>
              <a:pPr/>
              <a:t>44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custDataLst>
              <p:tags r:id="rId1"/>
            </p:custDataLst>
          </p:nvPr>
        </p:nvSpPr>
        <p:spPr>
          <a:xfrm>
            <a:off x="153988" y="723900"/>
            <a:ext cx="8715375" cy="952500"/>
          </a:xfrm>
          <a:noFill/>
        </p:spPr>
        <p:txBody>
          <a:bodyPr lIns="92075" tIns="46038" rIns="92075" bIns="46038" anchor="b">
            <a:normAutofit fontScale="90000"/>
          </a:bodyPr>
          <a:lstStyle/>
          <a:p>
            <a:pPr eaLnBrk="1" hangingPunct="1"/>
            <a:r>
              <a:rPr lang="en-US"/>
              <a:t>Detour: Motivation for Learning File Formats</a:t>
            </a:r>
          </a:p>
        </p:txBody>
      </p:sp>
      <p:sp>
        <p:nvSpPr>
          <p:cNvPr id="10035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Question: Why do we care about the details of the PE file format?</a:t>
            </a:r>
          </a:p>
          <a:p>
            <a:pPr defTabSz="911225" eaLnBrk="1" hangingPunct="1">
              <a:lnSpc>
                <a:spcPct val="90000"/>
              </a:lnSpc>
              <a:tabLst>
                <a:tab pos="623888" algn="l"/>
              </a:tabLst>
            </a:pPr>
            <a:r>
              <a:rPr lang="en-US" sz="2800" dirty="0"/>
              <a:t>Answer: Because a</a:t>
            </a:r>
            <a:r>
              <a:rPr lang="en-US" sz="2800" dirty="0" smtClean="0"/>
              <a:t> virus writer </a:t>
            </a:r>
            <a:r>
              <a:rPr lang="en-US" sz="2800" dirty="0"/>
              <a:t>will try to infect the PE file in such a way as to make the virus code execute, while making the PE file look as it would normally look. The job of anti-virus software is to find well-disguised viruses.</a:t>
            </a:r>
          </a:p>
          <a:p>
            <a:pPr defTabSz="911225" eaLnBrk="1" hangingPunct="1">
              <a:lnSpc>
                <a:spcPct val="90000"/>
              </a:lnSpc>
              <a:buFont typeface="Wingdings" charset="2"/>
              <a:buNone/>
              <a:tabLst>
                <a:tab pos="623888" algn="l"/>
              </a:tabLst>
            </a:pPr>
            <a:endParaRPr lang="en-US" sz="2800" dirty="0"/>
          </a:p>
        </p:txBody>
      </p:sp>
      <p:sp>
        <p:nvSpPr>
          <p:cNvPr id="100354" name="Slide Number Placeholder 4"/>
          <p:cNvSpPr>
            <a:spLocks noGrp="1"/>
          </p:cNvSpPr>
          <p:nvPr>
            <p:ph type="sldNum" sz="quarter" idx="10"/>
          </p:nvPr>
        </p:nvSpPr>
        <p:spPr>
          <a:noFill/>
        </p:spPr>
        <p:txBody>
          <a:bodyPr/>
          <a:lstStyle/>
          <a:p>
            <a:fld id="{730E3F04-B242-E647-A1F8-F18C231CAC0B}" type="slidenum">
              <a:rPr lang="en-US" smtClean="0">
                <a:latin typeface="Lucida Sans" charset="0"/>
                <a:ea typeface="Arial" charset="0"/>
                <a:cs typeface="Arial" charset="0"/>
              </a:rPr>
              <a:pPr/>
              <a:t>45</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Next time</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46</a:t>
            </a:fld>
            <a:endParaRPr lang="en-US"/>
          </a:p>
        </p:txBody>
      </p:sp>
      <p:sp>
        <p:nvSpPr>
          <p:cNvPr id="7" name="Content Placeholder 6"/>
          <p:cNvSpPr>
            <a:spLocks noGrp="1"/>
          </p:cNvSpPr>
          <p:nvPr>
            <p:ph sz="quarter" idx="1"/>
          </p:nvPr>
        </p:nvSpPr>
        <p:spPr/>
        <p:txBody>
          <a:bodyPr/>
          <a:lstStyle/>
          <a:p>
            <a:r>
              <a:rPr lang="en-US" dirty="0" smtClean="0"/>
              <a:t>Finish x86 slides</a:t>
            </a:r>
          </a:p>
          <a:p>
            <a:r>
              <a:rPr lang="en-US" dirty="0" smtClean="0"/>
              <a:t>Learn about “Obfuscated </a:t>
            </a:r>
            <a:r>
              <a:rPr lang="en-US" smtClean="0"/>
              <a:t>Tricky Jumps”</a:t>
            </a:r>
            <a:endParaRPr lang="en-US"/>
          </a:p>
        </p:txBody>
      </p:sp>
    </p:spTree>
    <p:extLst>
      <p:ext uri="{BB962C8B-B14F-4D97-AF65-F5344CB8AC3E}">
        <p14:creationId xmlns:p14="http://schemas.microsoft.com/office/powerpoint/2010/main" val="4145849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Virtual Addresses</a:t>
            </a:r>
          </a:p>
        </p:txBody>
      </p:sp>
      <p:sp>
        <p:nvSpPr>
          <p:cNvPr id="102404"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marL="342900" indent="-342900" defTabSz="911225" eaLnBrk="1" hangingPunct="1">
              <a:lnSpc>
                <a:spcPct val="90000"/>
              </a:lnSpc>
              <a:tabLst>
                <a:tab pos="623888" algn="l"/>
              </a:tabLst>
            </a:pPr>
            <a:r>
              <a:rPr lang="en-US" sz="2800"/>
              <a:t>Addresses within *.obj and PE files are RVA (Relative Virtual Addresses)</a:t>
            </a:r>
          </a:p>
          <a:p>
            <a:pPr marL="342900" indent="-342900" defTabSz="911225" eaLnBrk="1" hangingPunct="1">
              <a:lnSpc>
                <a:spcPct val="90000"/>
              </a:lnSpc>
              <a:tabLst>
                <a:tab pos="623888" algn="l"/>
              </a:tabLst>
            </a:pPr>
            <a:r>
              <a:rPr lang="en-US" sz="2800"/>
              <a:t>They are offsets relative to the eventual base address that the loader chooses at load time</a:t>
            </a:r>
          </a:p>
          <a:p>
            <a:pPr marL="342900" indent="-342900" defTabSz="911225" eaLnBrk="1" hangingPunct="1">
              <a:lnSpc>
                <a:spcPct val="90000"/>
              </a:lnSpc>
              <a:tabLst>
                <a:tab pos="623888" algn="l"/>
              </a:tabLst>
            </a:pPr>
            <a:r>
              <a:rPr lang="en-US" sz="2800"/>
              <a:t>VA (virtual address) = base address (load point for section) + RVA</a:t>
            </a:r>
          </a:p>
          <a:p>
            <a:pPr marL="342900" indent="-342900" defTabSz="911225" eaLnBrk="1" hangingPunct="1">
              <a:lnSpc>
                <a:spcPct val="90000"/>
              </a:lnSpc>
              <a:tabLst>
                <a:tab pos="623888" algn="l"/>
              </a:tabLst>
            </a:pPr>
            <a:r>
              <a:rPr lang="en-US" sz="2800"/>
              <a:t>Physical address is wherever the VA is mapped by the OS to actual RAM</a:t>
            </a:r>
          </a:p>
          <a:p>
            <a:pPr marL="342900" indent="-342900" defTabSz="911225" eaLnBrk="1" hangingPunct="1">
              <a:lnSpc>
                <a:spcPct val="90000"/>
              </a:lnSpc>
              <a:tabLst>
                <a:tab pos="623888" algn="l"/>
              </a:tabLst>
            </a:pPr>
            <a:r>
              <a:rPr lang="en-US" sz="2800"/>
              <a:t>Linker cannot know final VA, as loading has not happened yet; must deal with RVA</a:t>
            </a:r>
          </a:p>
        </p:txBody>
      </p:sp>
      <p:sp>
        <p:nvSpPr>
          <p:cNvPr id="102402" name="Slide Number Placeholder 4"/>
          <p:cNvSpPr>
            <a:spLocks noGrp="1"/>
          </p:cNvSpPr>
          <p:nvPr>
            <p:ph type="sldNum" sz="quarter" idx="10"/>
          </p:nvPr>
        </p:nvSpPr>
        <p:spPr>
          <a:noFill/>
        </p:spPr>
        <p:txBody>
          <a:bodyPr/>
          <a:lstStyle/>
          <a:p>
            <a:fld id="{3428EBC8-634E-D942-89BB-648AE790D196}" type="slidenum">
              <a:rPr lang="en-US" smtClean="0">
                <a:latin typeface="Lucida Sans" charset="0"/>
                <a:ea typeface="Arial" charset="0"/>
                <a:cs typeface="Arial" charset="0"/>
              </a:rPr>
              <a:pPr/>
              <a:t>47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Loading the PE File</a:t>
            </a:r>
          </a:p>
        </p:txBody>
      </p:sp>
      <p:sp>
        <p:nvSpPr>
          <p:cNvPr id="104452"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OS provides kernel32.dll, which is linked with almost every PE file</a:t>
            </a:r>
          </a:p>
          <a:p>
            <a:pPr lvl="1" defTabSz="911225">
              <a:lnSpc>
                <a:spcPct val="90000"/>
              </a:lnSpc>
              <a:tabLst>
                <a:tab pos="623888" algn="l"/>
              </a:tabLst>
            </a:pPr>
            <a:r>
              <a:rPr lang="en-US" sz="2500" dirty="0"/>
              <a:t>Application might also make use of other DLLs, such as compiler libraries, etc.</a:t>
            </a:r>
          </a:p>
          <a:p>
            <a:pPr lvl="1" defTabSz="911225">
              <a:lnSpc>
                <a:spcPct val="90000"/>
              </a:lnSpc>
              <a:tabLst>
                <a:tab pos="623888" algn="l"/>
              </a:tabLst>
            </a:pPr>
            <a:r>
              <a:rPr lang="en-US" sz="2500" dirty="0"/>
              <a:t>Loader must ensure that all dependent DLLs are loaded and ready to use</a:t>
            </a:r>
          </a:p>
          <a:p>
            <a:pPr lvl="1" defTabSz="911225">
              <a:lnSpc>
                <a:spcPct val="90000"/>
              </a:lnSpc>
              <a:tabLst>
                <a:tab pos="623888" algn="l"/>
              </a:tabLst>
            </a:pPr>
            <a:r>
              <a:rPr lang="en-US" sz="2500" dirty="0"/>
              <a:t>Linker cannot know where in memory the library functions, etc., will be loaded</a:t>
            </a:r>
          </a:p>
          <a:p>
            <a:pPr defTabSz="911225" eaLnBrk="1" hangingPunct="1">
              <a:lnSpc>
                <a:spcPct val="90000"/>
              </a:lnSpc>
              <a:tabLst>
                <a:tab pos="623888" algn="l"/>
              </a:tabLst>
            </a:pPr>
            <a:r>
              <a:rPr lang="en-US" sz="2800" b="1" dirty="0"/>
              <a:t>Therefore</a:t>
            </a:r>
            <a:r>
              <a:rPr lang="en-US" sz="2800" dirty="0"/>
              <a:t>, PE file code calls external API functions through function pointers</a:t>
            </a:r>
          </a:p>
        </p:txBody>
      </p:sp>
      <p:sp>
        <p:nvSpPr>
          <p:cNvPr id="104450" name="Slide Number Placeholder 4"/>
          <p:cNvSpPr>
            <a:spLocks noGrp="1"/>
          </p:cNvSpPr>
          <p:nvPr>
            <p:ph type="sldNum" sz="quarter" idx="10"/>
          </p:nvPr>
        </p:nvSpPr>
        <p:spPr>
          <a:noFill/>
        </p:spPr>
        <p:txBody>
          <a:bodyPr/>
          <a:lstStyle/>
          <a:p>
            <a:fld id="{C33ACE6B-9851-3444-ABB5-21E12C26E659}" type="slidenum">
              <a:rPr lang="en-US" smtClean="0">
                <a:latin typeface="Lucida Sans" charset="0"/>
                <a:ea typeface="Arial" charset="0"/>
                <a:cs typeface="Arial" charset="0"/>
              </a:rPr>
              <a:pPr/>
              <a:t>48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Function Pointers</a:t>
            </a:r>
          </a:p>
        </p:txBody>
      </p:sp>
      <p:sp>
        <p:nvSpPr>
          <p:cNvPr id="106500"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For each DLL from which the PE file imports (uses) API functions, the linker creates an IAT (Import Address Table) in the PE</a:t>
            </a:r>
          </a:p>
          <a:p>
            <a:pPr lvl="1" defTabSz="911225">
              <a:lnSpc>
                <a:spcPct val="90000"/>
              </a:lnSpc>
              <a:tabLst>
                <a:tab pos="623888" algn="l"/>
              </a:tabLst>
            </a:pPr>
            <a:r>
              <a:rPr lang="en-US" sz="2500" dirty="0"/>
              <a:t>The Import Address Table is a table of function pointers into another DLL</a:t>
            </a:r>
          </a:p>
          <a:p>
            <a:pPr lvl="1" defTabSz="911225">
              <a:lnSpc>
                <a:spcPct val="90000"/>
              </a:lnSpc>
              <a:tabLst>
                <a:tab pos="623888" algn="l"/>
              </a:tabLst>
            </a:pPr>
            <a:r>
              <a:rPr lang="en-US" sz="2500" dirty="0"/>
              <a:t>Function calls from your application to the DLL your application depends on are made through these function pointers</a:t>
            </a:r>
          </a:p>
          <a:p>
            <a:pPr defTabSz="911225" eaLnBrk="1" hangingPunct="1">
              <a:lnSpc>
                <a:spcPct val="90000"/>
              </a:lnSpc>
              <a:tabLst>
                <a:tab pos="623888" algn="l"/>
              </a:tabLst>
            </a:pPr>
            <a:r>
              <a:rPr lang="en-US" sz="2800" dirty="0"/>
              <a:t>Linker initializes the IAT to RVAs</a:t>
            </a:r>
          </a:p>
          <a:p>
            <a:pPr defTabSz="911225" eaLnBrk="1" hangingPunct="1">
              <a:lnSpc>
                <a:spcPct val="90000"/>
              </a:lnSpc>
              <a:tabLst>
                <a:tab pos="623888" algn="l"/>
              </a:tabLst>
            </a:pPr>
            <a:r>
              <a:rPr lang="en-US" sz="2800" dirty="0"/>
              <a:t>Loader fills in the virtual addresses at load time</a:t>
            </a:r>
          </a:p>
        </p:txBody>
      </p:sp>
      <p:sp>
        <p:nvSpPr>
          <p:cNvPr id="106498" name="Slide Number Placeholder 4"/>
          <p:cNvSpPr>
            <a:spLocks noGrp="1"/>
          </p:cNvSpPr>
          <p:nvPr>
            <p:ph type="sldNum" sz="quarter" idx="10"/>
          </p:nvPr>
        </p:nvSpPr>
        <p:spPr>
          <a:noFill/>
        </p:spPr>
        <p:txBody>
          <a:bodyPr/>
          <a:lstStyle/>
          <a:p>
            <a:fld id="{9B0D47FE-7449-814F-9FAA-E7E89106738E}" type="slidenum">
              <a:rPr lang="en-US" smtClean="0">
                <a:latin typeface="Lucida Sans" charset="0"/>
                <a:ea typeface="Arial" charset="0"/>
                <a:cs typeface="Arial" charset="0"/>
              </a:rPr>
              <a:pPr/>
              <a:t>49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custDataLst>
              <p:tags r:id="rId2"/>
            </p:custDataLst>
          </p:nvPr>
        </p:nvSpPr>
        <p:spPr/>
        <p:txBody>
          <a:bodyPr>
            <a:normAutofit fontScale="90000"/>
          </a:bodyPr>
          <a:lstStyle/>
          <a:p>
            <a:pPr eaLnBrk="1" hangingPunct="1"/>
            <a:r>
              <a:rPr lang="en-US"/>
              <a:t>x86 Registers</a:t>
            </a:r>
          </a:p>
        </p:txBody>
      </p:sp>
      <p:sp>
        <p:nvSpPr>
          <p:cNvPr id="24581"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400"/>
              <a:t>8 general-purpose 32-bit registers</a:t>
            </a:r>
          </a:p>
          <a:p>
            <a:pPr eaLnBrk="1" hangingPunct="1"/>
            <a:r>
              <a:rPr lang="en-US" sz="2400"/>
              <a:t>ESP is the stack pointer; EBP is the frame pointer</a:t>
            </a:r>
          </a:p>
          <a:p>
            <a:pPr eaLnBrk="1" hangingPunct="1"/>
            <a:r>
              <a:rPr lang="en-US" sz="2400"/>
              <a:t>Not all registers can be used for all operations</a:t>
            </a:r>
          </a:p>
          <a:p>
            <a:pPr marL="465138" lvl="1" indent="0" eaLnBrk="1" hangingPunct="1"/>
            <a:r>
              <a:rPr lang="en-US" sz="1800"/>
              <a:t> Multiplication, division, shifting use specific registers</a:t>
            </a:r>
          </a:p>
        </p:txBody>
      </p:sp>
      <p:graphicFrame>
        <p:nvGraphicFramePr>
          <p:cNvPr id="24578" name="Object 2"/>
          <p:cNvGraphicFramePr>
            <a:graphicFrameLocks noGrp="1" noChangeAspect="1"/>
          </p:cNvGraphicFramePr>
          <p:nvPr>
            <p:ph sz="half" idx="2"/>
            <p:custDataLst>
              <p:tags r:id="rId4"/>
            </p:custDataLst>
          </p:nvPr>
        </p:nvGraphicFramePr>
        <p:xfrm>
          <a:off x="4587875" y="2024063"/>
          <a:ext cx="4279900" cy="3482975"/>
        </p:xfrm>
        <a:graphic>
          <a:graphicData uri="http://schemas.openxmlformats.org/presentationml/2006/ole">
            <mc:AlternateContent xmlns:mc="http://schemas.openxmlformats.org/markup-compatibility/2006">
              <mc:Choice xmlns:v="urn:schemas-microsoft-com:vml" Requires="v">
                <p:oleObj spid="_x0000_s24601" name="VISIO" r:id="rId7" imgW="5520960" imgH="4492440" progId="">
                  <p:embed/>
                </p:oleObj>
              </mc:Choice>
              <mc:Fallback>
                <p:oleObj name="VISIO" r:id="rId7" imgW="5520960" imgH="449244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24063"/>
                        <a:ext cx="4279900"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9" name="Slide Number Placeholder 4"/>
          <p:cNvSpPr>
            <a:spLocks noGrp="1"/>
          </p:cNvSpPr>
          <p:nvPr>
            <p:ph type="sldNum" sz="quarter" idx="10"/>
          </p:nvPr>
        </p:nvSpPr>
        <p:spPr>
          <a:noFill/>
        </p:spPr>
        <p:txBody>
          <a:bodyPr/>
          <a:lstStyle/>
          <a:p>
            <a:fld id="{9C5B64C1-679D-D343-8967-D48F967E84F5}" type="slidenum">
              <a:rPr lang="en-US" smtClean="0">
                <a:latin typeface="Lucida Sans" charset="0"/>
                <a:ea typeface="Arial" charset="0"/>
                <a:cs typeface="Arial" charset="0"/>
              </a:rPr>
              <a:pPr/>
              <a:t>5</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a:t>
            </a:r>
          </a:p>
        </p:txBody>
      </p:sp>
      <p:sp>
        <p:nvSpPr>
          <p:cNvPr id="108548"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sz="2800"/>
              <a:t>Your C code:  </a:t>
            </a:r>
            <a:r>
              <a:rPr lang="en-US" sz="2400" b="1">
                <a:latin typeface="Courier New" charset="0"/>
              </a:rPr>
              <a:t>call printf(…)</a:t>
            </a:r>
          </a:p>
          <a:p>
            <a:pPr defTabSz="911225" eaLnBrk="1" hangingPunct="1">
              <a:tabLst>
                <a:tab pos="623888" algn="l"/>
              </a:tabLst>
            </a:pPr>
            <a:r>
              <a:rPr lang="en-US" sz="2800"/>
              <a:t>Compiler records in the OBJ header the need to import </a:t>
            </a:r>
            <a:r>
              <a:rPr lang="en-US" sz="2400" b="1">
                <a:latin typeface="Courier New" charset="0"/>
              </a:rPr>
              <a:t>printf()</a:t>
            </a:r>
            <a:r>
              <a:rPr lang="en-US" sz="2800"/>
              <a:t> from the DLL that contains </a:t>
            </a:r>
            <a:r>
              <a:rPr lang="en-US" sz="2400" b="1">
                <a:latin typeface="Courier New" charset="0"/>
              </a:rPr>
              <a:t>stdio</a:t>
            </a:r>
          </a:p>
          <a:p>
            <a:pPr defTabSz="911225" eaLnBrk="1" hangingPunct="1">
              <a:tabLst>
                <a:tab pos="623888" algn="l"/>
              </a:tabLst>
            </a:pPr>
            <a:r>
              <a:rPr lang="en-US" sz="2800"/>
              <a:t>Compiler produces initial IAT for </a:t>
            </a:r>
            <a:r>
              <a:rPr lang="en-US" sz="2400" b="1">
                <a:latin typeface="Courier New" charset="0"/>
              </a:rPr>
              <a:t>stdio</a:t>
            </a:r>
            <a:r>
              <a:rPr lang="en-US" sz="2800"/>
              <a:t> in the OBJ header</a:t>
            </a:r>
          </a:p>
          <a:p>
            <a:pPr defTabSz="911225" eaLnBrk="1" hangingPunct="1">
              <a:tabLst>
                <a:tab pos="623888" algn="l"/>
              </a:tabLst>
            </a:pPr>
            <a:r>
              <a:rPr lang="en-US" sz="2800"/>
              <a:t>Linker merges IATs from all *.obj files</a:t>
            </a:r>
          </a:p>
          <a:p>
            <a:pPr marL="465138" lvl="1" indent="0" defTabSz="911225" eaLnBrk="1" hangingPunct="1">
              <a:tabLst>
                <a:tab pos="623888" algn="l"/>
              </a:tabLst>
            </a:pPr>
            <a:r>
              <a:rPr lang="en-US" sz="2000"/>
              <a:t>Offset (RVA) of </a:t>
            </a:r>
            <a:r>
              <a:rPr lang="en-US" sz="2000" b="1">
                <a:latin typeface="Courier New" charset="0"/>
              </a:rPr>
              <a:t>printf()</a:t>
            </a:r>
            <a:r>
              <a:rPr lang="en-US" sz="2000"/>
              <a:t> within </a:t>
            </a:r>
            <a:r>
              <a:rPr lang="en-US" sz="2000" b="1">
                <a:latin typeface="Courier New" charset="0"/>
              </a:rPr>
              <a:t>stdio</a:t>
            </a:r>
            <a:r>
              <a:rPr lang="en-US" sz="2000"/>
              <a:t> DLL is fixed and can be determined by the linker simply by looking at the </a:t>
            </a:r>
            <a:r>
              <a:rPr lang="en-US" sz="2000" b="1">
                <a:latin typeface="Courier New" charset="0"/>
              </a:rPr>
              <a:t>stdio</a:t>
            </a:r>
            <a:r>
              <a:rPr lang="en-US" sz="2000"/>
              <a:t> library object code</a:t>
            </a:r>
          </a:p>
        </p:txBody>
      </p:sp>
      <p:sp>
        <p:nvSpPr>
          <p:cNvPr id="108546" name="Slide Number Placeholder 4"/>
          <p:cNvSpPr>
            <a:spLocks noGrp="1"/>
          </p:cNvSpPr>
          <p:nvPr>
            <p:ph type="sldNum" sz="quarter" idx="10"/>
          </p:nvPr>
        </p:nvSpPr>
        <p:spPr>
          <a:noFill/>
        </p:spPr>
        <p:txBody>
          <a:bodyPr/>
          <a:lstStyle/>
          <a:p>
            <a:fld id="{7D9C8BE4-88C9-9F42-A53D-03A4FC847872}" type="slidenum">
              <a:rPr lang="en-US" smtClean="0">
                <a:latin typeface="Lucida Sans" charset="0"/>
                <a:ea typeface="Arial" charset="0"/>
                <a:cs typeface="Arial" charset="0"/>
              </a:rPr>
              <a:pPr/>
              <a:t>50</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 cont’d.</a:t>
            </a:r>
          </a:p>
        </p:txBody>
      </p:sp>
      <p:sp>
        <p:nvSpPr>
          <p:cNvPr id="11059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a:t>Linker patches new IAT RVA for </a:t>
            </a:r>
            <a:r>
              <a:rPr lang="en-US" sz="2800" b="1">
                <a:latin typeface="Courier New" charset="0"/>
              </a:rPr>
              <a:t>printf()</a:t>
            </a:r>
            <a:r>
              <a:rPr lang="en-US"/>
              <a:t> into your object code:</a:t>
            </a:r>
          </a:p>
          <a:p>
            <a:pPr marL="465138" lvl="1" indent="0" defTabSz="911225" eaLnBrk="1" hangingPunct="1">
              <a:tabLst>
                <a:tab pos="623888" algn="l"/>
              </a:tabLst>
            </a:pPr>
            <a:r>
              <a:rPr lang="en-US" b="1">
                <a:latin typeface="Courier New" charset="0"/>
              </a:rPr>
              <a:t>call dword ptr 0x41003768</a:t>
            </a:r>
          </a:p>
          <a:p>
            <a:pPr marL="465138" lvl="1" indent="0" defTabSz="911225" eaLnBrk="1" hangingPunct="1">
              <a:tabLst>
                <a:tab pos="623888" algn="l"/>
              </a:tabLst>
            </a:pPr>
            <a:r>
              <a:rPr lang="en-US"/>
              <a:t>This is an indirect call through a pointer</a:t>
            </a:r>
          </a:p>
          <a:p>
            <a:pPr defTabSz="911225" eaLnBrk="1" hangingPunct="1">
              <a:tabLst>
                <a:tab pos="623888" algn="l"/>
              </a:tabLst>
            </a:pPr>
            <a:r>
              <a:rPr lang="en-US"/>
              <a:t>Address </a:t>
            </a:r>
            <a:r>
              <a:rPr lang="en-US" sz="2800" b="1">
                <a:latin typeface="Courier New" charset="0"/>
              </a:rPr>
              <a:t>0x41003768</a:t>
            </a:r>
            <a:r>
              <a:rPr lang="en-US"/>
              <a:t> is an IAT entry that will be filled in by the loader</a:t>
            </a:r>
          </a:p>
          <a:p>
            <a:pPr defTabSz="911225" eaLnBrk="1" hangingPunct="1">
              <a:tabLst>
                <a:tab pos="623888" algn="l"/>
              </a:tabLst>
            </a:pPr>
            <a:r>
              <a:rPr lang="en-US"/>
              <a:t>Loader replaces IAT entry with VA at load time; it knows where </a:t>
            </a:r>
            <a:r>
              <a:rPr lang="en-US" sz="2800" b="1">
                <a:latin typeface="Courier New" charset="0"/>
              </a:rPr>
              <a:t>stdio</a:t>
            </a:r>
            <a:r>
              <a:rPr lang="en-US"/>
              <a:t> DLL is loaded</a:t>
            </a:r>
          </a:p>
        </p:txBody>
      </p:sp>
      <p:sp>
        <p:nvSpPr>
          <p:cNvPr id="110594" name="Slide Number Placeholder 4"/>
          <p:cNvSpPr>
            <a:spLocks noGrp="1"/>
          </p:cNvSpPr>
          <p:nvPr>
            <p:ph type="sldNum" sz="quarter" idx="10"/>
          </p:nvPr>
        </p:nvSpPr>
        <p:spPr>
          <a:noFill/>
        </p:spPr>
        <p:txBody>
          <a:bodyPr/>
          <a:lstStyle/>
          <a:p>
            <a:fld id="{66B3D241-A173-8742-BB4D-C0C62933B8B1}" type="slidenum">
              <a:rPr lang="en-US" smtClean="0">
                <a:latin typeface="Lucida Sans" charset="0"/>
                <a:ea typeface="Arial" charset="0"/>
                <a:cs typeface="Arial" charset="0"/>
              </a:rPr>
              <a:pPr/>
              <a:t>51</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200"/>
              <a:t>Import Address Table</a:t>
            </a:r>
          </a:p>
        </p:txBody>
      </p:sp>
      <p:sp>
        <p:nvSpPr>
          <p:cNvPr id="112643" name="Rectangle 3"/>
          <p:cNvSpPr>
            <a:spLocks noGrp="1" noChangeArrowheads="1"/>
          </p:cNvSpPr>
          <p:nvPr>
            <p:ph sz="quarter" idx="1"/>
          </p:nvPr>
        </p:nvSpPr>
        <p:spPr/>
        <p:txBody>
          <a:bodyPr/>
          <a:lstStyle/>
          <a:p>
            <a:pPr>
              <a:lnSpc>
                <a:spcPct val="80000"/>
              </a:lnSpc>
              <a:buFont typeface="Wingdings" charset="2"/>
              <a:buNone/>
            </a:pPr>
            <a:r>
              <a:rPr lang="en-US" sz="2000"/>
              <a:t>.idata name</a:t>
            </a:r>
          </a:p>
          <a:p>
            <a:pPr>
              <a:lnSpc>
                <a:spcPct val="80000"/>
              </a:lnSpc>
              <a:buFont typeface="Wingdings" charset="2"/>
              <a:buNone/>
            </a:pPr>
            <a:r>
              <a:rPr lang="en-US" sz="2000"/>
              <a:t>25000 virtual address (00425000 to 00425B72)</a:t>
            </a:r>
          </a:p>
          <a:p>
            <a:pPr>
              <a:lnSpc>
                <a:spcPct val="80000"/>
              </a:lnSpc>
              <a:buFont typeface="Wingdings" charset="2"/>
              <a:buNone/>
            </a:pPr>
            <a:r>
              <a:rPr lang="en-US" sz="2000"/>
              <a:t>C0000040 flags</a:t>
            </a:r>
          </a:p>
          <a:p>
            <a:pPr>
              <a:lnSpc>
                <a:spcPct val="80000"/>
              </a:lnSpc>
              <a:buFont typeface="Wingdings" charset="2"/>
              <a:buNone/>
            </a:pPr>
            <a:r>
              <a:rPr lang="en-US" sz="2000"/>
              <a:t>         Initialized Data</a:t>
            </a:r>
          </a:p>
          <a:p>
            <a:pPr>
              <a:lnSpc>
                <a:spcPct val="80000"/>
              </a:lnSpc>
              <a:buFont typeface="Wingdings" charset="2"/>
              <a:buNone/>
            </a:pPr>
            <a:r>
              <a:rPr lang="en-US" sz="2000"/>
              <a:t>         Read Write</a:t>
            </a:r>
          </a:p>
          <a:p>
            <a:pPr>
              <a:lnSpc>
                <a:spcPct val="80000"/>
              </a:lnSpc>
              <a:buFont typeface="Wingdings" charset="2"/>
              <a:buNone/>
            </a:pPr>
            <a:r>
              <a:rPr lang="en-US" sz="2000"/>
              <a:t>  Section contains the following imports:</a:t>
            </a:r>
          </a:p>
          <a:p>
            <a:pPr>
              <a:lnSpc>
                <a:spcPct val="80000"/>
              </a:lnSpc>
              <a:buFont typeface="Wingdings" charset="2"/>
              <a:buNone/>
            </a:pPr>
            <a:r>
              <a:rPr lang="en-US" sz="2000"/>
              <a:t>    KERNEL32.dll</a:t>
            </a:r>
          </a:p>
          <a:p>
            <a:pPr>
              <a:lnSpc>
                <a:spcPct val="80000"/>
              </a:lnSpc>
              <a:buFont typeface="Wingdings" charset="2"/>
              <a:buNone/>
            </a:pPr>
            <a:r>
              <a:rPr lang="en-US" sz="2000"/>
              <a:t>                4251EC Import Address Table</a:t>
            </a:r>
          </a:p>
          <a:p>
            <a:pPr>
              <a:lnSpc>
                <a:spcPct val="80000"/>
              </a:lnSpc>
              <a:buFont typeface="Wingdings" charset="2"/>
              <a:buNone/>
            </a:pPr>
            <a:r>
              <a:rPr lang="en-US" sz="2000"/>
              <a:t>                </a:t>
            </a:r>
          </a:p>
          <a:p>
            <a:pPr>
              <a:lnSpc>
                <a:spcPct val="80000"/>
              </a:lnSpc>
              <a:buFont typeface="Wingdings" charset="2"/>
              <a:buNone/>
            </a:pPr>
            <a:r>
              <a:rPr lang="en-US" sz="2000"/>
              <a:t>                  110 GetCommandLineA</a:t>
            </a:r>
          </a:p>
          <a:p>
            <a:pPr>
              <a:lnSpc>
                <a:spcPct val="80000"/>
              </a:lnSpc>
              <a:buFont typeface="Wingdings" charset="2"/>
              <a:buNone/>
            </a:pPr>
            <a:r>
              <a:rPr lang="en-US" sz="2000"/>
              <a:t>                  216 HeapFree</a:t>
            </a:r>
          </a:p>
          <a:p>
            <a:pPr>
              <a:lnSpc>
                <a:spcPct val="80000"/>
              </a:lnSpc>
              <a:buFont typeface="Wingdings" charset="2"/>
              <a:buNone/>
            </a:pPr>
            <a:r>
              <a:rPr lang="en-US" sz="2000"/>
              <a:t>                  1E9 GetVersionExA</a:t>
            </a:r>
          </a:p>
          <a:p>
            <a:pPr>
              <a:lnSpc>
                <a:spcPct val="80000"/>
              </a:lnSpc>
              <a:buFont typeface="Wingdings" charset="2"/>
              <a:buNone/>
            </a:pPr>
            <a:r>
              <a:rPr lang="en-US" sz="2000"/>
              <a:t>                  210 HeapAlloc</a:t>
            </a:r>
          </a:p>
          <a:p>
            <a:pPr>
              <a:lnSpc>
                <a:spcPct val="80000"/>
              </a:lnSpc>
              <a:buFont typeface="Wingdings" charset="2"/>
              <a:buNone/>
            </a:pPr>
            <a:r>
              <a:rPr lang="en-US" sz="2000"/>
              <a:t>                  1A3 GetProcessHeap</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a:t>Using the IAT </a:t>
            </a:r>
          </a:p>
        </p:txBody>
      </p:sp>
      <p:sp>
        <p:nvSpPr>
          <p:cNvPr id="113667" name="Rectangle 3"/>
          <p:cNvSpPr>
            <a:spLocks noGrp="1" noChangeArrowheads="1"/>
          </p:cNvSpPr>
          <p:nvPr>
            <p:ph sz="quarter" idx="1"/>
          </p:nvPr>
        </p:nvSpPr>
        <p:spPr/>
        <p:txBody>
          <a:bodyPr>
            <a:normAutofit lnSpcReduction="10000"/>
          </a:bodyPr>
          <a:lstStyle/>
          <a:p>
            <a:pPr>
              <a:lnSpc>
                <a:spcPct val="80000"/>
              </a:lnSpc>
              <a:buFont typeface="Wingdings" charset="2"/>
              <a:buNone/>
            </a:pPr>
            <a:r>
              <a:rPr lang="en-US" sz="2000"/>
              <a:t>In the .text segment:</a:t>
            </a:r>
          </a:p>
          <a:p>
            <a:pPr>
              <a:lnSpc>
                <a:spcPct val="80000"/>
              </a:lnSpc>
              <a:buFont typeface="Wingdings" charset="2"/>
              <a:buNone/>
            </a:pPr>
            <a:r>
              <a:rPr lang="en-US" sz="2000"/>
              <a:t>_GetCommandLineA@0:</a:t>
            </a:r>
          </a:p>
          <a:p>
            <a:pPr>
              <a:lnSpc>
                <a:spcPct val="80000"/>
              </a:lnSpc>
              <a:buFont typeface="Wingdings" charset="2"/>
              <a:buNone/>
            </a:pPr>
            <a:r>
              <a:rPr lang="en-US" sz="2000"/>
              <a:t>  00415C7E: FF 25 EC 51 42 00  jmp dword ptr 								[__imp__GetCommandLineA@0]</a:t>
            </a:r>
          </a:p>
          <a:p>
            <a:pPr>
              <a:lnSpc>
                <a:spcPct val="80000"/>
              </a:lnSpc>
              <a:buFont typeface="Wingdings" charset="2"/>
              <a:buNone/>
            </a:pPr>
            <a:r>
              <a:rPr lang="en-US" sz="2000"/>
              <a:t>_HeapFree@12:</a:t>
            </a:r>
          </a:p>
          <a:p>
            <a:pPr>
              <a:lnSpc>
                <a:spcPct val="80000"/>
              </a:lnSpc>
              <a:buFont typeface="Wingdings" charset="2"/>
              <a:buNone/>
            </a:pPr>
            <a:r>
              <a:rPr lang="en-US" sz="2000"/>
              <a:t>  00415C84: FF 25 F0 51 42 00  jmp  dword ptr 								[__imp__HeapFree@12]</a:t>
            </a:r>
          </a:p>
          <a:p>
            <a:pPr>
              <a:lnSpc>
                <a:spcPct val="80000"/>
              </a:lnSpc>
              <a:buFont typeface="Wingdings" charset="2"/>
              <a:buNone/>
            </a:pPr>
            <a:r>
              <a:rPr lang="en-US" sz="2000"/>
              <a:t>_GetVersionExA@4:</a:t>
            </a:r>
          </a:p>
          <a:p>
            <a:pPr>
              <a:lnSpc>
                <a:spcPct val="80000"/>
              </a:lnSpc>
              <a:buFont typeface="Wingdings" charset="2"/>
              <a:buNone/>
            </a:pPr>
            <a:r>
              <a:rPr lang="en-US" sz="2000"/>
              <a:t>  00415C8A: FF 25 F4 51 42 00  jmp  dword ptr 								[__imp__GetVersionExA@4]</a:t>
            </a:r>
          </a:p>
          <a:p>
            <a:pPr>
              <a:lnSpc>
                <a:spcPct val="80000"/>
              </a:lnSpc>
              <a:buFont typeface="Wingdings" charset="2"/>
              <a:buNone/>
            </a:pPr>
            <a:r>
              <a:rPr lang="en-US" sz="2000"/>
              <a:t>_HeapAlloc@12:</a:t>
            </a:r>
          </a:p>
          <a:p>
            <a:pPr>
              <a:lnSpc>
                <a:spcPct val="80000"/>
              </a:lnSpc>
              <a:buFont typeface="Wingdings" charset="2"/>
              <a:buNone/>
            </a:pPr>
            <a:r>
              <a:rPr lang="en-US" sz="2000"/>
              <a:t>  00415C90: FF 25 F8 51 42 00  jmp  dword ptr 								[__imp__HeapAlloc@12]</a:t>
            </a:r>
          </a:p>
          <a:p>
            <a:pPr>
              <a:lnSpc>
                <a:spcPct val="80000"/>
              </a:lnSpc>
              <a:buFont typeface="Wingdings" charset="2"/>
              <a:buNone/>
            </a:pPr>
            <a:r>
              <a:rPr lang="en-US" sz="2000"/>
              <a:t>_GetProcessHeap@0:</a:t>
            </a:r>
          </a:p>
          <a:p>
            <a:pPr>
              <a:lnSpc>
                <a:spcPct val="80000"/>
              </a:lnSpc>
              <a:buFont typeface="Wingdings" charset="2"/>
              <a:buNone/>
            </a:pPr>
            <a:r>
              <a:rPr lang="en-US" sz="2000"/>
              <a:t>  00415C96: FF 25 FC 51 42 00  jmp  dword ptr 								[__imp__GetProcessHeap@0]</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DOS Header</a:t>
            </a:r>
          </a:p>
        </p:txBody>
      </p:sp>
      <p:sp>
        <p:nvSpPr>
          <p:cNvPr id="114692"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3600"/>
              <a:t>If a program is invoked within a DOS command prompt window, it starts executing here</a:t>
            </a:r>
          </a:p>
          <a:p>
            <a:pPr defTabSz="911225" eaLnBrk="1" hangingPunct="1">
              <a:lnSpc>
                <a:spcPct val="90000"/>
              </a:lnSpc>
              <a:tabLst>
                <a:tab pos="623888" algn="l"/>
              </a:tabLst>
            </a:pPr>
            <a:r>
              <a:rPr lang="en-US" sz="3600"/>
              <a:t>For most PE32 executables, the DOS header contains a tiny executable that prints: “This application must be run from Windows”, then exits</a:t>
            </a:r>
          </a:p>
        </p:txBody>
      </p:sp>
      <p:sp>
        <p:nvSpPr>
          <p:cNvPr id="114690" name="Slide Number Placeholder 4"/>
          <p:cNvSpPr>
            <a:spLocks noGrp="1"/>
          </p:cNvSpPr>
          <p:nvPr>
            <p:ph type="sldNum" sz="quarter" idx="10"/>
          </p:nvPr>
        </p:nvSpPr>
        <p:spPr>
          <a:noFill/>
        </p:spPr>
        <p:txBody>
          <a:bodyPr/>
          <a:lstStyle/>
          <a:p>
            <a:fld id="{61AB8CA8-26F5-9C4D-B932-79FE18035EC9}" type="slidenum">
              <a:rPr lang="en-US">
                <a:latin typeface="Lucida Sans" charset="0"/>
                <a:ea typeface="Arial" charset="0"/>
                <a:cs typeface="Arial" charset="0"/>
              </a:rPr>
              <a:pPr/>
              <a:t>54</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Header</a:t>
            </a:r>
          </a:p>
        </p:txBody>
      </p:sp>
      <p:sp>
        <p:nvSpPr>
          <p:cNvPr id="11674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sz="3600"/>
              <a:t>DOS Header points to PE header</a:t>
            </a:r>
          </a:p>
          <a:p>
            <a:pPr defTabSz="911225" eaLnBrk="1" hangingPunct="1">
              <a:tabLst>
                <a:tab pos="623888" algn="l"/>
              </a:tabLst>
            </a:pPr>
            <a:r>
              <a:rPr lang="en-US" sz="3600"/>
              <a:t>PE header points to IATs and the section table, which points to all code and data sections</a:t>
            </a:r>
          </a:p>
          <a:p>
            <a:pPr defTabSz="911225" eaLnBrk="1" hangingPunct="1">
              <a:tabLst>
                <a:tab pos="623888" algn="l"/>
              </a:tabLst>
            </a:pPr>
            <a:r>
              <a:rPr lang="en-US" sz="3600"/>
              <a:t>Viruses use the PE Header to navigate around the PE file, find where to insert virus code, etc.</a:t>
            </a:r>
          </a:p>
        </p:txBody>
      </p:sp>
      <p:sp>
        <p:nvSpPr>
          <p:cNvPr id="116738" name="Slide Number Placeholder 4"/>
          <p:cNvSpPr>
            <a:spLocks noGrp="1"/>
          </p:cNvSpPr>
          <p:nvPr>
            <p:ph type="sldNum" sz="quarter" idx="10"/>
          </p:nvPr>
        </p:nvSpPr>
        <p:spPr>
          <a:noFill/>
        </p:spPr>
        <p:txBody>
          <a:bodyPr/>
          <a:lstStyle/>
          <a:p>
            <a:fld id="{C4D49150-BC5B-D049-9CAE-D66463243BA7}" type="slidenum">
              <a:rPr lang="en-US">
                <a:latin typeface="Lucida Sans" charset="0"/>
                <a:ea typeface="Arial" charset="0"/>
                <a:cs typeface="Arial" charset="0"/>
              </a:rPr>
              <a:pPr/>
              <a:t>55</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Sections</a:t>
            </a:r>
          </a:p>
        </p:txBody>
      </p:sp>
      <p:sp>
        <p:nvSpPr>
          <p:cNvPr id="118788"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2800"/>
              <a:t>Common sections are </a:t>
            </a:r>
            <a:r>
              <a:rPr lang="en-US" sz="2400" b="1">
                <a:latin typeface="Courier New" charset="0"/>
              </a:rPr>
              <a:t>.text</a:t>
            </a:r>
            <a:r>
              <a:rPr lang="en-US" sz="2800"/>
              <a:t> (for code), </a:t>
            </a:r>
            <a:r>
              <a:rPr lang="en-US" sz="2400" b="1">
                <a:latin typeface="Courier New" charset="0"/>
              </a:rPr>
              <a:t>.data</a:t>
            </a:r>
            <a:r>
              <a:rPr lang="en-US" sz="2800"/>
              <a:t> (read/write data), </a:t>
            </a:r>
            <a:r>
              <a:rPr lang="en-US" sz="2400" b="1">
                <a:latin typeface="Courier New" charset="0"/>
              </a:rPr>
              <a:t>.rdata</a:t>
            </a:r>
            <a:r>
              <a:rPr lang="en-US" sz="2800"/>
              <a:t> (read-only data, </a:t>
            </a:r>
            <a:r>
              <a:rPr lang="en-US" sz="2400" b="1">
                <a:latin typeface="Courier New" charset="0"/>
              </a:rPr>
              <a:t>.reloc</a:t>
            </a:r>
            <a:r>
              <a:rPr lang="en-US" sz="2800"/>
              <a:t> (relocation data used to build IATs)</a:t>
            </a:r>
          </a:p>
          <a:p>
            <a:pPr defTabSz="911225" eaLnBrk="1" hangingPunct="1">
              <a:lnSpc>
                <a:spcPct val="90000"/>
              </a:lnSpc>
              <a:tabLst>
                <a:tab pos="623888" algn="l"/>
              </a:tabLst>
            </a:pPr>
            <a:r>
              <a:rPr lang="en-US" sz="2800"/>
              <a:t>The attribute bits determine whether a section can be read, written, executed, etc., NOT the section name; viruses might modify the attribute bits so that a </a:t>
            </a:r>
            <a:r>
              <a:rPr lang="en-US" sz="2400" b="1">
                <a:latin typeface="Courier New" charset="0"/>
              </a:rPr>
              <a:t>.text</a:t>
            </a:r>
            <a:r>
              <a:rPr lang="en-US" sz="2800"/>
              <a:t> section becomes writable!</a:t>
            </a:r>
          </a:p>
          <a:p>
            <a:pPr defTabSz="911225" eaLnBrk="1" hangingPunct="1">
              <a:lnSpc>
                <a:spcPct val="90000"/>
              </a:lnSpc>
              <a:tabLst>
                <a:tab pos="623888" algn="l"/>
              </a:tabLst>
            </a:pPr>
            <a:r>
              <a:rPr lang="en-US" sz="2800"/>
              <a:t>Class web page links to more details on PE files</a:t>
            </a:r>
          </a:p>
        </p:txBody>
      </p:sp>
      <p:sp>
        <p:nvSpPr>
          <p:cNvPr id="118786" name="Slide Number Placeholder 4"/>
          <p:cNvSpPr>
            <a:spLocks noGrp="1"/>
          </p:cNvSpPr>
          <p:nvPr>
            <p:ph type="sldNum" sz="quarter" idx="10"/>
          </p:nvPr>
        </p:nvSpPr>
        <p:spPr>
          <a:noFill/>
        </p:spPr>
        <p:txBody>
          <a:bodyPr/>
          <a:lstStyle/>
          <a:p>
            <a:fld id="{FA6EC500-ED72-8F4B-B9A4-8CBF6C764487}" type="slidenum">
              <a:rPr lang="en-US">
                <a:latin typeface="Lucida Sans" charset="0"/>
                <a:ea typeface="Arial" charset="0"/>
                <a:cs typeface="Arial" charset="0"/>
              </a:rPr>
              <a:pPr/>
              <a:t>56</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Analyzing PE Files</a:t>
            </a:r>
          </a:p>
        </p:txBody>
      </p:sp>
      <p:sp>
        <p:nvSpPr>
          <p:cNvPr id="120836"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dirty="0"/>
              <a:t>DUMPBIN tool produces readable printout of a PE file</a:t>
            </a:r>
          </a:p>
          <a:p>
            <a:pPr defTabSz="911225" eaLnBrk="1" hangingPunct="1">
              <a:tabLst>
                <a:tab pos="623888" algn="l"/>
              </a:tabLst>
            </a:pPr>
            <a:r>
              <a:rPr lang="en-US" sz="2800" b="1" dirty="0">
                <a:latin typeface="Courier New" charset="0"/>
              </a:rPr>
              <a:t>DUMPBIN /ALL /RAWDATA:NONE</a:t>
            </a:r>
            <a:r>
              <a:rPr lang="en-US" dirty="0"/>
              <a:t> is most common usage</a:t>
            </a:r>
          </a:p>
          <a:p>
            <a:pPr defTabSz="911225" eaLnBrk="1" hangingPunct="1">
              <a:tabLst>
                <a:tab pos="623888" algn="l"/>
              </a:tabLst>
            </a:pPr>
            <a:r>
              <a:rPr lang="en-US" sz="2800" b="1" dirty="0">
                <a:latin typeface="Courier New" charset="0"/>
              </a:rPr>
              <a:t>/DISASM</a:t>
            </a:r>
            <a:r>
              <a:rPr lang="en-US" dirty="0"/>
              <a:t> switch also useful: disassembles the code sections</a:t>
            </a:r>
          </a:p>
          <a:p>
            <a:pPr defTabSz="911225" eaLnBrk="1" hangingPunct="1">
              <a:tabLst>
                <a:tab pos="623888" algn="l"/>
              </a:tabLst>
            </a:pPr>
            <a:r>
              <a:rPr lang="en-US" dirty="0"/>
              <a:t>Class web page links to more details on DUMPBIN tool</a:t>
            </a:r>
          </a:p>
        </p:txBody>
      </p:sp>
      <p:sp>
        <p:nvSpPr>
          <p:cNvPr id="120834" name="Slide Number Placeholder 4"/>
          <p:cNvSpPr>
            <a:spLocks noGrp="1"/>
          </p:cNvSpPr>
          <p:nvPr>
            <p:ph type="sldNum" sz="quarter" idx="10"/>
          </p:nvPr>
        </p:nvSpPr>
        <p:spPr>
          <a:noFill/>
        </p:spPr>
        <p:txBody>
          <a:bodyPr/>
          <a:lstStyle/>
          <a:p>
            <a:fld id="{5DEB35A7-9473-EA4E-B42C-4E0D0B9DBAB4}" type="slidenum">
              <a:rPr lang="en-US">
                <a:latin typeface="Lucida Sans" charset="0"/>
                <a:ea typeface="Arial" charset="0"/>
                <a:cs typeface="Arial" charset="0"/>
              </a:rPr>
              <a:pPr/>
              <a:t>57</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dirty="0" smtClean="0"/>
              <a:t>See you later</a:t>
            </a:r>
            <a:endParaRPr lang="en-US" dirty="0"/>
          </a:p>
        </p:txBody>
      </p:sp>
      <p:sp>
        <p:nvSpPr>
          <p:cNvPr id="122884"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endParaRPr lang="en-US" sz="3600" dirty="0"/>
          </a:p>
        </p:txBody>
      </p:sp>
      <p:sp>
        <p:nvSpPr>
          <p:cNvPr id="122882" name="Slide Number Placeholder 4"/>
          <p:cNvSpPr>
            <a:spLocks noGrp="1"/>
          </p:cNvSpPr>
          <p:nvPr>
            <p:ph type="sldNum" sz="quarter" idx="10"/>
          </p:nvPr>
        </p:nvSpPr>
        <p:spPr>
          <a:noFill/>
        </p:spPr>
        <p:txBody>
          <a:bodyPr/>
          <a:lstStyle/>
          <a:p>
            <a:fld id="{DE385114-6954-404D-BC77-88409F2E179B}" type="slidenum">
              <a:rPr lang="en-US">
                <a:latin typeface="Lucida Sans" charset="0"/>
                <a:ea typeface="Arial" charset="0"/>
                <a:cs typeface="Arial" charset="0"/>
              </a:rPr>
              <a:pPr/>
              <a:t>58</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custDataLst>
              <p:tags r:id="rId2"/>
            </p:custDataLst>
          </p:nvPr>
        </p:nvSpPr>
        <p:spPr/>
        <p:txBody>
          <a:bodyPr>
            <a:normAutofit fontScale="90000"/>
          </a:bodyPr>
          <a:lstStyle/>
          <a:p>
            <a:pPr eaLnBrk="1" hangingPunct="1"/>
            <a:r>
              <a:rPr lang="en-US"/>
              <a:t>x86 Floating-point Registers</a:t>
            </a:r>
          </a:p>
        </p:txBody>
      </p:sp>
      <p:sp>
        <p:nvSpPr>
          <p:cNvPr id="26629"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800"/>
              <a:t>Floating-point unit uses a stack</a:t>
            </a:r>
          </a:p>
          <a:p>
            <a:pPr eaLnBrk="1" hangingPunct="1"/>
            <a:r>
              <a:rPr lang="en-US" sz="2800"/>
              <a:t>Each register is 80-bits wide (doesn’t use IEEE FP standard)</a:t>
            </a:r>
          </a:p>
          <a:p>
            <a:pPr eaLnBrk="1" hangingPunct="1"/>
            <a:endParaRPr lang="en-US" sz="2800"/>
          </a:p>
        </p:txBody>
      </p:sp>
      <p:graphicFrame>
        <p:nvGraphicFramePr>
          <p:cNvPr id="26626" name="Object 2"/>
          <p:cNvGraphicFramePr>
            <a:graphicFrameLocks noGrp="1" noChangeAspect="1"/>
          </p:cNvGraphicFramePr>
          <p:nvPr>
            <p:ph sz="half" idx="2"/>
            <p:custDataLst>
              <p:tags r:id="rId4"/>
            </p:custDataLst>
          </p:nvPr>
        </p:nvGraphicFramePr>
        <p:xfrm>
          <a:off x="4164013" y="2141538"/>
          <a:ext cx="4551362" cy="3141662"/>
        </p:xfrm>
        <a:graphic>
          <a:graphicData uri="http://schemas.openxmlformats.org/presentationml/2006/ole">
            <mc:AlternateContent xmlns:mc="http://schemas.openxmlformats.org/markup-compatibility/2006">
              <mc:Choice xmlns:v="urn:schemas-microsoft-com:vml" Requires="v">
                <p:oleObj spid="_x0000_s26649" name="VISIO" r:id="rId7" imgW="5691960" imgH="3926880" progId="">
                  <p:embed/>
                </p:oleObj>
              </mc:Choice>
              <mc:Fallback>
                <p:oleObj name="VISIO" r:id="rId7" imgW="5691960" imgH="392688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4013" y="2141538"/>
                        <a:ext cx="4551362" cy="314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7" name="Slide Number Placeholder 4"/>
          <p:cNvSpPr>
            <a:spLocks noGrp="1"/>
          </p:cNvSpPr>
          <p:nvPr>
            <p:ph type="sldNum" sz="quarter" idx="10"/>
          </p:nvPr>
        </p:nvSpPr>
        <p:spPr>
          <a:noFill/>
        </p:spPr>
        <p:txBody>
          <a:bodyPr/>
          <a:lstStyle/>
          <a:p>
            <a:fld id="{896E08E8-8B3D-E04A-A822-1AD40DA9BB80}" type="slidenum">
              <a:rPr lang="en-US" smtClean="0">
                <a:latin typeface="Lucida Sans" charset="0"/>
                <a:ea typeface="Arial" charset="0"/>
                <a:cs typeface="Arial" charset="0"/>
              </a:rPr>
              <a:pPr/>
              <a:t>6</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Instructions</a:t>
            </a:r>
          </a:p>
        </p:txBody>
      </p:sp>
      <p:sp>
        <p:nvSpPr>
          <p:cNvPr id="28674" name="Slide Number Placeholder 3"/>
          <p:cNvSpPr>
            <a:spLocks noGrp="1"/>
          </p:cNvSpPr>
          <p:nvPr>
            <p:ph type="sldNum" sz="quarter" idx="12"/>
          </p:nvPr>
        </p:nvSpPr>
        <p:spPr>
          <a:noFill/>
        </p:spPr>
        <p:txBody>
          <a:bodyPr/>
          <a:lstStyle/>
          <a:p>
            <a:fld id="{791FAB89-695F-5A4B-961D-AC96ADB19601}" type="slidenum">
              <a:rPr lang="en-US" smtClean="0">
                <a:latin typeface="Lucida Sans" charset="0"/>
                <a:ea typeface="Arial" charset="0"/>
                <a:cs typeface="Arial" charset="0"/>
              </a:rPr>
              <a:pPr/>
              <a:t>7</a:t>
            </a:fld>
            <a:endParaRPr lang="en-US" smtClean="0">
              <a:latin typeface="Lucida Sans" charset="0"/>
              <a:ea typeface="Arial" charset="0"/>
              <a:cs typeface="Arial" charset="0"/>
            </a:endParaRPr>
          </a:p>
        </p:txBody>
      </p:sp>
      <p:sp>
        <p:nvSpPr>
          <p:cNvPr id="2867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80000"/>
              </a:lnSpc>
            </a:pPr>
            <a:r>
              <a:rPr lang="en-US" sz="2800"/>
              <a:t>In MASM (Microsoft Assembler), the first operand is usually a destination, and the second operand is a source:</a:t>
            </a:r>
          </a:p>
          <a:p>
            <a:pPr eaLnBrk="1" hangingPunct="1">
              <a:lnSpc>
                <a:spcPct val="80000"/>
              </a:lnSpc>
              <a:buFont typeface="Wingdings" charset="2"/>
              <a:buNone/>
            </a:pPr>
            <a:r>
              <a:rPr lang="en-US" sz="2800"/>
              <a:t>   </a:t>
            </a:r>
            <a:r>
              <a:rPr lang="en-US" sz="2400" b="1">
                <a:latin typeface="Courier New" charset="0"/>
              </a:rPr>
              <a:t>mov eax,ebx   ; eax := ebx</a:t>
            </a:r>
          </a:p>
          <a:p>
            <a:pPr eaLnBrk="1" hangingPunct="1">
              <a:lnSpc>
                <a:spcPct val="80000"/>
              </a:lnSpc>
            </a:pPr>
            <a:r>
              <a:rPr lang="en-US" sz="2800"/>
              <a:t>Two-operand instructions are most common, in which first operand is both source and destination:</a:t>
            </a:r>
          </a:p>
          <a:p>
            <a:pPr eaLnBrk="1" hangingPunct="1">
              <a:lnSpc>
                <a:spcPct val="80000"/>
              </a:lnSpc>
              <a:buFont typeface="Wingdings" charset="2"/>
              <a:buNone/>
            </a:pPr>
            <a:r>
              <a:rPr lang="en-US" sz="2800"/>
              <a:t>   </a:t>
            </a:r>
            <a:r>
              <a:rPr lang="en-US" sz="2400" b="1">
                <a:latin typeface="Courier New" charset="0"/>
              </a:rPr>
              <a:t>add eax,ecx    ; eax := eax + ecx</a:t>
            </a:r>
          </a:p>
          <a:p>
            <a:pPr eaLnBrk="1" hangingPunct="1">
              <a:lnSpc>
                <a:spcPct val="80000"/>
              </a:lnSpc>
            </a:pPr>
            <a:r>
              <a:rPr lang="en-US" sz="2800"/>
              <a:t>Semicolon begins a comment</a:t>
            </a:r>
          </a:p>
          <a:p>
            <a:pPr eaLnBrk="1" hangingPunct="1">
              <a:lnSpc>
                <a:spcPct val="80000"/>
              </a:lnSpc>
              <a:buFont typeface="Wingdings" charset="2"/>
              <a:buNone/>
            </a:pPr>
            <a:r>
              <a:rPr lang="en-US" sz="280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Data Declarations</a:t>
            </a:r>
          </a:p>
        </p:txBody>
      </p:sp>
      <p:sp>
        <p:nvSpPr>
          <p:cNvPr id="30722" name="Slide Number Placeholder 3"/>
          <p:cNvSpPr>
            <a:spLocks noGrp="1"/>
          </p:cNvSpPr>
          <p:nvPr>
            <p:ph type="sldNum" sz="quarter" idx="12"/>
          </p:nvPr>
        </p:nvSpPr>
        <p:spPr>
          <a:noFill/>
        </p:spPr>
        <p:txBody>
          <a:bodyPr/>
          <a:lstStyle/>
          <a:p>
            <a:fld id="{6A9B08BB-76E9-BC47-A979-A8F0F90E667B}" type="slidenum">
              <a:rPr lang="en-US" smtClean="0">
                <a:latin typeface="Lucida Sans" charset="0"/>
                <a:ea typeface="Arial" charset="0"/>
                <a:cs typeface="Arial" charset="0"/>
              </a:rPr>
              <a:pPr/>
              <a:t>8</a:t>
            </a:fld>
            <a:endParaRPr lang="en-US" smtClean="0">
              <a:latin typeface="Lucida Sans" charset="0"/>
              <a:ea typeface="Arial" charset="0"/>
              <a:cs typeface="Arial" charset="0"/>
            </a:endParaRPr>
          </a:p>
        </p:txBody>
      </p:sp>
      <p:sp>
        <p:nvSpPr>
          <p:cNvPr id="30724"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dirty="0"/>
              <a:t>Must be in a data section</a:t>
            </a:r>
          </a:p>
          <a:p>
            <a:pPr eaLnBrk="1" hangingPunct="1"/>
            <a:r>
              <a:rPr lang="en-US" dirty="0"/>
              <a:t>Give name, type, optional initialization:</a:t>
            </a:r>
          </a:p>
          <a:p>
            <a:pPr eaLnBrk="1" hangingPunct="1">
              <a:buFont typeface="Wingdings" charset="2"/>
              <a:buNone/>
            </a:pPr>
            <a:r>
              <a:rPr lang="en-US" sz="2400" dirty="0"/>
              <a:t>   </a:t>
            </a:r>
            <a:r>
              <a:rPr lang="en-US" sz="2000" b="1" dirty="0">
                <a:latin typeface="Courier New" charset="0"/>
              </a:rPr>
              <a:t>.DATA</a:t>
            </a:r>
          </a:p>
          <a:p>
            <a:pPr eaLnBrk="1" hangingPunct="1">
              <a:buFont typeface="Wingdings" charset="2"/>
              <a:buNone/>
            </a:pPr>
            <a:r>
              <a:rPr lang="en-US" sz="2000" b="1" dirty="0">
                <a:latin typeface="Courier New" charset="0"/>
              </a:rPr>
              <a:t>   count   DW   0  ; 16-bit, initialized to 0</a:t>
            </a:r>
          </a:p>
          <a:p>
            <a:pPr eaLnBrk="1" hangingPunct="1">
              <a:buFont typeface="Wingdings" charset="2"/>
              <a:buNone/>
            </a:pPr>
            <a:r>
              <a:rPr lang="en-US" sz="2000" b="1" dirty="0">
                <a:latin typeface="Courier New" charset="0"/>
              </a:rPr>
              <a:t>   answer  DD   ?  ; 32-bit, uninitialized</a:t>
            </a:r>
          </a:p>
          <a:p>
            <a:pPr eaLnBrk="1" hangingPunct="1"/>
            <a:r>
              <a:rPr lang="en-US" dirty="0"/>
              <a:t>Can declare arrays:</a:t>
            </a:r>
          </a:p>
          <a:p>
            <a:pPr eaLnBrk="1" hangingPunct="1">
              <a:buFont typeface="Wingdings" charset="2"/>
              <a:buNone/>
            </a:pPr>
            <a:r>
              <a:rPr lang="en-US" dirty="0"/>
              <a:t>   </a:t>
            </a:r>
            <a:r>
              <a:rPr lang="en-US" sz="2000" b="1" dirty="0">
                <a:latin typeface="Courier New" charset="0"/>
              </a:rPr>
              <a:t>array1  DD  100 DUP(0) ; 100 32-bit values,                      				     ; initialized to zero</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Memory Operations</a:t>
            </a:r>
          </a:p>
        </p:txBody>
      </p:sp>
      <p:sp>
        <p:nvSpPr>
          <p:cNvPr id="32770" name="Slide Number Placeholder 3"/>
          <p:cNvSpPr>
            <a:spLocks noGrp="1"/>
          </p:cNvSpPr>
          <p:nvPr>
            <p:ph type="sldNum" sz="quarter" idx="12"/>
          </p:nvPr>
        </p:nvSpPr>
        <p:spPr>
          <a:noFill/>
        </p:spPr>
        <p:txBody>
          <a:bodyPr/>
          <a:lstStyle/>
          <a:p>
            <a:fld id="{FA4E9621-4336-E743-ACD0-58982C06708F}" type="slidenum">
              <a:rPr lang="en-US" smtClean="0">
                <a:latin typeface="Lucida Sans" charset="0"/>
                <a:ea typeface="Arial" charset="0"/>
                <a:cs typeface="Arial" charset="0"/>
              </a:rPr>
              <a:pPr/>
              <a:t>9</a:t>
            </a:fld>
            <a:endParaRPr lang="en-US" smtClean="0">
              <a:latin typeface="Lucida Sans" charset="0"/>
              <a:ea typeface="Arial" charset="0"/>
              <a:cs typeface="Arial" charset="0"/>
            </a:endParaRPr>
          </a:p>
        </p:txBody>
      </p:sp>
      <p:sp>
        <p:nvSpPr>
          <p:cNvPr id="3277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sz="2800" dirty="0"/>
              <a:t>“lea” instruction means “load effective address:</a:t>
            </a:r>
          </a:p>
          <a:p>
            <a:pPr eaLnBrk="1" hangingPunct="1">
              <a:buFont typeface="Wingdings" charset="2"/>
              <a:buNone/>
            </a:pPr>
            <a:r>
              <a:rPr lang="en-US" sz="2400" b="1" dirty="0">
                <a:latin typeface="Courier New" charset="0"/>
              </a:rPr>
              <a:t>   </a:t>
            </a:r>
            <a:r>
              <a:rPr lang="en-US" sz="2000" b="1" dirty="0">
                <a:latin typeface="Courier New" charset="0"/>
              </a:rPr>
              <a:t>lea  </a:t>
            </a:r>
            <a:r>
              <a:rPr lang="en-US" sz="2000" b="1" dirty="0" err="1">
                <a:latin typeface="Courier New" charset="0"/>
              </a:rPr>
              <a:t>eax</a:t>
            </a:r>
            <a:r>
              <a:rPr lang="en-US" sz="2000" b="1" dirty="0">
                <a:latin typeface="Courier New" charset="0"/>
              </a:rPr>
              <a:t>,[count]  ; </a:t>
            </a:r>
            <a:r>
              <a:rPr lang="en-US" sz="2000" b="1" dirty="0" err="1">
                <a:latin typeface="Courier New" charset="0"/>
              </a:rPr>
              <a:t>eax</a:t>
            </a:r>
            <a:r>
              <a:rPr lang="en-US" sz="2000" b="1" dirty="0">
                <a:latin typeface="Courier New" charset="0"/>
              </a:rPr>
              <a:t> := address of count</a:t>
            </a:r>
            <a:r>
              <a:rPr lang="en-US" sz="2400" dirty="0"/>
              <a:t> </a:t>
            </a:r>
            <a:endParaRPr lang="en-US" sz="2800" dirty="0"/>
          </a:p>
          <a:p>
            <a:pPr eaLnBrk="1" hangingPunct="1"/>
            <a:r>
              <a:rPr lang="en-US" sz="2800" dirty="0"/>
              <a:t>Can move through an address pointer</a:t>
            </a:r>
            <a:endParaRPr lang="en-US" sz="2800" dirty="0">
              <a:latin typeface="Courier New" charset="0"/>
            </a:endParaRPr>
          </a:p>
          <a:p>
            <a:pPr eaLnBrk="1" hangingPunct="1">
              <a:buFont typeface="Wingdings" charset="2"/>
              <a:buNone/>
            </a:pPr>
            <a:r>
              <a:rPr lang="en-US" sz="2400" b="1" dirty="0">
                <a:latin typeface="Courier New" charset="0"/>
              </a:rPr>
              <a:t>   lea </a:t>
            </a:r>
            <a:r>
              <a:rPr lang="en-US" sz="2400" b="1" dirty="0" err="1">
                <a:latin typeface="Courier New" charset="0"/>
              </a:rPr>
              <a:t>ebx</a:t>
            </a:r>
            <a:r>
              <a:rPr lang="en-US" sz="2400" b="1" dirty="0">
                <a:latin typeface="Courier New" charset="0"/>
              </a:rPr>
              <a:t>,[count] ; </a:t>
            </a:r>
            <a:r>
              <a:rPr lang="en-US" sz="2400" b="1" dirty="0" err="1">
                <a:latin typeface="Courier New" charset="0"/>
              </a:rPr>
              <a:t>ebx</a:t>
            </a:r>
            <a:r>
              <a:rPr lang="en-US" sz="2400" b="1" dirty="0">
                <a:latin typeface="Courier New" charset="0"/>
              </a:rPr>
              <a:t> := address of count</a:t>
            </a:r>
          </a:p>
          <a:p>
            <a:pPr eaLnBrk="1" hangingPunct="1">
              <a:buFont typeface="Wingdings" charset="2"/>
              <a:buNone/>
            </a:pPr>
            <a:r>
              <a:rPr lang="en-US" sz="2400" b="1" dirty="0">
                <a:latin typeface="Courier New" charset="0"/>
              </a:rPr>
              <a:t>   </a:t>
            </a:r>
            <a:r>
              <a:rPr lang="en-US" sz="2400" b="1" dirty="0" err="1">
                <a:latin typeface="Courier New" charset="0"/>
              </a:rPr>
              <a:t>mov</a:t>
            </a:r>
            <a:r>
              <a:rPr lang="en-US" sz="2400" b="1" dirty="0">
                <a:latin typeface="Courier New" charset="0"/>
              </a:rPr>
              <a:t> [</a:t>
            </a:r>
            <a:r>
              <a:rPr lang="en-US" sz="2400" b="1" dirty="0" err="1">
                <a:latin typeface="Courier New" charset="0"/>
              </a:rPr>
              <a:t>ebx</a:t>
            </a:r>
            <a:r>
              <a:rPr lang="en-US" sz="2400" b="1" dirty="0">
                <a:latin typeface="Courier New" charset="0"/>
              </a:rPr>
              <a:t>],</a:t>
            </a:r>
            <a:r>
              <a:rPr lang="en-US" sz="2400" b="1" dirty="0" err="1">
                <a:latin typeface="Courier New" charset="0"/>
              </a:rPr>
              <a:t>edx</a:t>
            </a:r>
            <a:r>
              <a:rPr lang="en-US" sz="2400" b="1" dirty="0">
                <a:latin typeface="Courier New" charset="0"/>
              </a:rPr>
              <a:t>   ; count := </a:t>
            </a:r>
            <a:r>
              <a:rPr lang="en-US" sz="2400" b="1" dirty="0" err="1">
                <a:latin typeface="Courier New" charset="0"/>
              </a:rPr>
              <a:t>edx</a:t>
            </a:r>
            <a:r>
              <a:rPr lang="en-US" sz="2400" b="1" dirty="0">
                <a:latin typeface="Courier New" charset="0"/>
              </a:rPr>
              <a:t> </a:t>
            </a:r>
          </a:p>
          <a:p>
            <a:pPr eaLnBrk="1" hangingPunct="1">
              <a:buFont typeface="Wingdings" charset="2"/>
              <a:buNone/>
            </a:pPr>
            <a:r>
              <a:rPr lang="en-US" sz="2400" b="1" dirty="0">
                <a:latin typeface="Courier New" charset="0"/>
              </a:rPr>
              <a:t>                   ; </a:t>
            </a:r>
            <a:r>
              <a:rPr lang="en-US" sz="2400" b="1" dirty="0" err="1">
                <a:latin typeface="Courier New" charset="0"/>
              </a:rPr>
              <a:t>ebx</a:t>
            </a:r>
            <a:r>
              <a:rPr lang="en-US" sz="2400" b="1" dirty="0">
                <a:latin typeface="Courier New" charset="0"/>
              </a:rPr>
              <a:t> is a pointer                               	   	         ; [</a:t>
            </a:r>
            <a:r>
              <a:rPr lang="en-US" sz="2400" b="1" dirty="0" err="1">
                <a:latin typeface="Courier New" charset="0"/>
              </a:rPr>
              <a:t>ebx</a:t>
            </a:r>
            <a:r>
              <a:rPr lang="en-US" sz="2400" b="1" dirty="0">
                <a:latin typeface="Courier New" charset="0"/>
              </a:rPr>
              <a:t>] dereferences it</a:t>
            </a:r>
            <a:endParaRPr lang="en-US" sz="2400" dirty="0">
              <a:latin typeface="Courier New" charset="0"/>
            </a:endParaRPr>
          </a:p>
          <a:p>
            <a:pPr eaLnBrk="1" hangingPunct="1"/>
            <a:r>
              <a:rPr lang="en-US" sz="2800" dirty="0"/>
              <a:t>We also will see the stack used as memory</a:t>
            </a:r>
            <a:endParaRPr lang="en-US" dirty="0"/>
          </a:p>
          <a:p>
            <a:pPr eaLnBrk="1" hangingPunct="1">
              <a:buFont typeface="Wingdings" charset="2"/>
              <a:buNone/>
            </a:pPr>
            <a:r>
              <a:rPr lang="en-US"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Default Design">
  <a:themeElements>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1_Default Design">
      <a:majorFont>
        <a:latin typeface="Lucida Sans"/>
        <a:ea typeface="Arial"/>
        <a:cs typeface="Arial"/>
      </a:majorFont>
      <a:minorFont>
        <a:latin typeface="Lucida San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lnDef>
  </a:objectDefaults>
  <a:extraClrSchemeLst>
    <a:extraClrScheme>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22037</TotalTime>
  <Words>3080</Words>
  <Application>Microsoft Macintosh PowerPoint</Application>
  <PresentationFormat>On-screen Show (4:3)</PresentationFormat>
  <Paragraphs>422</Paragraphs>
  <Slides>58</Slides>
  <Notes>54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58</vt:i4>
      </vt:variant>
    </vt:vector>
  </HeadingPairs>
  <TitlesOfParts>
    <vt:vector size="62" baseType="lpstr">
      <vt:lpstr>1_Default Design</vt:lpstr>
      <vt:lpstr>Origin</vt:lpstr>
      <vt:lpstr>VISIO</vt:lpstr>
      <vt:lpstr>Visio</vt:lpstr>
      <vt:lpstr>IA-32 Architecture</vt:lpstr>
      <vt:lpstr>Intel x86 Architecture</vt:lpstr>
      <vt:lpstr>x86 Primer</vt:lpstr>
      <vt:lpstr>x86 Registers</vt:lpstr>
      <vt:lpstr>x86 Registers</vt:lpstr>
      <vt:lpstr>x86 Floating-point Registers</vt:lpstr>
      <vt:lpstr>x86 Instructions</vt:lpstr>
      <vt:lpstr>x86 Data Declarations</vt:lpstr>
      <vt:lpstr>x86 Memory Operations</vt:lpstr>
      <vt:lpstr>x86 Stack Operations</vt:lpstr>
      <vt:lpstr>x86 Hardware Stack</vt:lpstr>
      <vt:lpstr>x86 Hardware Stack</vt:lpstr>
      <vt:lpstr>x86 Stack after “push ESI”</vt:lpstr>
      <vt:lpstr>x86 Stack after call</vt:lpstr>
      <vt:lpstr>x86 Stack after ret</vt:lpstr>
      <vt:lpstr>x86 C Calling Convention</vt:lpstr>
      <vt:lpstr>C Calling Convention cont.</vt:lpstr>
      <vt:lpstr>How Are Parameters Passed?</vt:lpstr>
      <vt:lpstr>Why Pass Parameters in Reverse Order?</vt:lpstr>
      <vt:lpstr>Reverse Order Parameters cont.</vt:lpstr>
      <vt:lpstr>What if Parameter Order was NOT Reversed?</vt:lpstr>
      <vt:lpstr>C Calling Convention cont.</vt:lpstr>
      <vt:lpstr>How are Values Returned?</vt:lpstr>
      <vt:lpstr>C Calling Convention cont.</vt:lpstr>
      <vt:lpstr>Where are Local Variables Stored?</vt:lpstr>
      <vt:lpstr>Today</vt:lpstr>
      <vt:lpstr>C Calling Convention cont.</vt:lpstr>
      <vt:lpstr>Who Saves Which Registers?</vt:lpstr>
      <vt:lpstr>What Does the Caller Do?</vt:lpstr>
      <vt:lpstr>Stack after Call</vt:lpstr>
      <vt:lpstr>Callee Stack Frame Setup</vt:lpstr>
      <vt:lpstr>Stack After Prologue Code</vt:lpstr>
      <vt:lpstr>Callee Stack Frame Cleanup</vt:lpstr>
      <vt:lpstr>Stack After Return</vt:lpstr>
      <vt:lpstr>Caller Stack Cleanup</vt:lpstr>
      <vt:lpstr>Caller Stack After Cleanup</vt:lpstr>
      <vt:lpstr>Register Save Question</vt:lpstr>
      <vt:lpstr>Call Stack: Virus Implications</vt:lpstr>
      <vt:lpstr>x86 Executable Files</vt:lpstr>
      <vt:lpstr>Linker</vt:lpstr>
      <vt:lpstr>Loader</vt:lpstr>
      <vt:lpstr>PE File Format</vt:lpstr>
      <vt:lpstr>PE File Format</vt:lpstr>
      <vt:lpstr>Producing a PE File</vt:lpstr>
      <vt:lpstr>Detour: Motivation for Learning File Formats</vt:lpstr>
      <vt:lpstr>Next time</vt:lpstr>
      <vt:lpstr>Virtual Addresses</vt:lpstr>
      <vt:lpstr>Loading the PE File</vt:lpstr>
      <vt:lpstr>PE Function Pointers</vt:lpstr>
      <vt:lpstr>PE Function Pointers Example</vt:lpstr>
      <vt:lpstr>PE Function Pointers Example cont’d.</vt:lpstr>
      <vt:lpstr>Import Address Table</vt:lpstr>
      <vt:lpstr>Using the IAT </vt:lpstr>
      <vt:lpstr>DOS Header</vt:lpstr>
      <vt:lpstr>PE Header</vt:lpstr>
      <vt:lpstr>PE Sections</vt:lpstr>
      <vt:lpstr>Analyzing PE Files</vt:lpstr>
      <vt:lpstr>See you later</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Techniques</dc:title>
  <dc:creator>Jack W. Davidson</dc:creator>
  <cp:lastModifiedBy>William Harrison</cp:lastModifiedBy>
  <cp:revision>243</cp:revision>
  <cp:lastPrinted>2010-01-28T15:26:06Z</cp:lastPrinted>
  <dcterms:created xsi:type="dcterms:W3CDTF">2010-01-28T13:12:01Z</dcterms:created>
  <dcterms:modified xsi:type="dcterms:W3CDTF">2017-02-01T19:40:26Z</dcterms:modified>
</cp:coreProperties>
</file>