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61" r:id="rId3"/>
    <p:sldId id="262" r:id="rId4"/>
    <p:sldId id="263" r:id="rId5"/>
    <p:sldId id="264" r:id="rId6"/>
    <p:sldId id="265" r:id="rId7"/>
    <p:sldId id="309" r:id="rId8"/>
    <p:sldId id="270" r:id="rId9"/>
    <p:sldId id="308" r:id="rId10"/>
    <p:sldId id="271" r:id="rId11"/>
    <p:sldId id="325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07" r:id="rId24"/>
    <p:sldId id="324" r:id="rId25"/>
    <p:sldId id="275" r:id="rId26"/>
    <p:sldId id="276" r:id="rId27"/>
    <p:sldId id="277" r:id="rId28"/>
    <p:sldId id="278" r:id="rId29"/>
    <p:sldId id="279" r:id="rId30"/>
    <p:sldId id="321" r:id="rId31"/>
    <p:sldId id="322" r:id="rId32"/>
    <p:sldId id="323" r:id="rId33"/>
    <p:sldId id="284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75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4C992-6B77-D948-8D5B-39472614EC8C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1287C-F4CD-E44C-9B9A-19DB050D7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25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07A70-5E78-954E-AFC6-8DF7D021D762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907A70-5E78-954E-AFC6-8DF7D021D762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066410-B959-7E4F-9BF1-40F248891B31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066410-B959-7E4F-9BF1-40F248891B31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62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38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9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064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6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25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53F7-C019-9845-B65A-CC6BDEC47DC0}" type="datetimeFigureOut">
              <a:rPr lang="en-US" smtClean="0"/>
              <a:t>2/27/17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9389E-2EB4-094A-9925-BC3ADB90C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5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0507" y="3886200"/>
            <a:ext cx="7547694" cy="1752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i="1" dirty="0" smtClean="0">
                <a:latin typeface="Arial" charset="0"/>
                <a:ea typeface="ＭＳ Ｐゴシック" charset="0"/>
              </a:rPr>
              <a:t>Compiler Design: Syntactic and Semantic Analysis</a:t>
            </a:r>
            <a:endParaRPr lang="en-US" dirty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dirty="0" smtClean="0">
                <a:latin typeface="Arial" charset="0"/>
                <a:ea typeface="ＭＳ Ｐゴシック" charset="0"/>
              </a:rPr>
              <a:t>§4.1</a:t>
            </a:r>
            <a:endParaRPr lang="en-US" dirty="0">
              <a:latin typeface="Arial" charset="0"/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4" name="TextBox 4"/>
          <p:cNvSpPr txBox="1">
            <a:spLocks noChangeArrowheads="1"/>
          </p:cNvSpPr>
          <p:nvPr/>
        </p:nvSpPr>
        <p:spPr bwMode="auto">
          <a:xfrm>
            <a:off x="3897207" y="6443077"/>
            <a:ext cx="59197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600" dirty="0"/>
              <a:t>Slides by </a:t>
            </a:r>
            <a:r>
              <a:rPr lang="en-US" sz="1600" dirty="0" err="1"/>
              <a:t>Rohit</a:t>
            </a:r>
            <a:r>
              <a:rPr lang="en-US" sz="1600" dirty="0"/>
              <a:t> </a:t>
            </a:r>
            <a:r>
              <a:rPr lang="en-US" sz="1600" dirty="0" err="1"/>
              <a:t>Chadha</a:t>
            </a:r>
            <a:r>
              <a:rPr lang="en-US" sz="1600" dirty="0"/>
              <a:t>, Bill Harrison, Chris </a:t>
            </a:r>
            <a:r>
              <a:rPr lang="en-US" sz="1600" dirty="0" err="1" smtClean="0"/>
              <a:t>Hathhorn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350159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05000"/>
            <a:ext cx="3902075" cy="4419600"/>
          </a:xfrm>
        </p:spPr>
        <p:txBody>
          <a:bodyPr/>
          <a:lstStyle/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</a:rPr>
              <a:t>E</a:t>
            </a:r>
            <a:r>
              <a:rPr lang="en-US" sz="2200" b="1" dirty="0" smtClean="0">
                <a:cs typeface="+mn-cs"/>
              </a:rPr>
              <a:t> </a:t>
            </a:r>
            <a:r>
              <a:rPr lang="en-US" sz="2200" b="1" dirty="0" smtClean="0">
                <a:cs typeface="+mn-cs"/>
                <a:sym typeface="Wingdings" charset="0"/>
              </a:rPr>
              <a:t> NUM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*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E +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(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)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200" dirty="0" smtClean="0">
                <a:cs typeface="+mn-cs"/>
              </a:rPr>
              <a:t>Parse (1 + 2) * 3.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200" dirty="0" smtClean="0">
              <a:cs typeface="+mn-cs"/>
            </a:endParaRPr>
          </a:p>
        </p:txBody>
      </p:sp>
      <p:sp>
        <p:nvSpPr>
          <p:cNvPr id="20492" name="TextBox 28"/>
          <p:cNvSpPr txBox="1">
            <a:spLocks noChangeArrowheads="1"/>
          </p:cNvSpPr>
          <p:nvPr/>
        </p:nvSpPr>
        <p:spPr bwMode="auto">
          <a:xfrm>
            <a:off x="3060700" y="5791200"/>
            <a:ext cx="433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FF0000"/>
                </a:solidFill>
              </a:rPr>
              <a:t>We remember only the important </a:t>
            </a:r>
            <a:r>
              <a:rPr lang="en-US" sz="1800" b="0" dirty="0" smtClean="0">
                <a:solidFill>
                  <a:srgbClr val="FF0000"/>
                </a:solidFill>
              </a:rPr>
              <a:t>details. </a:t>
            </a:r>
            <a:endParaRPr lang="en-US" sz="1800" b="0" dirty="0">
              <a:solidFill>
                <a:srgbClr val="FF0000"/>
              </a:solidFill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7543799" y="3429000"/>
            <a:ext cx="114511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 smtClean="0">
                <a:latin typeface="Arial"/>
                <a:cs typeface="Arial"/>
              </a:rPr>
              <a:t>NUM(</a:t>
            </a:r>
            <a:r>
              <a:rPr lang="en-US" sz="2400" dirty="0">
                <a:latin typeface="Arial"/>
                <a:cs typeface="Arial"/>
              </a:rPr>
              <a:t>3)</a:t>
            </a:r>
          </a:p>
        </p:txBody>
      </p:sp>
      <p:cxnSp>
        <p:nvCxnSpPr>
          <p:cNvPr id="25" name="AutoShape 14"/>
          <p:cNvCxnSpPr>
            <a:cxnSpLocks noChangeShapeType="1"/>
            <a:stCxn id="30" idx="2"/>
            <a:endCxn id="24" idx="0"/>
          </p:cNvCxnSpPr>
          <p:nvPr/>
        </p:nvCxnSpPr>
        <p:spPr bwMode="auto">
          <a:xfrm>
            <a:off x="6477000" y="2645833"/>
            <a:ext cx="1639358" cy="7831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Rectangle 15"/>
          <p:cNvSpPr>
            <a:spLocks noChangeArrowheads="1"/>
          </p:cNvSpPr>
          <p:nvPr/>
        </p:nvSpPr>
        <p:spPr bwMode="auto">
          <a:xfrm>
            <a:off x="5562600" y="4419600"/>
            <a:ext cx="11811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 smtClean="0">
                <a:latin typeface="Arial"/>
                <a:cs typeface="Arial"/>
              </a:rPr>
              <a:t>NUM(</a:t>
            </a:r>
            <a:r>
              <a:rPr lang="en-US" sz="2400" dirty="0">
                <a:latin typeface="Arial"/>
                <a:cs typeface="Arial"/>
              </a:rPr>
              <a:t>2)</a:t>
            </a: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3962400" y="3886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 smtClean="0">
                <a:latin typeface="Arial"/>
                <a:cs typeface="Arial"/>
              </a:rPr>
              <a:t>NUM(</a:t>
            </a:r>
            <a:r>
              <a:rPr lang="en-US" sz="2400" dirty="0">
                <a:latin typeface="Arial"/>
                <a:cs typeface="Arial"/>
              </a:rPr>
              <a:t>1)</a:t>
            </a:r>
          </a:p>
        </p:txBody>
      </p:sp>
      <p:cxnSp>
        <p:nvCxnSpPr>
          <p:cNvPr id="28" name="AutoShape 17"/>
          <p:cNvCxnSpPr>
            <a:cxnSpLocks noChangeShapeType="1"/>
            <a:stCxn id="31" idx="2"/>
            <a:endCxn id="26" idx="0"/>
          </p:cNvCxnSpPr>
          <p:nvPr/>
        </p:nvCxnSpPr>
        <p:spPr bwMode="auto">
          <a:xfrm>
            <a:off x="5448300" y="3429000"/>
            <a:ext cx="704850" cy="990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18"/>
          <p:cNvCxnSpPr>
            <a:cxnSpLocks noChangeShapeType="1"/>
            <a:stCxn id="31" idx="2"/>
            <a:endCxn id="27" idx="0"/>
          </p:cNvCxnSpPr>
          <p:nvPr/>
        </p:nvCxnSpPr>
        <p:spPr bwMode="auto">
          <a:xfrm flipH="1">
            <a:off x="4572000" y="3429000"/>
            <a:ext cx="8763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6296025" y="2209800"/>
            <a:ext cx="361950" cy="436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latin typeface="Arial"/>
                <a:cs typeface="Arial"/>
              </a:rPr>
              <a:t>*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5257800" y="3124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latin typeface="Arial"/>
                <a:cs typeface="Arial"/>
              </a:rPr>
              <a:t>+</a:t>
            </a:r>
          </a:p>
        </p:txBody>
      </p:sp>
      <p:cxnSp>
        <p:nvCxnSpPr>
          <p:cNvPr id="34" name="AutoShape 22"/>
          <p:cNvCxnSpPr>
            <a:cxnSpLocks noChangeShapeType="1"/>
            <a:stCxn id="30" idx="2"/>
            <a:endCxn id="31" idx="0"/>
          </p:cNvCxnSpPr>
          <p:nvPr/>
        </p:nvCxnSpPr>
        <p:spPr bwMode="auto">
          <a:xfrm flipH="1">
            <a:off x="5448300" y="2645833"/>
            <a:ext cx="1028700" cy="47836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4" name="Title 3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cs typeface="+mj-cs"/>
              </a:rPr>
              <a:t>Parse Tree </a:t>
            </a:r>
            <a:r>
              <a:rPr lang="en-US" dirty="0" smtClean="0">
                <a:cs typeface="+mj-cs"/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82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436033"/>
            <a:ext cx="3902075" cy="4419600"/>
          </a:xfrm>
        </p:spPr>
        <p:txBody>
          <a:bodyPr/>
          <a:lstStyle/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</a:rPr>
              <a:t>E</a:t>
            </a:r>
            <a:r>
              <a:rPr lang="en-US" sz="2200" b="1" dirty="0" smtClean="0">
                <a:cs typeface="+mn-cs"/>
              </a:rPr>
              <a:t> </a:t>
            </a:r>
            <a:r>
              <a:rPr lang="en-US" sz="2200" b="1" dirty="0" smtClean="0">
                <a:cs typeface="+mn-cs"/>
                <a:sym typeface="Wingdings" charset="0"/>
              </a:rPr>
              <a:t> NUM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*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E +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(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)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200" dirty="0" smtClean="0">
                <a:cs typeface="+mn-cs"/>
              </a:rPr>
              <a:t>Parse (1 + 2) * 3.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200" dirty="0" smtClean="0">
              <a:cs typeface="+mn-cs"/>
            </a:endParaRPr>
          </a:p>
        </p:txBody>
      </p:sp>
      <p:sp>
        <p:nvSpPr>
          <p:cNvPr id="20492" name="TextBox 28"/>
          <p:cNvSpPr txBox="1">
            <a:spLocks noChangeArrowheads="1"/>
          </p:cNvSpPr>
          <p:nvPr/>
        </p:nvSpPr>
        <p:spPr bwMode="auto">
          <a:xfrm>
            <a:off x="3880646" y="6160532"/>
            <a:ext cx="43371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 dirty="0">
                <a:solidFill>
                  <a:srgbClr val="FF0000"/>
                </a:solidFill>
              </a:rPr>
              <a:t>We remember only the important </a:t>
            </a:r>
            <a:r>
              <a:rPr lang="en-US" sz="1800" b="0" dirty="0" smtClean="0">
                <a:solidFill>
                  <a:srgbClr val="FF0000"/>
                </a:solidFill>
              </a:rPr>
              <a:t>details. </a:t>
            </a:r>
            <a:endParaRPr lang="en-US" sz="1800" b="0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52400" y="3569732"/>
            <a:ext cx="4726516" cy="2590800"/>
            <a:chOff x="3962400" y="2209800"/>
            <a:chExt cx="4726516" cy="2590800"/>
          </a:xfrm>
        </p:grpSpPr>
        <p:sp>
          <p:nvSpPr>
            <p:cNvPr id="24" name="Rectangle 13"/>
            <p:cNvSpPr>
              <a:spLocks noChangeArrowheads="1"/>
            </p:cNvSpPr>
            <p:nvPr/>
          </p:nvSpPr>
          <p:spPr bwMode="auto">
            <a:xfrm>
              <a:off x="7543799" y="3429000"/>
              <a:ext cx="1145117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 smtClean="0">
                  <a:latin typeface="Arial"/>
                  <a:cs typeface="Arial"/>
                </a:rPr>
                <a:t>NUM(</a:t>
              </a:r>
              <a:r>
                <a:rPr lang="en-US" sz="2400" dirty="0">
                  <a:latin typeface="Arial"/>
                  <a:cs typeface="Arial"/>
                </a:rPr>
                <a:t>3)</a:t>
              </a:r>
            </a:p>
          </p:txBody>
        </p:sp>
        <p:cxnSp>
          <p:nvCxnSpPr>
            <p:cNvPr id="25" name="AutoShape 14"/>
            <p:cNvCxnSpPr>
              <a:cxnSpLocks noChangeShapeType="1"/>
              <a:stCxn id="30" idx="2"/>
              <a:endCxn id="24" idx="0"/>
            </p:cNvCxnSpPr>
            <p:nvPr/>
          </p:nvCxnSpPr>
          <p:spPr bwMode="auto">
            <a:xfrm>
              <a:off x="6477000" y="2645833"/>
              <a:ext cx="1639358" cy="7831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6" name="Rectangle 15"/>
            <p:cNvSpPr>
              <a:spLocks noChangeArrowheads="1"/>
            </p:cNvSpPr>
            <p:nvPr/>
          </p:nvSpPr>
          <p:spPr bwMode="auto">
            <a:xfrm>
              <a:off x="5562600" y="4419600"/>
              <a:ext cx="11811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 smtClean="0">
                  <a:latin typeface="Arial"/>
                  <a:cs typeface="Arial"/>
                </a:rPr>
                <a:t>NUM(</a:t>
              </a:r>
              <a:r>
                <a:rPr lang="en-US" sz="2400" dirty="0">
                  <a:latin typeface="Arial"/>
                  <a:cs typeface="Arial"/>
                </a:rPr>
                <a:t>2)</a:t>
              </a:r>
            </a:p>
          </p:txBody>
        </p:sp>
        <p:sp>
          <p:nvSpPr>
            <p:cNvPr id="27" name="Rectangle 16"/>
            <p:cNvSpPr>
              <a:spLocks noChangeArrowheads="1"/>
            </p:cNvSpPr>
            <p:nvPr/>
          </p:nvSpPr>
          <p:spPr bwMode="auto">
            <a:xfrm>
              <a:off x="3962400" y="3886200"/>
              <a:ext cx="12192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 dirty="0" smtClean="0">
                  <a:latin typeface="Arial"/>
                  <a:cs typeface="Arial"/>
                </a:rPr>
                <a:t>NUM(</a:t>
              </a:r>
              <a:r>
                <a:rPr lang="en-US" sz="2400" dirty="0">
                  <a:latin typeface="Arial"/>
                  <a:cs typeface="Arial"/>
                </a:rPr>
                <a:t>1)</a:t>
              </a:r>
            </a:p>
          </p:txBody>
        </p:sp>
        <p:cxnSp>
          <p:nvCxnSpPr>
            <p:cNvPr id="28" name="AutoShape 17"/>
            <p:cNvCxnSpPr>
              <a:cxnSpLocks noChangeShapeType="1"/>
              <a:stCxn id="31" idx="2"/>
              <a:endCxn id="26" idx="0"/>
            </p:cNvCxnSpPr>
            <p:nvPr/>
          </p:nvCxnSpPr>
          <p:spPr bwMode="auto">
            <a:xfrm>
              <a:off x="5448300" y="3429000"/>
              <a:ext cx="704850" cy="990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18"/>
            <p:cNvCxnSpPr>
              <a:cxnSpLocks noChangeShapeType="1"/>
              <a:stCxn id="31" idx="2"/>
              <a:endCxn id="27" idx="0"/>
            </p:cNvCxnSpPr>
            <p:nvPr/>
          </p:nvCxnSpPr>
          <p:spPr bwMode="auto">
            <a:xfrm flipH="1">
              <a:off x="4572000" y="3429000"/>
              <a:ext cx="876300" cy="457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6296025" y="2209800"/>
              <a:ext cx="361950" cy="4360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Arial"/>
                  <a:cs typeface="Arial"/>
                </a:rPr>
                <a:t>*</a:t>
              </a:r>
            </a:p>
          </p:txBody>
        </p: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5257800" y="3124200"/>
              <a:ext cx="381000" cy="304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lang="en-US" sz="2400">
                  <a:latin typeface="Arial"/>
                  <a:cs typeface="Arial"/>
                </a:rPr>
                <a:t>+</a:t>
              </a:r>
            </a:p>
          </p:txBody>
        </p:sp>
        <p:cxnSp>
          <p:nvCxnSpPr>
            <p:cNvPr id="34" name="AutoShape 22"/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5448300" y="2645833"/>
              <a:ext cx="1028700" cy="47836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4" name="Title 35"/>
          <p:cNvSpPr>
            <a:spLocks noGrp="1"/>
          </p:cNvSpPr>
          <p:nvPr>
            <p:ph type="title"/>
          </p:nvPr>
        </p:nvSpPr>
        <p:spPr>
          <a:xfrm>
            <a:off x="914400" y="0"/>
            <a:ext cx="8229600" cy="1143000"/>
          </a:xfrm>
        </p:spPr>
        <p:txBody>
          <a:bodyPr/>
          <a:lstStyle/>
          <a:p>
            <a:r>
              <a:rPr lang="en-US" dirty="0" smtClean="0">
                <a:cs typeface="+mj-cs"/>
              </a:rPr>
              <a:t>Representing AST in Haskell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880646" y="1367162"/>
            <a:ext cx="4278760" cy="138499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/>
                <a:cs typeface="Courier New"/>
              </a:rPr>
              <a:t>data E = NUM </a:t>
            </a:r>
            <a:r>
              <a:rPr lang="en-US" sz="2800" b="1" dirty="0" err="1" smtClean="0">
                <a:latin typeface="Courier New"/>
                <a:cs typeface="Courier New"/>
              </a:rPr>
              <a:t>Int</a:t>
            </a:r>
            <a:r>
              <a:rPr lang="en-US" sz="2800" b="1" dirty="0" smtClean="0">
                <a:latin typeface="Courier New"/>
                <a:cs typeface="Courier New"/>
              </a:rPr>
              <a:t>  | </a:t>
            </a:r>
          </a:p>
          <a:p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     MULT E E | </a:t>
            </a:r>
          </a:p>
          <a:p>
            <a:r>
              <a:rPr lang="en-US" sz="2800" b="1" dirty="0">
                <a:latin typeface="Courier New"/>
                <a:cs typeface="Courier New"/>
              </a:rPr>
              <a:t> </a:t>
            </a:r>
            <a:r>
              <a:rPr lang="en-US" sz="2800" b="1" dirty="0" smtClean="0">
                <a:latin typeface="Courier New"/>
                <a:cs typeface="Courier New"/>
              </a:rPr>
              <a:t>        PLUS E E</a:t>
            </a:r>
            <a:endParaRPr lang="en-US" sz="2800" b="1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0153" y="2896589"/>
            <a:ext cx="6661850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ourier New"/>
                <a:cs typeface="Courier New"/>
              </a:rPr>
              <a:t>MULT (PLUS (NUM 1) (NUM 2)) (NUM 3)</a:t>
            </a:r>
            <a:endParaRPr lang="en-US" sz="24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63001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cs typeface="+mj-cs"/>
              </a:rPr>
              <a:t>Translating </a:t>
            </a:r>
            <a:r>
              <a:rPr lang="en-US" sz="3600" b="1" smtClean="0">
                <a:cs typeface="+mj-cs"/>
              </a:rPr>
              <a:t>simple</a:t>
            </a:r>
            <a:r>
              <a:rPr lang="en-US" sz="3600" smtClean="0">
                <a:cs typeface="+mj-cs"/>
              </a:rPr>
              <a:t> expressions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5872084" y="3221567"/>
            <a:ext cx="600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sub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4724400" y="4191000"/>
            <a:ext cx="309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i="1">
                <a:solidFill>
                  <a:schemeClr val="tx2"/>
                </a:solidFill>
                <a:latin typeface="Times New Roman" charset="0"/>
                <a:cs typeface="+mn-cs"/>
              </a:rPr>
              <a:t>leftexp                           rightexp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1752600" y="3276600"/>
            <a:ext cx="1447800" cy="366713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tx2"/>
                </a:solidFill>
                <a:latin typeface="Courier New" charset="0"/>
                <a:cs typeface="+mn-cs"/>
              </a:rPr>
              <a:t>C – 1</a:t>
            </a:r>
          </a:p>
        </p:txBody>
      </p:sp>
      <p:sp>
        <p:nvSpPr>
          <p:cNvPr id="399366" name="Line 6"/>
          <p:cNvSpPr>
            <a:spLocks noChangeShapeType="1"/>
          </p:cNvSpPr>
          <p:nvPr/>
        </p:nvSpPr>
        <p:spPr bwMode="auto">
          <a:xfrm flipH="1">
            <a:off x="5029200" y="3581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399367" name="Line 7"/>
          <p:cNvSpPr>
            <a:spLocks noChangeShapeType="1"/>
          </p:cNvSpPr>
          <p:nvPr/>
        </p:nvSpPr>
        <p:spPr bwMode="auto">
          <a:xfrm>
            <a:off x="6172200" y="3581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1143000" y="2514600"/>
            <a:ext cx="29543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399369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</p:spTree>
    <p:extLst>
      <p:ext uri="{BB962C8B-B14F-4D97-AF65-F5344CB8AC3E}">
        <p14:creationId xmlns:p14="http://schemas.microsoft.com/office/powerpoint/2010/main" val="8713879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cs typeface="+mj-cs"/>
              </a:rPr>
              <a:t>Translating </a:t>
            </a:r>
            <a:r>
              <a:rPr lang="en-US" sz="3600" b="1" smtClean="0">
                <a:cs typeface="+mj-cs"/>
              </a:rPr>
              <a:t>simple</a:t>
            </a:r>
            <a:r>
              <a:rPr lang="en-US" sz="3600" smtClean="0">
                <a:cs typeface="+mj-cs"/>
              </a:rPr>
              <a:t> expressions</a:t>
            </a:r>
          </a:p>
        </p:txBody>
      </p:sp>
      <p:sp>
        <p:nvSpPr>
          <p:cNvPr id="399365" name="Rectangle 5"/>
          <p:cNvSpPr>
            <a:spLocks noChangeArrowheads="1"/>
          </p:cNvSpPr>
          <p:nvPr/>
        </p:nvSpPr>
        <p:spPr bwMode="auto">
          <a:xfrm>
            <a:off x="1752600" y="3276600"/>
            <a:ext cx="1447800" cy="366713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tx2"/>
                </a:solidFill>
                <a:latin typeface="Courier New" charset="0"/>
                <a:cs typeface="+mn-cs"/>
              </a:rPr>
              <a:t>C – 1</a:t>
            </a:r>
          </a:p>
        </p:txBody>
      </p:sp>
      <p:grpSp>
        <p:nvGrpSpPr>
          <p:cNvPr id="28675" name="Group 1"/>
          <p:cNvGrpSpPr>
            <a:grpSpLocks/>
          </p:cNvGrpSpPr>
          <p:nvPr/>
        </p:nvGrpSpPr>
        <p:grpSpPr bwMode="auto">
          <a:xfrm>
            <a:off x="4656787" y="3581401"/>
            <a:ext cx="3339451" cy="1055132"/>
            <a:chOff x="4656774" y="3581100"/>
            <a:chExt cx="3340117" cy="1054257"/>
          </a:xfrm>
        </p:grpSpPr>
        <p:sp>
          <p:nvSpPr>
            <p:cNvPr id="399364" name="Text Box 4"/>
            <p:cNvSpPr txBox="1">
              <a:spLocks noChangeArrowheads="1"/>
            </p:cNvSpPr>
            <p:nvPr/>
          </p:nvSpPr>
          <p:spPr bwMode="auto">
            <a:xfrm>
              <a:off x="4656774" y="4266331"/>
              <a:ext cx="3340117" cy="369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dirty="0">
                  <a:solidFill>
                    <a:schemeClr val="tx2"/>
                  </a:solidFill>
                  <a:latin typeface="Arial"/>
                  <a:cs typeface="Arial"/>
                </a:rPr>
                <a:t>ID(C)                            NUM(1)</a:t>
              </a:r>
            </a:p>
          </p:txBody>
        </p:sp>
        <p:sp>
          <p:nvSpPr>
            <p:cNvPr id="399366" name="Line 6"/>
            <p:cNvSpPr>
              <a:spLocks noChangeShapeType="1"/>
            </p:cNvSpPr>
            <p:nvPr/>
          </p:nvSpPr>
          <p:spPr bwMode="auto">
            <a:xfrm flipH="1">
              <a:off x="5029261" y="3581100"/>
              <a:ext cx="1143228" cy="68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399367" name="Line 7"/>
            <p:cNvSpPr>
              <a:spLocks noChangeShapeType="1"/>
            </p:cNvSpPr>
            <p:nvPr/>
          </p:nvSpPr>
          <p:spPr bwMode="auto">
            <a:xfrm>
              <a:off x="6172489" y="3581100"/>
              <a:ext cx="1219443" cy="68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</p:grp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1143000" y="2514600"/>
            <a:ext cx="29543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399369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5872084" y="3212068"/>
            <a:ext cx="6002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tx2"/>
                </a:solidFill>
                <a:latin typeface="Courier New" charset="0"/>
              </a:rPr>
              <a:t>sub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76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cs typeface="+mj-cs"/>
              </a:rPr>
              <a:t>Translating composite expressions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5802823" y="3212068"/>
            <a:ext cx="738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 err="1" smtClean="0">
                <a:solidFill>
                  <a:schemeClr val="tx2"/>
                </a:solidFill>
                <a:latin typeface="Courier New" charset="0"/>
              </a:rPr>
              <a:t>mult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4724400" y="4191000"/>
            <a:ext cx="309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i="1">
                <a:solidFill>
                  <a:schemeClr val="tx2"/>
                </a:solidFill>
                <a:latin typeface="Times New Roman" charset="0"/>
                <a:cs typeface="+mn-cs"/>
              </a:rPr>
              <a:t>leftexp                           rightexp</a:t>
            </a: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1143000" y="3276600"/>
            <a:ext cx="3048000" cy="366713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tx2"/>
                </a:solidFill>
                <a:latin typeface="Courier New" charset="0"/>
                <a:cs typeface="+mn-cs"/>
              </a:rPr>
              <a:t>2 * (C – 1)</a:t>
            </a:r>
          </a:p>
        </p:txBody>
      </p:sp>
      <p:sp>
        <p:nvSpPr>
          <p:cNvPr id="401414" name="Line 6"/>
          <p:cNvSpPr>
            <a:spLocks noChangeShapeType="1"/>
          </p:cNvSpPr>
          <p:nvPr/>
        </p:nvSpPr>
        <p:spPr bwMode="auto">
          <a:xfrm flipH="1">
            <a:off x="5029200" y="3581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1415" name="Line 7"/>
          <p:cNvSpPr>
            <a:spLocks noChangeShapeType="1"/>
          </p:cNvSpPr>
          <p:nvPr/>
        </p:nvSpPr>
        <p:spPr bwMode="auto">
          <a:xfrm>
            <a:off x="6172200" y="3581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1143000" y="2514600"/>
            <a:ext cx="29543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  <p:sp>
        <p:nvSpPr>
          <p:cNvPr id="401418" name="AutoShape 10"/>
          <p:cNvSpPr>
            <a:spLocks noChangeArrowheads="1"/>
          </p:cNvSpPr>
          <p:nvPr/>
        </p:nvSpPr>
        <p:spPr bwMode="auto">
          <a:xfrm>
            <a:off x="5257800" y="5181600"/>
            <a:ext cx="1676400" cy="1143000"/>
          </a:xfrm>
          <a:prstGeom prst="wedgeRoundRectCallout">
            <a:avLst>
              <a:gd name="adj1" fmla="val -54449"/>
              <a:gd name="adj2" fmla="val -101528"/>
              <a:gd name="adj3" fmla="val 16667"/>
            </a:avLst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may not be constant or identifier</a:t>
            </a:r>
          </a:p>
        </p:txBody>
      </p:sp>
      <p:sp>
        <p:nvSpPr>
          <p:cNvPr id="401419" name="AutoShape 11"/>
          <p:cNvSpPr>
            <a:spLocks noChangeArrowheads="1"/>
          </p:cNvSpPr>
          <p:nvPr/>
        </p:nvSpPr>
        <p:spPr bwMode="auto">
          <a:xfrm>
            <a:off x="5257800" y="5181600"/>
            <a:ext cx="1676400" cy="1143000"/>
          </a:xfrm>
          <a:prstGeom prst="wedgeRoundRectCallout">
            <a:avLst>
              <a:gd name="adj1" fmla="val 66194"/>
              <a:gd name="adj2" fmla="val -101528"/>
              <a:gd name="adj3" fmla="val 16667"/>
            </a:avLst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i="1" dirty="0">
                <a:solidFill>
                  <a:schemeClr val="tx2"/>
                </a:solidFill>
                <a:latin typeface="Times New Roman" charset="0"/>
                <a:cs typeface="+mn-cs"/>
              </a:rPr>
              <a:t>may </a:t>
            </a:r>
            <a:r>
              <a:rPr lang="en-US" sz="1800" b="1" i="1" dirty="0">
                <a:solidFill>
                  <a:schemeClr val="tx2"/>
                </a:solidFill>
                <a:latin typeface="Times New Roman" charset="0"/>
                <a:cs typeface="+mn-cs"/>
              </a:rPr>
              <a:t>not</a:t>
            </a:r>
            <a:r>
              <a:rPr lang="en-US" sz="1800" i="1" dirty="0">
                <a:solidFill>
                  <a:schemeClr val="tx2"/>
                </a:solidFill>
                <a:latin typeface="Times New Roman" charset="0"/>
                <a:cs typeface="+mn-cs"/>
              </a:rPr>
              <a:t> be constant or identifier</a:t>
            </a:r>
          </a:p>
        </p:txBody>
      </p:sp>
    </p:spTree>
    <p:extLst>
      <p:ext uri="{BB962C8B-B14F-4D97-AF65-F5344CB8AC3E}">
        <p14:creationId xmlns:p14="http://schemas.microsoft.com/office/powerpoint/2010/main" val="39053106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smtClean="0">
                <a:cs typeface="+mj-cs"/>
              </a:rPr>
              <a:t>Translating composite expressions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5802823" y="3219450"/>
            <a:ext cx="7387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 smtClean="0">
                <a:solidFill>
                  <a:schemeClr val="tx2"/>
                </a:solidFill>
                <a:latin typeface="Courier New" charset="0"/>
                <a:cs typeface="+mn-cs"/>
              </a:rPr>
              <a:t>mult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4511204" y="4267200"/>
            <a:ext cx="1035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 smtClean="0">
                <a:solidFill>
                  <a:schemeClr val="tx2"/>
                </a:solidFill>
                <a:latin typeface="Arial"/>
                <a:cs typeface="Arial"/>
              </a:rPr>
              <a:t>NUM(</a:t>
            </a:r>
            <a:r>
              <a:rPr lang="en-US" sz="1800" dirty="0">
                <a:solidFill>
                  <a:schemeClr val="tx2"/>
                </a:solidFill>
                <a:latin typeface="Arial"/>
                <a:cs typeface="Arial"/>
              </a:rPr>
              <a:t>2)</a:t>
            </a:r>
            <a:endParaRPr lang="en-US" sz="1800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401413" name="Rectangle 5"/>
          <p:cNvSpPr>
            <a:spLocks noChangeArrowheads="1"/>
          </p:cNvSpPr>
          <p:nvPr/>
        </p:nvSpPr>
        <p:spPr bwMode="auto">
          <a:xfrm>
            <a:off x="1143000" y="3276600"/>
            <a:ext cx="3048000" cy="366713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b="1">
                <a:solidFill>
                  <a:schemeClr val="tx2"/>
                </a:solidFill>
                <a:latin typeface="Courier New" charset="0"/>
                <a:cs typeface="+mn-cs"/>
              </a:rPr>
              <a:t>2 * (C – 1)</a:t>
            </a:r>
          </a:p>
        </p:txBody>
      </p:sp>
      <p:sp>
        <p:nvSpPr>
          <p:cNvPr id="401414" name="Line 6"/>
          <p:cNvSpPr>
            <a:spLocks noChangeShapeType="1"/>
          </p:cNvSpPr>
          <p:nvPr/>
        </p:nvSpPr>
        <p:spPr bwMode="auto">
          <a:xfrm flipH="1">
            <a:off x="5029200" y="3581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1415" name="Line 7"/>
          <p:cNvSpPr>
            <a:spLocks noChangeShapeType="1"/>
          </p:cNvSpPr>
          <p:nvPr/>
        </p:nvSpPr>
        <p:spPr bwMode="auto">
          <a:xfrm>
            <a:off x="6172200" y="3581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1416" name="Text Box 8"/>
          <p:cNvSpPr txBox="1">
            <a:spLocks noChangeArrowheads="1"/>
          </p:cNvSpPr>
          <p:nvPr/>
        </p:nvSpPr>
        <p:spPr bwMode="auto">
          <a:xfrm>
            <a:off x="1143000" y="2514600"/>
            <a:ext cx="29543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401417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  <p:grpSp>
        <p:nvGrpSpPr>
          <p:cNvPr id="30729" name="Group 11"/>
          <p:cNvGrpSpPr>
            <a:grpSpLocks/>
          </p:cNvGrpSpPr>
          <p:nvPr/>
        </p:nvGrpSpPr>
        <p:grpSpPr bwMode="auto">
          <a:xfrm>
            <a:off x="5889625" y="4191000"/>
            <a:ext cx="3339451" cy="1414967"/>
            <a:chOff x="4597375" y="3219450"/>
            <a:chExt cx="3340117" cy="1413794"/>
          </a:xfrm>
        </p:grpSpPr>
        <p:sp>
          <p:nvSpPr>
            <p:cNvPr id="13" name="Text Box 3"/>
            <p:cNvSpPr txBox="1">
              <a:spLocks noChangeArrowheads="1"/>
            </p:cNvSpPr>
            <p:nvPr/>
          </p:nvSpPr>
          <p:spPr bwMode="auto">
            <a:xfrm>
              <a:off x="5799274" y="3219450"/>
              <a:ext cx="600352" cy="369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 smtClean="0">
                  <a:solidFill>
                    <a:schemeClr val="tx2"/>
                  </a:solidFill>
                  <a:latin typeface="Courier New" charset="0"/>
                  <a:cs typeface="+mn-cs"/>
                </a:rPr>
                <a:t>sub</a:t>
              </a:r>
              <a:endParaRPr lang="en-US" sz="1800" b="1" dirty="0">
                <a:solidFill>
                  <a:schemeClr val="tx2"/>
                </a:solidFill>
                <a:latin typeface="Courier New" charset="0"/>
                <a:cs typeface="+mn-cs"/>
              </a:endParaRPr>
            </a:p>
          </p:txBody>
        </p:sp>
        <p:sp>
          <p:nvSpPr>
            <p:cNvPr id="14" name="Text Box 4"/>
            <p:cNvSpPr txBox="1">
              <a:spLocks noChangeArrowheads="1"/>
            </p:cNvSpPr>
            <p:nvPr/>
          </p:nvSpPr>
          <p:spPr bwMode="auto">
            <a:xfrm>
              <a:off x="4597375" y="4264218"/>
              <a:ext cx="3340117" cy="369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dirty="0">
                  <a:solidFill>
                    <a:schemeClr val="tx2"/>
                  </a:solidFill>
                  <a:latin typeface="Arial"/>
                  <a:cs typeface="Arial"/>
                </a:rPr>
                <a:t>ID(C)                            NUM(1)</a:t>
              </a:r>
            </a:p>
          </p:txBody>
        </p:sp>
        <p:sp>
          <p:nvSpPr>
            <p:cNvPr id="15" name="Line 6"/>
            <p:cNvSpPr>
              <a:spLocks noChangeShapeType="1"/>
            </p:cNvSpPr>
            <p:nvPr/>
          </p:nvSpPr>
          <p:spPr bwMode="auto">
            <a:xfrm flipH="1">
              <a:off x="5029261" y="3581100"/>
              <a:ext cx="1143228" cy="68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>
              <a:off x="6172489" y="3581100"/>
              <a:ext cx="1219443" cy="68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663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Translating assignment </a:t>
            </a:r>
            <a:r>
              <a:rPr lang="ja-JP" altLang="en-US" sz="3600" dirty="0" smtClean="0">
                <a:latin typeface="Arial"/>
                <a:cs typeface="+mj-cs"/>
              </a:rPr>
              <a:t>“</a:t>
            </a:r>
            <a:r>
              <a:rPr lang="en-US" sz="3600" dirty="0" smtClean="0">
                <a:cs typeface="+mj-cs"/>
              </a:rPr>
              <a:t>… </a:t>
            </a:r>
            <a:r>
              <a:rPr lang="en-US" sz="3600" dirty="0" smtClean="0">
                <a:latin typeface="Courier New" charset="0"/>
                <a:cs typeface="+mj-cs"/>
              </a:rPr>
              <a:t>=</a:t>
            </a:r>
            <a:r>
              <a:rPr lang="en-US" sz="3600" dirty="0" smtClean="0">
                <a:cs typeface="+mj-cs"/>
              </a:rPr>
              <a:t> …</a:t>
            </a:r>
            <a:r>
              <a:rPr lang="ja-JP" altLang="en-US" sz="3600" dirty="0" smtClean="0">
                <a:latin typeface="Arial"/>
                <a:cs typeface="+mj-cs"/>
              </a:rPr>
              <a:t>”</a:t>
            </a:r>
            <a:endParaRPr lang="en-US" sz="3600" dirty="0" smtClean="0">
              <a:cs typeface="+mj-cs"/>
            </a:endParaRP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1143000" y="3276600"/>
            <a:ext cx="1828800" cy="366713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C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= </a:t>
            </a: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A + 5</a:t>
            </a:r>
          </a:p>
        </p:txBody>
      </p:sp>
      <p:grpSp>
        <p:nvGrpSpPr>
          <p:cNvPr id="31747" name="Group 4"/>
          <p:cNvGrpSpPr>
            <a:grpSpLocks/>
          </p:cNvGrpSpPr>
          <p:nvPr/>
        </p:nvGrpSpPr>
        <p:grpSpPr bwMode="auto">
          <a:xfrm>
            <a:off x="4641850" y="3219450"/>
            <a:ext cx="3143250" cy="1352550"/>
            <a:chOff x="2924" y="2028"/>
            <a:chExt cx="1980" cy="852"/>
          </a:xfrm>
        </p:grpSpPr>
        <p:sp>
          <p:nvSpPr>
            <p:cNvPr id="403461" name="Text Box 5"/>
            <p:cNvSpPr txBox="1">
              <a:spLocks noChangeArrowheads="1"/>
            </p:cNvSpPr>
            <p:nvPr/>
          </p:nvSpPr>
          <p:spPr bwMode="auto">
            <a:xfrm>
              <a:off x="3571" y="2028"/>
              <a:ext cx="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>
                  <a:solidFill>
                    <a:schemeClr val="tx2"/>
                  </a:solidFill>
                  <a:latin typeface="Courier New" charset="0"/>
                  <a:cs typeface="+mn-cs"/>
                </a:rPr>
                <a:t>assign</a:t>
              </a:r>
            </a:p>
          </p:txBody>
        </p:sp>
        <p:sp>
          <p:nvSpPr>
            <p:cNvPr id="403462" name="Text Box 6"/>
            <p:cNvSpPr txBox="1">
              <a:spLocks noChangeArrowheads="1"/>
            </p:cNvSpPr>
            <p:nvPr/>
          </p:nvSpPr>
          <p:spPr bwMode="auto">
            <a:xfrm>
              <a:off x="2924" y="2649"/>
              <a:ext cx="19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i="1">
                  <a:solidFill>
                    <a:schemeClr val="tx2"/>
                  </a:solidFill>
                  <a:latin typeface="Times New Roman" charset="0"/>
                  <a:cs typeface="+mn-cs"/>
                </a:rPr>
                <a:t>lhs                              expression</a:t>
              </a:r>
            </a:p>
          </p:txBody>
        </p:sp>
        <p:sp>
          <p:nvSpPr>
            <p:cNvPr id="403463" name="Line 7"/>
            <p:cNvSpPr>
              <a:spLocks noChangeShapeType="1"/>
            </p:cNvSpPr>
            <p:nvPr/>
          </p:nvSpPr>
          <p:spPr bwMode="auto">
            <a:xfrm flipH="1">
              <a:off x="3168" y="2256"/>
              <a:ext cx="72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403464" name="Line 8"/>
            <p:cNvSpPr>
              <a:spLocks noChangeShapeType="1"/>
            </p:cNvSpPr>
            <p:nvPr/>
          </p:nvSpPr>
          <p:spPr bwMode="auto">
            <a:xfrm>
              <a:off x="3888" y="2256"/>
              <a:ext cx="76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</p:grp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704850" y="2551113"/>
            <a:ext cx="2954338" cy="366712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</p:spTree>
    <p:extLst>
      <p:ext uri="{BB962C8B-B14F-4D97-AF65-F5344CB8AC3E}">
        <p14:creationId xmlns:p14="http://schemas.microsoft.com/office/powerpoint/2010/main" val="1393176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600" dirty="0" smtClean="0">
                <a:cs typeface="+mj-cs"/>
              </a:rPr>
              <a:t>Translating assignment </a:t>
            </a:r>
            <a:r>
              <a:rPr lang="ja-JP" altLang="en-US" sz="3600" dirty="0" smtClean="0">
                <a:latin typeface="Arial"/>
                <a:cs typeface="+mj-cs"/>
              </a:rPr>
              <a:t>“</a:t>
            </a:r>
            <a:r>
              <a:rPr lang="en-US" sz="3600" dirty="0" smtClean="0">
                <a:cs typeface="+mj-cs"/>
              </a:rPr>
              <a:t>… </a:t>
            </a:r>
            <a:r>
              <a:rPr lang="en-US" sz="3600" dirty="0" smtClean="0">
                <a:latin typeface="Courier New" charset="0"/>
                <a:cs typeface="+mj-cs"/>
              </a:rPr>
              <a:t>=</a:t>
            </a:r>
            <a:r>
              <a:rPr lang="en-US" sz="3600" dirty="0" smtClean="0">
                <a:cs typeface="+mj-cs"/>
              </a:rPr>
              <a:t> …</a:t>
            </a:r>
            <a:r>
              <a:rPr lang="ja-JP" altLang="en-US" sz="3600" dirty="0" smtClean="0">
                <a:latin typeface="Arial"/>
                <a:cs typeface="+mj-cs"/>
              </a:rPr>
              <a:t>”</a:t>
            </a:r>
            <a:endParaRPr lang="en-US" sz="3600" dirty="0" smtClean="0">
              <a:cs typeface="+mj-cs"/>
            </a:endParaRP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1143000" y="3276600"/>
            <a:ext cx="1828800" cy="366713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C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= </a:t>
            </a: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A + 5</a:t>
            </a:r>
          </a:p>
        </p:txBody>
      </p:sp>
      <p:sp>
        <p:nvSpPr>
          <p:cNvPr id="403465" name="Text Box 9"/>
          <p:cNvSpPr txBox="1">
            <a:spLocks noChangeArrowheads="1"/>
          </p:cNvSpPr>
          <p:nvPr/>
        </p:nvSpPr>
        <p:spPr bwMode="auto">
          <a:xfrm>
            <a:off x="704850" y="2551113"/>
            <a:ext cx="2954338" cy="366712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403466" name="Text Box 10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664301" y="3219450"/>
            <a:ext cx="10157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assign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11204" y="4267200"/>
            <a:ext cx="7794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dirty="0" smtClean="0">
                <a:solidFill>
                  <a:schemeClr val="tx2"/>
                </a:solidFill>
                <a:latin typeface="Arial"/>
                <a:cs typeface="Arial"/>
              </a:rPr>
              <a:t>ID(C</a:t>
            </a:r>
            <a:r>
              <a:rPr lang="en-US" sz="1800" dirty="0" smtClean="0">
                <a:solidFill>
                  <a:schemeClr val="tx2"/>
                </a:solidFill>
                <a:latin typeface="Arial"/>
                <a:cs typeface="Arial"/>
              </a:rPr>
              <a:t>)</a:t>
            </a:r>
            <a:endParaRPr lang="en-US" sz="1800" i="1" dirty="0">
              <a:solidFill>
                <a:schemeClr val="tx2"/>
              </a:solidFill>
              <a:latin typeface="Arial"/>
              <a:cs typeface="Arial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 flipH="1">
            <a:off x="5029200" y="3581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19" name="Line 7"/>
          <p:cNvSpPr>
            <a:spLocks noChangeShapeType="1"/>
          </p:cNvSpPr>
          <p:nvPr/>
        </p:nvSpPr>
        <p:spPr bwMode="auto">
          <a:xfrm>
            <a:off x="6172200" y="3581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grpSp>
        <p:nvGrpSpPr>
          <p:cNvPr id="20" name="Group 11"/>
          <p:cNvGrpSpPr>
            <a:grpSpLocks/>
          </p:cNvGrpSpPr>
          <p:nvPr/>
        </p:nvGrpSpPr>
        <p:grpSpPr bwMode="auto">
          <a:xfrm>
            <a:off x="5889624" y="4191000"/>
            <a:ext cx="3326715" cy="1414967"/>
            <a:chOff x="4597375" y="3219450"/>
            <a:chExt cx="3327379" cy="1413794"/>
          </a:xfrm>
        </p:grpSpPr>
        <p:sp>
          <p:nvSpPr>
            <p:cNvPr id="21" name="Text Box 3"/>
            <p:cNvSpPr txBox="1">
              <a:spLocks noChangeArrowheads="1"/>
            </p:cNvSpPr>
            <p:nvPr/>
          </p:nvSpPr>
          <p:spPr bwMode="auto">
            <a:xfrm>
              <a:off x="5733763" y="3219450"/>
              <a:ext cx="607980" cy="369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b="1" dirty="0" smtClean="0">
                  <a:solidFill>
                    <a:schemeClr val="tx2"/>
                  </a:solidFill>
                  <a:latin typeface="Courier New" charset="0"/>
                </a:rPr>
                <a:t>add</a:t>
              </a:r>
              <a:endParaRPr lang="en-US" sz="1800" b="1" dirty="0">
                <a:solidFill>
                  <a:schemeClr val="tx2"/>
                </a:solidFill>
                <a:latin typeface="Courier New" charset="0"/>
                <a:cs typeface="+mn-cs"/>
              </a:endParaRPr>
            </a:p>
          </p:txBody>
        </p:sp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4597375" y="4264218"/>
              <a:ext cx="3327379" cy="3690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lang="en-US" sz="1800" dirty="0">
                  <a:solidFill>
                    <a:schemeClr val="tx2"/>
                  </a:solidFill>
                  <a:latin typeface="Arial"/>
                  <a:cs typeface="Arial"/>
                </a:rPr>
                <a:t>ID</a:t>
              </a:r>
              <a:r>
                <a:rPr lang="en-US" sz="1800" dirty="0" smtClean="0">
                  <a:solidFill>
                    <a:schemeClr val="tx2"/>
                  </a:solidFill>
                  <a:latin typeface="Arial"/>
                  <a:cs typeface="Arial"/>
                </a:rPr>
                <a:t>(A)                            NUM(5)</a:t>
              </a:r>
              <a:endParaRPr lang="en-US" sz="1800" dirty="0">
                <a:solidFill>
                  <a:schemeClr val="tx2"/>
                </a:solidFill>
                <a:latin typeface="Arial"/>
                <a:cs typeface="Arial"/>
              </a:endParaRPr>
            </a:p>
          </p:txBody>
        </p:sp>
        <p:sp>
          <p:nvSpPr>
            <p:cNvPr id="23" name="Line 6"/>
            <p:cNvSpPr>
              <a:spLocks noChangeShapeType="1"/>
            </p:cNvSpPr>
            <p:nvPr/>
          </p:nvSpPr>
          <p:spPr bwMode="auto">
            <a:xfrm flipH="1">
              <a:off x="5029261" y="3581100"/>
              <a:ext cx="1143228" cy="68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6172489" y="3581100"/>
              <a:ext cx="1219443" cy="685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50161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400" dirty="0" smtClean="0">
                <a:cs typeface="+mj-cs"/>
              </a:rPr>
              <a:t>Translating</a:t>
            </a:r>
            <a:r>
              <a:rPr lang="en-US" dirty="0" smtClean="0">
                <a:cs typeface="+mj-cs"/>
              </a:rPr>
              <a:t> </a:t>
            </a:r>
            <a:r>
              <a:rPr lang="ja-JP" altLang="en-US" dirty="0" smtClean="0">
                <a:latin typeface="Arial"/>
                <a:cs typeface="+mj-cs"/>
              </a:rPr>
              <a:t>“</a:t>
            </a:r>
            <a:r>
              <a:rPr lang="en-US" sz="3000" dirty="0" smtClean="0">
                <a:cs typeface="+mj-cs"/>
              </a:rPr>
              <a:t>if  … else …</a:t>
            </a:r>
            <a:r>
              <a:rPr lang="ja-JP" altLang="en-US" dirty="0" smtClean="0">
                <a:latin typeface="Arial"/>
                <a:cs typeface="+mj-cs"/>
              </a:rPr>
              <a:t>”</a:t>
            </a:r>
            <a:endParaRPr lang="en-US" dirty="0" smtClean="0">
              <a:cs typeface="+mj-cs"/>
            </a:endParaRPr>
          </a:p>
        </p:txBody>
      </p:sp>
      <p:sp>
        <p:nvSpPr>
          <p:cNvPr id="405507" name="Text Box 3"/>
          <p:cNvSpPr txBox="1">
            <a:spLocks noChangeArrowheads="1"/>
          </p:cNvSpPr>
          <p:nvPr/>
        </p:nvSpPr>
        <p:spPr bwMode="auto">
          <a:xfrm>
            <a:off x="5305425" y="3219450"/>
            <a:ext cx="18303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if-then-else</a:t>
            </a:r>
          </a:p>
        </p:txBody>
      </p:sp>
      <p:sp>
        <p:nvSpPr>
          <p:cNvPr id="405508" name="Text Box 4"/>
          <p:cNvSpPr txBox="1">
            <a:spLocks noChangeArrowheads="1"/>
          </p:cNvSpPr>
          <p:nvPr/>
        </p:nvSpPr>
        <p:spPr bwMode="auto">
          <a:xfrm>
            <a:off x="4641850" y="4205288"/>
            <a:ext cx="343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i="1">
                <a:solidFill>
                  <a:schemeClr val="tx2"/>
                </a:solidFill>
                <a:latin typeface="Times New Roman" charset="0"/>
                <a:cs typeface="+mn-cs"/>
              </a:rPr>
              <a:t>test       true-branch     false-branch</a:t>
            </a:r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1143000" y="3276600"/>
            <a:ext cx="2209800" cy="1465263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if A &gt; B </a:t>
            </a:r>
            <a:r>
              <a:rPr lang="en-US" b="1" dirty="0">
                <a:solidFill>
                  <a:schemeClr val="tx2"/>
                </a:solidFill>
                <a:latin typeface="Courier New" charset="0"/>
              </a:rPr>
              <a:t>{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 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   C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= </a:t>
            </a: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A + 5;</a:t>
            </a:r>
          </a:p>
          <a:p>
            <a:pPr algn="l">
              <a:defRPr/>
            </a:pPr>
            <a:r>
              <a:rPr lang="en-US" b="1" dirty="0" smtClean="0">
                <a:solidFill>
                  <a:schemeClr val="tx2"/>
                </a:solidFill>
                <a:latin typeface="Courier New" charset="0"/>
              </a:rPr>
              <a:t>} else {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   C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= </a:t>
            </a: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B + 5;</a:t>
            </a:r>
          </a:p>
          <a:p>
            <a:pPr algn="l"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grpSp>
        <p:nvGrpSpPr>
          <p:cNvPr id="33797" name="Group 2"/>
          <p:cNvGrpSpPr>
            <a:grpSpLocks/>
          </p:cNvGrpSpPr>
          <p:nvPr/>
        </p:nvGrpSpPr>
        <p:grpSpPr bwMode="auto">
          <a:xfrm>
            <a:off x="5029200" y="3581400"/>
            <a:ext cx="2362200" cy="685800"/>
            <a:chOff x="5029200" y="3581400"/>
            <a:chExt cx="2362200" cy="685800"/>
          </a:xfrm>
        </p:grpSpPr>
        <p:sp>
          <p:nvSpPr>
            <p:cNvPr id="405510" name="Line 6"/>
            <p:cNvSpPr>
              <a:spLocks noChangeShapeType="1"/>
            </p:cNvSpPr>
            <p:nvPr/>
          </p:nvSpPr>
          <p:spPr bwMode="auto">
            <a:xfrm flipH="1">
              <a:off x="5029200" y="3581400"/>
              <a:ext cx="11430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405511" name="Line 7"/>
            <p:cNvSpPr>
              <a:spLocks noChangeShapeType="1"/>
            </p:cNvSpPr>
            <p:nvPr/>
          </p:nvSpPr>
          <p:spPr bwMode="auto">
            <a:xfrm flipH="1">
              <a:off x="6172200" y="35814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  <p:sp>
          <p:nvSpPr>
            <p:cNvPr id="405512" name="Line 8"/>
            <p:cNvSpPr>
              <a:spLocks noChangeShapeType="1"/>
            </p:cNvSpPr>
            <p:nvPr/>
          </p:nvSpPr>
          <p:spPr bwMode="auto">
            <a:xfrm>
              <a:off x="6172200" y="3581400"/>
              <a:ext cx="12192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>
                <a:cs typeface="+mn-cs"/>
              </a:endParaRPr>
            </a:p>
          </p:txBody>
        </p:sp>
      </p:grpSp>
      <p:sp>
        <p:nvSpPr>
          <p:cNvPr id="405513" name="Text Box 9"/>
          <p:cNvSpPr txBox="1">
            <a:spLocks noChangeArrowheads="1"/>
          </p:cNvSpPr>
          <p:nvPr/>
        </p:nvSpPr>
        <p:spPr bwMode="auto">
          <a:xfrm>
            <a:off x="704850" y="2551113"/>
            <a:ext cx="2954338" cy="366712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405514" name="Text Box 10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  <p:sp>
        <p:nvSpPr>
          <p:cNvPr id="33800" name="TextBox 1"/>
          <p:cNvSpPr txBox="1">
            <a:spLocks noChangeArrowheads="1"/>
          </p:cNvSpPr>
          <p:nvPr/>
        </p:nvSpPr>
        <p:spPr bwMode="auto">
          <a:xfrm>
            <a:off x="914400" y="5715000"/>
            <a:ext cx="7391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Question: </a:t>
            </a:r>
            <a:r>
              <a:rPr lang="en-US" dirty="0" smtClean="0"/>
              <a:t>what </a:t>
            </a:r>
            <a:r>
              <a:rPr lang="en-US" dirty="0"/>
              <a:t>is the AST for the code on the left?</a:t>
            </a:r>
          </a:p>
        </p:txBody>
      </p:sp>
    </p:spTree>
    <p:extLst>
      <p:ext uri="{BB962C8B-B14F-4D97-AF65-F5344CB8AC3E}">
        <p14:creationId xmlns:p14="http://schemas.microsoft.com/office/powerpoint/2010/main" val="13171617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 smtClean="0">
                <a:cs typeface="+mj-cs"/>
              </a:rPr>
              <a:t>Translating </a:t>
            </a:r>
            <a:r>
              <a:rPr lang="en-US" sz="3200" dirty="0" smtClean="0">
                <a:latin typeface="Arial"/>
              </a:rPr>
              <a:t>“</a:t>
            </a:r>
            <a:r>
              <a:rPr lang="en-US" sz="3200" dirty="0" smtClean="0">
                <a:latin typeface="Courier New" charset="0"/>
                <a:cs typeface="+mj-cs"/>
              </a:rPr>
              <a:t>stmt</a:t>
            </a:r>
            <a:r>
              <a:rPr lang="en-US" sz="3200" baseline="-25000" dirty="0" smtClean="0">
                <a:latin typeface="Courier New" charset="0"/>
                <a:cs typeface="+mj-cs"/>
              </a:rPr>
              <a:t>1</a:t>
            </a:r>
            <a:r>
              <a:rPr lang="en-US" sz="3200" dirty="0" smtClean="0">
                <a:latin typeface="Courier New" charset="0"/>
                <a:cs typeface="+mj-cs"/>
              </a:rPr>
              <a:t> ; stmt</a:t>
            </a:r>
            <a:r>
              <a:rPr lang="en-US" sz="3200" baseline="-25000" dirty="0" smtClean="0">
                <a:latin typeface="Courier New" charset="0"/>
                <a:cs typeface="+mj-cs"/>
              </a:rPr>
              <a:t>2</a:t>
            </a:r>
            <a:r>
              <a:rPr lang="en-US" sz="3200" dirty="0" smtClean="0">
                <a:latin typeface="Arial"/>
              </a:rPr>
              <a:t>”</a:t>
            </a:r>
            <a:endParaRPr lang="en-US" sz="3200" dirty="0" smtClean="0">
              <a:cs typeface="+mj-cs"/>
            </a:endParaRP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5675801" y="3212068"/>
            <a:ext cx="877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 smtClean="0">
                <a:solidFill>
                  <a:schemeClr val="tx2"/>
                </a:solidFill>
                <a:latin typeface="Courier New" charset="0"/>
                <a:cs typeface="+mn-cs"/>
              </a:rPr>
              <a:t>stmts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4721224" y="4267200"/>
            <a:ext cx="33750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i="1" dirty="0" smtClean="0">
                <a:solidFill>
                  <a:schemeClr val="tx2"/>
                </a:solidFill>
                <a:latin typeface="Times New Roman" charset="0"/>
              </a:rPr>
              <a:t>first</a:t>
            </a:r>
            <a:r>
              <a:rPr lang="en-US" sz="1800" i="1" dirty="0" smtClean="0">
                <a:solidFill>
                  <a:schemeClr val="tx2"/>
                </a:solidFill>
                <a:latin typeface="Times New Roman" charset="0"/>
                <a:cs typeface="+mn-cs"/>
              </a:rPr>
              <a:t>                                     rest</a:t>
            </a:r>
            <a:endParaRPr lang="en-US" sz="1800" i="1" dirty="0">
              <a:solidFill>
                <a:schemeClr val="tx2"/>
              </a:solidFill>
              <a:latin typeface="Times New Roman" charset="0"/>
              <a:cs typeface="+mn-cs"/>
            </a:endParaRPr>
          </a:p>
        </p:txBody>
      </p:sp>
      <p:sp>
        <p:nvSpPr>
          <p:cNvPr id="407557" name="Rectangle 5"/>
          <p:cNvSpPr>
            <a:spLocks noChangeArrowheads="1"/>
          </p:cNvSpPr>
          <p:nvPr/>
        </p:nvSpPr>
        <p:spPr bwMode="auto">
          <a:xfrm>
            <a:off x="1143000" y="3276600"/>
            <a:ext cx="1828800" cy="641350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C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= </a:t>
            </a: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A + 5;</a:t>
            </a:r>
          </a:p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C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= </a:t>
            </a: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B + 5</a:t>
            </a:r>
          </a:p>
        </p:txBody>
      </p:sp>
      <p:sp>
        <p:nvSpPr>
          <p:cNvPr id="407558" name="Line 6"/>
          <p:cNvSpPr>
            <a:spLocks noChangeShapeType="1"/>
          </p:cNvSpPr>
          <p:nvPr/>
        </p:nvSpPr>
        <p:spPr bwMode="auto">
          <a:xfrm flipH="1">
            <a:off x="5029200" y="3581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7559" name="Line 7"/>
          <p:cNvSpPr>
            <a:spLocks noChangeShapeType="1"/>
          </p:cNvSpPr>
          <p:nvPr/>
        </p:nvSpPr>
        <p:spPr bwMode="auto">
          <a:xfrm>
            <a:off x="6172200" y="3581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7560" name="Text Box 8"/>
          <p:cNvSpPr txBox="1">
            <a:spLocks noChangeArrowheads="1"/>
          </p:cNvSpPr>
          <p:nvPr/>
        </p:nvSpPr>
        <p:spPr bwMode="auto">
          <a:xfrm>
            <a:off x="704850" y="2551113"/>
            <a:ext cx="2954338" cy="366712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407561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  <p:sp>
        <p:nvSpPr>
          <p:cNvPr id="34825" name="TextBox 9"/>
          <p:cNvSpPr txBox="1">
            <a:spLocks noChangeArrowheads="1"/>
          </p:cNvSpPr>
          <p:nvPr/>
        </p:nvSpPr>
        <p:spPr bwMode="auto">
          <a:xfrm>
            <a:off x="914400" y="5715000"/>
            <a:ext cx="7391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Question: what is the AST for the code on the left?</a:t>
            </a:r>
          </a:p>
        </p:txBody>
      </p:sp>
    </p:spTree>
    <p:extLst>
      <p:ext uri="{BB962C8B-B14F-4D97-AF65-F5344CB8AC3E}">
        <p14:creationId xmlns:p14="http://schemas.microsoft.com/office/powerpoint/2010/main" val="33072889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</a:rPr>
              <a:t>Inside a Compiler</a:t>
            </a:r>
          </a:p>
        </p:txBody>
      </p:sp>
      <p:pic>
        <p:nvPicPr>
          <p:cNvPr id="18434" name="Picture 2" descr="Screen Shot 2015-01-20 at 10.4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7" t="30304" r="12003" b="35861"/>
          <a:stretch>
            <a:fillRect/>
          </a:stretch>
        </p:blipFill>
        <p:spPr bwMode="auto">
          <a:xfrm>
            <a:off x="304800" y="1676400"/>
            <a:ext cx="84137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3"/>
          <p:cNvSpPr txBox="1">
            <a:spLocks noChangeArrowheads="1"/>
          </p:cNvSpPr>
          <p:nvPr/>
        </p:nvSpPr>
        <p:spPr bwMode="auto">
          <a:xfrm>
            <a:off x="5637213" y="6550025"/>
            <a:ext cx="3506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*graphic © Keith Cooper &amp; Linda Torczon. 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228600" y="1600200"/>
            <a:ext cx="3200400" cy="2362200"/>
          </a:xfrm>
          <a:prstGeom prst="rect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685800" y="4495800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000000"/>
                </a:solidFill>
              </a:rPr>
              <a:t>Front end</a:t>
            </a: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Lexical analysis (the </a:t>
            </a:r>
            <a:r>
              <a:rPr lang="en-US" dirty="0" err="1">
                <a:solidFill>
                  <a:srgbClr val="000000"/>
                </a:solidFill>
              </a:rPr>
              <a:t>lexer</a:t>
            </a:r>
            <a:r>
              <a:rPr lang="en-US" dirty="0">
                <a:solidFill>
                  <a:srgbClr val="000000"/>
                </a:solidFill>
              </a:rPr>
              <a:t> or scanner)</a:t>
            </a:r>
          </a:p>
          <a:p>
            <a:pPr lvl="1">
              <a:buFont typeface="Arial" charset="0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Syntax analysis (parsing)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Font typeface="Arial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Semantic analysis</a:t>
            </a:r>
          </a:p>
        </p:txBody>
      </p:sp>
    </p:spTree>
    <p:extLst>
      <p:ext uri="{BB962C8B-B14F-4D97-AF65-F5344CB8AC3E}">
        <p14:creationId xmlns:p14="http://schemas.microsoft.com/office/powerpoint/2010/main" val="12181588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cs typeface="+mj-cs"/>
              </a:rPr>
              <a:t>Translating while loops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5744063" y="3210983"/>
            <a:ext cx="877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while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4641850" y="4205288"/>
            <a:ext cx="311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i="1">
                <a:solidFill>
                  <a:schemeClr val="tx2"/>
                </a:solidFill>
                <a:latin typeface="Times New Roman" charset="0"/>
                <a:cs typeface="+mn-cs"/>
              </a:rPr>
              <a:t>test                                      body</a:t>
            </a: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1143000" y="3276600"/>
            <a:ext cx="2514600" cy="923330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while A &gt; B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{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     C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= </a:t>
            </a: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A + 5;</a:t>
            </a:r>
          </a:p>
          <a:p>
            <a:pPr algn="l"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409606" name="Line 6"/>
          <p:cNvSpPr>
            <a:spLocks noChangeShapeType="1"/>
          </p:cNvSpPr>
          <p:nvPr/>
        </p:nvSpPr>
        <p:spPr bwMode="auto">
          <a:xfrm flipH="1">
            <a:off x="5029200" y="3581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9607" name="Line 7"/>
          <p:cNvSpPr>
            <a:spLocks noChangeShapeType="1"/>
          </p:cNvSpPr>
          <p:nvPr/>
        </p:nvSpPr>
        <p:spPr bwMode="auto">
          <a:xfrm>
            <a:off x="6172200" y="3581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704850" y="2551113"/>
            <a:ext cx="2954338" cy="366712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  <p:sp>
        <p:nvSpPr>
          <p:cNvPr id="35849" name="TextBox 9"/>
          <p:cNvSpPr txBox="1">
            <a:spLocks noChangeArrowheads="1"/>
          </p:cNvSpPr>
          <p:nvPr/>
        </p:nvSpPr>
        <p:spPr bwMode="auto">
          <a:xfrm>
            <a:off x="914400" y="5715000"/>
            <a:ext cx="7391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Question: </a:t>
            </a:r>
            <a:r>
              <a:rPr lang="en-US" dirty="0" smtClean="0"/>
              <a:t>what </a:t>
            </a:r>
            <a:r>
              <a:rPr lang="en-US" dirty="0"/>
              <a:t>is the AST for the code on the left?</a:t>
            </a:r>
          </a:p>
        </p:txBody>
      </p:sp>
    </p:spTree>
    <p:extLst>
      <p:ext uri="{BB962C8B-B14F-4D97-AF65-F5344CB8AC3E}">
        <p14:creationId xmlns:p14="http://schemas.microsoft.com/office/powerpoint/2010/main" val="386093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cs typeface="+mj-cs"/>
              </a:rPr>
              <a:t>Translating function declarations</a:t>
            </a:r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704850" y="2551113"/>
            <a:ext cx="2954338" cy="366712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  <p:sp>
        <p:nvSpPr>
          <p:cNvPr id="37892" name="TextBox 9"/>
          <p:cNvSpPr txBox="1">
            <a:spLocks noChangeArrowheads="1"/>
          </p:cNvSpPr>
          <p:nvPr/>
        </p:nvSpPr>
        <p:spPr bwMode="auto">
          <a:xfrm>
            <a:off x="914400" y="6248400"/>
            <a:ext cx="7391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Question: </a:t>
            </a:r>
            <a:r>
              <a:rPr lang="en-US" dirty="0" smtClean="0"/>
              <a:t>what </a:t>
            </a:r>
            <a:r>
              <a:rPr lang="en-US" dirty="0"/>
              <a:t>is the AST for the code on the left?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9599" y="3048000"/>
            <a:ext cx="2713567" cy="2308324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defRPr/>
            </a:pP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1800" b="1" dirty="0" err="1" smtClean="0">
                <a:solidFill>
                  <a:schemeClr val="tx2"/>
                </a:solidFill>
                <a:latin typeface="Courier New" charset="0"/>
                <a:cs typeface="+mn-cs"/>
              </a:rPr>
              <a:t>fn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 foo(a: i64) {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   let </a:t>
            </a:r>
            <a:r>
              <a:rPr lang="en-US" sz="1800" b="1" dirty="0" err="1" smtClean="0">
                <a:solidFill>
                  <a:schemeClr val="tx2"/>
                </a:solidFill>
                <a:latin typeface="Courier New" charset="0"/>
                <a:cs typeface="+mn-cs"/>
              </a:rPr>
              <a:t>mut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 w = 0;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 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 let z = 2;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   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w = </a:t>
            </a:r>
            <a:r>
              <a:rPr lang="en-US" sz="1800" b="1" dirty="0">
                <a:solidFill>
                  <a:schemeClr val="tx2"/>
                </a:solidFill>
                <a:latin typeface="Courier New" charset="0"/>
                <a:cs typeface="+mn-cs"/>
              </a:rPr>
              <a:t>z+4;</a:t>
            </a:r>
          </a:p>
          <a:p>
            <a:pPr algn="l"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}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>
              <a:defRPr/>
            </a:pP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>
              <a:defRPr/>
            </a:pP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grpSp>
        <p:nvGrpSpPr>
          <p:cNvPr id="37894" name="Group 2"/>
          <p:cNvGrpSpPr>
            <a:grpSpLocks/>
          </p:cNvGrpSpPr>
          <p:nvPr/>
        </p:nvGrpSpPr>
        <p:grpSpPr bwMode="auto">
          <a:xfrm>
            <a:off x="3659188" y="3276600"/>
            <a:ext cx="5789612" cy="2149475"/>
            <a:chOff x="3963988" y="3219450"/>
            <a:chExt cx="5789612" cy="2149048"/>
          </a:xfrm>
        </p:grpSpPr>
        <p:sp>
          <p:nvSpPr>
            <p:cNvPr id="409603" name="Text Box 3"/>
            <p:cNvSpPr txBox="1">
              <a:spLocks noChangeArrowheads="1"/>
            </p:cNvSpPr>
            <p:nvPr/>
          </p:nvSpPr>
          <p:spPr bwMode="auto">
            <a:xfrm>
              <a:off x="5573713" y="3219450"/>
              <a:ext cx="1154320" cy="369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800" b="1" dirty="0" err="1" smtClean="0">
                  <a:solidFill>
                    <a:schemeClr val="tx2"/>
                  </a:solidFill>
                  <a:latin typeface="Courier New" charset="0"/>
                  <a:cs typeface="+mn-cs"/>
                </a:rPr>
                <a:t>fn-decl</a:t>
              </a:r>
              <a:endParaRPr lang="en-US" sz="1800" b="1" dirty="0">
                <a:solidFill>
                  <a:schemeClr val="tx2"/>
                </a:solidFill>
                <a:latin typeface="Courier New" charset="0"/>
                <a:cs typeface="+mn-cs"/>
              </a:endParaRPr>
            </a:p>
          </p:txBody>
        </p:sp>
        <p:grpSp>
          <p:nvGrpSpPr>
            <p:cNvPr id="37896" name="Group 22"/>
            <p:cNvGrpSpPr>
              <a:grpSpLocks/>
            </p:cNvGrpSpPr>
            <p:nvPr/>
          </p:nvGrpSpPr>
          <p:grpSpPr bwMode="auto">
            <a:xfrm>
              <a:off x="4724400" y="3733800"/>
              <a:ext cx="3200400" cy="1219200"/>
              <a:chOff x="4724400" y="3581400"/>
              <a:chExt cx="3200400" cy="685800"/>
            </a:xfrm>
          </p:grpSpPr>
          <p:sp>
            <p:nvSpPr>
              <p:cNvPr id="24" name="Line 6"/>
              <p:cNvSpPr>
                <a:spLocks noChangeShapeType="1"/>
              </p:cNvSpPr>
              <p:nvPr/>
            </p:nvSpPr>
            <p:spPr bwMode="auto">
              <a:xfrm flipH="1">
                <a:off x="4724400" y="3581343"/>
                <a:ext cx="1447800" cy="6856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25" name="Line 7"/>
              <p:cNvSpPr>
                <a:spLocks noChangeShapeType="1"/>
              </p:cNvSpPr>
              <p:nvPr/>
            </p:nvSpPr>
            <p:spPr bwMode="auto">
              <a:xfrm flipH="1">
                <a:off x="6172200" y="3581343"/>
                <a:ext cx="0" cy="6856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  <p:sp>
            <p:nvSpPr>
              <p:cNvPr id="26" name="Line 8"/>
              <p:cNvSpPr>
                <a:spLocks noChangeShapeType="1"/>
              </p:cNvSpPr>
              <p:nvPr/>
            </p:nvSpPr>
            <p:spPr bwMode="auto">
              <a:xfrm>
                <a:off x="6172200" y="3581343"/>
                <a:ext cx="1752600" cy="6856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1800">
                  <a:cs typeface="+mn-cs"/>
                </a:endParaRPr>
              </a:p>
            </p:txBody>
          </p:sp>
        </p:grpSp>
        <p:sp>
          <p:nvSpPr>
            <p:cNvPr id="37897" name="TextBox 1"/>
            <p:cNvSpPr txBox="1">
              <a:spLocks noChangeArrowheads="1"/>
            </p:cNvSpPr>
            <p:nvPr/>
          </p:nvSpPr>
          <p:spPr bwMode="auto">
            <a:xfrm>
              <a:off x="3963988" y="4953000"/>
              <a:ext cx="5789612" cy="415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1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1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1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1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1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1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l"/>
              <a:r>
                <a:rPr lang="en-US" dirty="0" smtClean="0"/>
                <a:t>ID(foo)             </a:t>
              </a:r>
              <a:r>
                <a:rPr lang="en-US" i="1" dirty="0" err="1" smtClean="0">
                  <a:latin typeface="Times New Roman"/>
                  <a:cs typeface="Times New Roman"/>
                </a:rPr>
                <a:t>params</a:t>
              </a:r>
              <a:r>
                <a:rPr lang="en-US" i="1" dirty="0">
                  <a:latin typeface="Times New Roman"/>
                  <a:cs typeface="Times New Roman"/>
                </a:rPr>
                <a:t>	</a:t>
              </a:r>
              <a:r>
                <a:rPr lang="en-US" i="1" dirty="0" smtClean="0">
                  <a:latin typeface="Times New Roman"/>
                  <a:cs typeface="Times New Roman"/>
                </a:rPr>
                <a:t>	</a:t>
              </a:r>
              <a:r>
                <a:rPr lang="en-US" i="1" dirty="0">
                  <a:latin typeface="Times New Roman"/>
                  <a:cs typeface="Times New Roman"/>
                </a:rPr>
                <a:t>	</a:t>
              </a:r>
              <a:r>
                <a:rPr lang="en-US" i="1" dirty="0" err="1" smtClean="0">
                  <a:latin typeface="Times New Roman"/>
                  <a:cs typeface="Times New Roman"/>
                </a:rPr>
                <a:t>stmts</a:t>
              </a:r>
              <a:endParaRPr lang="en-US" i="1" dirty="0">
                <a:latin typeface="Times New Roman"/>
                <a:cs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895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239000" cy="1527175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 smtClean="0">
                <a:cs typeface="+mj-cs"/>
              </a:rPr>
              <a:t>Translating declarations</a:t>
            </a:r>
          </a:p>
        </p:txBody>
      </p:sp>
      <p:sp>
        <p:nvSpPr>
          <p:cNvPr id="409603" name="Text Box 3"/>
          <p:cNvSpPr txBox="1">
            <a:spLocks noChangeArrowheads="1"/>
          </p:cNvSpPr>
          <p:nvPr/>
        </p:nvSpPr>
        <p:spPr bwMode="auto">
          <a:xfrm>
            <a:off x="5733562" y="3235351"/>
            <a:ext cx="8772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err="1" smtClean="0">
                <a:solidFill>
                  <a:schemeClr val="tx2"/>
                </a:solidFill>
                <a:latin typeface="Courier New" charset="0"/>
                <a:cs typeface="+mn-cs"/>
              </a:rPr>
              <a:t>decls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409604" name="Text Box 4"/>
          <p:cNvSpPr txBox="1">
            <a:spLocks noChangeArrowheads="1"/>
          </p:cNvSpPr>
          <p:nvPr/>
        </p:nvSpPr>
        <p:spPr bwMode="auto">
          <a:xfrm>
            <a:off x="4641850" y="4205288"/>
            <a:ext cx="30317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2"/>
                </a:solidFill>
                <a:latin typeface="Times New Roman" charset="0"/>
                <a:cs typeface="+mn-cs"/>
              </a:rPr>
              <a:t> </a:t>
            </a:r>
            <a:r>
              <a:rPr lang="en-US" sz="1800" i="1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i="1" dirty="0" smtClean="0">
                <a:solidFill>
                  <a:schemeClr val="tx2"/>
                </a:solidFill>
                <a:latin typeface="Times New Roman" charset="0"/>
              </a:rPr>
              <a:t>first</a:t>
            </a:r>
            <a:r>
              <a:rPr lang="en-US" sz="1800" i="1" dirty="0" smtClean="0">
                <a:solidFill>
                  <a:schemeClr val="tx2"/>
                </a:solidFill>
                <a:latin typeface="Times New Roman" charset="0"/>
              </a:rPr>
              <a:t>                                  </a:t>
            </a:r>
            <a:r>
              <a:rPr lang="en-US" sz="1800" i="1" dirty="0">
                <a:solidFill>
                  <a:schemeClr val="tx2"/>
                </a:solidFill>
                <a:latin typeface="Times New Roman" charset="0"/>
              </a:rPr>
              <a:t>rest</a:t>
            </a:r>
          </a:p>
        </p:txBody>
      </p:sp>
      <p:sp>
        <p:nvSpPr>
          <p:cNvPr id="409605" name="Rectangle 5"/>
          <p:cNvSpPr>
            <a:spLocks noChangeArrowheads="1"/>
          </p:cNvSpPr>
          <p:nvPr/>
        </p:nvSpPr>
        <p:spPr bwMode="auto">
          <a:xfrm>
            <a:off x="1143000" y="3276600"/>
            <a:ext cx="2514600" cy="923330"/>
          </a:xfrm>
          <a:prstGeom prst="rect">
            <a:avLst/>
          </a:prstGeom>
          <a:solidFill>
            <a:srgbClr val="D4E4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b="1" dirty="0" err="1" smtClean="0">
                <a:solidFill>
                  <a:schemeClr val="tx2"/>
                </a:solidFill>
                <a:latin typeface="Courier New" charset="0"/>
                <a:cs typeface="+mn-cs"/>
              </a:rPr>
              <a:t>fn</a:t>
            </a: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 a(…) { … }</a:t>
            </a:r>
          </a:p>
          <a:p>
            <a:pPr algn="l">
              <a:defRPr/>
            </a:pPr>
            <a:r>
              <a:rPr lang="en-US" b="1" dirty="0" err="1" smtClean="0">
                <a:solidFill>
                  <a:schemeClr val="tx2"/>
                </a:solidFill>
                <a:latin typeface="Courier New" charset="0"/>
              </a:rPr>
              <a:t>fn</a:t>
            </a:r>
            <a:r>
              <a:rPr lang="en-US" b="1" dirty="0" smtClean="0">
                <a:solidFill>
                  <a:schemeClr val="tx2"/>
                </a:solidFill>
                <a:latin typeface="Courier New" charset="0"/>
              </a:rPr>
              <a:t> b(…) { … }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  <a:p>
            <a:pPr algn="l">
              <a:defRPr/>
            </a:pPr>
            <a:r>
              <a:rPr lang="en-US" sz="1800" b="1" dirty="0" smtClean="0">
                <a:solidFill>
                  <a:schemeClr val="tx2"/>
                </a:solidFill>
                <a:latin typeface="Courier New" charset="0"/>
                <a:cs typeface="+mn-cs"/>
              </a:rPr>
              <a:t>…</a:t>
            </a:r>
            <a:endParaRPr lang="en-US" sz="1800" b="1" dirty="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409606" name="Line 6"/>
          <p:cNvSpPr>
            <a:spLocks noChangeShapeType="1"/>
          </p:cNvSpPr>
          <p:nvPr/>
        </p:nvSpPr>
        <p:spPr bwMode="auto">
          <a:xfrm flipH="1">
            <a:off x="5029200" y="3581400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9607" name="Line 7"/>
          <p:cNvSpPr>
            <a:spLocks noChangeShapeType="1"/>
          </p:cNvSpPr>
          <p:nvPr/>
        </p:nvSpPr>
        <p:spPr bwMode="auto">
          <a:xfrm>
            <a:off x="6172200" y="35814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>
              <a:cs typeface="+mn-cs"/>
            </a:endParaRPr>
          </a:p>
        </p:txBody>
      </p:sp>
      <p:sp>
        <p:nvSpPr>
          <p:cNvPr id="409608" name="Text Box 8"/>
          <p:cNvSpPr txBox="1">
            <a:spLocks noChangeArrowheads="1"/>
          </p:cNvSpPr>
          <p:nvPr/>
        </p:nvSpPr>
        <p:spPr bwMode="auto">
          <a:xfrm>
            <a:off x="704850" y="2551113"/>
            <a:ext cx="2954338" cy="366712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Sample in Concrete Syntax</a:t>
            </a:r>
          </a:p>
        </p:txBody>
      </p:sp>
      <p:sp>
        <p:nvSpPr>
          <p:cNvPr id="409609" name="Text Box 9"/>
          <p:cNvSpPr txBox="1">
            <a:spLocks noChangeArrowheads="1"/>
          </p:cNvSpPr>
          <p:nvPr/>
        </p:nvSpPr>
        <p:spPr bwMode="auto">
          <a:xfrm>
            <a:off x="4648200" y="2514600"/>
            <a:ext cx="3348038" cy="366713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Corresponding Abstract Syntax</a:t>
            </a:r>
          </a:p>
        </p:txBody>
      </p:sp>
      <p:sp>
        <p:nvSpPr>
          <p:cNvPr id="36873" name="TextBox 9"/>
          <p:cNvSpPr txBox="1">
            <a:spLocks noChangeArrowheads="1"/>
          </p:cNvSpPr>
          <p:nvPr/>
        </p:nvSpPr>
        <p:spPr bwMode="auto">
          <a:xfrm>
            <a:off x="914400" y="5715000"/>
            <a:ext cx="73914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/>
              <a:t>Question: </a:t>
            </a:r>
            <a:r>
              <a:rPr lang="en-US" dirty="0" smtClean="0"/>
              <a:t>what </a:t>
            </a:r>
            <a:r>
              <a:rPr lang="en-US" dirty="0"/>
              <a:t>is the AST for the code on the left?</a:t>
            </a:r>
          </a:p>
        </p:txBody>
      </p:sp>
    </p:spTree>
    <p:extLst>
      <p:ext uri="{BB962C8B-B14F-4D97-AF65-F5344CB8AC3E}">
        <p14:creationId xmlns:p14="http://schemas.microsoft.com/office/powerpoint/2010/main" val="488353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30" name="Text Box 6"/>
          <p:cNvSpPr txBox="1">
            <a:spLocks noChangeArrowheads="1"/>
          </p:cNvSpPr>
          <p:nvPr/>
        </p:nvSpPr>
        <p:spPr bwMode="auto">
          <a:xfrm>
            <a:off x="1898619" y="2819400"/>
            <a:ext cx="66452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1800" dirty="0">
                <a:solidFill>
                  <a:schemeClr val="tx2"/>
                </a:solidFill>
                <a:cs typeface="+mn-cs"/>
              </a:rPr>
              <a:t>		…</a:t>
            </a:r>
          </a:p>
          <a:p>
            <a:pPr algn="l">
              <a:defRPr/>
            </a:pPr>
            <a:r>
              <a:rPr lang="en-US" sz="1800" dirty="0">
                <a:solidFill>
                  <a:schemeClr val="tx2"/>
                </a:solidFill>
                <a:cs typeface="+mn-cs"/>
              </a:rPr>
              <a:t>&lt;statement&gt;	</a:t>
            </a:r>
            <a:r>
              <a:rPr lang="en-US" sz="1800" dirty="0">
                <a:solidFill>
                  <a:schemeClr val="tx2"/>
                </a:solidFill>
                <a:cs typeface="+mn-cs"/>
                <a:sym typeface="Wingdings" charset="0"/>
              </a:rPr>
              <a:t> ID := &lt;expression&gt; ;	{	}</a:t>
            </a:r>
          </a:p>
          <a:p>
            <a:pPr algn="l">
              <a:defRPr/>
            </a:pPr>
            <a:r>
              <a:rPr lang="en-US" sz="1800" dirty="0">
                <a:solidFill>
                  <a:schemeClr val="tx2"/>
                </a:solidFill>
                <a:cs typeface="+mn-cs"/>
              </a:rPr>
              <a:t>&lt;statement&gt;	</a:t>
            </a:r>
            <a:r>
              <a:rPr lang="en-US" sz="1800" dirty="0">
                <a:solidFill>
                  <a:schemeClr val="tx2"/>
                </a:solidFill>
                <a:cs typeface="+mn-cs"/>
                <a:sym typeface="Wingdings" charset="0"/>
              </a:rPr>
              <a:t> read (&lt;id list&gt;) </a:t>
            </a:r>
            <a:r>
              <a:rPr lang="en-US" sz="1800" dirty="0" smtClean="0">
                <a:solidFill>
                  <a:schemeClr val="tx2"/>
                </a:solidFill>
                <a:cs typeface="+mn-cs"/>
                <a:sym typeface="Wingdings" charset="0"/>
              </a:rPr>
              <a:t>;</a:t>
            </a:r>
            <a:r>
              <a:rPr lang="en-US" dirty="0">
                <a:solidFill>
                  <a:schemeClr val="tx2"/>
                </a:solidFill>
                <a:sym typeface="Wingdings" charset="0"/>
              </a:rPr>
              <a:t>	</a:t>
            </a:r>
            <a:r>
              <a:rPr lang="en-US" dirty="0" smtClean="0">
                <a:solidFill>
                  <a:schemeClr val="tx2"/>
                </a:solidFill>
                <a:sym typeface="Wingdings" charset="0"/>
              </a:rPr>
              <a:t>	</a:t>
            </a:r>
            <a:r>
              <a:rPr lang="en-US" sz="1800" dirty="0" smtClean="0">
                <a:solidFill>
                  <a:schemeClr val="tx2"/>
                </a:solidFill>
                <a:cs typeface="+mn-cs"/>
                <a:sym typeface="Wingdings" charset="0"/>
              </a:rPr>
              <a:t>{</a:t>
            </a:r>
            <a:r>
              <a:rPr lang="en-US" sz="1800" dirty="0">
                <a:solidFill>
                  <a:schemeClr val="tx2"/>
                </a:solidFill>
                <a:cs typeface="+mn-cs"/>
                <a:sym typeface="Wingdings" charset="0"/>
              </a:rPr>
              <a:t>	}</a:t>
            </a:r>
          </a:p>
          <a:p>
            <a:pPr algn="l">
              <a:defRPr/>
            </a:pPr>
            <a:r>
              <a:rPr lang="en-US" sz="1800" dirty="0">
                <a:solidFill>
                  <a:schemeClr val="tx2"/>
                </a:solidFill>
                <a:cs typeface="+mn-cs"/>
              </a:rPr>
              <a:t>&lt;statement&gt;	</a:t>
            </a:r>
            <a:r>
              <a:rPr lang="en-US" sz="1800" dirty="0">
                <a:solidFill>
                  <a:schemeClr val="tx2"/>
                </a:solidFill>
                <a:cs typeface="+mn-cs"/>
                <a:sym typeface="Wingdings" charset="0"/>
              </a:rPr>
              <a:t> write (&lt;</a:t>
            </a:r>
            <a:r>
              <a:rPr lang="en-US" sz="1800" dirty="0" err="1">
                <a:solidFill>
                  <a:schemeClr val="tx2"/>
                </a:solidFill>
                <a:cs typeface="+mn-cs"/>
                <a:sym typeface="Wingdings" charset="0"/>
              </a:rPr>
              <a:t>expr</a:t>
            </a:r>
            <a:r>
              <a:rPr lang="en-US" sz="1800" dirty="0">
                <a:solidFill>
                  <a:schemeClr val="tx2"/>
                </a:solidFill>
                <a:cs typeface="+mn-cs"/>
                <a:sym typeface="Wingdings" charset="0"/>
              </a:rPr>
              <a:t> list&gt;)</a:t>
            </a:r>
            <a:r>
              <a:rPr lang="en-US" sz="1800" dirty="0">
                <a:cs typeface="+mn-cs"/>
                <a:sym typeface="Wingdings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cs typeface="+mn-cs"/>
                <a:sym typeface="Wingdings" charset="0"/>
              </a:rPr>
              <a:t>;	{	}</a:t>
            </a:r>
          </a:p>
          <a:p>
            <a:pPr algn="l">
              <a:defRPr/>
            </a:pPr>
            <a:r>
              <a:rPr lang="en-US" sz="1800" dirty="0">
                <a:solidFill>
                  <a:schemeClr val="tx2"/>
                </a:solidFill>
                <a:cs typeface="+mn-cs"/>
                <a:sym typeface="Wingdings" charset="0"/>
              </a:rPr>
              <a:t>		…</a:t>
            </a:r>
          </a:p>
        </p:txBody>
      </p:sp>
      <p:sp>
        <p:nvSpPr>
          <p:cNvPr id="410626" name="AutoShape 2"/>
          <p:cNvSpPr>
            <a:spLocks noChangeArrowheads="1"/>
          </p:cNvSpPr>
          <p:nvPr/>
        </p:nvSpPr>
        <p:spPr bwMode="auto">
          <a:xfrm>
            <a:off x="6934200" y="4343400"/>
            <a:ext cx="1981200" cy="381000"/>
          </a:xfrm>
          <a:prstGeom prst="wedgeRectCallout">
            <a:avLst>
              <a:gd name="adj1" fmla="val -82611"/>
              <a:gd name="adj2" fmla="val -32208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>
                <a:cs typeface="+mn-cs"/>
              </a:rPr>
              <a:t>create AST in C</a:t>
            </a:r>
          </a:p>
        </p:txBody>
      </p:sp>
      <p:sp>
        <p:nvSpPr>
          <p:cNvPr id="410627" name="AutoShape 3"/>
          <p:cNvSpPr>
            <a:spLocks noChangeArrowheads="1"/>
          </p:cNvSpPr>
          <p:nvPr/>
        </p:nvSpPr>
        <p:spPr bwMode="auto">
          <a:xfrm>
            <a:off x="6934200" y="4343400"/>
            <a:ext cx="1981200" cy="381000"/>
          </a:xfrm>
          <a:prstGeom prst="wedgeRectCallout">
            <a:avLst>
              <a:gd name="adj1" fmla="val -82051"/>
              <a:gd name="adj2" fmla="val -244583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>
                <a:cs typeface="+mn-cs"/>
              </a:rPr>
              <a:t>create AST in C</a:t>
            </a:r>
          </a:p>
        </p:txBody>
      </p:sp>
      <p:sp>
        <p:nvSpPr>
          <p:cNvPr id="410628" name="AutoShape 4"/>
          <p:cNvSpPr>
            <a:spLocks noChangeArrowheads="1"/>
          </p:cNvSpPr>
          <p:nvPr/>
        </p:nvSpPr>
        <p:spPr bwMode="auto">
          <a:xfrm>
            <a:off x="6934200" y="4343399"/>
            <a:ext cx="1981200" cy="655927"/>
          </a:xfrm>
          <a:prstGeom prst="wedgeRectCallout">
            <a:avLst>
              <a:gd name="adj1" fmla="val -87150"/>
              <a:gd name="adj2" fmla="val -11410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dirty="0">
                <a:cs typeface="+mn-cs"/>
              </a:rPr>
              <a:t>create AST in </a:t>
            </a:r>
            <a:r>
              <a:rPr lang="en-US" sz="1800" dirty="0" smtClean="0">
                <a:cs typeface="+mn-cs"/>
              </a:rPr>
              <a:t>C or</a:t>
            </a:r>
          </a:p>
          <a:p>
            <a:pPr>
              <a:defRPr/>
            </a:pPr>
            <a:r>
              <a:rPr lang="en-US" dirty="0" smtClean="0"/>
              <a:t>Haskell</a:t>
            </a:r>
            <a:endParaRPr lang="en-US" sz="1800" dirty="0">
              <a:cs typeface="+mn-cs"/>
            </a:endParaRPr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Create ASTs with </a:t>
            </a:r>
            <a:r>
              <a:rPr lang="en-US" dirty="0" smtClean="0">
                <a:cs typeface="+mj-cs"/>
              </a:rPr>
              <a:t>YACC/Happy </a:t>
            </a:r>
            <a:r>
              <a:rPr lang="en-US" dirty="0" smtClean="0">
                <a:cs typeface="+mj-cs"/>
              </a:rPr>
              <a:t>specification</a:t>
            </a:r>
          </a:p>
        </p:txBody>
      </p:sp>
      <p:sp>
        <p:nvSpPr>
          <p:cNvPr id="410631" name="Text Box 7"/>
          <p:cNvSpPr txBox="1">
            <a:spLocks noChangeArrowheads="1"/>
          </p:cNvSpPr>
          <p:nvPr/>
        </p:nvSpPr>
        <p:spPr bwMode="auto">
          <a:xfrm>
            <a:off x="771525" y="2246313"/>
            <a:ext cx="6181725" cy="369887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dirty="0">
                <a:cs typeface="+mn-cs"/>
              </a:rPr>
              <a:t>Combine code generation with a YACC style specification?</a:t>
            </a:r>
          </a:p>
        </p:txBody>
      </p:sp>
    </p:spTree>
    <p:extLst>
      <p:ext uri="{BB962C8B-B14F-4D97-AF65-F5344CB8AC3E}">
        <p14:creationId xmlns:p14="http://schemas.microsoft.com/office/powerpoint/2010/main" val="357168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Static vs. Dynamic program properties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100" b="1" dirty="0" smtClean="0">
                <a:cs typeface="+mn-cs"/>
              </a:rPr>
              <a:t>Static</a:t>
            </a:r>
            <a:r>
              <a:rPr lang="en-US" sz="2100" dirty="0" smtClean="0">
                <a:cs typeface="+mn-cs"/>
              </a:rPr>
              <a:t> properties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any property that may be determined through analysis of </a:t>
            </a:r>
            <a:r>
              <a:rPr lang="en-US" sz="2000" u="sng" dirty="0" smtClean="0"/>
              <a:t>program text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e.g., for some languages, the type of a program may be determined entirely through analysis of program source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1600" dirty="0" smtClean="0"/>
              <a:t>e.g., ML, Java, &amp; Pascal have </a:t>
            </a:r>
            <a:r>
              <a:rPr lang="ja-JP" altLang="en-US" sz="1600" dirty="0" smtClean="0">
                <a:latin typeface="Arial"/>
              </a:rPr>
              <a:t>“</a:t>
            </a:r>
            <a:r>
              <a:rPr lang="en-US" sz="1600" dirty="0" smtClean="0"/>
              <a:t>static type inference</a:t>
            </a:r>
            <a:r>
              <a:rPr lang="ja-JP" altLang="en-US" sz="1600" dirty="0" smtClean="0">
                <a:latin typeface="Arial"/>
              </a:rPr>
              <a:t>”</a:t>
            </a:r>
            <a:endParaRPr lang="en-US" sz="16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b="1" dirty="0" smtClean="0">
                <a:cs typeface="+mn-cs"/>
              </a:rPr>
              <a:t>Dynamic</a:t>
            </a:r>
            <a:r>
              <a:rPr lang="en-US" sz="2100" dirty="0" smtClean="0">
                <a:cs typeface="+mn-cs"/>
              </a:rPr>
              <a:t> properties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any property that may only be discovered through execution of the program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sz="1800" dirty="0" smtClean="0"/>
              <a:t>e.g., </a:t>
            </a:r>
            <a:r>
              <a:rPr lang="ja-JP" altLang="en-US" sz="1800" dirty="0" smtClean="0">
                <a:latin typeface="Arial"/>
              </a:rPr>
              <a:t>“</a:t>
            </a:r>
            <a:r>
              <a:rPr lang="en-US" sz="1800" dirty="0" smtClean="0"/>
              <a:t>the final result of program p is 42</a:t>
            </a:r>
            <a:r>
              <a:rPr lang="ja-JP" altLang="en-US" sz="1800" dirty="0" smtClean="0">
                <a:latin typeface="Arial"/>
              </a:rPr>
              <a:t>”</a:t>
            </a:r>
            <a:r>
              <a:rPr lang="en-US" sz="1800" dirty="0" smtClean="0"/>
              <a:t> – can</a:t>
            </a:r>
            <a:r>
              <a:rPr lang="en-US" sz="1800" dirty="0" smtClean="0">
                <a:latin typeface="Arial"/>
              </a:rPr>
              <a:t>’</a:t>
            </a:r>
            <a:r>
              <a:rPr lang="en-US" sz="1800" dirty="0" smtClean="0"/>
              <a:t>t be discovered in general without some form of execution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100" dirty="0" smtClean="0">
                <a:cs typeface="+mn-cs"/>
              </a:rPr>
              <a:t>Compilation involves many forms of </a:t>
            </a:r>
            <a:r>
              <a:rPr lang="ja-JP" altLang="en-US" sz="2100" dirty="0" smtClean="0">
                <a:latin typeface="Arial"/>
                <a:cs typeface="+mn-cs"/>
              </a:rPr>
              <a:t>“</a:t>
            </a:r>
            <a:r>
              <a:rPr lang="en-US" sz="2100" dirty="0" smtClean="0">
                <a:cs typeface="+mn-cs"/>
              </a:rPr>
              <a:t>static analysis</a:t>
            </a:r>
            <a:r>
              <a:rPr lang="ja-JP" altLang="en-US" sz="2100" dirty="0" smtClean="0">
                <a:latin typeface="Arial"/>
                <a:cs typeface="+mn-cs"/>
              </a:rPr>
              <a:t>”</a:t>
            </a:r>
            <a:endParaRPr lang="en-US" sz="2100" dirty="0" smtClean="0">
              <a:cs typeface="+mn-cs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 smtClean="0"/>
              <a:t>e.g., type checking, the definition and use of variables, information of data and control flow, …</a:t>
            </a:r>
          </a:p>
        </p:txBody>
      </p:sp>
    </p:spTree>
    <p:extLst>
      <p:ext uri="{BB962C8B-B14F-4D97-AF65-F5344CB8AC3E}">
        <p14:creationId xmlns:p14="http://schemas.microsoft.com/office/powerpoint/2010/main" val="238163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Attribute ASTs and static checking</a:t>
            </a:r>
          </a:p>
        </p:txBody>
      </p:sp>
      <p:sp>
        <p:nvSpPr>
          <p:cNvPr id="357393" name="Text Box 17"/>
          <p:cNvSpPr txBox="1">
            <a:spLocks noChangeArrowheads="1"/>
          </p:cNvSpPr>
          <p:nvPr/>
        </p:nvSpPr>
        <p:spPr bwMode="auto">
          <a:xfrm>
            <a:off x="768350" y="1905000"/>
            <a:ext cx="7723188" cy="822325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2"/>
                </a:solidFill>
                <a:cs typeface="+mn-cs"/>
              </a:rPr>
              <a:t>Assume</a:t>
            </a:r>
            <a:r>
              <a:rPr lang="en-US" sz="2400" b="0">
                <a:solidFill>
                  <a:schemeClr val="tx2"/>
                </a:solidFill>
                <a:cs typeface="+mn-cs"/>
              </a:rPr>
              <a:t>: we know Y, I, and X are variables of type float</a:t>
            </a:r>
          </a:p>
          <a:p>
            <a:pPr algn="l">
              <a:defRPr/>
            </a:pPr>
            <a:r>
              <a:rPr lang="en-US" sz="2400">
                <a:solidFill>
                  <a:schemeClr val="tx2"/>
                </a:solidFill>
                <a:cs typeface="+mn-cs"/>
              </a:rPr>
              <a:t>Question</a:t>
            </a:r>
            <a:r>
              <a:rPr lang="en-US" sz="2400" b="0">
                <a:solidFill>
                  <a:schemeClr val="tx2"/>
                </a:solidFill>
                <a:cs typeface="+mn-cs"/>
              </a:rPr>
              <a:t>: is the following a legal program?</a:t>
            </a:r>
          </a:p>
        </p:txBody>
      </p:sp>
      <p:grpSp>
        <p:nvGrpSpPr>
          <p:cNvPr id="25603" name="Group 32"/>
          <p:cNvGrpSpPr>
            <a:grpSpLocks/>
          </p:cNvGrpSpPr>
          <p:nvPr/>
        </p:nvGrpSpPr>
        <p:grpSpPr bwMode="auto">
          <a:xfrm>
            <a:off x="2185990" y="3352801"/>
            <a:ext cx="2528888" cy="2644776"/>
            <a:chOff x="3148" y="2112"/>
            <a:chExt cx="1593" cy="1666"/>
          </a:xfrm>
        </p:grpSpPr>
        <p:sp>
          <p:nvSpPr>
            <p:cNvPr id="357395" name="Text Box 19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:=</a:t>
              </a:r>
            </a:p>
          </p:txBody>
        </p:sp>
        <p:sp>
          <p:nvSpPr>
            <p:cNvPr id="357396" name="Text Box 20"/>
            <p:cNvSpPr txBox="1">
              <a:spLocks noChangeArrowheads="1"/>
            </p:cNvSpPr>
            <p:nvPr/>
          </p:nvSpPr>
          <p:spPr bwMode="auto">
            <a:xfrm>
              <a:off x="3379" y="2567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Y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57397" name="Text Box 21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+</a:t>
              </a:r>
            </a:p>
          </p:txBody>
        </p:sp>
        <p:sp>
          <p:nvSpPr>
            <p:cNvPr id="357398" name="Text Box 22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latin typeface="Courier New" charset="0"/>
                  <a:cs typeface="+mn-cs"/>
                </a:rPr>
                <a:t>*</a:t>
              </a:r>
            </a:p>
          </p:txBody>
        </p:sp>
        <p:sp>
          <p:nvSpPr>
            <p:cNvPr id="357399" name="Text Box 23"/>
            <p:cNvSpPr txBox="1">
              <a:spLocks noChangeArrowheads="1"/>
            </p:cNvSpPr>
            <p:nvPr/>
          </p:nvSpPr>
          <p:spPr bwMode="auto">
            <a:xfrm>
              <a:off x="4290" y="299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57400" name="Text Box 24"/>
            <p:cNvSpPr txBox="1">
              <a:spLocks noChangeArrowheads="1"/>
            </p:cNvSpPr>
            <p:nvPr/>
          </p:nvSpPr>
          <p:spPr bwMode="auto">
            <a:xfrm>
              <a:off x="3148" y="3479"/>
              <a:ext cx="7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NUM(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3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57401" name="Text Box 25"/>
            <p:cNvSpPr txBox="1">
              <a:spLocks noChangeArrowheads="1"/>
            </p:cNvSpPr>
            <p:nvPr/>
          </p:nvSpPr>
          <p:spPr bwMode="auto">
            <a:xfrm>
              <a:off x="4144" y="3487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X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57402" name="Line 26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7403" name="Line 27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7404" name="Line 28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7405" name="Line 29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7406" name="Line 30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7407" name="Line 31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000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Attribute ASTs and static checking</a:t>
            </a:r>
          </a:p>
        </p:txBody>
      </p:sp>
      <p:sp>
        <p:nvSpPr>
          <p:cNvPr id="359427" name="Text Box 3"/>
          <p:cNvSpPr txBox="1">
            <a:spLocks noChangeArrowheads="1"/>
          </p:cNvSpPr>
          <p:nvPr/>
        </p:nvSpPr>
        <p:spPr bwMode="auto">
          <a:xfrm>
            <a:off x="768350" y="1905000"/>
            <a:ext cx="7723188" cy="822325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>
                <a:solidFill>
                  <a:schemeClr val="tx2"/>
                </a:solidFill>
                <a:cs typeface="+mn-cs"/>
              </a:rPr>
              <a:t>Assume</a:t>
            </a:r>
            <a:r>
              <a:rPr lang="en-US" sz="2400" b="0">
                <a:solidFill>
                  <a:schemeClr val="tx2"/>
                </a:solidFill>
                <a:cs typeface="+mn-cs"/>
              </a:rPr>
              <a:t>: we know Y, I, and X are variables of type float</a:t>
            </a:r>
          </a:p>
          <a:p>
            <a:pPr algn="l">
              <a:defRPr/>
            </a:pPr>
            <a:r>
              <a:rPr lang="en-US" sz="2400">
                <a:solidFill>
                  <a:schemeClr val="tx2"/>
                </a:solidFill>
                <a:cs typeface="+mn-cs"/>
              </a:rPr>
              <a:t>Question</a:t>
            </a:r>
            <a:r>
              <a:rPr lang="en-US" sz="2400" b="0">
                <a:solidFill>
                  <a:schemeClr val="tx2"/>
                </a:solidFill>
                <a:cs typeface="+mn-cs"/>
              </a:rPr>
              <a:t>: is the following a legal program?</a:t>
            </a:r>
          </a:p>
        </p:txBody>
      </p:sp>
      <p:grpSp>
        <p:nvGrpSpPr>
          <p:cNvPr id="26627" name="Group 4"/>
          <p:cNvGrpSpPr>
            <a:grpSpLocks/>
          </p:cNvGrpSpPr>
          <p:nvPr/>
        </p:nvGrpSpPr>
        <p:grpSpPr bwMode="auto">
          <a:xfrm>
            <a:off x="2185990" y="3352801"/>
            <a:ext cx="2528888" cy="2644776"/>
            <a:chOff x="3148" y="2112"/>
            <a:chExt cx="1593" cy="1666"/>
          </a:xfrm>
        </p:grpSpPr>
        <p:sp>
          <p:nvSpPr>
            <p:cNvPr id="359429" name="Text Box 5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:=</a:t>
              </a:r>
            </a:p>
          </p:txBody>
        </p:sp>
        <p:sp>
          <p:nvSpPr>
            <p:cNvPr id="359430" name="Text Box 6"/>
            <p:cNvSpPr txBox="1">
              <a:spLocks noChangeArrowheads="1"/>
            </p:cNvSpPr>
            <p:nvPr/>
          </p:nvSpPr>
          <p:spPr bwMode="auto">
            <a:xfrm>
              <a:off x="3379" y="2567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Y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59431" name="Text Box 7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+</a:t>
              </a:r>
            </a:p>
          </p:txBody>
        </p:sp>
        <p:sp>
          <p:nvSpPr>
            <p:cNvPr id="359432" name="Text Box 8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latin typeface="Courier New" charset="0"/>
                  <a:cs typeface="+mn-cs"/>
                </a:rPr>
                <a:t>*</a:t>
              </a:r>
            </a:p>
          </p:txBody>
        </p:sp>
        <p:sp>
          <p:nvSpPr>
            <p:cNvPr id="359433" name="Text Box 9"/>
            <p:cNvSpPr txBox="1">
              <a:spLocks noChangeArrowheads="1"/>
            </p:cNvSpPr>
            <p:nvPr/>
          </p:nvSpPr>
          <p:spPr bwMode="auto">
            <a:xfrm>
              <a:off x="4290" y="299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59434" name="Text Box 10"/>
            <p:cNvSpPr txBox="1">
              <a:spLocks noChangeArrowheads="1"/>
            </p:cNvSpPr>
            <p:nvPr/>
          </p:nvSpPr>
          <p:spPr bwMode="auto">
            <a:xfrm>
              <a:off x="3148" y="3479"/>
              <a:ext cx="7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NUM(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3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59435" name="Text Box 11"/>
            <p:cNvSpPr txBox="1">
              <a:spLocks noChangeArrowheads="1"/>
            </p:cNvSpPr>
            <p:nvPr/>
          </p:nvSpPr>
          <p:spPr bwMode="auto">
            <a:xfrm>
              <a:off x="4144" y="3487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X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59436" name="Line 12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9437" name="Line 13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9438" name="Line 14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9439" name="Line 15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9440" name="Line 16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59441" name="Line 17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</p:grpSp>
      <p:sp>
        <p:nvSpPr>
          <p:cNvPr id="359442" name="Text Box 18"/>
          <p:cNvSpPr txBox="1">
            <a:spLocks noChangeArrowheads="1"/>
          </p:cNvSpPr>
          <p:nvPr/>
        </p:nvSpPr>
        <p:spPr bwMode="auto">
          <a:xfrm>
            <a:off x="5210175" y="4532313"/>
            <a:ext cx="38322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Answer:</a:t>
            </a:r>
            <a:r>
              <a:rPr lang="en-US" sz="1800" b="0">
                <a:cs typeface="+mn-cs"/>
              </a:rPr>
              <a:t> it depends on the language</a:t>
            </a:r>
          </a:p>
          <a:p>
            <a:pPr algn="l">
              <a:defRPr/>
            </a:pPr>
            <a:r>
              <a:rPr lang="en-US" sz="1800" b="0">
                <a:cs typeface="+mn-cs"/>
              </a:rPr>
              <a:t>   definition </a:t>
            </a:r>
          </a:p>
          <a:p>
            <a:pPr algn="l">
              <a:buFontTx/>
              <a:buChar char="•"/>
              <a:defRPr/>
            </a:pPr>
            <a:r>
              <a:rPr lang="en-US" sz="1800" b="0">
                <a:cs typeface="+mn-cs"/>
              </a:rPr>
              <a:t> ML, Java, etc: no implicit coercion</a:t>
            </a:r>
          </a:p>
          <a:p>
            <a:pPr algn="l">
              <a:buFontTx/>
              <a:buChar char="•"/>
              <a:defRPr/>
            </a:pPr>
            <a:r>
              <a:rPr lang="en-US" sz="1800" b="0">
                <a:cs typeface="+mn-cs"/>
              </a:rPr>
              <a:t> C, Basic, Scheme would allow</a:t>
            </a:r>
          </a:p>
        </p:txBody>
      </p:sp>
    </p:spTree>
    <p:extLst>
      <p:ext uri="{BB962C8B-B14F-4D97-AF65-F5344CB8AC3E}">
        <p14:creationId xmlns:p14="http://schemas.microsoft.com/office/powerpoint/2010/main" val="8669194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Attribute ASTs and static checking</a:t>
            </a:r>
          </a:p>
        </p:txBody>
      </p:sp>
      <p:sp>
        <p:nvSpPr>
          <p:cNvPr id="360451" name="Text Box 3"/>
          <p:cNvSpPr txBox="1">
            <a:spLocks noChangeArrowheads="1"/>
          </p:cNvSpPr>
          <p:nvPr/>
        </p:nvSpPr>
        <p:spPr bwMode="auto">
          <a:xfrm>
            <a:off x="768350" y="1905000"/>
            <a:ext cx="2601343" cy="461665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tx2"/>
                </a:solidFill>
                <a:cs typeface="+mn-cs"/>
              </a:rPr>
              <a:t>first case: </a:t>
            </a:r>
            <a:r>
              <a:rPr lang="en-US" sz="2400" b="0" dirty="0" smtClean="0">
                <a:solidFill>
                  <a:schemeClr val="tx2"/>
                </a:solidFill>
                <a:cs typeface="+mn-cs"/>
              </a:rPr>
              <a:t>it</a:t>
            </a:r>
            <a:r>
              <a:rPr lang="en-US" sz="2400" dirty="0" smtClean="0">
                <a:solidFill>
                  <a:schemeClr val="tx2"/>
                </a:solidFill>
                <a:latin typeface="Arial"/>
              </a:rPr>
              <a:t>’</a:t>
            </a:r>
            <a:r>
              <a:rPr lang="en-US" sz="2400" b="0" dirty="0" smtClean="0">
                <a:solidFill>
                  <a:schemeClr val="tx2"/>
                </a:solidFill>
                <a:cs typeface="+mn-cs"/>
              </a:rPr>
              <a:t>s </a:t>
            </a:r>
            <a:r>
              <a:rPr lang="en-US" sz="2400" b="0" dirty="0">
                <a:solidFill>
                  <a:schemeClr val="tx2"/>
                </a:solidFill>
                <a:cs typeface="+mn-cs"/>
              </a:rPr>
              <a:t>illegal</a:t>
            </a:r>
          </a:p>
        </p:txBody>
      </p:sp>
      <p:grpSp>
        <p:nvGrpSpPr>
          <p:cNvPr id="27651" name="Group 4"/>
          <p:cNvGrpSpPr>
            <a:grpSpLocks/>
          </p:cNvGrpSpPr>
          <p:nvPr/>
        </p:nvGrpSpPr>
        <p:grpSpPr bwMode="auto">
          <a:xfrm>
            <a:off x="1195388" y="3352801"/>
            <a:ext cx="2528887" cy="2644776"/>
            <a:chOff x="3148" y="2112"/>
            <a:chExt cx="1593" cy="1666"/>
          </a:xfrm>
        </p:grpSpPr>
        <p:sp>
          <p:nvSpPr>
            <p:cNvPr id="360453" name="Text Box 5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:=</a:t>
              </a:r>
            </a:p>
          </p:txBody>
        </p:sp>
        <p:sp>
          <p:nvSpPr>
            <p:cNvPr id="360454" name="Text Box 6"/>
            <p:cNvSpPr txBox="1">
              <a:spLocks noChangeArrowheads="1"/>
            </p:cNvSpPr>
            <p:nvPr/>
          </p:nvSpPr>
          <p:spPr bwMode="auto">
            <a:xfrm>
              <a:off x="3379" y="2567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Y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0455" name="Text Box 7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+</a:t>
              </a:r>
            </a:p>
          </p:txBody>
        </p:sp>
        <p:sp>
          <p:nvSpPr>
            <p:cNvPr id="360456" name="Text Box 8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latin typeface="Courier New" charset="0"/>
                  <a:cs typeface="+mn-cs"/>
                </a:rPr>
                <a:t>*</a:t>
              </a:r>
            </a:p>
          </p:txBody>
        </p:sp>
        <p:sp>
          <p:nvSpPr>
            <p:cNvPr id="360457" name="Text Box 9"/>
            <p:cNvSpPr txBox="1">
              <a:spLocks noChangeArrowheads="1"/>
            </p:cNvSpPr>
            <p:nvPr/>
          </p:nvSpPr>
          <p:spPr bwMode="auto">
            <a:xfrm>
              <a:off x="4290" y="299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0458" name="Text Box 10"/>
            <p:cNvSpPr txBox="1">
              <a:spLocks noChangeArrowheads="1"/>
            </p:cNvSpPr>
            <p:nvPr/>
          </p:nvSpPr>
          <p:spPr bwMode="auto">
            <a:xfrm>
              <a:off x="3148" y="3479"/>
              <a:ext cx="7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NUM(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3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0459" name="Text Box 11"/>
            <p:cNvSpPr txBox="1">
              <a:spLocks noChangeArrowheads="1"/>
            </p:cNvSpPr>
            <p:nvPr/>
          </p:nvSpPr>
          <p:spPr bwMode="auto">
            <a:xfrm>
              <a:off x="4144" y="3487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X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61" name="Line 13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62" name="Line 14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65" name="Line 17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</p:grpSp>
      <p:sp>
        <p:nvSpPr>
          <p:cNvPr id="360467" name="AutoShape 19"/>
          <p:cNvSpPr>
            <a:spLocks noChangeArrowheads="1"/>
          </p:cNvSpPr>
          <p:nvPr/>
        </p:nvSpPr>
        <p:spPr bwMode="auto">
          <a:xfrm>
            <a:off x="7620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integer</a:t>
            </a:r>
          </a:p>
        </p:txBody>
      </p:sp>
      <p:sp>
        <p:nvSpPr>
          <p:cNvPr id="360469" name="AutoShape 21"/>
          <p:cNvSpPr>
            <a:spLocks noChangeArrowheads="1"/>
          </p:cNvSpPr>
          <p:nvPr/>
        </p:nvSpPr>
        <p:spPr bwMode="auto">
          <a:xfrm>
            <a:off x="31242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0470" name="AutoShape 22"/>
          <p:cNvSpPr>
            <a:spLocks noChangeArrowheads="1"/>
          </p:cNvSpPr>
          <p:nvPr/>
        </p:nvSpPr>
        <p:spPr bwMode="auto">
          <a:xfrm>
            <a:off x="3810000" y="5486400"/>
            <a:ext cx="685800" cy="381000"/>
          </a:xfrm>
          <a:prstGeom prst="wedgeRectCallout">
            <a:avLst>
              <a:gd name="adj1" fmla="val -81481"/>
              <a:gd name="adj2" fmla="val -13791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0471" name="AutoShape 23"/>
          <p:cNvSpPr>
            <a:spLocks noChangeArrowheads="1"/>
          </p:cNvSpPr>
          <p:nvPr/>
        </p:nvSpPr>
        <p:spPr bwMode="auto">
          <a:xfrm>
            <a:off x="990600" y="4800600"/>
            <a:ext cx="685800" cy="381000"/>
          </a:xfrm>
          <a:prstGeom prst="wedgeRectCallout">
            <a:avLst>
              <a:gd name="adj1" fmla="val 65046"/>
              <a:gd name="adj2" fmla="val -1300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grpSp>
        <p:nvGrpSpPr>
          <p:cNvPr id="27656" name="Group 24"/>
          <p:cNvGrpSpPr>
            <a:grpSpLocks/>
          </p:cNvGrpSpPr>
          <p:nvPr/>
        </p:nvGrpSpPr>
        <p:grpSpPr bwMode="auto">
          <a:xfrm>
            <a:off x="5538790" y="3352801"/>
            <a:ext cx="2528888" cy="2644776"/>
            <a:chOff x="3148" y="2112"/>
            <a:chExt cx="1593" cy="1666"/>
          </a:xfrm>
        </p:grpSpPr>
        <p:sp>
          <p:nvSpPr>
            <p:cNvPr id="360473" name="Text Box 25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:=</a:t>
              </a:r>
            </a:p>
          </p:txBody>
        </p:sp>
        <p:sp>
          <p:nvSpPr>
            <p:cNvPr id="360474" name="Text Box 26"/>
            <p:cNvSpPr txBox="1">
              <a:spLocks noChangeArrowheads="1"/>
            </p:cNvSpPr>
            <p:nvPr/>
          </p:nvSpPr>
          <p:spPr bwMode="auto">
            <a:xfrm>
              <a:off x="3379" y="2567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Y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0475" name="Text Box 27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+</a:t>
              </a:r>
            </a:p>
          </p:txBody>
        </p:sp>
        <p:sp>
          <p:nvSpPr>
            <p:cNvPr id="360476" name="Text Box 28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latin typeface="Courier New" charset="0"/>
                  <a:cs typeface="+mn-cs"/>
                </a:rPr>
                <a:t>*</a:t>
              </a:r>
            </a:p>
          </p:txBody>
        </p:sp>
        <p:sp>
          <p:nvSpPr>
            <p:cNvPr id="360477" name="Text Box 29"/>
            <p:cNvSpPr txBox="1">
              <a:spLocks noChangeArrowheads="1"/>
            </p:cNvSpPr>
            <p:nvPr/>
          </p:nvSpPr>
          <p:spPr bwMode="auto">
            <a:xfrm>
              <a:off x="4290" y="299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0478" name="Text Box 30"/>
            <p:cNvSpPr txBox="1">
              <a:spLocks noChangeArrowheads="1"/>
            </p:cNvSpPr>
            <p:nvPr/>
          </p:nvSpPr>
          <p:spPr bwMode="auto">
            <a:xfrm>
              <a:off x="3148" y="3479"/>
              <a:ext cx="7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NUM(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3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0479" name="Text Box 31"/>
            <p:cNvSpPr txBox="1">
              <a:spLocks noChangeArrowheads="1"/>
            </p:cNvSpPr>
            <p:nvPr/>
          </p:nvSpPr>
          <p:spPr bwMode="auto">
            <a:xfrm>
              <a:off x="4144" y="3487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X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0480" name="Line 32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81" name="Line 33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82" name="Line 34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83" name="Line 35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84" name="Line 36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0485" name="Line 37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</p:grpSp>
      <p:sp>
        <p:nvSpPr>
          <p:cNvPr id="360486" name="AutoShape 38"/>
          <p:cNvSpPr>
            <a:spLocks noChangeArrowheads="1"/>
          </p:cNvSpPr>
          <p:nvPr/>
        </p:nvSpPr>
        <p:spPr bwMode="auto">
          <a:xfrm>
            <a:off x="51054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integer</a:t>
            </a:r>
          </a:p>
        </p:txBody>
      </p:sp>
      <p:sp>
        <p:nvSpPr>
          <p:cNvPr id="360487" name="AutoShape 39"/>
          <p:cNvSpPr>
            <a:spLocks noChangeArrowheads="1"/>
          </p:cNvSpPr>
          <p:nvPr/>
        </p:nvSpPr>
        <p:spPr bwMode="auto">
          <a:xfrm>
            <a:off x="74676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0490" name="AutoShape 42"/>
          <p:cNvSpPr>
            <a:spLocks noChangeArrowheads="1"/>
          </p:cNvSpPr>
          <p:nvPr/>
        </p:nvSpPr>
        <p:spPr bwMode="auto">
          <a:xfrm>
            <a:off x="4191000" y="2743200"/>
            <a:ext cx="1600200" cy="1295400"/>
          </a:xfrm>
          <a:prstGeom prst="wedgeRectCallout">
            <a:avLst>
              <a:gd name="adj1" fmla="val 111903"/>
              <a:gd name="adj2" fmla="val 119486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 i="1">
                <a:solidFill>
                  <a:schemeClr val="tx2"/>
                </a:solidFill>
                <a:latin typeface="Times New Roman" charset="0"/>
                <a:cs typeface="+mn-cs"/>
              </a:rPr>
              <a:t>no attribute can be calculated for this node!</a:t>
            </a:r>
          </a:p>
        </p:txBody>
      </p:sp>
    </p:spTree>
    <p:extLst>
      <p:ext uri="{BB962C8B-B14F-4D97-AF65-F5344CB8AC3E}">
        <p14:creationId xmlns:p14="http://schemas.microsoft.com/office/powerpoint/2010/main" val="1200172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Attribute ASTs and static checking</a:t>
            </a:r>
          </a:p>
        </p:txBody>
      </p:sp>
      <p:sp>
        <p:nvSpPr>
          <p:cNvPr id="361475" name="Text Box 3"/>
          <p:cNvSpPr txBox="1">
            <a:spLocks noChangeArrowheads="1"/>
          </p:cNvSpPr>
          <p:nvPr/>
        </p:nvSpPr>
        <p:spPr bwMode="auto">
          <a:xfrm>
            <a:off x="768350" y="1905000"/>
            <a:ext cx="7451725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400" dirty="0">
                <a:solidFill>
                  <a:schemeClr val="tx2"/>
                </a:solidFill>
                <a:cs typeface="+mn-cs"/>
              </a:rPr>
              <a:t>second case: </a:t>
            </a:r>
            <a:r>
              <a:rPr lang="en-US" sz="2400" b="0" dirty="0">
                <a:solidFill>
                  <a:schemeClr val="tx2"/>
                </a:solidFill>
                <a:cs typeface="+mn-cs"/>
              </a:rPr>
              <a:t>implicitly coerce the constant so that it</a:t>
            </a:r>
          </a:p>
          <a:p>
            <a:pPr algn="l">
              <a:defRPr/>
            </a:pPr>
            <a:r>
              <a:rPr lang="en-US" sz="2400" b="0" dirty="0">
                <a:solidFill>
                  <a:schemeClr val="tx2"/>
                </a:solidFill>
                <a:cs typeface="+mn-cs"/>
              </a:rPr>
              <a:t>  makes sense; calculate the types of the intermediate</a:t>
            </a:r>
          </a:p>
          <a:p>
            <a:pPr algn="l">
              <a:defRPr/>
            </a:pPr>
            <a:r>
              <a:rPr lang="en-US" sz="2400" b="0" dirty="0">
                <a:solidFill>
                  <a:schemeClr val="tx2"/>
                </a:solidFill>
                <a:cs typeface="+mn-cs"/>
              </a:rPr>
              <a:t>  expressions</a:t>
            </a:r>
          </a:p>
        </p:txBody>
      </p:sp>
      <p:grpSp>
        <p:nvGrpSpPr>
          <p:cNvPr id="28675" name="Group 4"/>
          <p:cNvGrpSpPr>
            <a:grpSpLocks/>
          </p:cNvGrpSpPr>
          <p:nvPr/>
        </p:nvGrpSpPr>
        <p:grpSpPr bwMode="auto">
          <a:xfrm>
            <a:off x="1195388" y="3352801"/>
            <a:ext cx="2528887" cy="2644776"/>
            <a:chOff x="3148" y="2112"/>
            <a:chExt cx="1593" cy="1666"/>
          </a:xfrm>
        </p:grpSpPr>
        <p:sp>
          <p:nvSpPr>
            <p:cNvPr id="361477" name="Text Box 5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:=</a:t>
              </a:r>
            </a:p>
          </p:txBody>
        </p:sp>
        <p:sp>
          <p:nvSpPr>
            <p:cNvPr id="361478" name="Text Box 6"/>
            <p:cNvSpPr txBox="1">
              <a:spLocks noChangeArrowheads="1"/>
            </p:cNvSpPr>
            <p:nvPr/>
          </p:nvSpPr>
          <p:spPr bwMode="auto">
            <a:xfrm>
              <a:off x="3379" y="2567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Y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1479" name="Text Box 7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+</a:t>
              </a:r>
            </a:p>
          </p:txBody>
        </p:sp>
        <p:sp>
          <p:nvSpPr>
            <p:cNvPr id="361480" name="Text Box 8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latin typeface="Courier New" charset="0"/>
                  <a:cs typeface="+mn-cs"/>
                </a:rPr>
                <a:t>*</a:t>
              </a:r>
            </a:p>
          </p:txBody>
        </p: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4290" y="299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1482" name="Text Box 10"/>
            <p:cNvSpPr txBox="1">
              <a:spLocks noChangeArrowheads="1"/>
            </p:cNvSpPr>
            <p:nvPr/>
          </p:nvSpPr>
          <p:spPr bwMode="auto">
            <a:xfrm>
              <a:off x="3148" y="3479"/>
              <a:ext cx="7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NUM(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3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1483" name="Text Box 11"/>
            <p:cNvSpPr txBox="1">
              <a:spLocks noChangeArrowheads="1"/>
            </p:cNvSpPr>
            <p:nvPr/>
          </p:nvSpPr>
          <p:spPr bwMode="auto">
            <a:xfrm>
              <a:off x="4144" y="3487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X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1484" name="Line 12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485" name="Line 13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486" name="Line 14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487" name="Line 15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488" name="Line 16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489" name="Line 17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</p:grpSp>
      <p:sp>
        <p:nvSpPr>
          <p:cNvPr id="361490" name="AutoShape 18"/>
          <p:cNvSpPr>
            <a:spLocks noChangeArrowheads="1"/>
          </p:cNvSpPr>
          <p:nvPr/>
        </p:nvSpPr>
        <p:spPr bwMode="auto">
          <a:xfrm>
            <a:off x="7620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integer</a:t>
            </a:r>
          </a:p>
        </p:txBody>
      </p:sp>
      <p:sp>
        <p:nvSpPr>
          <p:cNvPr id="361491" name="AutoShape 19"/>
          <p:cNvSpPr>
            <a:spLocks noChangeArrowheads="1"/>
          </p:cNvSpPr>
          <p:nvPr/>
        </p:nvSpPr>
        <p:spPr bwMode="auto">
          <a:xfrm>
            <a:off x="31242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1492" name="AutoShape 20"/>
          <p:cNvSpPr>
            <a:spLocks noChangeArrowheads="1"/>
          </p:cNvSpPr>
          <p:nvPr/>
        </p:nvSpPr>
        <p:spPr bwMode="auto">
          <a:xfrm>
            <a:off x="3810000" y="5486400"/>
            <a:ext cx="685800" cy="381000"/>
          </a:xfrm>
          <a:prstGeom prst="wedgeRectCallout">
            <a:avLst>
              <a:gd name="adj1" fmla="val -81481"/>
              <a:gd name="adj2" fmla="val -13791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1493" name="AutoShape 21"/>
          <p:cNvSpPr>
            <a:spLocks noChangeArrowheads="1"/>
          </p:cNvSpPr>
          <p:nvPr/>
        </p:nvSpPr>
        <p:spPr bwMode="auto">
          <a:xfrm>
            <a:off x="990600" y="4800600"/>
            <a:ext cx="685800" cy="381000"/>
          </a:xfrm>
          <a:prstGeom prst="wedgeRectCallout">
            <a:avLst>
              <a:gd name="adj1" fmla="val 65046"/>
              <a:gd name="adj2" fmla="val -1300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grpSp>
        <p:nvGrpSpPr>
          <p:cNvPr id="28680" name="Group 39"/>
          <p:cNvGrpSpPr>
            <a:grpSpLocks/>
          </p:cNvGrpSpPr>
          <p:nvPr/>
        </p:nvGrpSpPr>
        <p:grpSpPr bwMode="auto">
          <a:xfrm>
            <a:off x="5413377" y="3352801"/>
            <a:ext cx="2654301" cy="2644776"/>
            <a:chOff x="3410" y="2112"/>
            <a:chExt cx="1672" cy="1666"/>
          </a:xfrm>
        </p:grpSpPr>
        <p:sp>
          <p:nvSpPr>
            <p:cNvPr id="361495" name="Text Box 23"/>
            <p:cNvSpPr txBox="1">
              <a:spLocks noChangeArrowheads="1"/>
            </p:cNvSpPr>
            <p:nvPr/>
          </p:nvSpPr>
          <p:spPr bwMode="auto">
            <a:xfrm>
              <a:off x="4137" y="2112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:=</a:t>
              </a:r>
            </a:p>
          </p:txBody>
        </p:sp>
        <p:sp>
          <p:nvSpPr>
            <p:cNvPr id="361496" name="Text Box 24"/>
            <p:cNvSpPr txBox="1">
              <a:spLocks noChangeArrowheads="1"/>
            </p:cNvSpPr>
            <p:nvPr/>
          </p:nvSpPr>
          <p:spPr bwMode="auto">
            <a:xfrm>
              <a:off x="3720" y="2567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Y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1497" name="Text Box 25"/>
            <p:cNvSpPr txBox="1">
              <a:spLocks noChangeArrowheads="1"/>
            </p:cNvSpPr>
            <p:nvPr/>
          </p:nvSpPr>
          <p:spPr bwMode="auto">
            <a:xfrm>
              <a:off x="4481" y="256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+</a:t>
              </a:r>
            </a:p>
          </p:txBody>
        </p:sp>
        <p:sp>
          <p:nvSpPr>
            <p:cNvPr id="361498" name="Text Box 26"/>
            <p:cNvSpPr txBox="1">
              <a:spLocks noChangeArrowheads="1"/>
            </p:cNvSpPr>
            <p:nvPr/>
          </p:nvSpPr>
          <p:spPr bwMode="auto">
            <a:xfrm>
              <a:off x="4227" y="3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latin typeface="Courier New" charset="0"/>
                  <a:cs typeface="+mn-cs"/>
                </a:rPr>
                <a:t>*</a:t>
              </a:r>
            </a:p>
          </p:txBody>
        </p:sp>
        <p:sp>
          <p:nvSpPr>
            <p:cNvPr id="361499" name="Text Box 27"/>
            <p:cNvSpPr txBox="1">
              <a:spLocks noChangeArrowheads="1"/>
            </p:cNvSpPr>
            <p:nvPr/>
          </p:nvSpPr>
          <p:spPr bwMode="auto">
            <a:xfrm>
              <a:off x="4631" y="299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1500" name="Text Box 28"/>
            <p:cNvSpPr txBox="1">
              <a:spLocks noChangeArrowheads="1"/>
            </p:cNvSpPr>
            <p:nvPr/>
          </p:nvSpPr>
          <p:spPr bwMode="auto">
            <a:xfrm>
              <a:off x="3410" y="3479"/>
              <a:ext cx="8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NUM(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3.0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4485" y="3487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X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1502" name="Line 30"/>
            <p:cNvSpPr>
              <a:spLocks noChangeShapeType="1"/>
            </p:cNvSpPr>
            <p:nvPr/>
          </p:nvSpPr>
          <p:spPr bwMode="auto">
            <a:xfrm flipH="1">
              <a:off x="4037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503" name="Line 31"/>
            <p:cNvSpPr>
              <a:spLocks noChangeShapeType="1"/>
            </p:cNvSpPr>
            <p:nvPr/>
          </p:nvSpPr>
          <p:spPr bwMode="auto">
            <a:xfrm flipH="1">
              <a:off x="4325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504" name="Line 32"/>
            <p:cNvSpPr>
              <a:spLocks noChangeShapeType="1"/>
            </p:cNvSpPr>
            <p:nvPr/>
          </p:nvSpPr>
          <p:spPr bwMode="auto">
            <a:xfrm flipH="1">
              <a:off x="4085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505" name="Line 33"/>
            <p:cNvSpPr>
              <a:spLocks noChangeShapeType="1"/>
            </p:cNvSpPr>
            <p:nvPr/>
          </p:nvSpPr>
          <p:spPr bwMode="auto">
            <a:xfrm>
              <a:off x="4325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506" name="Line 34"/>
            <p:cNvSpPr>
              <a:spLocks noChangeShapeType="1"/>
            </p:cNvSpPr>
            <p:nvPr/>
          </p:nvSpPr>
          <p:spPr bwMode="auto">
            <a:xfrm>
              <a:off x="4565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1507" name="Line 35"/>
            <p:cNvSpPr>
              <a:spLocks noChangeShapeType="1"/>
            </p:cNvSpPr>
            <p:nvPr/>
          </p:nvSpPr>
          <p:spPr bwMode="auto">
            <a:xfrm>
              <a:off x="4277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</p:grpSp>
      <p:sp>
        <p:nvSpPr>
          <p:cNvPr id="361508" name="AutoShape 36"/>
          <p:cNvSpPr>
            <a:spLocks noChangeArrowheads="1"/>
          </p:cNvSpPr>
          <p:nvPr/>
        </p:nvSpPr>
        <p:spPr bwMode="auto">
          <a:xfrm>
            <a:off x="51054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1509" name="AutoShape 37"/>
          <p:cNvSpPr>
            <a:spLocks noChangeArrowheads="1"/>
          </p:cNvSpPr>
          <p:nvPr/>
        </p:nvSpPr>
        <p:spPr bwMode="auto">
          <a:xfrm>
            <a:off x="74676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1512" name="AutoShape 40"/>
          <p:cNvSpPr>
            <a:spLocks noChangeArrowheads="1"/>
          </p:cNvSpPr>
          <p:nvPr/>
        </p:nvSpPr>
        <p:spPr bwMode="auto">
          <a:xfrm>
            <a:off x="7162800" y="2819400"/>
            <a:ext cx="762000" cy="381000"/>
          </a:xfrm>
          <a:prstGeom prst="wedgeRectCallout">
            <a:avLst>
              <a:gd name="adj1" fmla="val -85208"/>
              <a:gd name="adj2" fmla="val 47791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1513" name="AutoShape 41"/>
          <p:cNvSpPr>
            <a:spLocks noChangeArrowheads="1"/>
          </p:cNvSpPr>
          <p:nvPr/>
        </p:nvSpPr>
        <p:spPr bwMode="auto">
          <a:xfrm>
            <a:off x="7162800" y="2819400"/>
            <a:ext cx="762000" cy="381000"/>
          </a:xfrm>
          <a:prstGeom prst="wedgeRectCallout">
            <a:avLst>
              <a:gd name="adj1" fmla="val -35833"/>
              <a:gd name="adj2" fmla="val 33125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bg1"/>
                </a:solidFill>
                <a:cs typeface="+mn-cs"/>
              </a:rPr>
              <a:t>float</a:t>
            </a:r>
          </a:p>
        </p:txBody>
      </p:sp>
    </p:spTree>
    <p:extLst>
      <p:ext uri="{BB962C8B-B14F-4D97-AF65-F5344CB8AC3E}">
        <p14:creationId xmlns:p14="http://schemas.microsoft.com/office/powerpoint/2010/main" val="1018484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Attribute ASTs </a:t>
            </a:r>
            <a:r>
              <a:rPr lang="en-US" dirty="0" smtClean="0">
                <a:cs typeface="+mj-cs"/>
              </a:rPr>
              <a:t>and static checking</a:t>
            </a:r>
          </a:p>
        </p:txBody>
      </p:sp>
      <p:grpSp>
        <p:nvGrpSpPr>
          <p:cNvPr id="29698" name="Group 22"/>
          <p:cNvGrpSpPr>
            <a:grpSpLocks/>
          </p:cNvGrpSpPr>
          <p:nvPr/>
        </p:nvGrpSpPr>
        <p:grpSpPr bwMode="auto">
          <a:xfrm>
            <a:off x="5413377" y="3352801"/>
            <a:ext cx="2654301" cy="2644776"/>
            <a:chOff x="3410" y="2112"/>
            <a:chExt cx="1672" cy="1666"/>
          </a:xfrm>
        </p:grpSpPr>
        <p:sp>
          <p:nvSpPr>
            <p:cNvPr id="362519" name="Text Box 23"/>
            <p:cNvSpPr txBox="1">
              <a:spLocks noChangeArrowheads="1"/>
            </p:cNvSpPr>
            <p:nvPr/>
          </p:nvSpPr>
          <p:spPr bwMode="auto">
            <a:xfrm>
              <a:off x="4137" y="2112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:=</a:t>
              </a:r>
            </a:p>
          </p:txBody>
        </p:sp>
        <p:sp>
          <p:nvSpPr>
            <p:cNvPr id="362520" name="Text Box 24"/>
            <p:cNvSpPr txBox="1">
              <a:spLocks noChangeArrowheads="1"/>
            </p:cNvSpPr>
            <p:nvPr/>
          </p:nvSpPr>
          <p:spPr bwMode="auto">
            <a:xfrm>
              <a:off x="3720" y="2567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Y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4481" y="256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+</a:t>
              </a:r>
            </a:p>
          </p:txBody>
        </p:sp>
        <p:sp>
          <p:nvSpPr>
            <p:cNvPr id="362522" name="Text Box 26"/>
            <p:cNvSpPr txBox="1">
              <a:spLocks noChangeArrowheads="1"/>
            </p:cNvSpPr>
            <p:nvPr/>
          </p:nvSpPr>
          <p:spPr bwMode="auto">
            <a:xfrm>
              <a:off x="4227" y="3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latin typeface="Courier New" charset="0"/>
                  <a:cs typeface="+mn-cs"/>
                </a:rPr>
                <a:t>*</a:t>
              </a:r>
            </a:p>
          </p:txBody>
        </p:sp>
        <p:sp>
          <p:nvSpPr>
            <p:cNvPr id="362523" name="Text Box 27"/>
            <p:cNvSpPr txBox="1">
              <a:spLocks noChangeArrowheads="1"/>
            </p:cNvSpPr>
            <p:nvPr/>
          </p:nvSpPr>
          <p:spPr bwMode="auto">
            <a:xfrm>
              <a:off x="4631" y="299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3410" y="3479"/>
              <a:ext cx="89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NUM(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3.0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2525" name="Text Box 29"/>
            <p:cNvSpPr txBox="1">
              <a:spLocks noChangeArrowheads="1"/>
            </p:cNvSpPr>
            <p:nvPr/>
          </p:nvSpPr>
          <p:spPr bwMode="auto">
            <a:xfrm>
              <a:off x="4485" y="3487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X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2526" name="Line 30"/>
            <p:cNvSpPr>
              <a:spLocks noChangeShapeType="1"/>
            </p:cNvSpPr>
            <p:nvPr/>
          </p:nvSpPr>
          <p:spPr bwMode="auto">
            <a:xfrm flipH="1">
              <a:off x="4037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2527" name="Line 31"/>
            <p:cNvSpPr>
              <a:spLocks noChangeShapeType="1"/>
            </p:cNvSpPr>
            <p:nvPr/>
          </p:nvSpPr>
          <p:spPr bwMode="auto">
            <a:xfrm flipH="1">
              <a:off x="4325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2528" name="Line 32"/>
            <p:cNvSpPr>
              <a:spLocks noChangeShapeType="1"/>
            </p:cNvSpPr>
            <p:nvPr/>
          </p:nvSpPr>
          <p:spPr bwMode="auto">
            <a:xfrm flipH="1">
              <a:off x="4085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2529" name="Line 33"/>
            <p:cNvSpPr>
              <a:spLocks noChangeShapeType="1"/>
            </p:cNvSpPr>
            <p:nvPr/>
          </p:nvSpPr>
          <p:spPr bwMode="auto">
            <a:xfrm>
              <a:off x="4325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2530" name="Line 34"/>
            <p:cNvSpPr>
              <a:spLocks noChangeShapeType="1"/>
            </p:cNvSpPr>
            <p:nvPr/>
          </p:nvSpPr>
          <p:spPr bwMode="auto">
            <a:xfrm>
              <a:off x="4565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2531" name="Line 35"/>
            <p:cNvSpPr>
              <a:spLocks noChangeShapeType="1"/>
            </p:cNvSpPr>
            <p:nvPr/>
          </p:nvSpPr>
          <p:spPr bwMode="auto">
            <a:xfrm>
              <a:off x="4277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</p:grpSp>
      <p:sp>
        <p:nvSpPr>
          <p:cNvPr id="362532" name="AutoShape 36"/>
          <p:cNvSpPr>
            <a:spLocks noChangeArrowheads="1"/>
          </p:cNvSpPr>
          <p:nvPr/>
        </p:nvSpPr>
        <p:spPr bwMode="auto">
          <a:xfrm>
            <a:off x="5105400" y="6172200"/>
            <a:ext cx="990600" cy="381000"/>
          </a:xfrm>
          <a:prstGeom prst="wedgeRectCallout">
            <a:avLst>
              <a:gd name="adj1" fmla="val 50162"/>
              <a:gd name="adj2" fmla="val -132500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2533" name="AutoShape 37"/>
          <p:cNvSpPr>
            <a:spLocks noChangeArrowheads="1"/>
          </p:cNvSpPr>
          <p:nvPr/>
        </p:nvSpPr>
        <p:spPr bwMode="auto">
          <a:xfrm>
            <a:off x="7467600" y="6172200"/>
            <a:ext cx="762000" cy="381000"/>
          </a:xfrm>
          <a:prstGeom prst="wedgeRectCallout">
            <a:avLst>
              <a:gd name="adj1" fmla="val -15833"/>
              <a:gd name="adj2" fmla="val -119167"/>
            </a:avLst>
          </a:prstGeom>
          <a:solidFill>
            <a:srgbClr val="F1F47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2534" name="AutoShape 38"/>
          <p:cNvSpPr>
            <a:spLocks noChangeArrowheads="1"/>
          </p:cNvSpPr>
          <p:nvPr/>
        </p:nvSpPr>
        <p:spPr bwMode="auto">
          <a:xfrm>
            <a:off x="7162800" y="2819400"/>
            <a:ext cx="762000" cy="381000"/>
          </a:xfrm>
          <a:prstGeom prst="wedgeRectCallout">
            <a:avLst>
              <a:gd name="adj1" fmla="val -85208"/>
              <a:gd name="adj2" fmla="val 47791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tx2"/>
                </a:solidFill>
                <a:cs typeface="+mn-cs"/>
              </a:rPr>
              <a:t>float</a:t>
            </a:r>
          </a:p>
        </p:txBody>
      </p:sp>
      <p:sp>
        <p:nvSpPr>
          <p:cNvPr id="362535" name="AutoShape 39"/>
          <p:cNvSpPr>
            <a:spLocks noChangeArrowheads="1"/>
          </p:cNvSpPr>
          <p:nvPr/>
        </p:nvSpPr>
        <p:spPr bwMode="auto">
          <a:xfrm>
            <a:off x="7162800" y="2819400"/>
            <a:ext cx="762000" cy="381000"/>
          </a:xfrm>
          <a:prstGeom prst="wedgeRectCallout">
            <a:avLst>
              <a:gd name="adj1" fmla="val -35833"/>
              <a:gd name="adj2" fmla="val 331250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1800" b="0">
                <a:solidFill>
                  <a:schemeClr val="bg1"/>
                </a:solidFill>
                <a:cs typeface="+mn-cs"/>
              </a:rPr>
              <a:t>float</a:t>
            </a:r>
          </a:p>
        </p:txBody>
      </p:sp>
      <p:sp>
        <p:nvSpPr>
          <p:cNvPr id="362536" name="AutoShape 40"/>
          <p:cNvSpPr>
            <a:spLocks noChangeArrowheads="1"/>
          </p:cNvSpPr>
          <p:nvPr/>
        </p:nvSpPr>
        <p:spPr bwMode="auto">
          <a:xfrm>
            <a:off x="1219200" y="5334000"/>
            <a:ext cx="1905000" cy="381000"/>
          </a:xfrm>
          <a:prstGeom prst="wedgeRectCallout">
            <a:avLst>
              <a:gd name="adj1" fmla="val 166167"/>
              <a:gd name="adj2" fmla="val 15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ja-JP" altLang="en-US" sz="1800" b="0">
                <a:solidFill>
                  <a:schemeClr val="tx2"/>
                </a:solidFill>
                <a:latin typeface="Arial"/>
                <a:cs typeface="+mn-cs"/>
              </a:rPr>
              <a:t>“</a:t>
            </a:r>
            <a:r>
              <a:rPr lang="en-US" sz="1800" b="0">
                <a:solidFill>
                  <a:schemeClr val="tx2"/>
                </a:solidFill>
                <a:cs typeface="+mn-cs"/>
              </a:rPr>
              <a:t>initial attributes</a:t>
            </a:r>
            <a:r>
              <a:rPr lang="ja-JP" altLang="en-US" sz="1800" b="0">
                <a:solidFill>
                  <a:schemeClr val="tx2"/>
                </a:solidFill>
                <a:latin typeface="Arial"/>
                <a:cs typeface="+mn-cs"/>
              </a:rPr>
              <a:t>”</a:t>
            </a:r>
            <a:endParaRPr lang="en-US" sz="1800" b="0">
              <a:solidFill>
                <a:schemeClr val="tx2"/>
              </a:solidFill>
              <a:cs typeface="+mn-cs"/>
            </a:endParaRPr>
          </a:p>
        </p:txBody>
      </p:sp>
      <p:sp>
        <p:nvSpPr>
          <p:cNvPr id="362537" name="AutoShape 41"/>
          <p:cNvSpPr>
            <a:spLocks noChangeArrowheads="1"/>
          </p:cNvSpPr>
          <p:nvPr/>
        </p:nvSpPr>
        <p:spPr bwMode="auto">
          <a:xfrm>
            <a:off x="1371600" y="2895600"/>
            <a:ext cx="2590800" cy="381000"/>
          </a:xfrm>
          <a:prstGeom prst="wedgeRectCallout">
            <a:avLst>
              <a:gd name="adj1" fmla="val 170894"/>
              <a:gd name="adj2" fmla="val -1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ja-JP" altLang="en-US" sz="1800" b="0">
                <a:solidFill>
                  <a:schemeClr val="tx2"/>
                </a:solidFill>
                <a:latin typeface="Arial"/>
                <a:cs typeface="+mn-cs"/>
              </a:rPr>
              <a:t>“</a:t>
            </a:r>
            <a:r>
              <a:rPr lang="en-US" sz="1800" b="0">
                <a:solidFill>
                  <a:schemeClr val="tx2"/>
                </a:solidFill>
                <a:cs typeface="+mn-cs"/>
              </a:rPr>
              <a:t>synthesized attributes</a:t>
            </a:r>
            <a:r>
              <a:rPr lang="ja-JP" altLang="en-US" sz="1800" b="0">
                <a:solidFill>
                  <a:schemeClr val="tx2"/>
                </a:solidFill>
                <a:latin typeface="Arial"/>
                <a:cs typeface="+mn-cs"/>
              </a:rPr>
              <a:t>”</a:t>
            </a:r>
            <a:endParaRPr lang="en-US" sz="1800" b="0">
              <a:solidFill>
                <a:schemeClr val="tx2"/>
              </a:solidFill>
              <a:cs typeface="+mn-cs"/>
            </a:endParaRPr>
          </a:p>
        </p:txBody>
      </p:sp>
      <p:sp>
        <p:nvSpPr>
          <p:cNvPr id="362538" name="AutoShape 42"/>
          <p:cNvSpPr>
            <a:spLocks noChangeArrowheads="1"/>
          </p:cNvSpPr>
          <p:nvPr/>
        </p:nvSpPr>
        <p:spPr bwMode="auto">
          <a:xfrm>
            <a:off x="1219200" y="5334000"/>
            <a:ext cx="1905000" cy="381000"/>
          </a:xfrm>
          <a:prstGeom prst="wedgeRectCallout">
            <a:avLst>
              <a:gd name="adj1" fmla="val 275500"/>
              <a:gd name="adj2" fmla="val 17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ja-JP" altLang="en-US" sz="1800" b="0">
                <a:solidFill>
                  <a:schemeClr val="tx2"/>
                </a:solidFill>
                <a:latin typeface="Arial"/>
                <a:cs typeface="+mn-cs"/>
              </a:rPr>
              <a:t>“</a:t>
            </a:r>
            <a:r>
              <a:rPr lang="en-US" sz="1800" b="0">
                <a:solidFill>
                  <a:schemeClr val="tx2"/>
                </a:solidFill>
                <a:cs typeface="+mn-cs"/>
              </a:rPr>
              <a:t>initial attributes</a:t>
            </a:r>
            <a:r>
              <a:rPr lang="ja-JP" altLang="en-US" sz="1800" b="0">
                <a:solidFill>
                  <a:schemeClr val="tx2"/>
                </a:solidFill>
                <a:latin typeface="Arial"/>
                <a:cs typeface="+mn-cs"/>
              </a:rPr>
              <a:t>”</a:t>
            </a:r>
            <a:endParaRPr lang="en-US" sz="1800" b="0">
              <a:solidFill>
                <a:schemeClr val="tx2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055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Front End: Lexical Analysis</a:t>
            </a:r>
          </a:p>
        </p:txBody>
      </p:sp>
      <p:grpSp>
        <p:nvGrpSpPr>
          <p:cNvPr id="19458" name="Group 29"/>
          <p:cNvGrpSpPr>
            <a:grpSpLocks/>
          </p:cNvGrpSpPr>
          <p:nvPr/>
        </p:nvGrpSpPr>
        <p:grpSpPr bwMode="auto">
          <a:xfrm>
            <a:off x="2057400" y="2590800"/>
            <a:ext cx="5257800" cy="381000"/>
            <a:chOff x="1248" y="2496"/>
            <a:chExt cx="3312" cy="240"/>
          </a:xfrm>
        </p:grpSpPr>
        <p:sp>
          <p:nvSpPr>
            <p:cNvPr id="19469" name="Rectangle 5"/>
            <p:cNvSpPr>
              <a:spLocks noChangeArrowheads="1"/>
            </p:cNvSpPr>
            <p:nvPr/>
          </p:nvSpPr>
          <p:spPr bwMode="auto">
            <a:xfrm>
              <a:off x="124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9470" name="Rectangle 6"/>
            <p:cNvSpPr>
              <a:spLocks noChangeArrowheads="1"/>
            </p:cNvSpPr>
            <p:nvPr/>
          </p:nvSpPr>
          <p:spPr bwMode="auto">
            <a:xfrm>
              <a:off x="139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9471" name="Rectangle 7"/>
            <p:cNvSpPr>
              <a:spLocks noChangeArrowheads="1"/>
            </p:cNvSpPr>
            <p:nvPr/>
          </p:nvSpPr>
          <p:spPr bwMode="auto">
            <a:xfrm>
              <a:off x="153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</a:p>
          </p:txBody>
        </p:sp>
        <p:sp>
          <p:nvSpPr>
            <p:cNvPr id="19472" name="Rectangle 8"/>
            <p:cNvSpPr>
              <a:spLocks noChangeArrowheads="1"/>
            </p:cNvSpPr>
            <p:nvPr/>
          </p:nvSpPr>
          <p:spPr bwMode="auto">
            <a:xfrm>
              <a:off x="168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9473" name="Rectangle 9"/>
            <p:cNvSpPr>
              <a:spLocks noChangeArrowheads="1"/>
            </p:cNvSpPr>
            <p:nvPr/>
          </p:nvSpPr>
          <p:spPr bwMode="auto">
            <a:xfrm>
              <a:off x="182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</a:p>
          </p:txBody>
        </p:sp>
        <p:sp>
          <p:nvSpPr>
            <p:cNvPr id="19474" name="Rectangle 10"/>
            <p:cNvSpPr>
              <a:spLocks noChangeArrowheads="1"/>
            </p:cNvSpPr>
            <p:nvPr/>
          </p:nvSpPr>
          <p:spPr bwMode="auto">
            <a:xfrm>
              <a:off x="196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Rectangle 11"/>
            <p:cNvSpPr>
              <a:spLocks noChangeArrowheads="1"/>
            </p:cNvSpPr>
            <p:nvPr/>
          </p:nvSpPr>
          <p:spPr bwMode="auto">
            <a:xfrm>
              <a:off x="211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</a:p>
          </p:txBody>
        </p:sp>
        <p:sp>
          <p:nvSpPr>
            <p:cNvPr id="19476" name="Rectangle 12"/>
            <p:cNvSpPr>
              <a:spLocks noChangeArrowheads="1"/>
            </p:cNvSpPr>
            <p:nvPr/>
          </p:nvSpPr>
          <p:spPr bwMode="auto">
            <a:xfrm>
              <a:off x="225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9477" name="Rectangle 13"/>
            <p:cNvSpPr>
              <a:spLocks noChangeArrowheads="1"/>
            </p:cNvSpPr>
            <p:nvPr/>
          </p:nvSpPr>
          <p:spPr bwMode="auto">
            <a:xfrm>
              <a:off x="240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</a:p>
          </p:txBody>
        </p:sp>
        <p:sp>
          <p:nvSpPr>
            <p:cNvPr id="19478" name="Rectangle 14"/>
            <p:cNvSpPr>
              <a:spLocks noChangeArrowheads="1"/>
            </p:cNvSpPr>
            <p:nvPr/>
          </p:nvSpPr>
          <p:spPr bwMode="auto">
            <a:xfrm>
              <a:off x="254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</a:p>
          </p:txBody>
        </p:sp>
        <p:sp>
          <p:nvSpPr>
            <p:cNvPr id="19479" name="Rectangle 15"/>
            <p:cNvSpPr>
              <a:spLocks noChangeArrowheads="1"/>
            </p:cNvSpPr>
            <p:nvPr/>
          </p:nvSpPr>
          <p:spPr bwMode="auto">
            <a:xfrm>
              <a:off x="268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9480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</a:t>
              </a:r>
            </a:p>
          </p:txBody>
        </p:sp>
        <p:sp>
          <p:nvSpPr>
            <p:cNvPr id="19481" name="Rectangle 18"/>
            <p:cNvSpPr>
              <a:spLocks noChangeArrowheads="1"/>
            </p:cNvSpPr>
            <p:nvPr/>
          </p:nvSpPr>
          <p:spPr bwMode="auto">
            <a:xfrm>
              <a:off x="297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Rectangle 19"/>
            <p:cNvSpPr>
              <a:spLocks noChangeArrowheads="1"/>
            </p:cNvSpPr>
            <p:nvPr/>
          </p:nvSpPr>
          <p:spPr bwMode="auto">
            <a:xfrm>
              <a:off x="312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F</a:t>
              </a:r>
            </a:p>
          </p:txBody>
        </p:sp>
        <p:sp>
          <p:nvSpPr>
            <p:cNvPr id="19483" name="Rectangle 20"/>
            <p:cNvSpPr>
              <a:spLocks noChangeArrowheads="1"/>
            </p:cNvSpPr>
            <p:nvPr/>
          </p:nvSpPr>
          <p:spPr bwMode="auto">
            <a:xfrm>
              <a:off x="326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9484" name="Rectangle 21"/>
            <p:cNvSpPr>
              <a:spLocks noChangeArrowheads="1"/>
            </p:cNvSpPr>
            <p:nvPr/>
          </p:nvSpPr>
          <p:spPr bwMode="auto">
            <a:xfrm>
              <a:off x="340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</a:p>
          </p:txBody>
        </p:sp>
        <p:sp>
          <p:nvSpPr>
            <p:cNvPr id="19485" name="Rectangle 22"/>
            <p:cNvSpPr>
              <a:spLocks noChangeArrowheads="1"/>
            </p:cNvSpPr>
            <p:nvPr/>
          </p:nvSpPr>
          <p:spPr bwMode="auto">
            <a:xfrm>
              <a:off x="355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Rectangle 23"/>
            <p:cNvSpPr>
              <a:spLocks noChangeArrowheads="1"/>
            </p:cNvSpPr>
            <p:nvPr/>
          </p:nvSpPr>
          <p:spPr bwMode="auto">
            <a:xfrm>
              <a:off x="369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{</a:t>
              </a:r>
            </a:p>
          </p:txBody>
        </p:sp>
        <p:sp>
          <p:nvSpPr>
            <p:cNvPr id="19487" name="Rectangle 24"/>
            <p:cNvSpPr>
              <a:spLocks noChangeArrowheads="1"/>
            </p:cNvSpPr>
            <p:nvPr/>
          </p:nvSpPr>
          <p:spPr bwMode="auto">
            <a:xfrm>
              <a:off x="3840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Rectangle 25"/>
            <p:cNvSpPr>
              <a:spLocks noChangeArrowheads="1"/>
            </p:cNvSpPr>
            <p:nvPr/>
          </p:nvSpPr>
          <p:spPr bwMode="auto">
            <a:xfrm>
              <a:off x="3984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</a:p>
          </p:txBody>
        </p:sp>
        <p:sp>
          <p:nvSpPr>
            <p:cNvPr id="19489" name="Rectangle 26"/>
            <p:cNvSpPr>
              <a:spLocks noChangeArrowheads="1"/>
            </p:cNvSpPr>
            <p:nvPr/>
          </p:nvSpPr>
          <p:spPr bwMode="auto">
            <a:xfrm>
              <a:off x="4128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</a:p>
          </p:txBody>
        </p:sp>
        <p:sp>
          <p:nvSpPr>
            <p:cNvPr id="19490" name="Rectangle 27"/>
            <p:cNvSpPr>
              <a:spLocks noChangeArrowheads="1"/>
            </p:cNvSpPr>
            <p:nvPr/>
          </p:nvSpPr>
          <p:spPr bwMode="auto">
            <a:xfrm>
              <a:off x="4272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</a:p>
          </p:txBody>
        </p:sp>
        <p:sp>
          <p:nvSpPr>
            <p:cNvPr id="19491" name="Rectangle 28"/>
            <p:cNvSpPr>
              <a:spLocks noChangeArrowheads="1"/>
            </p:cNvSpPr>
            <p:nvPr/>
          </p:nvSpPr>
          <p:spPr bwMode="auto">
            <a:xfrm>
              <a:off x="4416" y="2496"/>
              <a:ext cx="144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/>
                <a:t>…</a:t>
              </a:r>
            </a:p>
          </p:txBody>
        </p:sp>
      </p:grpSp>
      <p:sp>
        <p:nvSpPr>
          <p:cNvPr id="19459" name="Rectangle 30"/>
          <p:cNvSpPr>
            <a:spLocks noChangeArrowheads="1"/>
          </p:cNvSpPr>
          <p:nvPr/>
        </p:nvSpPr>
        <p:spPr bwMode="auto">
          <a:xfrm>
            <a:off x="1981200" y="510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class</a:t>
            </a:r>
          </a:p>
        </p:txBody>
      </p:sp>
      <p:sp>
        <p:nvSpPr>
          <p:cNvPr id="19460" name="Rectangle 31"/>
          <p:cNvSpPr>
            <a:spLocks noChangeArrowheads="1"/>
          </p:cNvSpPr>
          <p:nvPr/>
        </p:nvSpPr>
        <p:spPr bwMode="auto">
          <a:xfrm>
            <a:off x="2895600" y="51054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19461" name="Rectangle 32"/>
          <p:cNvSpPr>
            <a:spLocks noChangeArrowheads="1"/>
          </p:cNvSpPr>
          <p:nvPr/>
        </p:nvSpPr>
        <p:spPr bwMode="auto">
          <a:xfrm>
            <a:off x="3810000" y="51054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name(</a:t>
            </a:r>
            <a:r>
              <a:rPr lang="ja-JP" altLang="en-US"/>
              <a:t>“</a:t>
            </a:r>
            <a:r>
              <a:rPr lang="en-US" altLang="ja-JP"/>
              <a:t>Foo</a:t>
            </a:r>
            <a:r>
              <a:rPr lang="ja-JP" altLang="en-US"/>
              <a:t>”</a:t>
            </a:r>
            <a:r>
              <a:rPr lang="en-US" altLang="ja-JP"/>
              <a:t>)</a:t>
            </a:r>
            <a:endParaRPr lang="en-US"/>
          </a:p>
        </p:txBody>
      </p:sp>
      <p:sp>
        <p:nvSpPr>
          <p:cNvPr id="19462" name="Rectangle 33"/>
          <p:cNvSpPr>
            <a:spLocks noChangeArrowheads="1"/>
          </p:cNvSpPr>
          <p:nvPr/>
        </p:nvSpPr>
        <p:spPr bwMode="auto">
          <a:xfrm>
            <a:off x="5486400" y="51054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left-brack</a:t>
            </a:r>
          </a:p>
        </p:txBody>
      </p: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6858000" y="51054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type-int</a:t>
            </a:r>
          </a:p>
        </p:txBody>
      </p:sp>
      <p:sp>
        <p:nvSpPr>
          <p:cNvPr id="19464" name="Text Box 35"/>
          <p:cNvSpPr txBox="1">
            <a:spLocks noChangeArrowheads="1"/>
          </p:cNvSpPr>
          <p:nvPr/>
        </p:nvSpPr>
        <p:spPr bwMode="auto">
          <a:xfrm>
            <a:off x="7908925" y="49895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…</a:t>
            </a:r>
          </a:p>
        </p:txBody>
      </p:sp>
      <p:sp>
        <p:nvSpPr>
          <p:cNvPr id="19465" name="AutoShape 36"/>
          <p:cNvSpPr>
            <a:spLocks noChangeArrowheads="1"/>
          </p:cNvSpPr>
          <p:nvPr/>
        </p:nvSpPr>
        <p:spPr bwMode="auto">
          <a:xfrm>
            <a:off x="4267200" y="3505200"/>
            <a:ext cx="762000" cy="11430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lexer</a:t>
            </a:r>
          </a:p>
        </p:txBody>
      </p:sp>
      <p:sp>
        <p:nvSpPr>
          <p:cNvPr id="19466" name="Text Box 38"/>
          <p:cNvSpPr txBox="1">
            <a:spLocks noChangeArrowheads="1"/>
          </p:cNvSpPr>
          <p:nvPr/>
        </p:nvSpPr>
        <p:spPr bwMode="auto">
          <a:xfrm>
            <a:off x="288925" y="2551113"/>
            <a:ext cx="1162050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ascii form</a:t>
            </a:r>
          </a:p>
        </p:txBody>
      </p:sp>
      <p:sp>
        <p:nvSpPr>
          <p:cNvPr id="19467" name="Text Box 39"/>
          <p:cNvSpPr txBox="1">
            <a:spLocks noChangeArrowheads="1"/>
          </p:cNvSpPr>
          <p:nvPr/>
        </p:nvSpPr>
        <p:spPr bwMode="auto">
          <a:xfrm>
            <a:off x="304800" y="5043488"/>
            <a:ext cx="1143000" cy="64135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symbolic </a:t>
            </a:r>
          </a:p>
          <a:p>
            <a:pPr algn="ctr"/>
            <a:r>
              <a:rPr lang="en-US" sz="1800"/>
              <a:t>form</a:t>
            </a:r>
          </a:p>
        </p:txBody>
      </p:sp>
      <p:sp>
        <p:nvSpPr>
          <p:cNvPr id="19468" name="Text Box 40"/>
          <p:cNvSpPr txBox="1">
            <a:spLocks noChangeArrowheads="1"/>
          </p:cNvSpPr>
          <p:nvPr/>
        </p:nvSpPr>
        <p:spPr bwMode="auto">
          <a:xfrm>
            <a:off x="2940050" y="6034088"/>
            <a:ext cx="3614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rgbClr val="000000"/>
                </a:solidFill>
              </a:rPr>
              <a:t>Key Concept: regular expressions</a:t>
            </a:r>
          </a:p>
        </p:txBody>
      </p:sp>
    </p:spTree>
    <p:extLst>
      <p:ext uri="{BB962C8B-B14F-4D97-AF65-F5344CB8AC3E}">
        <p14:creationId xmlns:p14="http://schemas.microsoft.com/office/powerpoint/2010/main" val="266339913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Screen Shot 2015-01-20 at 10.43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77" t="30304" r="12003" b="35861"/>
          <a:stretch>
            <a:fillRect/>
          </a:stretch>
        </p:blipFill>
        <p:spPr bwMode="auto">
          <a:xfrm>
            <a:off x="304800" y="1676400"/>
            <a:ext cx="84137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extBox 3"/>
          <p:cNvSpPr txBox="1">
            <a:spLocks noChangeArrowheads="1"/>
          </p:cNvSpPr>
          <p:nvPr/>
        </p:nvSpPr>
        <p:spPr bwMode="auto">
          <a:xfrm>
            <a:off x="5637213" y="6550025"/>
            <a:ext cx="3506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/>
              <a:t>*graphic © Keith Cooper &amp; Linda Torczon. 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Intermediate Representations</a:t>
            </a:r>
          </a:p>
        </p:txBody>
      </p:sp>
      <p:sp>
        <p:nvSpPr>
          <p:cNvPr id="3" name="Oval 2"/>
          <p:cNvSpPr/>
          <p:nvPr/>
        </p:nvSpPr>
        <p:spPr>
          <a:xfrm>
            <a:off x="2910417" y="1676400"/>
            <a:ext cx="836083" cy="164041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55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578" name="Straight Connector 4"/>
          <p:cNvCxnSpPr>
            <a:cxnSpLocks noChangeShapeType="1"/>
            <a:stCxn id="24584" idx="3"/>
            <a:endCxn id="24588" idx="1"/>
          </p:cNvCxnSpPr>
          <p:nvPr/>
        </p:nvCxnSpPr>
        <p:spPr bwMode="auto">
          <a:xfrm>
            <a:off x="1368425" y="2592388"/>
            <a:ext cx="6099175" cy="4572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79" name="Straight Connector 5"/>
          <p:cNvCxnSpPr>
            <a:cxnSpLocks noChangeShapeType="1"/>
            <a:stCxn id="24587" idx="3"/>
            <a:endCxn id="24590" idx="1"/>
          </p:cNvCxnSpPr>
          <p:nvPr/>
        </p:nvCxnSpPr>
        <p:spPr bwMode="auto">
          <a:xfrm flipV="1">
            <a:off x="1300163" y="5106988"/>
            <a:ext cx="6167437" cy="4572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0" name="Straight Connector 6"/>
          <p:cNvCxnSpPr>
            <a:cxnSpLocks noChangeShapeType="1"/>
            <a:stCxn id="24585" idx="3"/>
            <a:endCxn id="24589" idx="1"/>
          </p:cNvCxnSpPr>
          <p:nvPr/>
        </p:nvCxnSpPr>
        <p:spPr bwMode="auto">
          <a:xfrm>
            <a:off x="1346200" y="3659188"/>
            <a:ext cx="6121400" cy="4572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1" name="Straight Connector 7"/>
          <p:cNvCxnSpPr>
            <a:cxnSpLocks noChangeShapeType="1"/>
            <a:stCxn id="24586" idx="3"/>
            <a:endCxn id="24589" idx="1"/>
          </p:cNvCxnSpPr>
          <p:nvPr/>
        </p:nvCxnSpPr>
        <p:spPr bwMode="auto">
          <a:xfrm flipV="1">
            <a:off x="1320800" y="4116388"/>
            <a:ext cx="6146800" cy="5334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Connector 8"/>
          <p:cNvCxnSpPr>
            <a:cxnSpLocks noChangeShapeType="1"/>
            <a:stCxn id="24584" idx="3"/>
            <a:endCxn id="24589" idx="1"/>
          </p:cNvCxnSpPr>
          <p:nvPr/>
        </p:nvCxnSpPr>
        <p:spPr bwMode="auto">
          <a:xfrm>
            <a:off x="1368425" y="2592388"/>
            <a:ext cx="6099175" cy="1524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3" name="Straight Connector 9"/>
          <p:cNvCxnSpPr>
            <a:cxnSpLocks noChangeShapeType="1"/>
            <a:stCxn id="24587" idx="3"/>
            <a:endCxn id="24589" idx="1"/>
          </p:cNvCxnSpPr>
          <p:nvPr/>
        </p:nvCxnSpPr>
        <p:spPr bwMode="auto">
          <a:xfrm flipV="1">
            <a:off x="1300163" y="4116388"/>
            <a:ext cx="6167437" cy="14478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4" name="TextBox 10"/>
          <p:cNvSpPr txBox="1">
            <a:spLocks noChangeArrowheads="1"/>
          </p:cNvSpPr>
          <p:nvPr/>
        </p:nvSpPr>
        <p:spPr bwMode="auto">
          <a:xfrm>
            <a:off x="533400" y="2362200"/>
            <a:ext cx="83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00"/>
                </a:solidFill>
              </a:rPr>
              <a:t>Java</a:t>
            </a:r>
          </a:p>
        </p:txBody>
      </p:sp>
      <p:sp>
        <p:nvSpPr>
          <p:cNvPr id="24585" name="TextBox 11"/>
          <p:cNvSpPr txBox="1">
            <a:spLocks noChangeArrowheads="1"/>
          </p:cNvSpPr>
          <p:nvPr/>
        </p:nvSpPr>
        <p:spPr bwMode="auto">
          <a:xfrm>
            <a:off x="152400" y="34290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00"/>
                </a:solidFill>
              </a:rPr>
              <a:t>Haskell</a:t>
            </a:r>
          </a:p>
        </p:txBody>
      </p:sp>
      <p:sp>
        <p:nvSpPr>
          <p:cNvPr id="24586" name="TextBox 12"/>
          <p:cNvSpPr txBox="1">
            <a:spLocks noChangeArrowheads="1"/>
          </p:cNvSpPr>
          <p:nvPr/>
        </p:nvSpPr>
        <p:spPr bwMode="auto">
          <a:xfrm>
            <a:off x="914400" y="4419600"/>
            <a:ext cx="40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4587" name="TextBox 13"/>
          <p:cNvSpPr txBox="1">
            <a:spLocks noChangeArrowheads="1"/>
          </p:cNvSpPr>
          <p:nvPr/>
        </p:nvSpPr>
        <p:spPr bwMode="auto">
          <a:xfrm>
            <a:off x="533400" y="5334000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00"/>
                </a:solidFill>
              </a:rPr>
              <a:t>C++</a:t>
            </a:r>
          </a:p>
        </p:txBody>
      </p:sp>
      <p:sp>
        <p:nvSpPr>
          <p:cNvPr id="24588" name="TextBox 15"/>
          <p:cNvSpPr txBox="1">
            <a:spLocks noChangeArrowheads="1"/>
          </p:cNvSpPr>
          <p:nvPr/>
        </p:nvSpPr>
        <p:spPr bwMode="auto">
          <a:xfrm>
            <a:off x="7467600" y="2819400"/>
            <a:ext cx="68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x86</a:t>
            </a:r>
          </a:p>
        </p:txBody>
      </p:sp>
      <p:sp>
        <p:nvSpPr>
          <p:cNvPr id="24589" name="TextBox 16"/>
          <p:cNvSpPr txBox="1">
            <a:spLocks noChangeArrowheads="1"/>
          </p:cNvSpPr>
          <p:nvPr/>
        </p:nvSpPr>
        <p:spPr bwMode="auto">
          <a:xfrm>
            <a:off x="7467600" y="38862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x86-64</a:t>
            </a:r>
          </a:p>
        </p:txBody>
      </p:sp>
      <p:sp>
        <p:nvSpPr>
          <p:cNvPr id="24590" name="TextBox 17"/>
          <p:cNvSpPr txBox="1">
            <a:spLocks noChangeArrowheads="1"/>
          </p:cNvSpPr>
          <p:nvPr/>
        </p:nvSpPr>
        <p:spPr bwMode="auto">
          <a:xfrm>
            <a:off x="7467600" y="4876800"/>
            <a:ext cx="881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ARM</a:t>
            </a:r>
          </a:p>
        </p:txBody>
      </p:sp>
      <p:cxnSp>
        <p:nvCxnSpPr>
          <p:cNvPr id="24591" name="Straight Connector 29"/>
          <p:cNvCxnSpPr>
            <a:cxnSpLocks noChangeShapeType="1"/>
            <a:stCxn id="24587" idx="3"/>
            <a:endCxn id="24588" idx="1"/>
          </p:cNvCxnSpPr>
          <p:nvPr/>
        </p:nvCxnSpPr>
        <p:spPr bwMode="auto">
          <a:xfrm flipV="1">
            <a:off x="1300163" y="3049588"/>
            <a:ext cx="6167437" cy="25146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2" name="Straight Connector 30"/>
          <p:cNvCxnSpPr>
            <a:cxnSpLocks noChangeShapeType="1"/>
            <a:stCxn id="24586" idx="3"/>
            <a:endCxn id="24590" idx="1"/>
          </p:cNvCxnSpPr>
          <p:nvPr/>
        </p:nvCxnSpPr>
        <p:spPr bwMode="auto">
          <a:xfrm>
            <a:off x="1320800" y="4649788"/>
            <a:ext cx="6146800" cy="4572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Straight Connector 31"/>
          <p:cNvCxnSpPr>
            <a:cxnSpLocks noChangeShapeType="1"/>
            <a:stCxn id="24586" idx="3"/>
            <a:endCxn id="24588" idx="1"/>
          </p:cNvCxnSpPr>
          <p:nvPr/>
        </p:nvCxnSpPr>
        <p:spPr bwMode="auto">
          <a:xfrm flipV="1">
            <a:off x="1320800" y="3049588"/>
            <a:ext cx="6146800" cy="16002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Straight Connector 32"/>
          <p:cNvCxnSpPr>
            <a:cxnSpLocks noChangeShapeType="1"/>
            <a:stCxn id="24585" idx="3"/>
            <a:endCxn id="24590" idx="1"/>
          </p:cNvCxnSpPr>
          <p:nvPr/>
        </p:nvCxnSpPr>
        <p:spPr bwMode="auto">
          <a:xfrm>
            <a:off x="1346200" y="3659188"/>
            <a:ext cx="6121400" cy="14478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33"/>
          <p:cNvCxnSpPr>
            <a:cxnSpLocks noChangeShapeType="1"/>
            <a:stCxn id="24585" idx="3"/>
            <a:endCxn id="24588" idx="1"/>
          </p:cNvCxnSpPr>
          <p:nvPr/>
        </p:nvCxnSpPr>
        <p:spPr bwMode="auto">
          <a:xfrm flipV="1">
            <a:off x="1346200" y="3049588"/>
            <a:ext cx="6121400" cy="6096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34"/>
          <p:cNvCxnSpPr>
            <a:cxnSpLocks noChangeShapeType="1"/>
            <a:stCxn id="24584" idx="3"/>
            <a:endCxn id="24590" idx="1"/>
          </p:cNvCxnSpPr>
          <p:nvPr/>
        </p:nvCxnSpPr>
        <p:spPr bwMode="auto">
          <a:xfrm>
            <a:off x="1368425" y="2592388"/>
            <a:ext cx="6099175" cy="25146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Intermediate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2140918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602" name="Straight Connector 4"/>
          <p:cNvCxnSpPr>
            <a:cxnSpLocks noChangeShapeType="1"/>
            <a:stCxn id="25606" idx="3"/>
            <a:endCxn id="25616" idx="1"/>
          </p:cNvCxnSpPr>
          <p:nvPr/>
        </p:nvCxnSpPr>
        <p:spPr bwMode="auto">
          <a:xfrm>
            <a:off x="1368425" y="2592388"/>
            <a:ext cx="2822575" cy="12954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3" name="Straight Connector 5"/>
          <p:cNvCxnSpPr>
            <a:cxnSpLocks noChangeShapeType="1"/>
            <a:stCxn id="25616" idx="3"/>
            <a:endCxn id="25612" idx="1"/>
          </p:cNvCxnSpPr>
          <p:nvPr/>
        </p:nvCxnSpPr>
        <p:spPr bwMode="auto">
          <a:xfrm>
            <a:off x="4683125" y="3887788"/>
            <a:ext cx="2784475" cy="12192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4" name="Straight Connector 6"/>
          <p:cNvCxnSpPr>
            <a:cxnSpLocks noChangeShapeType="1"/>
            <a:stCxn id="25607" idx="3"/>
            <a:endCxn id="25616" idx="1"/>
          </p:cNvCxnSpPr>
          <p:nvPr/>
        </p:nvCxnSpPr>
        <p:spPr bwMode="auto">
          <a:xfrm>
            <a:off x="1346200" y="3659188"/>
            <a:ext cx="2844800" cy="2286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5" name="Straight Connector 7"/>
          <p:cNvCxnSpPr>
            <a:cxnSpLocks noChangeShapeType="1"/>
            <a:stCxn id="25616" idx="3"/>
            <a:endCxn id="25611" idx="1"/>
          </p:cNvCxnSpPr>
          <p:nvPr/>
        </p:nvCxnSpPr>
        <p:spPr bwMode="auto">
          <a:xfrm>
            <a:off x="4683125" y="3887788"/>
            <a:ext cx="2784475" cy="2286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06" name="TextBox 10"/>
          <p:cNvSpPr txBox="1">
            <a:spLocks noChangeArrowheads="1"/>
          </p:cNvSpPr>
          <p:nvPr/>
        </p:nvSpPr>
        <p:spPr bwMode="auto">
          <a:xfrm>
            <a:off x="533400" y="2362200"/>
            <a:ext cx="835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00"/>
                </a:solidFill>
              </a:rPr>
              <a:t>Java</a:t>
            </a:r>
          </a:p>
        </p:txBody>
      </p:sp>
      <p:sp>
        <p:nvSpPr>
          <p:cNvPr id="25607" name="TextBox 11"/>
          <p:cNvSpPr txBox="1">
            <a:spLocks noChangeArrowheads="1"/>
          </p:cNvSpPr>
          <p:nvPr/>
        </p:nvSpPr>
        <p:spPr bwMode="auto">
          <a:xfrm>
            <a:off x="152400" y="3429000"/>
            <a:ext cx="1193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00"/>
                </a:solidFill>
              </a:rPr>
              <a:t>Haskell</a:t>
            </a:r>
          </a:p>
        </p:txBody>
      </p:sp>
      <p:sp>
        <p:nvSpPr>
          <p:cNvPr id="25608" name="TextBox 12"/>
          <p:cNvSpPr txBox="1">
            <a:spLocks noChangeArrowheads="1"/>
          </p:cNvSpPr>
          <p:nvPr/>
        </p:nvSpPr>
        <p:spPr bwMode="auto">
          <a:xfrm>
            <a:off x="914400" y="4419600"/>
            <a:ext cx="40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25609" name="TextBox 13"/>
          <p:cNvSpPr txBox="1">
            <a:spLocks noChangeArrowheads="1"/>
          </p:cNvSpPr>
          <p:nvPr/>
        </p:nvSpPr>
        <p:spPr bwMode="auto">
          <a:xfrm>
            <a:off x="533400" y="5334000"/>
            <a:ext cx="766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00"/>
                </a:solidFill>
              </a:rPr>
              <a:t>C++</a:t>
            </a:r>
          </a:p>
        </p:txBody>
      </p:sp>
      <p:sp>
        <p:nvSpPr>
          <p:cNvPr id="25610" name="TextBox 15"/>
          <p:cNvSpPr txBox="1">
            <a:spLocks noChangeArrowheads="1"/>
          </p:cNvSpPr>
          <p:nvPr/>
        </p:nvSpPr>
        <p:spPr bwMode="auto">
          <a:xfrm>
            <a:off x="7467600" y="2819400"/>
            <a:ext cx="681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x86</a:t>
            </a:r>
          </a:p>
        </p:txBody>
      </p:sp>
      <p:sp>
        <p:nvSpPr>
          <p:cNvPr id="25611" name="TextBox 16"/>
          <p:cNvSpPr txBox="1">
            <a:spLocks noChangeArrowheads="1"/>
          </p:cNvSpPr>
          <p:nvPr/>
        </p:nvSpPr>
        <p:spPr bwMode="auto">
          <a:xfrm>
            <a:off x="7467600" y="38862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x86-64</a:t>
            </a:r>
          </a:p>
        </p:txBody>
      </p:sp>
      <p:sp>
        <p:nvSpPr>
          <p:cNvPr id="25612" name="TextBox 17"/>
          <p:cNvSpPr txBox="1">
            <a:spLocks noChangeArrowheads="1"/>
          </p:cNvSpPr>
          <p:nvPr/>
        </p:nvSpPr>
        <p:spPr bwMode="auto">
          <a:xfrm>
            <a:off x="7467600" y="4876800"/>
            <a:ext cx="881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rgbClr val="000000"/>
                </a:solidFill>
              </a:rPr>
              <a:t>ARM</a:t>
            </a:r>
          </a:p>
        </p:txBody>
      </p:sp>
      <p:cxnSp>
        <p:nvCxnSpPr>
          <p:cNvPr id="25613" name="Straight Connector 29"/>
          <p:cNvCxnSpPr>
            <a:cxnSpLocks noChangeShapeType="1"/>
            <a:stCxn id="25609" idx="3"/>
            <a:endCxn id="25616" idx="1"/>
          </p:cNvCxnSpPr>
          <p:nvPr/>
        </p:nvCxnSpPr>
        <p:spPr bwMode="auto">
          <a:xfrm flipV="1">
            <a:off x="1300163" y="3887788"/>
            <a:ext cx="2890837" cy="16764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4" name="Straight Connector 31"/>
          <p:cNvCxnSpPr>
            <a:cxnSpLocks noChangeShapeType="1"/>
            <a:stCxn id="25608" idx="3"/>
            <a:endCxn id="25616" idx="1"/>
          </p:cNvCxnSpPr>
          <p:nvPr/>
        </p:nvCxnSpPr>
        <p:spPr bwMode="auto">
          <a:xfrm flipV="1">
            <a:off x="1320800" y="3887788"/>
            <a:ext cx="2870200" cy="7620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15" name="Straight Connector 33"/>
          <p:cNvCxnSpPr>
            <a:cxnSpLocks noChangeShapeType="1"/>
            <a:stCxn id="25616" idx="3"/>
            <a:endCxn id="25610" idx="1"/>
          </p:cNvCxnSpPr>
          <p:nvPr/>
        </p:nvCxnSpPr>
        <p:spPr bwMode="auto">
          <a:xfrm flipV="1">
            <a:off x="4683125" y="3049588"/>
            <a:ext cx="2784475" cy="838200"/>
          </a:xfrm>
          <a:prstGeom prst="line">
            <a:avLst/>
          </a:prstGeom>
          <a:noFill/>
          <a:ln w="158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616" name="TextBox 21"/>
          <p:cNvSpPr txBox="1">
            <a:spLocks noChangeArrowheads="1"/>
          </p:cNvSpPr>
          <p:nvPr/>
        </p:nvSpPr>
        <p:spPr bwMode="auto">
          <a:xfrm>
            <a:off x="4191000" y="3657600"/>
            <a:ext cx="492125" cy="461963"/>
          </a:xfrm>
          <a:prstGeom prst="rect">
            <a:avLst/>
          </a:prstGeom>
          <a:noFill/>
          <a:ln w="1587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cs typeface="+mj-cs"/>
              </a:rPr>
              <a:t>Intermediate Representations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89322" y="6156728"/>
            <a:ext cx="115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E.g., LLVM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13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Intermediate Representations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A.k.a., </a:t>
            </a:r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 smtClean="0"/>
              <a:t>IR</a:t>
            </a:r>
            <a:r>
              <a:rPr lang="ja-JP" altLang="en-US" sz="2400" dirty="0" smtClean="0">
                <a:latin typeface="Arial"/>
              </a:rPr>
              <a:t>”</a:t>
            </a:r>
            <a:r>
              <a:rPr lang="en-US" sz="2400" dirty="0" smtClean="0"/>
              <a:t> or </a:t>
            </a:r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 smtClean="0"/>
              <a:t>Intermediate Code</a:t>
            </a:r>
            <a:r>
              <a:rPr lang="ja-JP" altLang="en-US" sz="2400" dirty="0" smtClean="0">
                <a:latin typeface="Arial"/>
              </a:rPr>
              <a:t>”</a:t>
            </a:r>
            <a:r>
              <a:rPr lang="en-US" sz="2400" dirty="0" smtClean="0"/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Varieties of IR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abstract syntax trees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written in a particular style to resemble target code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three-address code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a.k.a. register transfer language (RTL)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ja-JP" altLang="en-US" sz="2400" dirty="0" smtClean="0">
                <a:latin typeface="Arial"/>
              </a:rPr>
              <a:t>“</a:t>
            </a:r>
            <a:r>
              <a:rPr lang="en-US" sz="2400" dirty="0" smtClean="0"/>
              <a:t>Enriched</a:t>
            </a:r>
            <a:r>
              <a:rPr lang="ja-JP" altLang="en-US" sz="2400" dirty="0" smtClean="0">
                <a:latin typeface="Arial"/>
              </a:rPr>
              <a:t>”</a:t>
            </a:r>
            <a:r>
              <a:rPr lang="en-US" sz="2400" dirty="0" smtClean="0"/>
              <a:t> forms: IR annotated with useful information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err="1" smtClean="0"/>
              <a:t>def</a:t>
            </a:r>
            <a:r>
              <a:rPr lang="en-US" dirty="0" smtClean="0"/>
              <a:t>-use, use-</a:t>
            </a:r>
            <a:r>
              <a:rPr lang="en-US" dirty="0" err="1" smtClean="0"/>
              <a:t>def</a:t>
            </a:r>
            <a:r>
              <a:rPr lang="en-US" dirty="0" smtClean="0"/>
              <a:t> chains: connects definition and use of variables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dirty="0" smtClean="0"/>
              <a:t>Single Static Assignment form (SSA)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 smtClean="0"/>
              <a:t>Many compilers use multiple forms</a:t>
            </a:r>
          </a:p>
        </p:txBody>
      </p:sp>
    </p:spTree>
    <p:extLst>
      <p:ext uri="{BB962C8B-B14F-4D97-AF65-F5344CB8AC3E}">
        <p14:creationId xmlns:p14="http://schemas.microsoft.com/office/powerpoint/2010/main" val="641463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ASTs as IR</a:t>
            </a:r>
          </a:p>
        </p:txBody>
      </p:sp>
      <p:grpSp>
        <p:nvGrpSpPr>
          <p:cNvPr id="37890" name="Group 3"/>
          <p:cNvGrpSpPr>
            <a:grpSpLocks/>
          </p:cNvGrpSpPr>
          <p:nvPr/>
        </p:nvGrpSpPr>
        <p:grpSpPr bwMode="auto">
          <a:xfrm>
            <a:off x="1296990" y="2846387"/>
            <a:ext cx="2528888" cy="2644774"/>
            <a:chOff x="3148" y="2112"/>
            <a:chExt cx="1593" cy="1666"/>
          </a:xfrm>
        </p:grpSpPr>
        <p:sp>
          <p:nvSpPr>
            <p:cNvPr id="366596" name="Text Box 4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:=</a:t>
              </a:r>
            </a:p>
          </p:txBody>
        </p:sp>
        <p:sp>
          <p:nvSpPr>
            <p:cNvPr id="366597" name="Text Box 5"/>
            <p:cNvSpPr txBox="1">
              <a:spLocks noChangeArrowheads="1"/>
            </p:cNvSpPr>
            <p:nvPr/>
          </p:nvSpPr>
          <p:spPr bwMode="auto">
            <a:xfrm>
              <a:off x="3379" y="2567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Y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6598" name="Text Box 6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+</a:t>
              </a:r>
            </a:p>
          </p:txBody>
        </p:sp>
        <p:sp>
          <p:nvSpPr>
            <p:cNvPr id="366599" name="Text Box 7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latin typeface="Courier New" charset="0"/>
                  <a:cs typeface="+mn-cs"/>
                </a:rPr>
                <a:t>*</a:t>
              </a:r>
            </a:p>
          </p:txBody>
        </p:sp>
        <p:sp>
          <p:nvSpPr>
            <p:cNvPr id="366600" name="Text Box 8"/>
            <p:cNvSpPr txBox="1">
              <a:spLocks noChangeArrowheads="1"/>
            </p:cNvSpPr>
            <p:nvPr/>
          </p:nvSpPr>
          <p:spPr bwMode="auto">
            <a:xfrm>
              <a:off x="4290" y="299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6601" name="Text Box 9"/>
            <p:cNvSpPr txBox="1">
              <a:spLocks noChangeArrowheads="1"/>
            </p:cNvSpPr>
            <p:nvPr/>
          </p:nvSpPr>
          <p:spPr bwMode="auto">
            <a:xfrm>
              <a:off x="3148" y="3479"/>
              <a:ext cx="7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NUM(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3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6602" name="Text Box 10"/>
            <p:cNvSpPr txBox="1">
              <a:spLocks noChangeArrowheads="1"/>
            </p:cNvSpPr>
            <p:nvPr/>
          </p:nvSpPr>
          <p:spPr bwMode="auto">
            <a:xfrm>
              <a:off x="4144" y="3487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X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366603" name="Line 11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6604" name="Line 12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6605" name="Line 13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6606" name="Line 14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6607" name="Line 15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66608" name="Line 16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</p:grpSp>
      <p:sp>
        <p:nvSpPr>
          <p:cNvPr id="366609" name="Text Box 17"/>
          <p:cNvSpPr txBox="1">
            <a:spLocks noChangeArrowheads="1"/>
          </p:cNvSpPr>
          <p:nvPr/>
        </p:nvSpPr>
        <p:spPr bwMode="auto">
          <a:xfrm>
            <a:off x="390645" y="1579034"/>
            <a:ext cx="817538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000" b="0" dirty="0" smtClean="0"/>
              <a:t>Problem: ASTs are generally </a:t>
            </a:r>
            <a:r>
              <a:rPr lang="en-US" sz="2000" dirty="0" smtClean="0">
                <a:latin typeface="Arial"/>
              </a:rPr>
              <a:t>too high-level and source-language-specific.</a:t>
            </a:r>
            <a:endParaRPr lang="en-US" sz="2000" b="0" dirty="0"/>
          </a:p>
          <a:p>
            <a:pPr algn="l">
              <a:defRPr/>
            </a:pPr>
            <a:r>
              <a:rPr lang="en-US" sz="2000" b="0" dirty="0"/>
              <a:t>Idea: </a:t>
            </a:r>
            <a:r>
              <a:rPr lang="en-US" sz="2000" b="0" dirty="0" smtClean="0"/>
              <a:t>use a lower-level IR.</a:t>
            </a:r>
            <a:endParaRPr lang="en-US" sz="2000" b="0" dirty="0"/>
          </a:p>
        </p:txBody>
      </p:sp>
      <p:sp>
        <p:nvSpPr>
          <p:cNvPr id="366613" name="Text Box 21"/>
          <p:cNvSpPr txBox="1">
            <a:spLocks noChangeArrowheads="1"/>
          </p:cNvSpPr>
          <p:nvPr/>
        </p:nvSpPr>
        <p:spPr bwMode="auto">
          <a:xfrm>
            <a:off x="5127625" y="3290888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2"/>
                </a:solidFill>
                <a:cs typeface="+mn-cs"/>
              </a:rPr>
              <a:t>:=</a:t>
            </a:r>
          </a:p>
        </p:txBody>
      </p:sp>
      <p:sp>
        <p:nvSpPr>
          <p:cNvPr id="366614" name="Text Box 22"/>
          <p:cNvSpPr txBox="1">
            <a:spLocks noChangeArrowheads="1"/>
          </p:cNvSpPr>
          <p:nvPr/>
        </p:nvSpPr>
        <p:spPr bwMode="auto">
          <a:xfrm>
            <a:off x="6553200" y="4038600"/>
            <a:ext cx="7881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 smtClean="0">
                <a:solidFill>
                  <a:schemeClr val="tx2"/>
                </a:solidFill>
                <a:cs typeface="+mn-cs"/>
              </a:rPr>
              <a:t>ID(</a:t>
            </a:r>
            <a:r>
              <a:rPr lang="en-US" sz="2400" b="0" dirty="0">
                <a:solidFill>
                  <a:srgbClr val="FF0000"/>
                </a:solidFill>
                <a:cs typeface="+mn-cs"/>
              </a:rPr>
              <a:t>Y</a:t>
            </a:r>
            <a:r>
              <a:rPr lang="en-US" sz="2400" b="0" dirty="0">
                <a:solidFill>
                  <a:schemeClr val="tx2"/>
                </a:solidFill>
                <a:cs typeface="+mn-cs"/>
              </a:rPr>
              <a:t>)</a:t>
            </a:r>
          </a:p>
        </p:txBody>
      </p:sp>
      <p:sp>
        <p:nvSpPr>
          <p:cNvPr id="366615" name="Text Box 23"/>
          <p:cNvSpPr txBox="1">
            <a:spLocks noChangeArrowheads="1"/>
          </p:cNvSpPr>
          <p:nvPr/>
        </p:nvSpPr>
        <p:spPr bwMode="auto">
          <a:xfrm>
            <a:off x="7715250" y="396240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2"/>
                </a:solidFill>
                <a:cs typeface="+mn-cs"/>
              </a:rPr>
              <a:t>+</a:t>
            </a:r>
          </a:p>
        </p:txBody>
      </p:sp>
      <p:sp>
        <p:nvSpPr>
          <p:cNvPr id="366616" name="Text Box 24"/>
          <p:cNvSpPr txBox="1">
            <a:spLocks noChangeArrowheads="1"/>
          </p:cNvSpPr>
          <p:nvPr/>
        </p:nvSpPr>
        <p:spPr bwMode="auto">
          <a:xfrm>
            <a:off x="5649913" y="39766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2"/>
                </a:solidFill>
                <a:latin typeface="Courier New" charset="0"/>
                <a:cs typeface="+mn-cs"/>
              </a:rPr>
              <a:t>*</a:t>
            </a:r>
          </a:p>
        </p:txBody>
      </p:sp>
      <p:sp>
        <p:nvSpPr>
          <p:cNvPr id="366617" name="Text Box 25"/>
          <p:cNvSpPr txBox="1">
            <a:spLocks noChangeArrowheads="1"/>
          </p:cNvSpPr>
          <p:nvPr/>
        </p:nvSpPr>
        <p:spPr bwMode="auto">
          <a:xfrm>
            <a:off x="8077200" y="4724400"/>
            <a:ext cx="7157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 smtClean="0">
                <a:solidFill>
                  <a:schemeClr val="tx2"/>
                </a:solidFill>
                <a:cs typeface="+mn-cs"/>
              </a:rPr>
              <a:t>ID(</a:t>
            </a:r>
            <a:r>
              <a:rPr lang="en-US" sz="2400" b="0" dirty="0">
                <a:solidFill>
                  <a:srgbClr val="FF0000"/>
                </a:solidFill>
                <a:cs typeface="+mn-cs"/>
              </a:rPr>
              <a:t>I</a:t>
            </a:r>
            <a:r>
              <a:rPr lang="en-US" sz="2400" b="0" dirty="0">
                <a:solidFill>
                  <a:schemeClr val="tx2"/>
                </a:solidFill>
                <a:cs typeface="+mn-cs"/>
              </a:rPr>
              <a:t>)</a:t>
            </a:r>
          </a:p>
        </p:txBody>
      </p:sp>
      <p:sp>
        <p:nvSpPr>
          <p:cNvPr id="366618" name="Text Box 26"/>
          <p:cNvSpPr txBox="1">
            <a:spLocks noChangeArrowheads="1"/>
          </p:cNvSpPr>
          <p:nvPr/>
        </p:nvSpPr>
        <p:spPr bwMode="auto">
          <a:xfrm>
            <a:off x="4478338" y="4711700"/>
            <a:ext cx="11865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 smtClean="0">
                <a:solidFill>
                  <a:schemeClr val="tx2"/>
                </a:solidFill>
                <a:cs typeface="+mn-cs"/>
              </a:rPr>
              <a:t>NUM(</a:t>
            </a:r>
            <a:r>
              <a:rPr lang="en-US" sz="2400" b="0" dirty="0">
                <a:solidFill>
                  <a:srgbClr val="FF0000"/>
                </a:solidFill>
                <a:cs typeface="+mn-cs"/>
              </a:rPr>
              <a:t>3</a:t>
            </a:r>
            <a:r>
              <a:rPr lang="en-US" sz="2400" b="0" dirty="0">
                <a:solidFill>
                  <a:schemeClr val="tx2"/>
                </a:solidFill>
                <a:cs typeface="+mn-cs"/>
              </a:rPr>
              <a:t>)</a:t>
            </a:r>
          </a:p>
        </p:txBody>
      </p:sp>
      <p:sp>
        <p:nvSpPr>
          <p:cNvPr id="366619" name="Text Box 27"/>
          <p:cNvSpPr txBox="1">
            <a:spLocks noChangeArrowheads="1"/>
          </p:cNvSpPr>
          <p:nvPr/>
        </p:nvSpPr>
        <p:spPr bwMode="auto">
          <a:xfrm>
            <a:off x="6059488" y="4724400"/>
            <a:ext cx="797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 smtClean="0">
                <a:solidFill>
                  <a:schemeClr val="tx2"/>
                </a:solidFill>
                <a:cs typeface="+mn-cs"/>
              </a:rPr>
              <a:t>ID(</a:t>
            </a:r>
            <a:r>
              <a:rPr lang="en-US" sz="2400" b="0" dirty="0">
                <a:solidFill>
                  <a:srgbClr val="FF0000"/>
                </a:solidFill>
                <a:cs typeface="+mn-cs"/>
              </a:rPr>
              <a:t>X</a:t>
            </a:r>
            <a:r>
              <a:rPr lang="en-US" sz="2400" b="0" dirty="0">
                <a:solidFill>
                  <a:schemeClr val="tx2"/>
                </a:solidFill>
                <a:cs typeface="+mn-cs"/>
              </a:rPr>
              <a:t>)</a:t>
            </a:r>
          </a:p>
        </p:txBody>
      </p:sp>
      <p:sp>
        <p:nvSpPr>
          <p:cNvPr id="366620" name="Line 28"/>
          <p:cNvSpPr>
            <a:spLocks noChangeShapeType="1"/>
          </p:cNvSpPr>
          <p:nvPr/>
        </p:nvSpPr>
        <p:spPr bwMode="auto">
          <a:xfrm flipH="1">
            <a:off x="4968875" y="36322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21" name="Line 29"/>
          <p:cNvSpPr>
            <a:spLocks noChangeShapeType="1"/>
          </p:cNvSpPr>
          <p:nvPr/>
        </p:nvSpPr>
        <p:spPr bwMode="auto">
          <a:xfrm flipH="1">
            <a:off x="7467600" y="4279900"/>
            <a:ext cx="369888" cy="444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22" name="Line 30"/>
          <p:cNvSpPr>
            <a:spLocks noChangeShapeType="1"/>
          </p:cNvSpPr>
          <p:nvPr/>
        </p:nvSpPr>
        <p:spPr bwMode="auto">
          <a:xfrm flipH="1">
            <a:off x="5424488" y="4330700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23" name="Line 31"/>
          <p:cNvSpPr>
            <a:spLocks noChangeShapeType="1"/>
          </p:cNvSpPr>
          <p:nvPr/>
        </p:nvSpPr>
        <p:spPr bwMode="auto">
          <a:xfrm>
            <a:off x="5867400" y="43434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24" name="Line 32"/>
          <p:cNvSpPr>
            <a:spLocks noChangeShapeType="1"/>
          </p:cNvSpPr>
          <p:nvPr/>
        </p:nvSpPr>
        <p:spPr bwMode="auto">
          <a:xfrm>
            <a:off x="8001000" y="42672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25" name="Line 33"/>
          <p:cNvSpPr>
            <a:spLocks noChangeShapeType="1"/>
          </p:cNvSpPr>
          <p:nvPr/>
        </p:nvSpPr>
        <p:spPr bwMode="auto">
          <a:xfrm>
            <a:off x="5349875" y="3632200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26" name="Text Box 34"/>
          <p:cNvSpPr txBox="1">
            <a:spLocks noChangeArrowheads="1"/>
          </p:cNvSpPr>
          <p:nvPr/>
        </p:nvSpPr>
        <p:spPr bwMode="auto">
          <a:xfrm>
            <a:off x="4419600" y="4025900"/>
            <a:ext cx="805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 smtClean="0">
                <a:solidFill>
                  <a:schemeClr val="tx2"/>
                </a:solidFill>
                <a:cs typeface="+mn-cs"/>
              </a:rPr>
              <a:t>ID(</a:t>
            </a:r>
            <a:r>
              <a:rPr lang="en-US" sz="2400" b="0" dirty="0">
                <a:solidFill>
                  <a:srgbClr val="FF0000"/>
                </a:solidFill>
                <a:cs typeface="+mn-cs"/>
              </a:rPr>
              <a:t>R</a:t>
            </a:r>
            <a:r>
              <a:rPr lang="en-US" sz="2400" b="0" dirty="0">
                <a:solidFill>
                  <a:schemeClr val="tx2"/>
                </a:solidFill>
                <a:cs typeface="+mn-cs"/>
              </a:rPr>
              <a:t>)</a:t>
            </a:r>
          </a:p>
        </p:txBody>
      </p:sp>
      <p:sp>
        <p:nvSpPr>
          <p:cNvPr id="366635" name="Text Box 43"/>
          <p:cNvSpPr txBox="1">
            <a:spLocks noChangeArrowheads="1"/>
          </p:cNvSpPr>
          <p:nvPr/>
        </p:nvSpPr>
        <p:spPr bwMode="auto">
          <a:xfrm>
            <a:off x="6986588" y="4724400"/>
            <a:ext cx="8053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 smtClean="0">
                <a:solidFill>
                  <a:schemeClr val="tx2"/>
                </a:solidFill>
                <a:cs typeface="+mn-cs"/>
              </a:rPr>
              <a:t>ID(</a:t>
            </a:r>
            <a:r>
              <a:rPr lang="en-US" sz="2400" b="0" dirty="0" smtClean="0">
                <a:solidFill>
                  <a:srgbClr val="FF0000"/>
                </a:solidFill>
                <a:cs typeface="+mn-cs"/>
              </a:rPr>
              <a:t>R</a:t>
            </a:r>
            <a:r>
              <a:rPr lang="en-US" sz="2400" b="0" dirty="0">
                <a:solidFill>
                  <a:schemeClr val="tx2"/>
                </a:solidFill>
                <a:cs typeface="+mn-cs"/>
              </a:rPr>
              <a:t>)</a:t>
            </a:r>
          </a:p>
        </p:txBody>
      </p:sp>
      <p:sp>
        <p:nvSpPr>
          <p:cNvPr id="366636" name="Text Box 44"/>
          <p:cNvSpPr txBox="1">
            <a:spLocks noChangeArrowheads="1"/>
          </p:cNvSpPr>
          <p:nvPr/>
        </p:nvSpPr>
        <p:spPr bwMode="auto">
          <a:xfrm>
            <a:off x="7245350" y="3276600"/>
            <a:ext cx="44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2"/>
                </a:solidFill>
                <a:cs typeface="+mn-cs"/>
              </a:rPr>
              <a:t>:=</a:t>
            </a:r>
          </a:p>
        </p:txBody>
      </p:sp>
      <p:sp>
        <p:nvSpPr>
          <p:cNvPr id="366637" name="Line 45"/>
          <p:cNvSpPr>
            <a:spLocks noChangeShapeType="1"/>
          </p:cNvSpPr>
          <p:nvPr/>
        </p:nvSpPr>
        <p:spPr bwMode="auto">
          <a:xfrm flipH="1">
            <a:off x="7086600" y="3617913"/>
            <a:ext cx="3810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38" name="Line 46"/>
          <p:cNvSpPr>
            <a:spLocks noChangeShapeType="1"/>
          </p:cNvSpPr>
          <p:nvPr/>
        </p:nvSpPr>
        <p:spPr bwMode="auto">
          <a:xfrm>
            <a:off x="7467600" y="3617913"/>
            <a:ext cx="4572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39" name="Text Box 47"/>
          <p:cNvSpPr txBox="1">
            <a:spLocks noChangeArrowheads="1"/>
          </p:cNvSpPr>
          <p:nvPr/>
        </p:nvSpPr>
        <p:spPr bwMode="auto">
          <a:xfrm>
            <a:off x="6343650" y="2590800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>
                <a:solidFill>
                  <a:schemeClr val="tx2"/>
                </a:solidFill>
                <a:cs typeface="+mn-cs"/>
              </a:rPr>
              <a:t>;</a:t>
            </a:r>
          </a:p>
        </p:txBody>
      </p:sp>
      <p:sp>
        <p:nvSpPr>
          <p:cNvPr id="366640" name="Line 48"/>
          <p:cNvSpPr>
            <a:spLocks noChangeShapeType="1"/>
          </p:cNvSpPr>
          <p:nvPr/>
        </p:nvSpPr>
        <p:spPr bwMode="auto">
          <a:xfrm flipH="1">
            <a:off x="5410200" y="3048000"/>
            <a:ext cx="10668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41" name="Line 49"/>
          <p:cNvSpPr>
            <a:spLocks noChangeShapeType="1"/>
          </p:cNvSpPr>
          <p:nvPr/>
        </p:nvSpPr>
        <p:spPr bwMode="auto">
          <a:xfrm>
            <a:off x="6477000" y="3048000"/>
            <a:ext cx="914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6642" name="Text Box 50"/>
          <p:cNvSpPr txBox="1">
            <a:spLocks noChangeArrowheads="1"/>
          </p:cNvSpPr>
          <p:nvPr/>
        </p:nvSpPr>
        <p:spPr bwMode="auto">
          <a:xfrm>
            <a:off x="3735388" y="6361113"/>
            <a:ext cx="50974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 i="1">
                <a:solidFill>
                  <a:schemeClr val="tx2"/>
                </a:solidFill>
                <a:latin typeface="Times New Roman" charset="0"/>
                <a:cs typeface="+mn-cs"/>
              </a:rPr>
              <a:t>* May involve introduction of new temporaries like </a:t>
            </a:r>
            <a:r>
              <a:rPr lang="en-US" sz="1800" b="0">
                <a:solidFill>
                  <a:schemeClr val="tx2"/>
                </a:solidFill>
                <a:cs typeface="+mn-cs"/>
              </a:rPr>
              <a:t>R</a:t>
            </a:r>
          </a:p>
        </p:txBody>
      </p:sp>
      <p:sp>
        <p:nvSpPr>
          <p:cNvPr id="40" name="AutoShape 20"/>
          <p:cNvSpPr>
            <a:spLocks noChangeArrowheads="1"/>
          </p:cNvSpPr>
          <p:nvPr/>
        </p:nvSpPr>
        <p:spPr bwMode="auto">
          <a:xfrm>
            <a:off x="4038600" y="29718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1061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cs typeface="+mj-cs"/>
              </a:rPr>
              <a:t>three-address code/RTL</a:t>
            </a:r>
          </a:p>
        </p:txBody>
      </p:sp>
      <p:sp>
        <p:nvSpPr>
          <p:cNvPr id="367634" name="Text Box 18"/>
          <p:cNvSpPr txBox="1">
            <a:spLocks noChangeArrowheads="1"/>
          </p:cNvSpPr>
          <p:nvPr/>
        </p:nvSpPr>
        <p:spPr bwMode="auto">
          <a:xfrm>
            <a:off x="5181600" y="2743200"/>
            <a:ext cx="1965325" cy="946150"/>
          </a:xfrm>
          <a:prstGeom prst="rect">
            <a:avLst/>
          </a:prstGeom>
          <a:solidFill>
            <a:srgbClr val="F1F47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2800" b="0">
                <a:solidFill>
                  <a:schemeClr val="tx2"/>
                </a:solidFill>
                <a:cs typeface="+mn-cs"/>
              </a:rPr>
              <a:t>R </a:t>
            </a:r>
            <a:r>
              <a:rPr lang="en-US" sz="2800" b="0">
                <a:solidFill>
                  <a:schemeClr val="tx2"/>
                </a:solidFill>
                <a:cs typeface="+mn-cs"/>
                <a:sym typeface="Wingdings" charset="0"/>
              </a:rPr>
              <a:t> 3 * X;</a:t>
            </a:r>
          </a:p>
          <a:p>
            <a:pPr algn="l">
              <a:defRPr/>
            </a:pPr>
            <a:r>
              <a:rPr lang="en-US" sz="2800" b="0">
                <a:solidFill>
                  <a:schemeClr val="tx2"/>
                </a:solidFill>
                <a:cs typeface="+mn-cs"/>
                <a:sym typeface="Wingdings" charset="0"/>
              </a:rPr>
              <a:t>Y  R + X;</a:t>
            </a:r>
            <a:endParaRPr lang="en-US" sz="2800" b="0">
              <a:solidFill>
                <a:schemeClr val="tx2"/>
              </a:solidFill>
              <a:cs typeface="+mn-cs"/>
            </a:endParaRPr>
          </a:p>
        </p:txBody>
      </p:sp>
      <p:sp>
        <p:nvSpPr>
          <p:cNvPr id="367635" name="Text Box 19"/>
          <p:cNvSpPr txBox="1">
            <a:spLocks noChangeArrowheads="1"/>
          </p:cNvSpPr>
          <p:nvPr/>
        </p:nvSpPr>
        <p:spPr bwMode="auto">
          <a:xfrm>
            <a:off x="4435475" y="4608513"/>
            <a:ext cx="3767138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sz="1800" b="0">
                <a:cs typeface="+mn-cs"/>
              </a:rPr>
              <a:t>Advantage: RTL enforces simplicity</a:t>
            </a:r>
          </a:p>
          <a:p>
            <a:pPr algn="l">
              <a:defRPr/>
            </a:pPr>
            <a:r>
              <a:rPr lang="en-US" sz="1800" b="0">
                <a:cs typeface="+mn-cs"/>
              </a:rPr>
              <a:t>   of expressions</a:t>
            </a:r>
          </a:p>
          <a:p>
            <a:pPr algn="l">
              <a:defRPr/>
            </a:pPr>
            <a:r>
              <a:rPr lang="en-US" sz="1800" b="0">
                <a:cs typeface="+mn-cs"/>
              </a:rPr>
              <a:t>Disadvantage: not as flexible </a:t>
            </a:r>
          </a:p>
        </p:txBody>
      </p:sp>
      <p:sp>
        <p:nvSpPr>
          <p:cNvPr id="367636" name="AutoShape 20"/>
          <p:cNvSpPr>
            <a:spLocks noChangeArrowheads="1"/>
          </p:cNvSpPr>
          <p:nvPr/>
        </p:nvSpPr>
        <p:spPr bwMode="auto">
          <a:xfrm>
            <a:off x="4038600" y="2971800"/>
            <a:ext cx="838200" cy="457200"/>
          </a:xfrm>
          <a:prstGeom prst="rightArrow">
            <a:avLst>
              <a:gd name="adj1" fmla="val 50000"/>
              <a:gd name="adj2" fmla="val 458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sz="1800" b="0">
              <a:cs typeface="+mn-cs"/>
            </a:endParaRPr>
          </a:p>
        </p:txBody>
      </p:sp>
      <p:sp>
        <p:nvSpPr>
          <p:cNvPr id="367637" name="Text Box 21"/>
          <p:cNvSpPr txBox="1">
            <a:spLocks noChangeArrowheads="1"/>
          </p:cNvSpPr>
          <p:nvPr/>
        </p:nvSpPr>
        <p:spPr bwMode="auto">
          <a:xfrm>
            <a:off x="4781550" y="2246313"/>
            <a:ext cx="32210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0">
                <a:cs typeface="+mn-cs"/>
              </a:rPr>
              <a:t>3-address/RTL representation</a:t>
            </a:r>
          </a:p>
        </p:txBody>
      </p:sp>
      <p:grpSp>
        <p:nvGrpSpPr>
          <p:cNvPr id="21" name="Group 3"/>
          <p:cNvGrpSpPr>
            <a:grpSpLocks/>
          </p:cNvGrpSpPr>
          <p:nvPr/>
        </p:nvGrpSpPr>
        <p:grpSpPr bwMode="auto">
          <a:xfrm>
            <a:off x="1296990" y="2846387"/>
            <a:ext cx="2528888" cy="2644774"/>
            <a:chOff x="3148" y="2112"/>
            <a:chExt cx="1593" cy="1666"/>
          </a:xfrm>
        </p:grpSpPr>
        <p:sp>
          <p:nvSpPr>
            <p:cNvPr id="22" name="Text Box 4"/>
            <p:cNvSpPr txBox="1">
              <a:spLocks noChangeArrowheads="1"/>
            </p:cNvSpPr>
            <p:nvPr/>
          </p:nvSpPr>
          <p:spPr bwMode="auto">
            <a:xfrm>
              <a:off x="3796" y="2112"/>
              <a:ext cx="2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:=</a:t>
              </a:r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3379" y="2567"/>
              <a:ext cx="49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Y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24" name="Text Box 6"/>
            <p:cNvSpPr txBox="1">
              <a:spLocks noChangeArrowheads="1"/>
            </p:cNvSpPr>
            <p:nvPr/>
          </p:nvSpPr>
          <p:spPr bwMode="auto">
            <a:xfrm>
              <a:off x="4140" y="2567"/>
              <a:ext cx="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cs typeface="+mn-cs"/>
                </a:rPr>
                <a:t>+</a:t>
              </a: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3886" y="30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>
                  <a:solidFill>
                    <a:schemeClr val="tx2"/>
                  </a:solidFill>
                  <a:latin typeface="Courier New" charset="0"/>
                  <a:cs typeface="+mn-cs"/>
                </a:rPr>
                <a:t>*</a:t>
              </a:r>
            </a:p>
          </p:txBody>
        </p:sp>
        <p:sp>
          <p:nvSpPr>
            <p:cNvPr id="26" name="Text Box 8"/>
            <p:cNvSpPr txBox="1">
              <a:spLocks noChangeArrowheads="1"/>
            </p:cNvSpPr>
            <p:nvPr/>
          </p:nvSpPr>
          <p:spPr bwMode="auto">
            <a:xfrm>
              <a:off x="4290" y="2999"/>
              <a:ext cx="45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I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27" name="Text Box 9"/>
            <p:cNvSpPr txBox="1">
              <a:spLocks noChangeArrowheads="1"/>
            </p:cNvSpPr>
            <p:nvPr/>
          </p:nvSpPr>
          <p:spPr bwMode="auto">
            <a:xfrm>
              <a:off x="3148" y="3479"/>
              <a:ext cx="74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NUM(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3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4144" y="3487"/>
              <a:ext cx="5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0" dirty="0" smtClean="0">
                  <a:solidFill>
                    <a:schemeClr val="tx2"/>
                  </a:solidFill>
                  <a:cs typeface="+mn-cs"/>
                </a:rPr>
                <a:t>ID(</a:t>
              </a:r>
              <a:r>
                <a:rPr lang="en-US" sz="2400" b="0" dirty="0">
                  <a:solidFill>
                    <a:srgbClr val="FF0000"/>
                  </a:solidFill>
                  <a:cs typeface="+mn-cs"/>
                </a:rPr>
                <a:t>X</a:t>
              </a:r>
              <a:r>
                <a:rPr lang="en-US" sz="2400" b="0" dirty="0">
                  <a:solidFill>
                    <a:schemeClr val="tx2"/>
                  </a:solidFill>
                  <a:cs typeface="+mn-cs"/>
                </a:rPr>
                <a:t>)</a:t>
              </a: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 flipH="1">
              <a:off x="3696" y="2327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0" name="Line 12"/>
            <p:cNvSpPr>
              <a:spLocks noChangeShapeType="1"/>
            </p:cNvSpPr>
            <p:nvPr/>
          </p:nvSpPr>
          <p:spPr bwMode="auto">
            <a:xfrm flipH="1">
              <a:off x="3984" y="275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1" name="Line 13"/>
            <p:cNvSpPr>
              <a:spLocks noChangeShapeType="1"/>
            </p:cNvSpPr>
            <p:nvPr/>
          </p:nvSpPr>
          <p:spPr bwMode="auto">
            <a:xfrm flipH="1">
              <a:off x="3744" y="3239"/>
              <a:ext cx="24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3984" y="323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4224" y="2759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  <p:sp>
          <p:nvSpPr>
            <p:cNvPr id="34" name="Line 16"/>
            <p:cNvSpPr>
              <a:spLocks noChangeShapeType="1"/>
            </p:cNvSpPr>
            <p:nvPr/>
          </p:nvSpPr>
          <p:spPr bwMode="auto">
            <a:xfrm>
              <a:off x="3936" y="2327"/>
              <a:ext cx="288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1800" b="0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424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800" smtClean="0">
                <a:cs typeface="+mj-cs"/>
              </a:rPr>
              <a:t>Static Single-Assignment (SSA)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9725" y="1676400"/>
            <a:ext cx="8462963" cy="4419600"/>
          </a:xfrm>
        </p:spPr>
        <p:txBody>
          <a:bodyPr/>
          <a:lstStyle/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Invariant on IR</a:t>
            </a:r>
          </a:p>
          <a:p>
            <a:pPr lvl="1" eaLnBrk="1" hangingPunct="1">
              <a:defRPr/>
            </a:pPr>
            <a:r>
              <a:rPr lang="en-US" smtClean="0"/>
              <a:t>Every virtual register has </a:t>
            </a:r>
            <a:r>
              <a:rPr lang="en-US" b="1" u="sng" smtClean="0"/>
              <a:t>one</a:t>
            </a:r>
            <a:r>
              <a:rPr lang="en-US" smtClean="0"/>
              <a:t> (static) definition site</a:t>
            </a:r>
          </a:p>
          <a:p>
            <a:pPr lvl="1" eaLnBrk="1" hangingPunct="1">
              <a:defRPr/>
            </a:pPr>
            <a:r>
              <a:rPr lang="en-US" b="1" u="sng" smtClean="0"/>
              <a:t>Never</a:t>
            </a:r>
            <a:r>
              <a:rPr lang="en-US" smtClean="0"/>
              <a:t> re-assign a virtual register.</a:t>
            </a:r>
          </a:p>
          <a:p>
            <a:pPr lvl="1" eaLnBrk="1" hangingPunct="1">
              <a:buFont typeface="Wingdings" charset="0"/>
              <a:buNone/>
              <a:defRPr/>
            </a:pPr>
            <a:endParaRPr lang="en-US" smtClean="0"/>
          </a:p>
          <a:p>
            <a:pPr eaLnBrk="1" hangingPunct="1">
              <a:buFont typeface="Wingdings" charset="0"/>
              <a:buNone/>
              <a:defRPr/>
            </a:pPr>
            <a:r>
              <a:rPr lang="en-US" smtClean="0">
                <a:cs typeface="+mn-cs"/>
              </a:rPr>
              <a:t>This is straightforward for straight-line code.</a:t>
            </a:r>
          </a:p>
        </p:txBody>
      </p:sp>
      <p:sp>
        <p:nvSpPr>
          <p:cNvPr id="355332" name="Rectangle 4"/>
          <p:cNvSpPr>
            <a:spLocks noChangeArrowheads="1"/>
          </p:cNvSpPr>
          <p:nvPr/>
        </p:nvSpPr>
        <p:spPr bwMode="auto">
          <a:xfrm>
            <a:off x="2590800" y="4800600"/>
            <a:ext cx="1905000" cy="1676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</a:rPr>
              <a:t>a </a:t>
            </a: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 x * y</a:t>
            </a:r>
          </a:p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b  a – 1</a:t>
            </a:r>
          </a:p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a  y * b</a:t>
            </a:r>
          </a:p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b  x * 4</a:t>
            </a:r>
          </a:p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a  a + b</a:t>
            </a:r>
            <a:endParaRPr lang="en-US" sz="2000">
              <a:solidFill>
                <a:schemeClr val="tx2"/>
              </a:solidFill>
              <a:latin typeface="Courier New" charset="0"/>
              <a:cs typeface="+mn-cs"/>
            </a:endParaRPr>
          </a:p>
        </p:txBody>
      </p:sp>
      <p:sp>
        <p:nvSpPr>
          <p:cNvPr id="355333" name="Rectangle 5"/>
          <p:cNvSpPr>
            <a:spLocks noChangeArrowheads="1"/>
          </p:cNvSpPr>
          <p:nvPr/>
        </p:nvSpPr>
        <p:spPr bwMode="auto">
          <a:xfrm>
            <a:off x="5486400" y="4800600"/>
            <a:ext cx="1905000" cy="1752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</a:rPr>
              <a:t>a</a:t>
            </a:r>
            <a:r>
              <a:rPr lang="en-US" sz="2000" baseline="-25000">
                <a:solidFill>
                  <a:schemeClr val="tx2"/>
                </a:solidFill>
                <a:latin typeface="Courier New" charset="0"/>
                <a:cs typeface="+mn-cs"/>
              </a:rPr>
              <a:t>1</a:t>
            </a: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</a:rPr>
              <a:t> </a:t>
            </a: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 x * y</a:t>
            </a:r>
          </a:p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b</a:t>
            </a:r>
            <a:r>
              <a:rPr lang="en-US" sz="2000" baseline="-25000">
                <a:solidFill>
                  <a:schemeClr val="tx2"/>
                </a:solidFill>
                <a:latin typeface="Courier New" charset="0"/>
                <a:cs typeface="+mn-cs"/>
              </a:rPr>
              <a:t>1</a:t>
            </a: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  a</a:t>
            </a:r>
            <a:r>
              <a:rPr lang="en-US" sz="2000" baseline="-25000">
                <a:solidFill>
                  <a:schemeClr val="tx2"/>
                </a:solidFill>
                <a:latin typeface="Courier New" charset="0"/>
                <a:cs typeface="+mn-cs"/>
              </a:rPr>
              <a:t>1</a:t>
            </a: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 – 1</a:t>
            </a:r>
          </a:p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a</a:t>
            </a:r>
            <a:r>
              <a:rPr lang="en-US" sz="2000" baseline="-25000">
                <a:solidFill>
                  <a:schemeClr val="tx2"/>
                </a:solidFill>
                <a:latin typeface="Courier New" charset="0"/>
                <a:cs typeface="+mn-cs"/>
              </a:rPr>
              <a:t>2</a:t>
            </a: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  y * b</a:t>
            </a:r>
            <a:r>
              <a:rPr lang="en-US" sz="2000" baseline="-25000">
                <a:solidFill>
                  <a:schemeClr val="tx2"/>
                </a:solidFill>
                <a:latin typeface="Courier New" charset="0"/>
                <a:cs typeface="+mn-cs"/>
              </a:rPr>
              <a:t>1</a:t>
            </a:r>
            <a:endParaRPr lang="en-US" sz="2000">
              <a:solidFill>
                <a:schemeClr val="tx2"/>
              </a:solidFill>
              <a:latin typeface="Courier New" charset="0"/>
              <a:cs typeface="+mn-cs"/>
              <a:sym typeface="Wingdings" charset="0"/>
            </a:endParaRPr>
          </a:p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b</a:t>
            </a:r>
            <a:r>
              <a:rPr lang="en-US" sz="2000" baseline="-25000">
                <a:solidFill>
                  <a:schemeClr val="tx2"/>
                </a:solidFill>
                <a:latin typeface="Courier New" charset="0"/>
                <a:cs typeface="+mn-cs"/>
              </a:rPr>
              <a:t>2</a:t>
            </a: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  x * 4</a:t>
            </a:r>
          </a:p>
          <a:p>
            <a:pPr algn="l" eaLnBrk="1" hangingPunct="1">
              <a:defRPr/>
            </a:pP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a</a:t>
            </a:r>
            <a:r>
              <a:rPr lang="en-US" sz="2000" baseline="-25000">
                <a:solidFill>
                  <a:schemeClr val="tx2"/>
                </a:solidFill>
                <a:latin typeface="Courier New" charset="0"/>
                <a:cs typeface="+mn-cs"/>
              </a:rPr>
              <a:t>3</a:t>
            </a: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  a</a:t>
            </a:r>
            <a:r>
              <a:rPr lang="en-US" sz="2000" baseline="-25000">
                <a:solidFill>
                  <a:schemeClr val="tx2"/>
                </a:solidFill>
                <a:latin typeface="Courier New" charset="0"/>
                <a:cs typeface="+mn-cs"/>
              </a:rPr>
              <a:t>2</a:t>
            </a:r>
            <a:r>
              <a:rPr lang="en-US" sz="2000">
                <a:solidFill>
                  <a:schemeClr val="tx2"/>
                </a:solidFill>
                <a:latin typeface="Courier New" charset="0"/>
                <a:cs typeface="+mn-cs"/>
                <a:sym typeface="Wingdings" charset="0"/>
              </a:rPr>
              <a:t> + b</a:t>
            </a:r>
            <a:r>
              <a:rPr lang="en-US" sz="2000" baseline="-25000">
                <a:solidFill>
                  <a:schemeClr val="tx2"/>
                </a:solidFill>
                <a:latin typeface="Courier New" charset="0"/>
                <a:cs typeface="+mn-c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664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</a:rPr>
              <a:t>Front End: Parsing</a:t>
            </a:r>
          </a:p>
        </p:txBody>
      </p:sp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2286000" y="2133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class</a:t>
            </a:r>
          </a:p>
        </p:txBody>
      </p:sp>
      <p:sp>
        <p:nvSpPr>
          <p:cNvPr id="20483" name="Rectangle 5"/>
          <p:cNvSpPr>
            <a:spLocks noChangeArrowheads="1"/>
          </p:cNvSpPr>
          <p:nvPr/>
        </p:nvSpPr>
        <p:spPr bwMode="auto">
          <a:xfrm>
            <a:off x="3200400" y="2133600"/>
            <a:ext cx="685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public</a:t>
            </a:r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4114800" y="2133600"/>
            <a:ext cx="14478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name(</a:t>
            </a:r>
            <a:r>
              <a:rPr lang="ja-JP" altLang="en-US"/>
              <a:t>“</a:t>
            </a:r>
            <a:r>
              <a:rPr lang="en-US" altLang="ja-JP"/>
              <a:t>Foo</a:t>
            </a:r>
            <a:r>
              <a:rPr lang="ja-JP" altLang="en-US"/>
              <a:t>”</a:t>
            </a:r>
            <a:r>
              <a:rPr lang="en-US" altLang="ja-JP"/>
              <a:t>)</a:t>
            </a:r>
            <a:endParaRPr lang="en-US"/>
          </a:p>
        </p:txBody>
      </p:sp>
      <p:sp>
        <p:nvSpPr>
          <p:cNvPr id="20485" name="Rectangle 7"/>
          <p:cNvSpPr>
            <a:spLocks noChangeArrowheads="1"/>
          </p:cNvSpPr>
          <p:nvPr/>
        </p:nvSpPr>
        <p:spPr bwMode="auto">
          <a:xfrm>
            <a:off x="5791200" y="2133600"/>
            <a:ext cx="1143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left-brack</a:t>
            </a:r>
          </a:p>
        </p:txBody>
      </p:sp>
      <p:sp>
        <p:nvSpPr>
          <p:cNvPr id="20486" name="Rectangle 8"/>
          <p:cNvSpPr>
            <a:spLocks noChangeArrowheads="1"/>
          </p:cNvSpPr>
          <p:nvPr/>
        </p:nvSpPr>
        <p:spPr bwMode="auto">
          <a:xfrm>
            <a:off x="7162800" y="2133600"/>
            <a:ext cx="914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type-int</a:t>
            </a:r>
          </a:p>
        </p:txBody>
      </p:sp>
      <p:grpSp>
        <p:nvGrpSpPr>
          <p:cNvPr id="20487" name="Group 19"/>
          <p:cNvGrpSpPr>
            <a:grpSpLocks/>
          </p:cNvGrpSpPr>
          <p:nvPr/>
        </p:nvGrpSpPr>
        <p:grpSpPr bwMode="auto">
          <a:xfrm>
            <a:off x="3505200" y="4343400"/>
            <a:ext cx="3581400" cy="1066800"/>
            <a:chOff x="2064" y="2592"/>
            <a:chExt cx="2256" cy="672"/>
          </a:xfrm>
        </p:grpSpPr>
        <p:sp>
          <p:nvSpPr>
            <p:cNvPr id="20492" name="Rectangle 9"/>
            <p:cNvSpPr>
              <a:spLocks noChangeArrowheads="1"/>
            </p:cNvSpPr>
            <p:nvPr/>
          </p:nvSpPr>
          <p:spPr bwMode="auto">
            <a:xfrm>
              <a:off x="2640" y="2592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CLASSDECL</a:t>
              </a:r>
            </a:p>
          </p:txBody>
        </p:sp>
        <p:sp>
          <p:nvSpPr>
            <p:cNvPr id="20493" name="Rectangle 10"/>
            <p:cNvSpPr>
              <a:spLocks noChangeArrowheads="1"/>
            </p:cNvSpPr>
            <p:nvPr/>
          </p:nvSpPr>
          <p:spPr bwMode="auto">
            <a:xfrm>
              <a:off x="2064" y="3072"/>
              <a:ext cx="43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public</a:t>
              </a:r>
            </a:p>
          </p:txBody>
        </p:sp>
        <p:sp>
          <p:nvSpPr>
            <p:cNvPr id="20494" name="Rectangle 11"/>
            <p:cNvSpPr>
              <a:spLocks noChangeArrowheads="1"/>
            </p:cNvSpPr>
            <p:nvPr/>
          </p:nvSpPr>
          <p:spPr bwMode="auto">
            <a:xfrm>
              <a:off x="2688" y="3072"/>
              <a:ext cx="912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name(</a:t>
              </a:r>
              <a:r>
                <a:rPr lang="ja-JP" altLang="en-US"/>
                <a:t>“</a:t>
              </a:r>
              <a:r>
                <a:rPr lang="en-US" altLang="ja-JP"/>
                <a:t>Foo</a:t>
              </a:r>
              <a:r>
                <a:rPr lang="ja-JP" altLang="en-US"/>
                <a:t>”</a:t>
              </a:r>
              <a:r>
                <a:rPr lang="en-US" altLang="ja-JP"/>
                <a:t>)</a:t>
              </a:r>
              <a:endParaRPr lang="en-US"/>
            </a:p>
          </p:txBody>
        </p:sp>
        <p:sp>
          <p:nvSpPr>
            <p:cNvPr id="20495" name="Line 14"/>
            <p:cNvSpPr>
              <a:spLocks noChangeShapeType="1"/>
            </p:cNvSpPr>
            <p:nvPr/>
          </p:nvSpPr>
          <p:spPr bwMode="auto">
            <a:xfrm flipH="1">
              <a:off x="2352" y="278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6" name="Line 15"/>
            <p:cNvSpPr>
              <a:spLocks noChangeShapeType="1"/>
            </p:cNvSpPr>
            <p:nvPr/>
          </p:nvSpPr>
          <p:spPr bwMode="auto">
            <a:xfrm>
              <a:off x="3024" y="2784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16"/>
            <p:cNvSpPr>
              <a:spLocks noChangeShapeType="1"/>
            </p:cNvSpPr>
            <p:nvPr/>
          </p:nvSpPr>
          <p:spPr bwMode="auto">
            <a:xfrm>
              <a:off x="3024" y="2784"/>
              <a:ext cx="105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Text Box 17"/>
            <p:cNvSpPr txBox="1">
              <a:spLocks noChangeArrowheads="1"/>
            </p:cNvSpPr>
            <p:nvPr/>
          </p:nvSpPr>
          <p:spPr bwMode="auto">
            <a:xfrm>
              <a:off x="4060" y="3024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/>
                <a:t>…</a:t>
              </a:r>
            </a:p>
          </p:txBody>
        </p:sp>
      </p:grpSp>
      <p:sp>
        <p:nvSpPr>
          <p:cNvPr id="20488" name="AutoShape 18"/>
          <p:cNvSpPr>
            <a:spLocks noChangeArrowheads="1"/>
          </p:cNvSpPr>
          <p:nvPr/>
        </p:nvSpPr>
        <p:spPr bwMode="auto">
          <a:xfrm>
            <a:off x="4648200" y="2819400"/>
            <a:ext cx="762000" cy="1143000"/>
          </a:xfrm>
          <a:prstGeom prst="down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>
                <a:solidFill>
                  <a:schemeClr val="tx2"/>
                </a:solidFill>
              </a:rPr>
              <a:t>parser</a:t>
            </a:r>
          </a:p>
        </p:txBody>
      </p:sp>
      <p:sp>
        <p:nvSpPr>
          <p:cNvPr id="20489" name="Text Box 20"/>
          <p:cNvSpPr txBox="1">
            <a:spLocks noChangeArrowheads="1"/>
          </p:cNvSpPr>
          <p:nvPr/>
        </p:nvSpPr>
        <p:spPr bwMode="auto">
          <a:xfrm>
            <a:off x="381000" y="2057400"/>
            <a:ext cx="1593850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symbolic form</a:t>
            </a:r>
          </a:p>
        </p:txBody>
      </p:sp>
      <p:sp>
        <p:nvSpPr>
          <p:cNvPr id="20490" name="Text Box 21"/>
          <p:cNvSpPr txBox="1">
            <a:spLocks noChangeArrowheads="1"/>
          </p:cNvSpPr>
          <p:nvPr/>
        </p:nvSpPr>
        <p:spPr bwMode="auto">
          <a:xfrm>
            <a:off x="530225" y="4702175"/>
            <a:ext cx="1143000" cy="9159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abstract</a:t>
            </a:r>
          </a:p>
          <a:p>
            <a:pPr algn="ctr"/>
            <a:r>
              <a:rPr lang="en-US" sz="1800"/>
              <a:t>syntax</a:t>
            </a:r>
          </a:p>
          <a:p>
            <a:pPr algn="ctr"/>
            <a:r>
              <a:rPr lang="en-US" sz="1800"/>
              <a:t>tree</a:t>
            </a:r>
          </a:p>
        </p:txBody>
      </p:sp>
      <p:sp>
        <p:nvSpPr>
          <p:cNvPr id="20491" name="Text Box 22"/>
          <p:cNvSpPr txBox="1">
            <a:spLocks noChangeArrowheads="1"/>
          </p:cNvSpPr>
          <p:nvPr/>
        </p:nvSpPr>
        <p:spPr bwMode="auto">
          <a:xfrm>
            <a:off x="2362200" y="6034088"/>
            <a:ext cx="550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>
                <a:solidFill>
                  <a:schemeClr val="tx2"/>
                </a:solidFill>
              </a:rPr>
              <a:t>Key Concept: </a:t>
            </a:r>
            <a:r>
              <a:rPr lang="ja-JP" altLang="en-US" sz="1800">
                <a:solidFill>
                  <a:schemeClr val="tx2"/>
                </a:solidFill>
              </a:rPr>
              <a:t>“</a:t>
            </a:r>
            <a:r>
              <a:rPr lang="en-US" altLang="ja-JP" sz="1800">
                <a:solidFill>
                  <a:schemeClr val="tx2"/>
                </a:solidFill>
              </a:rPr>
              <a:t>Backus-Naur form</a:t>
            </a:r>
            <a:r>
              <a:rPr lang="ja-JP" altLang="en-US" sz="1800">
                <a:solidFill>
                  <a:schemeClr val="tx2"/>
                </a:solidFill>
              </a:rPr>
              <a:t>”</a:t>
            </a:r>
            <a:r>
              <a:rPr lang="en-US" altLang="ja-JP" sz="1800">
                <a:solidFill>
                  <a:schemeClr val="tx2"/>
                </a:solidFill>
              </a:rPr>
              <a:t> grammars (BNF)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95034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137160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For example, type checking and violations of scope rules:</a:t>
            </a:r>
          </a:p>
        </p:txBody>
      </p:sp>
      <p:sp>
        <p:nvSpPr>
          <p:cNvPr id="21507" name="TextBox 3"/>
          <p:cNvSpPr txBox="1">
            <a:spLocks noChangeArrowheads="1"/>
          </p:cNvSpPr>
          <p:nvPr/>
        </p:nvSpPr>
        <p:spPr bwMode="auto">
          <a:xfrm>
            <a:off x="685800" y="3124200"/>
            <a:ext cx="2590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string x = “</a:t>
            </a:r>
            <a:r>
              <a:rPr lang="en-US" altLang="ja-JP"/>
              <a:t>abc</a:t>
            </a:r>
            <a:r>
              <a:rPr lang="en-US"/>
              <a:t>”</a:t>
            </a:r>
            <a:r>
              <a:rPr lang="en-US" altLang="ja-JP"/>
              <a:t>;</a:t>
            </a:r>
          </a:p>
          <a:p>
            <a:r>
              <a:rPr lang="en-US"/>
              <a:t>int y = 2;</a:t>
            </a:r>
          </a:p>
          <a:p>
            <a:r>
              <a:rPr lang="en-US"/>
              <a:t>int z = x + y;</a:t>
            </a:r>
          </a:p>
        </p:txBody>
      </p:sp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5562600" y="3124200"/>
            <a:ext cx="25908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int x = 1;</a:t>
            </a:r>
          </a:p>
          <a:p>
            <a:r>
              <a:rPr lang="en-US"/>
              <a:t>{ </a:t>
            </a:r>
          </a:p>
          <a:p>
            <a:r>
              <a:rPr lang="en-US"/>
              <a:t>	int y = 2;</a:t>
            </a:r>
          </a:p>
          <a:p>
            <a:r>
              <a:rPr lang="en-US"/>
              <a:t>}</a:t>
            </a:r>
          </a:p>
          <a:p>
            <a:r>
              <a:rPr lang="en-US"/>
              <a:t>int z = x + y;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charset="0"/>
              </a:rPr>
              <a:t>Front End: Semantic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76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077200" cy="1371600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US">
                <a:latin typeface="Arial" charset="0"/>
              </a:rPr>
              <a:t>For example, type checking and violations of scope rules:</a:t>
            </a:r>
          </a:p>
        </p:txBody>
      </p:sp>
      <p:sp>
        <p:nvSpPr>
          <p:cNvPr id="22531" name="TextBox 3"/>
          <p:cNvSpPr txBox="1">
            <a:spLocks noChangeArrowheads="1"/>
          </p:cNvSpPr>
          <p:nvPr/>
        </p:nvSpPr>
        <p:spPr bwMode="auto">
          <a:xfrm>
            <a:off x="685800" y="3124200"/>
            <a:ext cx="2590800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string x = “</a:t>
            </a:r>
            <a:r>
              <a:rPr lang="en-US" altLang="ja-JP"/>
              <a:t>abc</a:t>
            </a:r>
            <a:r>
              <a:rPr lang="en-US"/>
              <a:t>”</a:t>
            </a:r>
            <a:r>
              <a:rPr lang="en-US" altLang="ja-JP"/>
              <a:t>;</a:t>
            </a:r>
          </a:p>
          <a:p>
            <a:r>
              <a:rPr lang="en-US"/>
              <a:t>int y = 2;</a:t>
            </a:r>
          </a:p>
          <a:p>
            <a:r>
              <a:rPr lang="en-US"/>
              <a:t>int z = x + y;</a:t>
            </a:r>
          </a:p>
        </p:txBody>
      </p:sp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5562600" y="3124200"/>
            <a:ext cx="25908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int x = 1;</a:t>
            </a:r>
          </a:p>
          <a:p>
            <a:r>
              <a:rPr lang="en-US"/>
              <a:t>{ </a:t>
            </a:r>
          </a:p>
          <a:p>
            <a:r>
              <a:rPr lang="en-US"/>
              <a:t>	int y = 2;</a:t>
            </a:r>
          </a:p>
          <a:p>
            <a:r>
              <a:rPr lang="en-US"/>
              <a:t>}</a:t>
            </a:r>
          </a:p>
          <a:p>
            <a:r>
              <a:rPr lang="en-US"/>
              <a:t>int z = x + y;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1600200" y="3962400"/>
            <a:ext cx="304800" cy="304800"/>
          </a:xfrm>
          <a:prstGeom prst="rect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133600" y="3962400"/>
            <a:ext cx="304800" cy="304800"/>
          </a:xfrm>
          <a:prstGeom prst="rect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7010400" y="4724400"/>
            <a:ext cx="304800" cy="304800"/>
          </a:xfrm>
          <a:prstGeom prst="rect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2536" name="Straight Connector 9"/>
          <p:cNvCxnSpPr>
            <a:cxnSpLocks noChangeShapeType="1"/>
            <a:stCxn id="22533" idx="2"/>
          </p:cNvCxnSpPr>
          <p:nvPr/>
        </p:nvCxnSpPr>
        <p:spPr bwMode="auto">
          <a:xfrm>
            <a:off x="1752600" y="4267200"/>
            <a:ext cx="304800" cy="1295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Straight Connector 11"/>
          <p:cNvCxnSpPr>
            <a:cxnSpLocks noChangeShapeType="1"/>
            <a:stCxn id="22534" idx="2"/>
          </p:cNvCxnSpPr>
          <p:nvPr/>
        </p:nvCxnSpPr>
        <p:spPr bwMode="auto">
          <a:xfrm flipH="1">
            <a:off x="2057400" y="4267200"/>
            <a:ext cx="228600" cy="1295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Straight Connector 16"/>
          <p:cNvCxnSpPr>
            <a:cxnSpLocks noChangeShapeType="1"/>
            <a:stCxn id="22535" idx="2"/>
          </p:cNvCxnSpPr>
          <p:nvPr/>
        </p:nvCxnSpPr>
        <p:spPr bwMode="auto">
          <a:xfrm flipH="1">
            <a:off x="6934200" y="5029200"/>
            <a:ext cx="228600" cy="533400"/>
          </a:xfrm>
          <a:prstGeom prst="lin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39" name="TextBox 21"/>
          <p:cNvSpPr txBox="1">
            <a:spLocks noChangeArrowheads="1"/>
          </p:cNvSpPr>
          <p:nvPr/>
        </p:nvSpPr>
        <p:spPr bwMode="auto">
          <a:xfrm>
            <a:off x="152400" y="5562600"/>
            <a:ext cx="3810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Error! Attempting to add an int to a string.</a:t>
            </a:r>
          </a:p>
        </p:txBody>
      </p:sp>
      <p:sp>
        <p:nvSpPr>
          <p:cNvPr id="22540" name="TextBox 22"/>
          <p:cNvSpPr txBox="1">
            <a:spLocks noChangeArrowheads="1"/>
          </p:cNvSpPr>
          <p:nvPr/>
        </p:nvSpPr>
        <p:spPr bwMode="auto">
          <a:xfrm>
            <a:off x="4800600" y="5562600"/>
            <a:ext cx="3810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>
                <a:solidFill>
                  <a:schemeClr val="tx2"/>
                </a:solidFill>
              </a:rPr>
              <a:t>Error! “y” is not in scope.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Arial" charset="0"/>
              </a:rPr>
              <a:t>Front End: Semantic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9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Concrete vs. Abstract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600200"/>
            <a:ext cx="8136467" cy="4525963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concrete parse tree </a:t>
            </a:r>
            <a:r>
              <a:rPr lang="en-US" dirty="0" smtClean="0"/>
              <a:t>(or just </a:t>
            </a:r>
            <a:r>
              <a:rPr lang="en-US" i="1" dirty="0" smtClean="0"/>
              <a:t>parse tree</a:t>
            </a:r>
            <a:r>
              <a:rPr lang="en-US" dirty="0" smtClean="0"/>
              <a:t>) represents the </a:t>
            </a:r>
            <a:r>
              <a:rPr lang="en-US" i="1" dirty="0" smtClean="0"/>
              <a:t>concrete syntax </a:t>
            </a:r>
            <a:r>
              <a:rPr lang="en-US" dirty="0" smtClean="0"/>
              <a:t>of our language.</a:t>
            </a:r>
          </a:p>
          <a:p>
            <a:pPr lvl="1"/>
            <a:r>
              <a:rPr lang="en-US" dirty="0" smtClean="0"/>
              <a:t>In general, it would contain a node for every non-terminal in the grammar and a leaf node for every terminal.</a:t>
            </a:r>
          </a:p>
          <a:p>
            <a:r>
              <a:rPr lang="en-US" dirty="0" smtClean="0"/>
              <a:t>Much of the information in a concrete parse tree is irrelevant for the later phases in the compiler.</a:t>
            </a:r>
          </a:p>
          <a:p>
            <a:r>
              <a:rPr lang="en-US" dirty="0" smtClean="0"/>
              <a:t>For our purposes, the parser will pass on an </a:t>
            </a:r>
            <a:r>
              <a:rPr lang="en-US" i="1" dirty="0" smtClean="0"/>
              <a:t>abstract syntax tree</a:t>
            </a:r>
            <a:r>
              <a:rPr lang="en-US" dirty="0" smtClean="0"/>
              <a:t> to the semantic analysis phase. An abstract syntax tree is the parse tree pruned of irrelevant details.</a:t>
            </a:r>
          </a:p>
        </p:txBody>
      </p:sp>
    </p:spTree>
    <p:extLst>
      <p:ext uri="{BB962C8B-B14F-4D97-AF65-F5344CB8AC3E}">
        <p14:creationId xmlns:p14="http://schemas.microsoft.com/office/powerpoint/2010/main" val="1416666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05000"/>
            <a:ext cx="3902075" cy="4419600"/>
          </a:xfrm>
        </p:spPr>
        <p:txBody>
          <a:bodyPr/>
          <a:lstStyle/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</a:rPr>
              <a:t>E</a:t>
            </a:r>
            <a:r>
              <a:rPr lang="en-US" sz="2200" b="1" dirty="0" smtClean="0">
                <a:cs typeface="+mn-cs"/>
              </a:rPr>
              <a:t> </a:t>
            </a:r>
            <a:r>
              <a:rPr lang="en-US" sz="2200" b="1" dirty="0" smtClean="0">
                <a:cs typeface="+mn-cs"/>
                <a:sym typeface="Wingdings" charset="0"/>
              </a:rPr>
              <a:t> NUM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*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+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(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)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200" dirty="0" smtClean="0">
                <a:cs typeface="+mn-cs"/>
              </a:rPr>
              <a:t>Parse (1 + 2) * 3.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200" dirty="0" smtClean="0">
              <a:cs typeface="+mn-cs"/>
            </a:endParaRP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248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>
                <a:latin typeface="Arial"/>
                <a:cs typeface="Arial"/>
              </a:rPr>
              <a:t>E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486400" y="2209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>
                <a:latin typeface="Arial"/>
                <a:cs typeface="Arial"/>
              </a:rPr>
              <a:t>E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4572000" y="3048000"/>
            <a:ext cx="42333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>
                <a:latin typeface="Arial"/>
                <a:cs typeface="Arial"/>
              </a:rPr>
              <a:t>E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5867400" y="3024717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 dirty="0">
                <a:latin typeface="Arial"/>
                <a:cs typeface="Arial"/>
              </a:rPr>
              <a:t>E</a:t>
            </a:r>
          </a:p>
        </p:txBody>
      </p:sp>
      <p:cxnSp>
        <p:nvCxnSpPr>
          <p:cNvPr id="184328" name="AutoShape 8"/>
          <p:cNvCxnSpPr>
            <a:cxnSpLocks noChangeShapeType="1"/>
            <a:stCxn id="184324" idx="2"/>
            <a:endCxn id="184325" idx="0"/>
          </p:cNvCxnSpPr>
          <p:nvPr/>
        </p:nvCxnSpPr>
        <p:spPr bwMode="auto">
          <a:xfrm flipH="1">
            <a:off x="5715000" y="1981200"/>
            <a:ext cx="762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29" name="AutoShape 9"/>
          <p:cNvCxnSpPr>
            <a:cxnSpLocks noChangeShapeType="1"/>
            <a:stCxn id="184324" idx="2"/>
            <a:endCxn id="184332" idx="0"/>
          </p:cNvCxnSpPr>
          <p:nvPr/>
        </p:nvCxnSpPr>
        <p:spPr bwMode="auto">
          <a:xfrm>
            <a:off x="6477000" y="1981200"/>
            <a:ext cx="821265" cy="268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30" name="AutoShape 10"/>
          <p:cNvCxnSpPr>
            <a:cxnSpLocks noChangeShapeType="1"/>
            <a:stCxn id="184325" idx="2"/>
            <a:endCxn id="184326" idx="0"/>
          </p:cNvCxnSpPr>
          <p:nvPr/>
        </p:nvCxnSpPr>
        <p:spPr bwMode="auto">
          <a:xfrm flipH="1">
            <a:off x="4783667" y="2590800"/>
            <a:ext cx="931333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31" name="AutoShape 11"/>
          <p:cNvCxnSpPr>
            <a:cxnSpLocks noChangeShapeType="1"/>
            <a:stCxn id="184325" idx="2"/>
            <a:endCxn id="184327" idx="0"/>
          </p:cNvCxnSpPr>
          <p:nvPr/>
        </p:nvCxnSpPr>
        <p:spPr bwMode="auto">
          <a:xfrm>
            <a:off x="5715000" y="2590800"/>
            <a:ext cx="342900" cy="433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7097181" y="2250017"/>
            <a:ext cx="402167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 dirty="0">
                <a:latin typeface="Arial"/>
                <a:cs typeface="Arial"/>
              </a:rPr>
              <a:t>E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7543799" y="3429000"/>
            <a:ext cx="114511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 smtClean="0">
                <a:latin typeface="Arial"/>
                <a:cs typeface="Arial"/>
              </a:rPr>
              <a:t>NUM(</a:t>
            </a:r>
            <a:r>
              <a:rPr lang="en-US" sz="2400" dirty="0">
                <a:latin typeface="Arial"/>
                <a:cs typeface="Arial"/>
              </a:rPr>
              <a:t>3)</a:t>
            </a:r>
          </a:p>
        </p:txBody>
      </p:sp>
      <p:cxnSp>
        <p:nvCxnSpPr>
          <p:cNvPr id="184334" name="AutoShape 14"/>
          <p:cNvCxnSpPr>
            <a:cxnSpLocks noChangeShapeType="1"/>
            <a:stCxn id="184332" idx="2"/>
            <a:endCxn id="184333" idx="0"/>
          </p:cNvCxnSpPr>
          <p:nvPr/>
        </p:nvCxnSpPr>
        <p:spPr bwMode="auto">
          <a:xfrm>
            <a:off x="7298265" y="2707217"/>
            <a:ext cx="818093" cy="7217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5562600" y="4419600"/>
            <a:ext cx="11811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 smtClean="0">
                <a:latin typeface="Arial"/>
                <a:cs typeface="Arial"/>
              </a:rPr>
              <a:t>NUM(</a:t>
            </a:r>
            <a:r>
              <a:rPr lang="en-US" sz="2400" dirty="0">
                <a:latin typeface="Arial"/>
                <a:cs typeface="Arial"/>
              </a:rPr>
              <a:t>2)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3962400" y="3886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 smtClean="0">
                <a:latin typeface="Arial"/>
                <a:cs typeface="Arial"/>
              </a:rPr>
              <a:t>NUM(</a:t>
            </a:r>
            <a:r>
              <a:rPr lang="en-US" sz="2400" dirty="0">
                <a:latin typeface="Arial"/>
                <a:cs typeface="Arial"/>
              </a:rPr>
              <a:t>1)</a:t>
            </a:r>
          </a:p>
        </p:txBody>
      </p:sp>
      <p:cxnSp>
        <p:nvCxnSpPr>
          <p:cNvPr id="184337" name="AutoShape 17"/>
          <p:cNvCxnSpPr>
            <a:cxnSpLocks noChangeShapeType="1"/>
            <a:stCxn id="184327" idx="2"/>
            <a:endCxn id="184335" idx="0"/>
          </p:cNvCxnSpPr>
          <p:nvPr/>
        </p:nvCxnSpPr>
        <p:spPr bwMode="auto">
          <a:xfrm>
            <a:off x="6057900" y="3481917"/>
            <a:ext cx="95250" cy="937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38" name="AutoShape 18"/>
          <p:cNvCxnSpPr>
            <a:cxnSpLocks noChangeShapeType="1"/>
            <a:stCxn id="184326" idx="2"/>
            <a:endCxn id="184336" idx="0"/>
          </p:cNvCxnSpPr>
          <p:nvPr/>
        </p:nvCxnSpPr>
        <p:spPr bwMode="auto">
          <a:xfrm flipH="1">
            <a:off x="4572000" y="3505200"/>
            <a:ext cx="21166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296025" y="2209800"/>
            <a:ext cx="361950" cy="436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latin typeface="Arial"/>
                <a:cs typeface="Arial"/>
              </a:rPr>
              <a:t>*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5257800" y="3124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latin typeface="Arial"/>
                <a:cs typeface="Arial"/>
              </a:rPr>
              <a:t>+</a:t>
            </a:r>
          </a:p>
        </p:txBody>
      </p:sp>
      <p:cxnSp>
        <p:nvCxnSpPr>
          <p:cNvPr id="184341" name="AutoShape 21"/>
          <p:cNvCxnSpPr>
            <a:cxnSpLocks noChangeShapeType="1"/>
            <a:stCxn id="184324" idx="2"/>
            <a:endCxn id="184339" idx="0"/>
          </p:cNvCxnSpPr>
          <p:nvPr/>
        </p:nvCxnSpPr>
        <p:spPr bwMode="auto">
          <a:xfrm>
            <a:off x="6477000" y="1981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42" name="AutoShape 22"/>
          <p:cNvCxnSpPr>
            <a:cxnSpLocks noChangeShapeType="1"/>
            <a:stCxn id="184325" idx="2"/>
            <a:endCxn id="184340" idx="0"/>
          </p:cNvCxnSpPr>
          <p:nvPr/>
        </p:nvCxnSpPr>
        <p:spPr bwMode="auto">
          <a:xfrm flipH="1">
            <a:off x="5448300" y="2590800"/>
            <a:ext cx="266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9" name="Rectangle 20"/>
          <p:cNvSpPr>
            <a:spLocks noChangeArrowheads="1"/>
          </p:cNvSpPr>
          <p:nvPr/>
        </p:nvSpPr>
        <p:spPr bwMode="auto">
          <a:xfrm>
            <a:off x="6572250" y="3016250"/>
            <a:ext cx="2667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/>
                <a:cs typeface="Arial"/>
              </a:rPr>
              <a:t>)</a:t>
            </a:r>
          </a:p>
        </p:txBody>
      </p:sp>
      <p:cxnSp>
        <p:nvCxnSpPr>
          <p:cNvPr id="10" name="Straight Connector 9"/>
          <p:cNvCxnSpPr>
            <a:stCxn id="184325" idx="2"/>
            <a:endCxn id="49" idx="0"/>
          </p:cNvCxnSpPr>
          <p:nvPr/>
        </p:nvCxnSpPr>
        <p:spPr bwMode="auto">
          <a:xfrm>
            <a:off x="5715000" y="2590800"/>
            <a:ext cx="990600" cy="42545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0" name="Rectangle 20"/>
          <p:cNvSpPr>
            <a:spLocks noChangeArrowheads="1"/>
          </p:cNvSpPr>
          <p:nvPr/>
        </p:nvSpPr>
        <p:spPr bwMode="auto">
          <a:xfrm>
            <a:off x="3659717" y="3043767"/>
            <a:ext cx="266700" cy="4614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>
                <a:latin typeface="Arial"/>
                <a:cs typeface="Arial"/>
              </a:rPr>
              <a:t>(</a:t>
            </a:r>
          </a:p>
        </p:txBody>
      </p:sp>
      <p:cxnSp>
        <p:nvCxnSpPr>
          <p:cNvPr id="28" name="Straight Connector 27"/>
          <p:cNvCxnSpPr>
            <a:stCxn id="60" idx="0"/>
            <a:endCxn id="184325" idx="2"/>
          </p:cNvCxnSpPr>
          <p:nvPr/>
        </p:nvCxnSpPr>
        <p:spPr bwMode="auto">
          <a:xfrm flipV="1">
            <a:off x="3793067" y="2590800"/>
            <a:ext cx="1921933" cy="4529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403350" y="5791200"/>
            <a:ext cx="758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FF0000"/>
                </a:solidFill>
              </a:rPr>
              <a:t>But do we need to remember the brackets, the production symbol E etc?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+mj-cs"/>
              </a:rPr>
              <a:t>Parse Tree </a:t>
            </a:r>
            <a:r>
              <a:rPr lang="en-US" dirty="0" smtClean="0">
                <a:cs typeface="+mj-cs"/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3145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905000"/>
            <a:ext cx="3902075" cy="4419600"/>
          </a:xfrm>
        </p:spPr>
        <p:txBody>
          <a:bodyPr/>
          <a:lstStyle/>
          <a:p>
            <a:pPr eaLnBrk="1" hangingPunct="1">
              <a:defRPr/>
            </a:pPr>
            <a:endParaRPr lang="en-US" sz="2200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</a:rPr>
              <a:t>E</a:t>
            </a:r>
            <a:r>
              <a:rPr lang="en-US" sz="2200" b="1" dirty="0" smtClean="0">
                <a:cs typeface="+mn-cs"/>
              </a:rPr>
              <a:t> </a:t>
            </a:r>
            <a:r>
              <a:rPr lang="en-US" sz="2200" b="1" dirty="0" smtClean="0">
                <a:cs typeface="+mn-cs"/>
                <a:sym typeface="Wingdings" charset="0"/>
              </a:rPr>
              <a:t> NUM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*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+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</a:p>
          <a:p>
            <a:pPr eaLnBrk="1" hangingPunct="1">
              <a:buFont typeface="Wingdings" charset="0"/>
              <a:buNone/>
              <a:defRPr/>
            </a:pP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 ( </a:t>
            </a:r>
            <a:r>
              <a:rPr lang="en-US" sz="2200" b="1" i="1" dirty="0" smtClean="0">
                <a:cs typeface="+mn-cs"/>
                <a:sym typeface="Wingdings" charset="0"/>
              </a:rPr>
              <a:t>E</a:t>
            </a:r>
            <a:r>
              <a:rPr lang="en-US" sz="2200" b="1" dirty="0" smtClean="0">
                <a:cs typeface="+mn-cs"/>
                <a:sym typeface="Wingdings" charset="0"/>
              </a:rPr>
              <a:t> )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200" b="1" dirty="0" smtClean="0">
              <a:cs typeface="+mn-cs"/>
            </a:endParaRPr>
          </a:p>
          <a:p>
            <a:pPr eaLnBrk="1" hangingPunct="1">
              <a:buFont typeface="Wingdings" charset="0"/>
              <a:buNone/>
              <a:defRPr/>
            </a:pPr>
            <a:r>
              <a:rPr lang="en-US" sz="2200" dirty="0" smtClean="0">
                <a:cs typeface="+mn-cs"/>
              </a:rPr>
              <a:t>Parse (1 + 2) * 3.</a:t>
            </a:r>
          </a:p>
          <a:p>
            <a:pPr eaLnBrk="1" hangingPunct="1">
              <a:buFont typeface="Wingdings" charset="0"/>
              <a:buNone/>
              <a:defRPr/>
            </a:pPr>
            <a:endParaRPr lang="en-US" sz="2200" dirty="0" smtClean="0">
              <a:cs typeface="+mn-cs"/>
            </a:endParaRPr>
          </a:p>
        </p:txBody>
      </p:sp>
      <p:sp>
        <p:nvSpPr>
          <p:cNvPr id="184324" name="Rectangle 4"/>
          <p:cNvSpPr>
            <a:spLocks noChangeArrowheads="1"/>
          </p:cNvSpPr>
          <p:nvPr/>
        </p:nvSpPr>
        <p:spPr bwMode="auto">
          <a:xfrm>
            <a:off x="6248400" y="1447800"/>
            <a:ext cx="457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>
                <a:latin typeface="Arial"/>
                <a:cs typeface="Arial"/>
              </a:rPr>
              <a:t>E</a:t>
            </a:r>
          </a:p>
        </p:txBody>
      </p:sp>
      <p:sp>
        <p:nvSpPr>
          <p:cNvPr id="184325" name="Rectangle 5"/>
          <p:cNvSpPr>
            <a:spLocks noChangeArrowheads="1"/>
          </p:cNvSpPr>
          <p:nvPr/>
        </p:nvSpPr>
        <p:spPr bwMode="auto">
          <a:xfrm>
            <a:off x="5486400" y="22098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>
                <a:latin typeface="Arial"/>
                <a:cs typeface="Arial"/>
              </a:rPr>
              <a:t>E</a:t>
            </a:r>
          </a:p>
        </p:txBody>
      </p:sp>
      <p:sp>
        <p:nvSpPr>
          <p:cNvPr id="184326" name="Rectangle 6"/>
          <p:cNvSpPr>
            <a:spLocks noChangeArrowheads="1"/>
          </p:cNvSpPr>
          <p:nvPr/>
        </p:nvSpPr>
        <p:spPr bwMode="auto">
          <a:xfrm>
            <a:off x="4572000" y="3048000"/>
            <a:ext cx="423333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>
                <a:latin typeface="Arial"/>
                <a:cs typeface="Arial"/>
              </a:rPr>
              <a:t>E</a:t>
            </a:r>
          </a:p>
        </p:txBody>
      </p:sp>
      <p:sp>
        <p:nvSpPr>
          <p:cNvPr id="184327" name="Rectangle 7"/>
          <p:cNvSpPr>
            <a:spLocks noChangeArrowheads="1"/>
          </p:cNvSpPr>
          <p:nvPr/>
        </p:nvSpPr>
        <p:spPr bwMode="auto">
          <a:xfrm>
            <a:off x="5867400" y="3024717"/>
            <a:ext cx="381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 dirty="0">
                <a:latin typeface="Arial"/>
                <a:cs typeface="Arial"/>
              </a:rPr>
              <a:t>E</a:t>
            </a:r>
          </a:p>
        </p:txBody>
      </p:sp>
      <p:cxnSp>
        <p:nvCxnSpPr>
          <p:cNvPr id="184328" name="AutoShape 8"/>
          <p:cNvCxnSpPr>
            <a:cxnSpLocks noChangeShapeType="1"/>
            <a:stCxn id="184324" idx="2"/>
            <a:endCxn id="184325" idx="0"/>
          </p:cNvCxnSpPr>
          <p:nvPr/>
        </p:nvCxnSpPr>
        <p:spPr bwMode="auto">
          <a:xfrm flipH="1">
            <a:off x="5715000" y="1981200"/>
            <a:ext cx="7620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29" name="AutoShape 9"/>
          <p:cNvCxnSpPr>
            <a:cxnSpLocks noChangeShapeType="1"/>
            <a:stCxn id="184324" idx="2"/>
            <a:endCxn id="184332" idx="0"/>
          </p:cNvCxnSpPr>
          <p:nvPr/>
        </p:nvCxnSpPr>
        <p:spPr bwMode="auto">
          <a:xfrm>
            <a:off x="6477000" y="1981200"/>
            <a:ext cx="821265" cy="2688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30" name="AutoShape 10"/>
          <p:cNvCxnSpPr>
            <a:cxnSpLocks noChangeShapeType="1"/>
            <a:stCxn id="184325" idx="2"/>
            <a:endCxn id="184326" idx="0"/>
          </p:cNvCxnSpPr>
          <p:nvPr/>
        </p:nvCxnSpPr>
        <p:spPr bwMode="auto">
          <a:xfrm flipH="1">
            <a:off x="4783667" y="2590800"/>
            <a:ext cx="931333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31" name="AutoShape 11"/>
          <p:cNvCxnSpPr>
            <a:cxnSpLocks noChangeShapeType="1"/>
            <a:stCxn id="184325" idx="2"/>
            <a:endCxn id="184327" idx="0"/>
          </p:cNvCxnSpPr>
          <p:nvPr/>
        </p:nvCxnSpPr>
        <p:spPr bwMode="auto">
          <a:xfrm>
            <a:off x="5715000" y="2590800"/>
            <a:ext cx="342900" cy="43391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332" name="Rectangle 12"/>
          <p:cNvSpPr>
            <a:spLocks noChangeArrowheads="1"/>
          </p:cNvSpPr>
          <p:nvPr/>
        </p:nvSpPr>
        <p:spPr bwMode="auto">
          <a:xfrm>
            <a:off x="7097181" y="2250017"/>
            <a:ext cx="402167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b="0" dirty="0">
                <a:latin typeface="Arial"/>
                <a:cs typeface="Arial"/>
              </a:rPr>
              <a:t>E</a:t>
            </a:r>
          </a:p>
        </p:txBody>
      </p:sp>
      <p:sp>
        <p:nvSpPr>
          <p:cNvPr id="184333" name="Rectangle 13"/>
          <p:cNvSpPr>
            <a:spLocks noChangeArrowheads="1"/>
          </p:cNvSpPr>
          <p:nvPr/>
        </p:nvSpPr>
        <p:spPr bwMode="auto">
          <a:xfrm>
            <a:off x="7543799" y="3429000"/>
            <a:ext cx="1145117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 smtClean="0">
                <a:latin typeface="Arial"/>
                <a:cs typeface="Arial"/>
              </a:rPr>
              <a:t>NUM(</a:t>
            </a:r>
            <a:r>
              <a:rPr lang="en-US" sz="2400" dirty="0">
                <a:latin typeface="Arial"/>
                <a:cs typeface="Arial"/>
              </a:rPr>
              <a:t>3)</a:t>
            </a:r>
          </a:p>
        </p:txBody>
      </p:sp>
      <p:cxnSp>
        <p:nvCxnSpPr>
          <p:cNvPr id="184334" name="AutoShape 14"/>
          <p:cNvCxnSpPr>
            <a:cxnSpLocks noChangeShapeType="1"/>
            <a:stCxn id="184332" idx="2"/>
            <a:endCxn id="184333" idx="0"/>
          </p:cNvCxnSpPr>
          <p:nvPr/>
        </p:nvCxnSpPr>
        <p:spPr bwMode="auto">
          <a:xfrm>
            <a:off x="7298265" y="2707217"/>
            <a:ext cx="818093" cy="7217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335" name="Rectangle 15"/>
          <p:cNvSpPr>
            <a:spLocks noChangeArrowheads="1"/>
          </p:cNvSpPr>
          <p:nvPr/>
        </p:nvSpPr>
        <p:spPr bwMode="auto">
          <a:xfrm>
            <a:off x="5562600" y="4419600"/>
            <a:ext cx="11811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 smtClean="0">
                <a:latin typeface="Arial"/>
                <a:cs typeface="Arial"/>
              </a:rPr>
              <a:t>NUM(</a:t>
            </a:r>
            <a:r>
              <a:rPr lang="en-US" sz="2400" dirty="0">
                <a:latin typeface="Arial"/>
                <a:cs typeface="Arial"/>
              </a:rPr>
              <a:t>2)</a:t>
            </a:r>
          </a:p>
        </p:txBody>
      </p:sp>
      <p:sp>
        <p:nvSpPr>
          <p:cNvPr id="184336" name="Rectangle 16"/>
          <p:cNvSpPr>
            <a:spLocks noChangeArrowheads="1"/>
          </p:cNvSpPr>
          <p:nvPr/>
        </p:nvSpPr>
        <p:spPr bwMode="auto">
          <a:xfrm>
            <a:off x="3962400" y="38862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 dirty="0" smtClean="0">
                <a:latin typeface="Arial"/>
                <a:cs typeface="Arial"/>
              </a:rPr>
              <a:t>NUM(</a:t>
            </a:r>
            <a:r>
              <a:rPr lang="en-US" sz="2400" dirty="0">
                <a:latin typeface="Arial"/>
                <a:cs typeface="Arial"/>
              </a:rPr>
              <a:t>1)</a:t>
            </a:r>
          </a:p>
        </p:txBody>
      </p:sp>
      <p:cxnSp>
        <p:nvCxnSpPr>
          <p:cNvPr id="184337" name="AutoShape 17"/>
          <p:cNvCxnSpPr>
            <a:cxnSpLocks noChangeShapeType="1"/>
            <a:stCxn id="184327" idx="2"/>
            <a:endCxn id="184335" idx="0"/>
          </p:cNvCxnSpPr>
          <p:nvPr/>
        </p:nvCxnSpPr>
        <p:spPr bwMode="auto">
          <a:xfrm>
            <a:off x="6057900" y="3481917"/>
            <a:ext cx="95250" cy="93768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38" name="AutoShape 18"/>
          <p:cNvCxnSpPr>
            <a:cxnSpLocks noChangeShapeType="1"/>
            <a:stCxn id="184326" idx="2"/>
            <a:endCxn id="184336" idx="0"/>
          </p:cNvCxnSpPr>
          <p:nvPr/>
        </p:nvCxnSpPr>
        <p:spPr bwMode="auto">
          <a:xfrm flipH="1">
            <a:off x="4572000" y="3505200"/>
            <a:ext cx="211667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339" name="Rectangle 19"/>
          <p:cNvSpPr>
            <a:spLocks noChangeArrowheads="1"/>
          </p:cNvSpPr>
          <p:nvPr/>
        </p:nvSpPr>
        <p:spPr bwMode="auto">
          <a:xfrm>
            <a:off x="6296025" y="2209800"/>
            <a:ext cx="361950" cy="43603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latin typeface="Arial"/>
                <a:cs typeface="Arial"/>
              </a:rPr>
              <a:t>*</a:t>
            </a:r>
          </a:p>
        </p:txBody>
      </p:sp>
      <p:sp>
        <p:nvSpPr>
          <p:cNvPr id="184340" name="Rectangle 20"/>
          <p:cNvSpPr>
            <a:spLocks noChangeArrowheads="1"/>
          </p:cNvSpPr>
          <p:nvPr/>
        </p:nvSpPr>
        <p:spPr bwMode="auto">
          <a:xfrm>
            <a:off x="5257800" y="3124200"/>
            <a:ext cx="381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400">
                <a:latin typeface="Arial"/>
                <a:cs typeface="Arial"/>
              </a:rPr>
              <a:t>+</a:t>
            </a:r>
          </a:p>
        </p:txBody>
      </p:sp>
      <p:cxnSp>
        <p:nvCxnSpPr>
          <p:cNvPr id="184341" name="AutoShape 21"/>
          <p:cNvCxnSpPr>
            <a:cxnSpLocks noChangeShapeType="1"/>
            <a:stCxn id="184324" idx="2"/>
            <a:endCxn id="184339" idx="0"/>
          </p:cNvCxnSpPr>
          <p:nvPr/>
        </p:nvCxnSpPr>
        <p:spPr bwMode="auto">
          <a:xfrm>
            <a:off x="6477000" y="1981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342" name="AutoShape 22"/>
          <p:cNvCxnSpPr>
            <a:cxnSpLocks noChangeShapeType="1"/>
            <a:stCxn id="184325" idx="2"/>
            <a:endCxn id="184340" idx="0"/>
          </p:cNvCxnSpPr>
          <p:nvPr/>
        </p:nvCxnSpPr>
        <p:spPr bwMode="auto">
          <a:xfrm flipH="1">
            <a:off x="5448300" y="2590800"/>
            <a:ext cx="2667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403350" y="5791200"/>
            <a:ext cx="7588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b="0">
                <a:solidFill>
                  <a:srgbClr val="FF0000"/>
                </a:solidFill>
              </a:rPr>
              <a:t>But do we need to remember the brackets, the production symbol E etc?</a:t>
            </a:r>
          </a:p>
        </p:txBody>
      </p:sp>
      <p:sp>
        <p:nvSpPr>
          <p:cNvPr id="31" name="Title 3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>
                <a:cs typeface="+mj-cs"/>
              </a:rPr>
              <a:t>Parse Tree </a:t>
            </a:r>
            <a:r>
              <a:rPr lang="en-US" dirty="0" smtClean="0">
                <a:cs typeface="+mj-cs"/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230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1828</Words>
  <Application>Microsoft Macintosh PowerPoint</Application>
  <PresentationFormat>On-screen Show (4:3)</PresentationFormat>
  <Paragraphs>443</Paragraphs>
  <Slides>36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ABSTRACT SYNTAX</vt:lpstr>
      <vt:lpstr>Inside a Compiler</vt:lpstr>
      <vt:lpstr>Front End: Lexical Analysis</vt:lpstr>
      <vt:lpstr>Front End: Parsing</vt:lpstr>
      <vt:lpstr>Front End: Semantic Analysis</vt:lpstr>
      <vt:lpstr>Front End: Semantic Analysis</vt:lpstr>
      <vt:lpstr>Concrete vs. Abstract Syntax</vt:lpstr>
      <vt:lpstr>Parse Tree  AST</vt:lpstr>
      <vt:lpstr>Parse Tree  AST</vt:lpstr>
      <vt:lpstr>Parse Tree  AST</vt:lpstr>
      <vt:lpstr>Representing AST in Haskell</vt:lpstr>
      <vt:lpstr>Translating simple expressions</vt:lpstr>
      <vt:lpstr>Translating simple expressions</vt:lpstr>
      <vt:lpstr>Translating composite expressions</vt:lpstr>
      <vt:lpstr>Translating composite expressions</vt:lpstr>
      <vt:lpstr>Translating assignment “… = …”</vt:lpstr>
      <vt:lpstr>Translating assignment “… = …”</vt:lpstr>
      <vt:lpstr>Translating “if  … else …”</vt:lpstr>
      <vt:lpstr>Translating “stmt1 ; stmt2”</vt:lpstr>
      <vt:lpstr>Translating while loops</vt:lpstr>
      <vt:lpstr>Translating function declarations</vt:lpstr>
      <vt:lpstr>Translating declarations</vt:lpstr>
      <vt:lpstr>Create ASTs with YACC/Happy specification</vt:lpstr>
      <vt:lpstr>Static vs. Dynamic program properties</vt:lpstr>
      <vt:lpstr>Attribute ASTs and static checking</vt:lpstr>
      <vt:lpstr>Attribute ASTs and static checking</vt:lpstr>
      <vt:lpstr>Attribute ASTs and static checking</vt:lpstr>
      <vt:lpstr>Attribute ASTs and static checking</vt:lpstr>
      <vt:lpstr>Attribute ASTs and static checking</vt:lpstr>
      <vt:lpstr>Intermediate Representations</vt:lpstr>
      <vt:lpstr>Intermediate Representations</vt:lpstr>
      <vt:lpstr>Intermediate Representations</vt:lpstr>
      <vt:lpstr>Intermediate Representations</vt:lpstr>
      <vt:lpstr>ASTs as IR</vt:lpstr>
      <vt:lpstr>three-address code/RTL</vt:lpstr>
      <vt:lpstr>Static Single-Assignment (SSA)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Schedule</dc:title>
  <dc:creator>Chris</dc:creator>
  <cp:lastModifiedBy>William Harrison</cp:lastModifiedBy>
  <cp:revision>26</cp:revision>
  <dcterms:created xsi:type="dcterms:W3CDTF">2015-02-23T06:01:08Z</dcterms:created>
  <dcterms:modified xsi:type="dcterms:W3CDTF">2017-02-27T19:10:42Z</dcterms:modified>
</cp:coreProperties>
</file>