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5"/>
  </p:notesMasterIdLst>
  <p:sldIdLst>
    <p:sldId id="473" r:id="rId2"/>
    <p:sldId id="488" r:id="rId3"/>
    <p:sldId id="489" r:id="rId4"/>
    <p:sldId id="490" r:id="rId5"/>
    <p:sldId id="500" r:id="rId6"/>
    <p:sldId id="499" r:id="rId7"/>
    <p:sldId id="501" r:id="rId8"/>
    <p:sldId id="502" r:id="rId9"/>
    <p:sldId id="503" r:id="rId10"/>
    <p:sldId id="504" r:id="rId11"/>
    <p:sldId id="491" r:id="rId12"/>
    <p:sldId id="492" r:id="rId13"/>
    <p:sldId id="494" r:id="rId14"/>
    <p:sldId id="493" r:id="rId15"/>
    <p:sldId id="498" r:id="rId16"/>
    <p:sldId id="506" r:id="rId17"/>
    <p:sldId id="505" r:id="rId18"/>
    <p:sldId id="507" r:id="rId19"/>
    <p:sldId id="508" r:id="rId20"/>
    <p:sldId id="495" r:id="rId21"/>
    <p:sldId id="496" r:id="rId22"/>
    <p:sldId id="497" r:id="rId23"/>
    <p:sldId id="292" r:id="rId24"/>
  </p:sldIdLst>
  <p:sldSz cx="9144000" cy="6858000" type="screen4x3"/>
  <p:notesSz cx="6845300" cy="91313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5050"/>
    <a:srgbClr val="F6E670"/>
    <a:srgbClr val="D4E4E4"/>
    <a:srgbClr val="E0DFDC"/>
    <a:srgbClr val="B7B5AF"/>
    <a:srgbClr val="F1F47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55" autoAdjust="0"/>
    <p:restoredTop sz="94660"/>
  </p:normalViewPr>
  <p:slideViewPr>
    <p:cSldViewPr>
      <p:cViewPr varScale="1">
        <p:scale>
          <a:sx n="96" d="100"/>
          <a:sy n="96" d="100"/>
        </p:scale>
        <p:origin x="-1272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l" defTabSz="912813" eaLnBrk="1" hangingPunct="1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9825" y="684213"/>
            <a:ext cx="4565650" cy="3424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37050"/>
            <a:ext cx="5019675" cy="411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74100"/>
            <a:ext cx="29670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l" defTabSz="912813" eaLnBrk="1" hangingPunct="1">
              <a:defRPr sz="1200">
                <a:latin typeface="Times New Roman" pitchFamily="1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674100"/>
            <a:ext cx="2967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itchFamily="1" charset="0"/>
              </a:defRPr>
            </a:lvl1pPr>
          </a:lstStyle>
          <a:p>
            <a:fld id="{13FE1814-0E46-42F8-8CED-76086ED1DE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2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1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396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/>
            </a:lvl1pPr>
          </a:lstStyle>
          <a:p>
            <a:fld id="{0F6ED808-4837-4937-B6CC-00B8D06090B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39623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9624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latin typeface="Times New Roman" pitchFamily="1" charset="0"/>
            </a:endParaRPr>
          </a:p>
        </p:txBody>
      </p:sp>
      <p:sp>
        <p:nvSpPr>
          <p:cNvPr id="239625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latin typeface="Times New Roman" pitchFamily="1" charset="0"/>
            </a:endParaRPr>
          </a:p>
        </p:txBody>
      </p:sp>
      <p:sp>
        <p:nvSpPr>
          <p:cNvPr id="239626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latin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7051B8-3DD6-4D1E-8165-1AAA845705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79290-38D0-40A7-9EAE-C7C2D41D44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51B964-D394-4610-BFA5-CC0374D34A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0205DF-7AA5-4EF4-8046-B66924881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6CD9F3-E5FF-460B-919C-5484EFD1C7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3058B-84D4-4C06-8542-356B364162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C4837-2D79-48CE-9613-FB5B42FCAB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5F0C6C-C928-4B53-A6F3-95A6EB6D9B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3D652-BAC2-47C8-AB29-5FD3F1ABD9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76986-83B9-4CA8-89EE-36BAD90345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fld id="{C395562C-4DB8-4F83-B14F-AE94FEE78ED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38599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8600" name="Oval 8"/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latin typeface="Times New Roman" pitchFamily="1" charset="0"/>
            </a:endParaRPr>
          </a:p>
        </p:txBody>
      </p:sp>
      <p:sp>
        <p:nvSpPr>
          <p:cNvPr id="238601" name="Oval 9"/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latin typeface="Times New Roman" pitchFamily="1" charset="0"/>
            </a:endParaRPr>
          </a:p>
        </p:txBody>
      </p:sp>
      <p:sp>
        <p:nvSpPr>
          <p:cNvPr id="238602" name="Oval 10"/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latin typeface="Times New Roman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1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1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arrisonwl@missouri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Semantic Analysis 1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b="1" dirty="0" smtClean="0"/>
              <a:t>Symbol Tables and Attribute Grammars</a:t>
            </a:r>
            <a:endParaRPr lang="en-US" sz="2100" b="1" dirty="0"/>
          </a:p>
          <a:p>
            <a:pPr>
              <a:lnSpc>
                <a:spcPct val="90000"/>
              </a:lnSpc>
            </a:pPr>
            <a:endParaRPr lang="en-US" sz="2100" b="1" dirty="0"/>
          </a:p>
          <a:p>
            <a:pPr>
              <a:lnSpc>
                <a:spcPct val="90000"/>
              </a:lnSpc>
            </a:pPr>
            <a:r>
              <a:rPr lang="en-US" sz="2100" dirty="0"/>
              <a:t>Dr. William Harrison</a:t>
            </a:r>
          </a:p>
          <a:p>
            <a:pPr>
              <a:lnSpc>
                <a:spcPct val="90000"/>
              </a:lnSpc>
            </a:pPr>
            <a:r>
              <a:rPr lang="en-US" sz="2100" dirty="0">
                <a:hlinkClick r:id="rId2"/>
              </a:rPr>
              <a:t>harrisonwl@missouri.edu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CS 4430 Compilers I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grammars and static checking</a:t>
            </a:r>
          </a:p>
        </p:txBody>
      </p:sp>
      <p:grpSp>
        <p:nvGrpSpPr>
          <p:cNvPr id="362518" name="Group 22"/>
          <p:cNvGrpSpPr>
            <a:grpSpLocks/>
          </p:cNvGrpSpPr>
          <p:nvPr/>
        </p:nvGrpSpPr>
        <p:grpSpPr bwMode="auto">
          <a:xfrm>
            <a:off x="5413375" y="3352800"/>
            <a:ext cx="2663825" cy="2640013"/>
            <a:chOff x="3410" y="2112"/>
            <a:chExt cx="1678" cy="1663"/>
          </a:xfrm>
        </p:grpSpPr>
        <p:sp>
          <p:nvSpPr>
            <p:cNvPr id="362519" name="Text Box 23"/>
            <p:cNvSpPr txBox="1">
              <a:spLocks noChangeArrowheads="1"/>
            </p:cNvSpPr>
            <p:nvPr/>
          </p:nvSpPr>
          <p:spPr bwMode="auto">
            <a:xfrm>
              <a:off x="4137" y="2112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:=</a:t>
              </a:r>
            </a:p>
          </p:txBody>
        </p:sp>
        <p:sp>
          <p:nvSpPr>
            <p:cNvPr id="362520" name="Text Box 24"/>
            <p:cNvSpPr txBox="1">
              <a:spLocks noChangeArrowheads="1"/>
            </p:cNvSpPr>
            <p:nvPr/>
          </p:nvSpPr>
          <p:spPr bwMode="auto">
            <a:xfrm>
              <a:off x="3720" y="256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Y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4481" y="256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362522" name="Text Box 26"/>
            <p:cNvSpPr txBox="1">
              <a:spLocks noChangeArrowheads="1"/>
            </p:cNvSpPr>
            <p:nvPr/>
          </p:nvSpPr>
          <p:spPr bwMode="auto">
            <a:xfrm>
              <a:off x="4227" y="301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Courier New" pitchFamily="1" charset="0"/>
                </a:rPr>
                <a:t>*</a:t>
              </a:r>
            </a:p>
          </p:txBody>
        </p:sp>
        <p:sp>
          <p:nvSpPr>
            <p:cNvPr id="362523" name="Text Box 27"/>
            <p:cNvSpPr txBox="1">
              <a:spLocks noChangeArrowheads="1"/>
            </p:cNvSpPr>
            <p:nvPr/>
          </p:nvSpPr>
          <p:spPr bwMode="auto">
            <a:xfrm>
              <a:off x="4631" y="2999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I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3410" y="3479"/>
              <a:ext cx="10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Const(</a:t>
              </a:r>
              <a:r>
                <a:rPr lang="en-US" sz="2400">
                  <a:solidFill>
                    <a:srgbClr val="FF0000"/>
                  </a:solidFill>
                </a:rPr>
                <a:t>3.0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2525" name="Text Box 29"/>
            <p:cNvSpPr txBox="1">
              <a:spLocks noChangeArrowheads="1"/>
            </p:cNvSpPr>
            <p:nvPr/>
          </p:nvSpPr>
          <p:spPr bwMode="auto">
            <a:xfrm>
              <a:off x="4485" y="348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X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2526" name="Line 30"/>
            <p:cNvSpPr>
              <a:spLocks noChangeShapeType="1"/>
            </p:cNvSpPr>
            <p:nvPr/>
          </p:nvSpPr>
          <p:spPr bwMode="auto">
            <a:xfrm flipH="1">
              <a:off x="4037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2527" name="Line 31"/>
            <p:cNvSpPr>
              <a:spLocks noChangeShapeType="1"/>
            </p:cNvSpPr>
            <p:nvPr/>
          </p:nvSpPr>
          <p:spPr bwMode="auto">
            <a:xfrm flipH="1">
              <a:off x="4325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2528" name="Line 32"/>
            <p:cNvSpPr>
              <a:spLocks noChangeShapeType="1"/>
            </p:cNvSpPr>
            <p:nvPr/>
          </p:nvSpPr>
          <p:spPr bwMode="auto">
            <a:xfrm flipH="1">
              <a:off x="4085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2529" name="Line 33"/>
            <p:cNvSpPr>
              <a:spLocks noChangeShapeType="1"/>
            </p:cNvSpPr>
            <p:nvPr/>
          </p:nvSpPr>
          <p:spPr bwMode="auto">
            <a:xfrm>
              <a:off x="4325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2530" name="Line 34"/>
            <p:cNvSpPr>
              <a:spLocks noChangeShapeType="1"/>
            </p:cNvSpPr>
            <p:nvPr/>
          </p:nvSpPr>
          <p:spPr bwMode="auto">
            <a:xfrm>
              <a:off x="4565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2531" name="Line 35"/>
            <p:cNvSpPr>
              <a:spLocks noChangeShapeType="1"/>
            </p:cNvSpPr>
            <p:nvPr/>
          </p:nvSpPr>
          <p:spPr bwMode="auto">
            <a:xfrm>
              <a:off x="4277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2532" name="AutoShape 36"/>
          <p:cNvSpPr>
            <a:spLocks noChangeArrowheads="1"/>
          </p:cNvSpPr>
          <p:nvPr/>
        </p:nvSpPr>
        <p:spPr bwMode="auto">
          <a:xfrm>
            <a:off x="5105400" y="6172200"/>
            <a:ext cx="990600" cy="381000"/>
          </a:xfrm>
          <a:prstGeom prst="wedgeRectCallout">
            <a:avLst>
              <a:gd name="adj1" fmla="val 50162"/>
              <a:gd name="adj2" fmla="val -132500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float</a:t>
            </a:r>
          </a:p>
        </p:txBody>
      </p:sp>
      <p:sp>
        <p:nvSpPr>
          <p:cNvPr id="362533" name="AutoShape 37"/>
          <p:cNvSpPr>
            <a:spLocks noChangeArrowheads="1"/>
          </p:cNvSpPr>
          <p:nvPr/>
        </p:nvSpPr>
        <p:spPr bwMode="auto">
          <a:xfrm>
            <a:off x="7467600" y="6172200"/>
            <a:ext cx="762000" cy="381000"/>
          </a:xfrm>
          <a:prstGeom prst="wedgeRectCallout">
            <a:avLst>
              <a:gd name="adj1" fmla="val -15833"/>
              <a:gd name="adj2" fmla="val -119167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float</a:t>
            </a:r>
          </a:p>
        </p:txBody>
      </p:sp>
      <p:sp>
        <p:nvSpPr>
          <p:cNvPr id="362534" name="AutoShape 38"/>
          <p:cNvSpPr>
            <a:spLocks noChangeArrowheads="1"/>
          </p:cNvSpPr>
          <p:nvPr/>
        </p:nvSpPr>
        <p:spPr bwMode="auto">
          <a:xfrm>
            <a:off x="7162800" y="2819400"/>
            <a:ext cx="762000" cy="381000"/>
          </a:xfrm>
          <a:prstGeom prst="wedgeRectCallout">
            <a:avLst>
              <a:gd name="adj1" fmla="val -85208"/>
              <a:gd name="adj2" fmla="val 477917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float</a:t>
            </a:r>
          </a:p>
        </p:txBody>
      </p:sp>
      <p:sp>
        <p:nvSpPr>
          <p:cNvPr id="362535" name="AutoShape 39"/>
          <p:cNvSpPr>
            <a:spLocks noChangeArrowheads="1"/>
          </p:cNvSpPr>
          <p:nvPr/>
        </p:nvSpPr>
        <p:spPr bwMode="auto">
          <a:xfrm>
            <a:off x="7162800" y="2819400"/>
            <a:ext cx="762000" cy="381000"/>
          </a:xfrm>
          <a:prstGeom prst="wedgeRectCallout">
            <a:avLst>
              <a:gd name="adj1" fmla="val -35833"/>
              <a:gd name="adj2" fmla="val 33125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float</a:t>
            </a:r>
          </a:p>
        </p:txBody>
      </p:sp>
      <p:sp>
        <p:nvSpPr>
          <p:cNvPr id="362536" name="AutoShape 40"/>
          <p:cNvSpPr>
            <a:spLocks noChangeArrowheads="1"/>
          </p:cNvSpPr>
          <p:nvPr/>
        </p:nvSpPr>
        <p:spPr bwMode="auto">
          <a:xfrm>
            <a:off x="1219200" y="5334000"/>
            <a:ext cx="1905000" cy="381000"/>
          </a:xfrm>
          <a:prstGeom prst="wedgeRectCallout">
            <a:avLst>
              <a:gd name="adj1" fmla="val 166167"/>
              <a:gd name="adj2" fmla="val 1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“initial attributes”</a:t>
            </a:r>
          </a:p>
        </p:txBody>
      </p:sp>
      <p:sp>
        <p:nvSpPr>
          <p:cNvPr id="362537" name="AutoShape 41"/>
          <p:cNvSpPr>
            <a:spLocks noChangeArrowheads="1"/>
          </p:cNvSpPr>
          <p:nvPr/>
        </p:nvSpPr>
        <p:spPr bwMode="auto">
          <a:xfrm>
            <a:off x="1371600" y="2895600"/>
            <a:ext cx="2590800" cy="381000"/>
          </a:xfrm>
          <a:prstGeom prst="wedgeRectCallout">
            <a:avLst>
              <a:gd name="adj1" fmla="val 170894"/>
              <a:gd name="adj2" fmla="val -1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“synthesized attributes”</a:t>
            </a:r>
          </a:p>
        </p:txBody>
      </p:sp>
      <p:sp>
        <p:nvSpPr>
          <p:cNvPr id="362538" name="AutoShape 42"/>
          <p:cNvSpPr>
            <a:spLocks noChangeArrowheads="1"/>
          </p:cNvSpPr>
          <p:nvPr/>
        </p:nvSpPr>
        <p:spPr bwMode="auto">
          <a:xfrm>
            <a:off x="1219200" y="5334000"/>
            <a:ext cx="1905000" cy="381000"/>
          </a:xfrm>
          <a:prstGeom prst="wedgeRectCallout">
            <a:avLst>
              <a:gd name="adj1" fmla="val 275500"/>
              <a:gd name="adj2" fmla="val 17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“initial attributes”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Syntax-directed Compilation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924800" cy="4114800"/>
          </a:xfrm>
        </p:spPr>
        <p:txBody>
          <a:bodyPr/>
          <a:lstStyle/>
          <a:p>
            <a:r>
              <a:rPr lang="en-US"/>
              <a:t>All modern compilers are </a:t>
            </a:r>
            <a:r>
              <a:rPr lang="en-US" b="1"/>
              <a:t>syntax-directed</a:t>
            </a:r>
          </a:p>
          <a:p>
            <a:pPr lvl="1"/>
            <a:r>
              <a:rPr lang="en-US"/>
              <a:t>meaning that, based on a representation of source code, they:</a:t>
            </a:r>
          </a:p>
          <a:p>
            <a:pPr lvl="2"/>
            <a:r>
              <a:rPr lang="en-US"/>
              <a:t>perform analyses</a:t>
            </a:r>
          </a:p>
          <a:p>
            <a:pPr lvl="3"/>
            <a:r>
              <a:rPr lang="en-US"/>
              <a:t>allowing for desirable performance characteristics</a:t>
            </a:r>
          </a:p>
          <a:p>
            <a:pPr lvl="4"/>
            <a:r>
              <a:rPr lang="en-US"/>
              <a:t>e.g., speed, code size</a:t>
            </a:r>
          </a:p>
          <a:p>
            <a:pPr lvl="2"/>
            <a:r>
              <a:rPr lang="en-US"/>
              <a:t>generate target code</a:t>
            </a:r>
          </a:p>
          <a:p>
            <a:pPr lvl="3"/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 of Syntax-directed Compiler</a:t>
            </a:r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1981200" y="2057400"/>
            <a:ext cx="990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scanner</a:t>
            </a:r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3962400" y="2057400"/>
            <a:ext cx="990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parser</a:t>
            </a:r>
          </a:p>
        </p:txBody>
      </p:sp>
      <p:sp>
        <p:nvSpPr>
          <p:cNvPr id="349191" name="Rectangle 7"/>
          <p:cNvSpPr>
            <a:spLocks noChangeArrowheads="1"/>
          </p:cNvSpPr>
          <p:nvPr/>
        </p:nvSpPr>
        <p:spPr bwMode="auto">
          <a:xfrm>
            <a:off x="5943600" y="2057400"/>
            <a:ext cx="990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solidFill>
                  <a:schemeClr val="tx2"/>
                </a:solidFill>
              </a:rPr>
              <a:t>semantic</a:t>
            </a:r>
          </a:p>
          <a:p>
            <a:r>
              <a:rPr lang="en-US" sz="1600">
                <a:solidFill>
                  <a:schemeClr val="tx2"/>
                </a:solidFill>
              </a:rPr>
              <a:t>routines</a:t>
            </a:r>
          </a:p>
        </p:txBody>
      </p:sp>
      <p:sp>
        <p:nvSpPr>
          <p:cNvPr id="349192" name="Rectangle 8"/>
          <p:cNvSpPr>
            <a:spLocks noChangeArrowheads="1"/>
          </p:cNvSpPr>
          <p:nvPr/>
        </p:nvSpPr>
        <p:spPr bwMode="auto">
          <a:xfrm>
            <a:off x="5943600" y="3505200"/>
            <a:ext cx="990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optimizer</a:t>
            </a:r>
          </a:p>
        </p:txBody>
      </p:sp>
      <p:sp>
        <p:nvSpPr>
          <p:cNvPr id="349193" name="Rectangle 9"/>
          <p:cNvSpPr>
            <a:spLocks noChangeArrowheads="1"/>
          </p:cNvSpPr>
          <p:nvPr/>
        </p:nvSpPr>
        <p:spPr bwMode="auto">
          <a:xfrm>
            <a:off x="6019800" y="4953000"/>
            <a:ext cx="990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solidFill>
                  <a:schemeClr val="tx2"/>
                </a:solidFill>
              </a:rPr>
              <a:t>code</a:t>
            </a:r>
          </a:p>
          <a:p>
            <a:r>
              <a:rPr lang="en-US" sz="1600">
                <a:solidFill>
                  <a:schemeClr val="tx2"/>
                </a:solidFill>
              </a:rPr>
              <a:t>generator</a:t>
            </a:r>
          </a:p>
        </p:txBody>
      </p:sp>
      <p:sp>
        <p:nvSpPr>
          <p:cNvPr id="349194" name="Line 10"/>
          <p:cNvSpPr>
            <a:spLocks noChangeShapeType="1"/>
          </p:cNvSpPr>
          <p:nvPr/>
        </p:nvSpPr>
        <p:spPr bwMode="auto">
          <a:xfrm>
            <a:off x="29718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auto">
          <a:xfrm>
            <a:off x="49530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9196" name="Line 12"/>
          <p:cNvSpPr>
            <a:spLocks noChangeShapeType="1"/>
          </p:cNvSpPr>
          <p:nvPr/>
        </p:nvSpPr>
        <p:spPr bwMode="auto">
          <a:xfrm rot="5400000">
            <a:off x="6210300" y="3238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9198" name="Line 14"/>
          <p:cNvSpPr>
            <a:spLocks noChangeShapeType="1"/>
          </p:cNvSpPr>
          <p:nvPr/>
        </p:nvSpPr>
        <p:spPr bwMode="auto">
          <a:xfrm rot="5400000">
            <a:off x="6210300" y="46863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9199" name="Line 15"/>
          <p:cNvSpPr>
            <a:spLocks noChangeShapeType="1"/>
          </p:cNvSpPr>
          <p:nvPr/>
        </p:nvSpPr>
        <p:spPr bwMode="auto">
          <a:xfrm rot="5400000">
            <a:off x="6210300" y="6134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9200" name="Line 16"/>
          <p:cNvSpPr>
            <a:spLocks noChangeShapeType="1"/>
          </p:cNvSpPr>
          <p:nvPr/>
        </p:nvSpPr>
        <p:spPr bwMode="auto">
          <a:xfrm>
            <a:off x="1447800" y="25527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9201" name="Text Box 17"/>
          <p:cNvSpPr txBox="1">
            <a:spLocks noChangeArrowheads="1"/>
          </p:cNvSpPr>
          <p:nvPr/>
        </p:nvSpPr>
        <p:spPr bwMode="auto">
          <a:xfrm>
            <a:off x="5718175" y="6362700"/>
            <a:ext cx="147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2"/>
                </a:solidFill>
                <a:latin typeface="Times New Roman" pitchFamily="1" charset="0"/>
              </a:rPr>
              <a:t>“target code”</a:t>
            </a:r>
          </a:p>
        </p:txBody>
      </p:sp>
      <p:sp>
        <p:nvSpPr>
          <p:cNvPr id="349202" name="Text Box 18"/>
          <p:cNvSpPr txBox="1">
            <a:spLocks noChangeArrowheads="1"/>
          </p:cNvSpPr>
          <p:nvPr/>
        </p:nvSpPr>
        <p:spPr bwMode="auto">
          <a:xfrm>
            <a:off x="120650" y="2286000"/>
            <a:ext cx="1536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2"/>
                </a:solidFill>
                <a:latin typeface="Times New Roman" pitchFamily="1" charset="0"/>
              </a:rPr>
              <a:t>“source code”</a:t>
            </a:r>
          </a:p>
        </p:txBody>
      </p:sp>
      <p:sp>
        <p:nvSpPr>
          <p:cNvPr id="349203" name="Freeform 19"/>
          <p:cNvSpPr>
            <a:spLocks/>
          </p:cNvSpPr>
          <p:nvPr/>
        </p:nvSpPr>
        <p:spPr bwMode="auto">
          <a:xfrm>
            <a:off x="6477000" y="2971800"/>
            <a:ext cx="1054100" cy="18542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144"/>
              </a:cxn>
              <a:cxn ang="0">
                <a:pos x="576" y="1008"/>
              </a:cxn>
              <a:cxn ang="0">
                <a:pos x="0" y="1104"/>
              </a:cxn>
            </a:cxnLst>
            <a:rect l="0" t="0" r="r" b="b"/>
            <a:pathLst>
              <a:path w="664" h="1168">
                <a:moveTo>
                  <a:pt x="0" y="144"/>
                </a:moveTo>
                <a:cubicBezTo>
                  <a:pt x="216" y="72"/>
                  <a:pt x="432" y="0"/>
                  <a:pt x="528" y="144"/>
                </a:cubicBezTo>
                <a:cubicBezTo>
                  <a:pt x="624" y="288"/>
                  <a:pt x="664" y="848"/>
                  <a:pt x="576" y="1008"/>
                </a:cubicBezTo>
                <a:cubicBezTo>
                  <a:pt x="488" y="1168"/>
                  <a:pt x="244" y="1136"/>
                  <a:pt x="0" y="1104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49204" name="AutoShape 20"/>
          <p:cNvSpPr>
            <a:spLocks noChangeArrowheads="1"/>
          </p:cNvSpPr>
          <p:nvPr/>
        </p:nvSpPr>
        <p:spPr bwMode="auto">
          <a:xfrm>
            <a:off x="1905000" y="3505200"/>
            <a:ext cx="1066800" cy="381000"/>
          </a:xfrm>
          <a:prstGeom prst="wedgeRectCallout">
            <a:avLst>
              <a:gd name="adj1" fmla="val 94046"/>
              <a:gd name="adj2" fmla="val -30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/>
              <a:t>tokens</a:t>
            </a:r>
          </a:p>
        </p:txBody>
      </p:sp>
      <p:sp>
        <p:nvSpPr>
          <p:cNvPr id="349205" name="AutoShape 21"/>
          <p:cNvSpPr>
            <a:spLocks noChangeArrowheads="1"/>
          </p:cNvSpPr>
          <p:nvPr/>
        </p:nvSpPr>
        <p:spPr bwMode="auto">
          <a:xfrm>
            <a:off x="5105400" y="1524000"/>
            <a:ext cx="685800" cy="381000"/>
          </a:xfrm>
          <a:prstGeom prst="wedgeRectCallout">
            <a:avLst>
              <a:gd name="adj1" fmla="val -926"/>
              <a:gd name="adj2" fmla="val 19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/>
              <a:t>AST</a:t>
            </a:r>
          </a:p>
        </p:txBody>
      </p:sp>
      <p:sp>
        <p:nvSpPr>
          <p:cNvPr id="349206" name="AutoShape 22"/>
          <p:cNvSpPr>
            <a:spLocks noChangeArrowheads="1"/>
          </p:cNvSpPr>
          <p:nvPr/>
        </p:nvSpPr>
        <p:spPr bwMode="auto">
          <a:xfrm>
            <a:off x="3352800" y="4267200"/>
            <a:ext cx="1371600" cy="762000"/>
          </a:xfrm>
          <a:prstGeom prst="wedgeRectCallout">
            <a:avLst>
              <a:gd name="adj1" fmla="val 176736"/>
              <a:gd name="adj2" fmla="val -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/>
              <a:t>IR/Symbol 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</a:t>
            </a:r>
          </a:p>
        </p:txBody>
      </p:sp>
      <p:sp>
        <p:nvSpPr>
          <p:cNvPr id="352259" name="Rectangle 3"/>
          <p:cNvSpPr>
            <a:spLocks noChangeArrowheads="1"/>
          </p:cNvSpPr>
          <p:nvPr/>
        </p:nvSpPr>
        <p:spPr bwMode="auto">
          <a:xfrm>
            <a:off x="1981200" y="2057400"/>
            <a:ext cx="990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scanner</a:t>
            </a:r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3962400" y="2057400"/>
            <a:ext cx="990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parser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5943600" y="2057400"/>
            <a:ext cx="990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solidFill>
                  <a:schemeClr val="tx2"/>
                </a:solidFill>
              </a:rPr>
              <a:t>semantic</a:t>
            </a:r>
          </a:p>
          <a:p>
            <a:r>
              <a:rPr lang="en-US" sz="1600">
                <a:solidFill>
                  <a:schemeClr val="tx2"/>
                </a:solidFill>
              </a:rPr>
              <a:t>routines</a:t>
            </a:r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5943600" y="3505200"/>
            <a:ext cx="990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optimizer</a:t>
            </a:r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6019800" y="4953000"/>
            <a:ext cx="990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solidFill>
                  <a:schemeClr val="tx2"/>
                </a:solidFill>
              </a:rPr>
              <a:t>code</a:t>
            </a:r>
          </a:p>
          <a:p>
            <a:r>
              <a:rPr lang="en-US" sz="1600">
                <a:solidFill>
                  <a:schemeClr val="tx2"/>
                </a:solidFill>
              </a:rPr>
              <a:t>generator</a:t>
            </a:r>
          </a:p>
        </p:txBody>
      </p:sp>
      <p:sp>
        <p:nvSpPr>
          <p:cNvPr id="352264" name="Line 8"/>
          <p:cNvSpPr>
            <a:spLocks noChangeShapeType="1"/>
          </p:cNvSpPr>
          <p:nvPr/>
        </p:nvSpPr>
        <p:spPr bwMode="auto">
          <a:xfrm>
            <a:off x="29718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2265" name="Line 9"/>
          <p:cNvSpPr>
            <a:spLocks noChangeShapeType="1"/>
          </p:cNvSpPr>
          <p:nvPr/>
        </p:nvSpPr>
        <p:spPr bwMode="auto">
          <a:xfrm>
            <a:off x="49530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2266" name="Line 10"/>
          <p:cNvSpPr>
            <a:spLocks noChangeShapeType="1"/>
          </p:cNvSpPr>
          <p:nvPr/>
        </p:nvSpPr>
        <p:spPr bwMode="auto">
          <a:xfrm rot="5400000">
            <a:off x="6210300" y="3238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2267" name="Line 11"/>
          <p:cNvSpPr>
            <a:spLocks noChangeShapeType="1"/>
          </p:cNvSpPr>
          <p:nvPr/>
        </p:nvSpPr>
        <p:spPr bwMode="auto">
          <a:xfrm rot="5400000">
            <a:off x="6210300" y="46863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2268" name="Line 12"/>
          <p:cNvSpPr>
            <a:spLocks noChangeShapeType="1"/>
          </p:cNvSpPr>
          <p:nvPr/>
        </p:nvSpPr>
        <p:spPr bwMode="auto">
          <a:xfrm rot="5400000">
            <a:off x="6210300" y="6134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2269" name="Line 13"/>
          <p:cNvSpPr>
            <a:spLocks noChangeShapeType="1"/>
          </p:cNvSpPr>
          <p:nvPr/>
        </p:nvSpPr>
        <p:spPr bwMode="auto">
          <a:xfrm>
            <a:off x="1447800" y="25527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2270" name="Text Box 14"/>
          <p:cNvSpPr txBox="1">
            <a:spLocks noChangeArrowheads="1"/>
          </p:cNvSpPr>
          <p:nvPr/>
        </p:nvSpPr>
        <p:spPr bwMode="auto">
          <a:xfrm>
            <a:off x="5718175" y="6362700"/>
            <a:ext cx="147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2"/>
                </a:solidFill>
                <a:latin typeface="Times New Roman" pitchFamily="1" charset="0"/>
              </a:rPr>
              <a:t>“target code”</a:t>
            </a:r>
          </a:p>
        </p:txBody>
      </p:sp>
      <p:sp>
        <p:nvSpPr>
          <p:cNvPr id="352271" name="Text Box 15"/>
          <p:cNvSpPr txBox="1">
            <a:spLocks noChangeArrowheads="1"/>
          </p:cNvSpPr>
          <p:nvPr/>
        </p:nvSpPr>
        <p:spPr bwMode="auto">
          <a:xfrm>
            <a:off x="120650" y="2286000"/>
            <a:ext cx="1536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2"/>
                </a:solidFill>
                <a:latin typeface="Times New Roman" pitchFamily="1" charset="0"/>
              </a:rPr>
              <a:t>“source code”</a:t>
            </a:r>
          </a:p>
        </p:txBody>
      </p:sp>
      <p:sp>
        <p:nvSpPr>
          <p:cNvPr id="352273" name="Rectangle 17"/>
          <p:cNvSpPr>
            <a:spLocks noChangeArrowheads="1"/>
          </p:cNvSpPr>
          <p:nvPr/>
        </p:nvSpPr>
        <p:spPr bwMode="auto">
          <a:xfrm>
            <a:off x="1600200" y="4343400"/>
            <a:ext cx="22860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u="sng">
                <a:solidFill>
                  <a:schemeClr val="tx2"/>
                </a:solidFill>
              </a:rPr>
              <a:t>symbol</a:t>
            </a:r>
            <a:r>
              <a:rPr lang="en-US">
                <a:solidFill>
                  <a:schemeClr val="tx2"/>
                </a:solidFill>
              </a:rPr>
              <a:t>      </a:t>
            </a:r>
            <a:r>
              <a:rPr lang="en-US" u="sng">
                <a:solidFill>
                  <a:schemeClr val="tx2"/>
                </a:solidFill>
              </a:rPr>
              <a:t>attributes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    x	         …</a:t>
            </a:r>
          </a:p>
        </p:txBody>
      </p:sp>
      <p:sp>
        <p:nvSpPr>
          <p:cNvPr id="352274" name="Text Box 18"/>
          <p:cNvSpPr txBox="1">
            <a:spLocks noChangeArrowheads="1"/>
          </p:cNvSpPr>
          <p:nvPr/>
        </p:nvSpPr>
        <p:spPr bwMode="auto">
          <a:xfrm>
            <a:off x="2054225" y="3848100"/>
            <a:ext cx="147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Times New Roman" pitchFamily="1" charset="0"/>
              </a:rPr>
              <a:t>Symbol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0" y="6488668"/>
            <a:ext cx="261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It's just an environment.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Table: attributes are many and varied</a:t>
            </a:r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1981200" y="2057400"/>
            <a:ext cx="990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scanner</a:t>
            </a:r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3962400" y="2057400"/>
            <a:ext cx="990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parser</a:t>
            </a:r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5943600" y="2057400"/>
            <a:ext cx="990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solidFill>
                  <a:schemeClr val="tx2"/>
                </a:solidFill>
              </a:rPr>
              <a:t>semantic</a:t>
            </a:r>
          </a:p>
          <a:p>
            <a:r>
              <a:rPr lang="en-US" sz="1600">
                <a:solidFill>
                  <a:schemeClr val="tx2"/>
                </a:solidFill>
              </a:rPr>
              <a:t>routines</a:t>
            </a:r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5943600" y="3505200"/>
            <a:ext cx="990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optimizer</a:t>
            </a:r>
          </a:p>
        </p:txBody>
      </p:sp>
      <p:sp>
        <p:nvSpPr>
          <p:cNvPr id="351239" name="Rectangle 7"/>
          <p:cNvSpPr>
            <a:spLocks noChangeArrowheads="1"/>
          </p:cNvSpPr>
          <p:nvPr/>
        </p:nvSpPr>
        <p:spPr bwMode="auto">
          <a:xfrm>
            <a:off x="6019800" y="4953000"/>
            <a:ext cx="990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>
                <a:solidFill>
                  <a:schemeClr val="tx2"/>
                </a:solidFill>
              </a:rPr>
              <a:t>code</a:t>
            </a:r>
          </a:p>
          <a:p>
            <a:r>
              <a:rPr lang="en-US" sz="1600">
                <a:solidFill>
                  <a:schemeClr val="tx2"/>
                </a:solidFill>
              </a:rPr>
              <a:t>generator</a:t>
            </a:r>
          </a:p>
        </p:txBody>
      </p:sp>
      <p:sp>
        <p:nvSpPr>
          <p:cNvPr id="351240" name="Line 8"/>
          <p:cNvSpPr>
            <a:spLocks noChangeShapeType="1"/>
          </p:cNvSpPr>
          <p:nvPr/>
        </p:nvSpPr>
        <p:spPr bwMode="auto">
          <a:xfrm>
            <a:off x="29718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1241" name="Line 9"/>
          <p:cNvSpPr>
            <a:spLocks noChangeShapeType="1"/>
          </p:cNvSpPr>
          <p:nvPr/>
        </p:nvSpPr>
        <p:spPr bwMode="auto">
          <a:xfrm>
            <a:off x="4953000" y="2514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1242" name="Line 10"/>
          <p:cNvSpPr>
            <a:spLocks noChangeShapeType="1"/>
          </p:cNvSpPr>
          <p:nvPr/>
        </p:nvSpPr>
        <p:spPr bwMode="auto">
          <a:xfrm rot="5400000">
            <a:off x="6210300" y="32385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1243" name="Line 11"/>
          <p:cNvSpPr>
            <a:spLocks noChangeShapeType="1"/>
          </p:cNvSpPr>
          <p:nvPr/>
        </p:nvSpPr>
        <p:spPr bwMode="auto">
          <a:xfrm rot="5400000">
            <a:off x="6210300" y="46863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1244" name="Line 12"/>
          <p:cNvSpPr>
            <a:spLocks noChangeShapeType="1"/>
          </p:cNvSpPr>
          <p:nvPr/>
        </p:nvSpPr>
        <p:spPr bwMode="auto">
          <a:xfrm rot="5400000">
            <a:off x="6210300" y="6134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1245" name="Line 13"/>
          <p:cNvSpPr>
            <a:spLocks noChangeShapeType="1"/>
          </p:cNvSpPr>
          <p:nvPr/>
        </p:nvSpPr>
        <p:spPr bwMode="auto">
          <a:xfrm>
            <a:off x="1447800" y="25527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5718175" y="6362700"/>
            <a:ext cx="147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2"/>
                </a:solidFill>
                <a:latin typeface="Times New Roman" pitchFamily="1" charset="0"/>
              </a:rPr>
              <a:t>“target code”</a:t>
            </a:r>
          </a:p>
        </p:txBody>
      </p:sp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120650" y="2286000"/>
            <a:ext cx="1536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2"/>
                </a:solidFill>
                <a:latin typeface="Times New Roman" pitchFamily="1" charset="0"/>
              </a:rPr>
              <a:t>“source code”</a:t>
            </a:r>
          </a:p>
        </p:txBody>
      </p:sp>
      <p:sp>
        <p:nvSpPr>
          <p:cNvPr id="351248" name="Text Box 16"/>
          <p:cNvSpPr txBox="1">
            <a:spLocks noChangeArrowheads="1"/>
          </p:cNvSpPr>
          <p:nvPr/>
        </p:nvSpPr>
        <p:spPr bwMode="auto">
          <a:xfrm>
            <a:off x="1447800" y="4446588"/>
            <a:ext cx="2971800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X               int            3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Y               bool         987</a:t>
            </a:r>
          </a:p>
          <a:p>
            <a:pPr algn="l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</a:rPr>
              <a:t>Z               float         16</a:t>
            </a:r>
          </a:p>
        </p:txBody>
      </p:sp>
      <p:sp>
        <p:nvSpPr>
          <p:cNvPr id="351249" name="Text Box 17"/>
          <p:cNvSpPr txBox="1">
            <a:spLocks noChangeArrowheads="1"/>
          </p:cNvSpPr>
          <p:nvPr/>
        </p:nvSpPr>
        <p:spPr bwMode="auto">
          <a:xfrm>
            <a:off x="1279525" y="3998913"/>
            <a:ext cx="946150" cy="366712"/>
          </a:xfrm>
          <a:prstGeom prst="rect">
            <a:avLst/>
          </a:prstGeom>
          <a:solidFill>
            <a:srgbClr val="F1F47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solidFill>
                  <a:schemeClr val="tx2"/>
                </a:solidFill>
              </a:rPr>
              <a:t>Symbol</a:t>
            </a:r>
          </a:p>
        </p:txBody>
      </p:sp>
      <p:sp>
        <p:nvSpPr>
          <p:cNvPr id="351250" name="Text Box 18"/>
          <p:cNvSpPr txBox="1">
            <a:spLocks noChangeArrowheads="1"/>
          </p:cNvSpPr>
          <p:nvPr/>
        </p:nvSpPr>
        <p:spPr bwMode="auto">
          <a:xfrm>
            <a:off x="2533650" y="3962400"/>
            <a:ext cx="1149350" cy="366713"/>
          </a:xfrm>
          <a:prstGeom prst="rect">
            <a:avLst/>
          </a:prstGeom>
          <a:solidFill>
            <a:srgbClr val="F1F47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>
                <a:solidFill>
                  <a:schemeClr val="tx2"/>
                </a:solidFill>
              </a:rPr>
              <a:t>Attributes</a:t>
            </a:r>
          </a:p>
        </p:txBody>
      </p:sp>
      <p:sp>
        <p:nvSpPr>
          <p:cNvPr id="351251" name="AutoShape 19"/>
          <p:cNvSpPr>
            <a:spLocks noChangeArrowheads="1"/>
          </p:cNvSpPr>
          <p:nvPr/>
        </p:nvSpPr>
        <p:spPr bwMode="auto">
          <a:xfrm>
            <a:off x="2057400" y="6019800"/>
            <a:ext cx="762000" cy="457200"/>
          </a:xfrm>
          <a:prstGeom prst="wedgeRectCallout">
            <a:avLst>
              <a:gd name="adj1" fmla="val 51875"/>
              <a:gd name="adj2" fmla="val -1465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i="1">
                <a:solidFill>
                  <a:schemeClr val="tx2"/>
                </a:solidFill>
                <a:latin typeface="Times New Roman" pitchFamily="1" charset="0"/>
              </a:rPr>
              <a:t>type</a:t>
            </a:r>
          </a:p>
        </p:txBody>
      </p:sp>
      <p:sp>
        <p:nvSpPr>
          <p:cNvPr id="351252" name="AutoShape 20"/>
          <p:cNvSpPr>
            <a:spLocks noChangeArrowheads="1"/>
          </p:cNvSpPr>
          <p:nvPr/>
        </p:nvSpPr>
        <p:spPr bwMode="auto">
          <a:xfrm>
            <a:off x="3581400" y="6019800"/>
            <a:ext cx="1295400" cy="609600"/>
          </a:xfrm>
          <a:prstGeom prst="wedgeRectCallout">
            <a:avLst>
              <a:gd name="adj1" fmla="val -36398"/>
              <a:gd name="adj2" fmla="val -120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600" i="1">
                <a:solidFill>
                  <a:schemeClr val="tx2"/>
                </a:solidFill>
                <a:latin typeface="Times New Roman" pitchFamily="1" charset="0"/>
              </a:rPr>
              <a:t>“defined at source line”</a:t>
            </a:r>
          </a:p>
        </p:txBody>
      </p:sp>
      <p:sp>
        <p:nvSpPr>
          <p:cNvPr id="351253" name="Text Box 21"/>
          <p:cNvSpPr txBox="1">
            <a:spLocks noChangeArrowheads="1"/>
          </p:cNvSpPr>
          <p:nvPr/>
        </p:nvSpPr>
        <p:spPr bwMode="auto">
          <a:xfrm>
            <a:off x="304800" y="3886200"/>
            <a:ext cx="514350" cy="366713"/>
          </a:xfrm>
          <a:prstGeom prst="rect">
            <a:avLst/>
          </a:prstGeom>
          <a:solidFill>
            <a:srgbClr val="D4E4E4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Ex: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Intermediate Representations</a:t>
            </a:r>
            <a:endParaRPr lang="en-US" sz="4000" dirty="0"/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A.k.a., “IR” or “Intermediate Code”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Varieties of IR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abstract syntax trees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written in a particular style to resemble target code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three-address code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a.k.a. register transfer language (RTL)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“Enriched” forms: IR annotated with useful information</a:t>
            </a:r>
          </a:p>
          <a:p>
            <a:pPr lvl="2">
              <a:lnSpc>
                <a:spcPct val="90000"/>
              </a:lnSpc>
            </a:pPr>
            <a:r>
              <a:rPr lang="en-US" sz="2000" dirty="0" err="1"/>
              <a:t>def</a:t>
            </a:r>
            <a:r>
              <a:rPr lang="en-US" sz="2000" dirty="0"/>
              <a:t>-use, use-</a:t>
            </a:r>
            <a:r>
              <a:rPr lang="en-US" sz="2000" dirty="0" err="1"/>
              <a:t>def</a:t>
            </a:r>
            <a:r>
              <a:rPr lang="en-US" sz="2000" dirty="0"/>
              <a:t> chains: connects definition and use of variables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Single Static Assignment form (SSA)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Many compilers use multiple forms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Ex: GCC uses two – ASTs and RTL.</a:t>
            </a:r>
          </a:p>
          <a:p>
            <a:pPr lvl="2"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ASTs as IR</a:t>
            </a:r>
          </a:p>
        </p:txBody>
      </p:sp>
      <p:grpSp>
        <p:nvGrpSpPr>
          <p:cNvPr id="365571" name="Group 3"/>
          <p:cNvGrpSpPr>
            <a:grpSpLocks/>
          </p:cNvGrpSpPr>
          <p:nvPr/>
        </p:nvGrpSpPr>
        <p:grpSpPr bwMode="auto">
          <a:xfrm>
            <a:off x="1296988" y="2846388"/>
            <a:ext cx="2538412" cy="2640012"/>
            <a:chOff x="3148" y="2112"/>
            <a:chExt cx="1599" cy="1663"/>
          </a:xfrm>
        </p:grpSpPr>
        <p:sp>
          <p:nvSpPr>
            <p:cNvPr id="365572" name="Text Box 4"/>
            <p:cNvSpPr txBox="1">
              <a:spLocks noChangeArrowheads="1"/>
            </p:cNvSpPr>
            <p:nvPr/>
          </p:nvSpPr>
          <p:spPr bwMode="auto">
            <a:xfrm>
              <a:off x="3796" y="2112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:=</a:t>
              </a:r>
            </a:p>
          </p:txBody>
        </p:sp>
        <p:sp>
          <p:nvSpPr>
            <p:cNvPr id="365573" name="Text Box 5"/>
            <p:cNvSpPr txBox="1">
              <a:spLocks noChangeArrowheads="1"/>
            </p:cNvSpPr>
            <p:nvPr/>
          </p:nvSpPr>
          <p:spPr bwMode="auto">
            <a:xfrm>
              <a:off x="3379" y="256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Y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5574" name="Text Box 6"/>
            <p:cNvSpPr txBox="1">
              <a:spLocks noChangeArrowheads="1"/>
            </p:cNvSpPr>
            <p:nvPr/>
          </p:nvSpPr>
          <p:spPr bwMode="auto">
            <a:xfrm>
              <a:off x="4140" y="256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365575" name="Text Box 7"/>
            <p:cNvSpPr txBox="1">
              <a:spLocks noChangeArrowheads="1"/>
            </p:cNvSpPr>
            <p:nvPr/>
          </p:nvSpPr>
          <p:spPr bwMode="auto">
            <a:xfrm>
              <a:off x="3886" y="301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Courier New" pitchFamily="1" charset="0"/>
                </a:rPr>
                <a:t>*</a:t>
              </a:r>
            </a:p>
          </p:txBody>
        </p:sp>
        <p:sp>
          <p:nvSpPr>
            <p:cNvPr id="365576" name="Text Box 8"/>
            <p:cNvSpPr txBox="1">
              <a:spLocks noChangeArrowheads="1"/>
            </p:cNvSpPr>
            <p:nvPr/>
          </p:nvSpPr>
          <p:spPr bwMode="auto">
            <a:xfrm>
              <a:off x="4290" y="2999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I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5577" name="Text Box 9"/>
            <p:cNvSpPr txBox="1">
              <a:spLocks noChangeArrowheads="1"/>
            </p:cNvSpPr>
            <p:nvPr/>
          </p:nvSpPr>
          <p:spPr bwMode="auto">
            <a:xfrm>
              <a:off x="3148" y="3479"/>
              <a:ext cx="8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Const(</a:t>
              </a:r>
              <a:r>
                <a:rPr lang="en-US" sz="2400">
                  <a:solidFill>
                    <a:srgbClr val="FF0000"/>
                  </a:solidFill>
                </a:rPr>
                <a:t>3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5578" name="Text Box 10"/>
            <p:cNvSpPr txBox="1">
              <a:spLocks noChangeArrowheads="1"/>
            </p:cNvSpPr>
            <p:nvPr/>
          </p:nvSpPr>
          <p:spPr bwMode="auto">
            <a:xfrm>
              <a:off x="4144" y="348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X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5579" name="Line 11"/>
            <p:cNvSpPr>
              <a:spLocks noChangeShapeType="1"/>
            </p:cNvSpPr>
            <p:nvPr/>
          </p:nvSpPr>
          <p:spPr bwMode="auto">
            <a:xfrm flipH="1">
              <a:off x="3696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80" name="Line 12"/>
            <p:cNvSpPr>
              <a:spLocks noChangeShapeType="1"/>
            </p:cNvSpPr>
            <p:nvPr/>
          </p:nvSpPr>
          <p:spPr bwMode="auto">
            <a:xfrm flipH="1">
              <a:off x="3984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81" name="Line 13"/>
            <p:cNvSpPr>
              <a:spLocks noChangeShapeType="1"/>
            </p:cNvSpPr>
            <p:nvPr/>
          </p:nvSpPr>
          <p:spPr bwMode="auto">
            <a:xfrm flipH="1">
              <a:off x="3744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82" name="Line 14"/>
            <p:cNvSpPr>
              <a:spLocks noChangeShapeType="1"/>
            </p:cNvSpPr>
            <p:nvPr/>
          </p:nvSpPr>
          <p:spPr bwMode="auto">
            <a:xfrm>
              <a:off x="3984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83" name="Line 15"/>
            <p:cNvSpPr>
              <a:spLocks noChangeShapeType="1"/>
            </p:cNvSpPr>
            <p:nvPr/>
          </p:nvSpPr>
          <p:spPr bwMode="auto">
            <a:xfrm>
              <a:off x="4224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5584" name="Line 16"/>
            <p:cNvSpPr>
              <a:spLocks noChangeShapeType="1"/>
            </p:cNvSpPr>
            <p:nvPr/>
          </p:nvSpPr>
          <p:spPr bwMode="auto">
            <a:xfrm>
              <a:off x="3936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5585" name="Text Box 17"/>
          <p:cNvSpPr txBox="1">
            <a:spLocks noChangeArrowheads="1"/>
          </p:cNvSpPr>
          <p:nvPr/>
        </p:nvSpPr>
        <p:spPr bwMode="auto">
          <a:xfrm>
            <a:off x="1581150" y="1905000"/>
            <a:ext cx="5661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Idea: just continue using tree form produced by parser</a:t>
            </a:r>
          </a:p>
        </p:txBody>
      </p:sp>
      <p:sp>
        <p:nvSpPr>
          <p:cNvPr id="365586" name="AutoShape 18"/>
          <p:cNvSpPr>
            <a:spLocks/>
          </p:cNvSpPr>
          <p:nvPr/>
        </p:nvSpPr>
        <p:spPr bwMode="auto">
          <a:xfrm>
            <a:off x="3759200" y="3657600"/>
            <a:ext cx="914400" cy="1905000"/>
          </a:xfrm>
          <a:prstGeom prst="rightBrace">
            <a:avLst>
              <a:gd name="adj1" fmla="val 173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5587" name="Text Box 19"/>
          <p:cNvSpPr txBox="1">
            <a:spLocks noChangeArrowheads="1"/>
          </p:cNvSpPr>
          <p:nvPr/>
        </p:nvSpPr>
        <p:spPr bwMode="auto">
          <a:xfrm>
            <a:off x="4816475" y="4227513"/>
            <a:ext cx="2763838" cy="915987"/>
          </a:xfrm>
          <a:prstGeom prst="rect">
            <a:avLst/>
          </a:prstGeom>
          <a:solidFill>
            <a:srgbClr val="F1F47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 smtClean="0"/>
              <a:t>why? machine </a:t>
            </a:r>
            <a:r>
              <a:rPr lang="en-US" dirty="0"/>
              <a:t>languages</a:t>
            </a:r>
          </a:p>
          <a:p>
            <a:pPr algn="l"/>
            <a:r>
              <a:rPr lang="en-US" dirty="0"/>
              <a:t>don’t have complicated </a:t>
            </a:r>
          </a:p>
          <a:p>
            <a:pPr algn="l"/>
            <a:r>
              <a:rPr lang="en-US" dirty="0"/>
              <a:t>expressions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ASTs as IR</a:t>
            </a:r>
          </a:p>
        </p:txBody>
      </p:sp>
      <p:grpSp>
        <p:nvGrpSpPr>
          <p:cNvPr id="363525" name="Group 5"/>
          <p:cNvGrpSpPr>
            <a:grpSpLocks/>
          </p:cNvGrpSpPr>
          <p:nvPr/>
        </p:nvGrpSpPr>
        <p:grpSpPr bwMode="auto">
          <a:xfrm>
            <a:off x="1296988" y="2846388"/>
            <a:ext cx="2538412" cy="2640012"/>
            <a:chOff x="3148" y="2112"/>
            <a:chExt cx="1599" cy="1663"/>
          </a:xfrm>
        </p:grpSpPr>
        <p:sp>
          <p:nvSpPr>
            <p:cNvPr id="363526" name="Text Box 6"/>
            <p:cNvSpPr txBox="1">
              <a:spLocks noChangeArrowheads="1"/>
            </p:cNvSpPr>
            <p:nvPr/>
          </p:nvSpPr>
          <p:spPr bwMode="auto">
            <a:xfrm>
              <a:off x="3796" y="2112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:=</a:t>
              </a:r>
            </a:p>
          </p:txBody>
        </p:sp>
        <p:sp>
          <p:nvSpPr>
            <p:cNvPr id="363527" name="Text Box 7"/>
            <p:cNvSpPr txBox="1">
              <a:spLocks noChangeArrowheads="1"/>
            </p:cNvSpPr>
            <p:nvPr/>
          </p:nvSpPr>
          <p:spPr bwMode="auto">
            <a:xfrm>
              <a:off x="3379" y="256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Y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3528" name="Text Box 8"/>
            <p:cNvSpPr txBox="1">
              <a:spLocks noChangeArrowheads="1"/>
            </p:cNvSpPr>
            <p:nvPr/>
          </p:nvSpPr>
          <p:spPr bwMode="auto">
            <a:xfrm>
              <a:off x="4140" y="256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363529" name="Text Box 9"/>
            <p:cNvSpPr txBox="1">
              <a:spLocks noChangeArrowheads="1"/>
            </p:cNvSpPr>
            <p:nvPr/>
          </p:nvSpPr>
          <p:spPr bwMode="auto">
            <a:xfrm>
              <a:off x="3886" y="301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Courier New" pitchFamily="1" charset="0"/>
                </a:rPr>
                <a:t>*</a:t>
              </a:r>
            </a:p>
          </p:txBody>
        </p:sp>
        <p:sp>
          <p:nvSpPr>
            <p:cNvPr id="363530" name="Text Box 10"/>
            <p:cNvSpPr txBox="1">
              <a:spLocks noChangeArrowheads="1"/>
            </p:cNvSpPr>
            <p:nvPr/>
          </p:nvSpPr>
          <p:spPr bwMode="auto">
            <a:xfrm>
              <a:off x="4290" y="2999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I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3531" name="Text Box 11"/>
            <p:cNvSpPr txBox="1">
              <a:spLocks noChangeArrowheads="1"/>
            </p:cNvSpPr>
            <p:nvPr/>
          </p:nvSpPr>
          <p:spPr bwMode="auto">
            <a:xfrm>
              <a:off x="3148" y="3479"/>
              <a:ext cx="8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Const(</a:t>
              </a:r>
              <a:r>
                <a:rPr lang="en-US" sz="2400">
                  <a:solidFill>
                    <a:srgbClr val="FF0000"/>
                  </a:solidFill>
                </a:rPr>
                <a:t>3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3532" name="Text Box 12"/>
            <p:cNvSpPr txBox="1">
              <a:spLocks noChangeArrowheads="1"/>
            </p:cNvSpPr>
            <p:nvPr/>
          </p:nvSpPr>
          <p:spPr bwMode="auto">
            <a:xfrm>
              <a:off x="4144" y="348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X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3533" name="Line 13"/>
            <p:cNvSpPr>
              <a:spLocks noChangeShapeType="1"/>
            </p:cNvSpPr>
            <p:nvPr/>
          </p:nvSpPr>
          <p:spPr bwMode="auto">
            <a:xfrm flipH="1">
              <a:off x="3696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34" name="Line 14"/>
            <p:cNvSpPr>
              <a:spLocks noChangeShapeType="1"/>
            </p:cNvSpPr>
            <p:nvPr/>
          </p:nvSpPr>
          <p:spPr bwMode="auto">
            <a:xfrm flipH="1">
              <a:off x="3984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35" name="Line 15"/>
            <p:cNvSpPr>
              <a:spLocks noChangeShapeType="1"/>
            </p:cNvSpPr>
            <p:nvPr/>
          </p:nvSpPr>
          <p:spPr bwMode="auto">
            <a:xfrm flipH="1">
              <a:off x="3744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36" name="Line 16"/>
            <p:cNvSpPr>
              <a:spLocks noChangeShapeType="1"/>
            </p:cNvSpPr>
            <p:nvPr/>
          </p:nvSpPr>
          <p:spPr bwMode="auto">
            <a:xfrm>
              <a:off x="3984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37" name="Line 17"/>
            <p:cNvSpPr>
              <a:spLocks noChangeShapeType="1"/>
            </p:cNvSpPr>
            <p:nvPr/>
          </p:nvSpPr>
          <p:spPr bwMode="auto">
            <a:xfrm>
              <a:off x="4224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3538" name="Line 18"/>
            <p:cNvSpPr>
              <a:spLocks noChangeShapeType="1"/>
            </p:cNvSpPr>
            <p:nvPr/>
          </p:nvSpPr>
          <p:spPr bwMode="auto">
            <a:xfrm>
              <a:off x="3936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3539" name="Text Box 19"/>
          <p:cNvSpPr txBox="1">
            <a:spLocks noChangeArrowheads="1"/>
          </p:cNvSpPr>
          <p:nvPr/>
        </p:nvSpPr>
        <p:spPr bwMode="auto">
          <a:xfrm>
            <a:off x="1644650" y="2057400"/>
            <a:ext cx="5140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Problem: may not be in “machine language form”</a:t>
            </a:r>
          </a:p>
        </p:txBody>
      </p:sp>
      <p:sp>
        <p:nvSpPr>
          <p:cNvPr id="363540" name="AutoShape 20"/>
          <p:cNvSpPr>
            <a:spLocks/>
          </p:cNvSpPr>
          <p:nvPr/>
        </p:nvSpPr>
        <p:spPr bwMode="auto">
          <a:xfrm>
            <a:off x="3759200" y="3657600"/>
            <a:ext cx="914400" cy="1905000"/>
          </a:xfrm>
          <a:prstGeom prst="rightBrace">
            <a:avLst>
              <a:gd name="adj1" fmla="val 173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3541" name="Text Box 21"/>
          <p:cNvSpPr txBox="1">
            <a:spLocks noChangeArrowheads="1"/>
          </p:cNvSpPr>
          <p:nvPr/>
        </p:nvSpPr>
        <p:spPr bwMode="auto">
          <a:xfrm>
            <a:off x="4816475" y="4227513"/>
            <a:ext cx="2763838" cy="915987"/>
          </a:xfrm>
          <a:prstGeom prst="rect">
            <a:avLst/>
          </a:prstGeom>
          <a:solidFill>
            <a:srgbClr val="F1F47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why? machine languages</a:t>
            </a:r>
          </a:p>
          <a:p>
            <a:pPr algn="l"/>
            <a:r>
              <a:rPr lang="en-US"/>
              <a:t>don’t have complicated </a:t>
            </a:r>
          </a:p>
          <a:p>
            <a:pPr algn="l"/>
            <a:r>
              <a:rPr lang="en-US"/>
              <a:t>expressions “(3 * X) + Y”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ASTs as IR</a:t>
            </a:r>
          </a:p>
        </p:txBody>
      </p:sp>
      <p:grpSp>
        <p:nvGrpSpPr>
          <p:cNvPr id="366595" name="Group 3"/>
          <p:cNvGrpSpPr>
            <a:grpSpLocks/>
          </p:cNvGrpSpPr>
          <p:nvPr/>
        </p:nvGrpSpPr>
        <p:grpSpPr bwMode="auto">
          <a:xfrm>
            <a:off x="1296988" y="2846388"/>
            <a:ext cx="2538412" cy="2640012"/>
            <a:chOff x="3148" y="2112"/>
            <a:chExt cx="1599" cy="1663"/>
          </a:xfrm>
        </p:grpSpPr>
        <p:sp>
          <p:nvSpPr>
            <p:cNvPr id="366596" name="Text Box 4"/>
            <p:cNvSpPr txBox="1">
              <a:spLocks noChangeArrowheads="1"/>
            </p:cNvSpPr>
            <p:nvPr/>
          </p:nvSpPr>
          <p:spPr bwMode="auto">
            <a:xfrm>
              <a:off x="3796" y="2112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:=</a:t>
              </a:r>
            </a:p>
          </p:txBody>
        </p:sp>
        <p:sp>
          <p:nvSpPr>
            <p:cNvPr id="366597" name="Text Box 5"/>
            <p:cNvSpPr txBox="1">
              <a:spLocks noChangeArrowheads="1"/>
            </p:cNvSpPr>
            <p:nvPr/>
          </p:nvSpPr>
          <p:spPr bwMode="auto">
            <a:xfrm>
              <a:off x="3379" y="256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Y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6598" name="Text Box 6"/>
            <p:cNvSpPr txBox="1">
              <a:spLocks noChangeArrowheads="1"/>
            </p:cNvSpPr>
            <p:nvPr/>
          </p:nvSpPr>
          <p:spPr bwMode="auto">
            <a:xfrm>
              <a:off x="4140" y="256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366599" name="Text Box 7"/>
            <p:cNvSpPr txBox="1">
              <a:spLocks noChangeArrowheads="1"/>
            </p:cNvSpPr>
            <p:nvPr/>
          </p:nvSpPr>
          <p:spPr bwMode="auto">
            <a:xfrm>
              <a:off x="3886" y="301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Courier New" pitchFamily="1" charset="0"/>
                </a:rPr>
                <a:t>*</a:t>
              </a:r>
            </a:p>
          </p:txBody>
        </p:sp>
        <p:sp>
          <p:nvSpPr>
            <p:cNvPr id="366600" name="Text Box 8"/>
            <p:cNvSpPr txBox="1">
              <a:spLocks noChangeArrowheads="1"/>
            </p:cNvSpPr>
            <p:nvPr/>
          </p:nvSpPr>
          <p:spPr bwMode="auto">
            <a:xfrm>
              <a:off x="4290" y="2999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I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6601" name="Text Box 9"/>
            <p:cNvSpPr txBox="1">
              <a:spLocks noChangeArrowheads="1"/>
            </p:cNvSpPr>
            <p:nvPr/>
          </p:nvSpPr>
          <p:spPr bwMode="auto">
            <a:xfrm>
              <a:off x="3148" y="3479"/>
              <a:ext cx="8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Const(</a:t>
              </a:r>
              <a:r>
                <a:rPr lang="en-US" sz="2400">
                  <a:solidFill>
                    <a:srgbClr val="FF0000"/>
                  </a:solidFill>
                </a:rPr>
                <a:t>3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6602" name="Text Box 10"/>
            <p:cNvSpPr txBox="1">
              <a:spLocks noChangeArrowheads="1"/>
            </p:cNvSpPr>
            <p:nvPr/>
          </p:nvSpPr>
          <p:spPr bwMode="auto">
            <a:xfrm>
              <a:off x="4144" y="348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X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6603" name="Line 11"/>
            <p:cNvSpPr>
              <a:spLocks noChangeShapeType="1"/>
            </p:cNvSpPr>
            <p:nvPr/>
          </p:nvSpPr>
          <p:spPr bwMode="auto">
            <a:xfrm flipH="1">
              <a:off x="3696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6604" name="Line 12"/>
            <p:cNvSpPr>
              <a:spLocks noChangeShapeType="1"/>
            </p:cNvSpPr>
            <p:nvPr/>
          </p:nvSpPr>
          <p:spPr bwMode="auto">
            <a:xfrm flipH="1">
              <a:off x="3984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6605" name="Line 13"/>
            <p:cNvSpPr>
              <a:spLocks noChangeShapeType="1"/>
            </p:cNvSpPr>
            <p:nvPr/>
          </p:nvSpPr>
          <p:spPr bwMode="auto">
            <a:xfrm flipH="1">
              <a:off x="3744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6606" name="Line 14"/>
            <p:cNvSpPr>
              <a:spLocks noChangeShapeType="1"/>
            </p:cNvSpPr>
            <p:nvPr/>
          </p:nvSpPr>
          <p:spPr bwMode="auto">
            <a:xfrm>
              <a:off x="3984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6607" name="Line 15"/>
            <p:cNvSpPr>
              <a:spLocks noChangeShapeType="1"/>
            </p:cNvSpPr>
            <p:nvPr/>
          </p:nvSpPr>
          <p:spPr bwMode="auto">
            <a:xfrm>
              <a:off x="4224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6608" name="Line 16"/>
            <p:cNvSpPr>
              <a:spLocks noChangeShapeType="1"/>
            </p:cNvSpPr>
            <p:nvPr/>
          </p:nvSpPr>
          <p:spPr bwMode="auto">
            <a:xfrm>
              <a:off x="3936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6609" name="Text Box 17"/>
          <p:cNvSpPr txBox="1">
            <a:spLocks noChangeArrowheads="1"/>
          </p:cNvSpPr>
          <p:nvPr/>
        </p:nvSpPr>
        <p:spPr bwMode="auto">
          <a:xfrm>
            <a:off x="1822450" y="1720850"/>
            <a:ext cx="5191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Problem: may not be in “machine language form”</a:t>
            </a:r>
          </a:p>
          <a:p>
            <a:pPr algn="l"/>
            <a:r>
              <a:rPr lang="en-US"/>
              <a:t>Idea: rewrite as several assignments in sequence</a:t>
            </a:r>
          </a:p>
        </p:txBody>
      </p:sp>
      <p:sp>
        <p:nvSpPr>
          <p:cNvPr id="366613" name="Text Box 21"/>
          <p:cNvSpPr txBox="1">
            <a:spLocks noChangeArrowheads="1"/>
          </p:cNvSpPr>
          <p:nvPr/>
        </p:nvSpPr>
        <p:spPr bwMode="auto">
          <a:xfrm>
            <a:off x="5127625" y="3290888"/>
            <a:ext cx="44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:=</a:t>
            </a:r>
          </a:p>
        </p:txBody>
      </p:sp>
      <p:sp>
        <p:nvSpPr>
          <p:cNvPr id="366614" name="Text Box 22"/>
          <p:cNvSpPr txBox="1">
            <a:spLocks noChangeArrowheads="1"/>
          </p:cNvSpPr>
          <p:nvPr/>
        </p:nvSpPr>
        <p:spPr bwMode="auto">
          <a:xfrm>
            <a:off x="6553200" y="40386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Id(</a:t>
            </a:r>
            <a:r>
              <a:rPr lang="en-US" sz="2400">
                <a:solidFill>
                  <a:srgbClr val="FF0000"/>
                </a:solidFill>
              </a:rPr>
              <a:t>Y</a:t>
            </a:r>
            <a:r>
              <a:rPr lang="en-US" sz="24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66615" name="Text Box 23"/>
          <p:cNvSpPr txBox="1">
            <a:spLocks noChangeArrowheads="1"/>
          </p:cNvSpPr>
          <p:nvPr/>
        </p:nvSpPr>
        <p:spPr bwMode="auto">
          <a:xfrm>
            <a:off x="7715250" y="3962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+</a:t>
            </a:r>
          </a:p>
        </p:txBody>
      </p:sp>
      <p:sp>
        <p:nvSpPr>
          <p:cNvPr id="366616" name="Text Box 24"/>
          <p:cNvSpPr txBox="1">
            <a:spLocks noChangeArrowheads="1"/>
          </p:cNvSpPr>
          <p:nvPr/>
        </p:nvSpPr>
        <p:spPr bwMode="auto">
          <a:xfrm>
            <a:off x="5649913" y="3976688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Courier New" pitchFamily="1" charset="0"/>
              </a:rPr>
              <a:t>*</a:t>
            </a:r>
          </a:p>
        </p:txBody>
      </p:sp>
      <p:sp>
        <p:nvSpPr>
          <p:cNvPr id="366617" name="Text Box 25"/>
          <p:cNvSpPr txBox="1">
            <a:spLocks noChangeArrowheads="1"/>
          </p:cNvSpPr>
          <p:nvPr/>
        </p:nvSpPr>
        <p:spPr bwMode="auto">
          <a:xfrm>
            <a:off x="8077200" y="4724400"/>
            <a:ext cx="72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Id(</a:t>
            </a:r>
            <a:r>
              <a:rPr lang="en-US" sz="2400">
                <a:solidFill>
                  <a:srgbClr val="FF0000"/>
                </a:solidFill>
              </a:rPr>
              <a:t>I</a:t>
            </a:r>
            <a:r>
              <a:rPr lang="en-US" sz="24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66618" name="Text Box 26"/>
          <p:cNvSpPr txBox="1">
            <a:spLocks noChangeArrowheads="1"/>
          </p:cNvSpPr>
          <p:nvPr/>
        </p:nvSpPr>
        <p:spPr bwMode="auto">
          <a:xfrm>
            <a:off x="4478338" y="4711700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Const(</a:t>
            </a:r>
            <a:r>
              <a:rPr lang="en-US" sz="2400">
                <a:solidFill>
                  <a:srgbClr val="FF0000"/>
                </a:solidFill>
              </a:rPr>
              <a:t>3</a:t>
            </a:r>
            <a:r>
              <a:rPr lang="en-US" sz="24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66619" name="Text Box 27"/>
          <p:cNvSpPr txBox="1">
            <a:spLocks noChangeArrowheads="1"/>
          </p:cNvSpPr>
          <p:nvPr/>
        </p:nvSpPr>
        <p:spPr bwMode="auto">
          <a:xfrm>
            <a:off x="6059488" y="472440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Id(</a:t>
            </a:r>
            <a:r>
              <a:rPr lang="en-US" sz="2400">
                <a:solidFill>
                  <a:srgbClr val="FF0000"/>
                </a:solidFill>
              </a:rPr>
              <a:t>X</a:t>
            </a:r>
            <a:r>
              <a:rPr lang="en-US" sz="24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66620" name="Line 28"/>
          <p:cNvSpPr>
            <a:spLocks noChangeShapeType="1"/>
          </p:cNvSpPr>
          <p:nvPr/>
        </p:nvSpPr>
        <p:spPr bwMode="auto">
          <a:xfrm flipH="1">
            <a:off x="4968875" y="36322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6621" name="Line 29"/>
          <p:cNvSpPr>
            <a:spLocks noChangeShapeType="1"/>
          </p:cNvSpPr>
          <p:nvPr/>
        </p:nvSpPr>
        <p:spPr bwMode="auto">
          <a:xfrm flipH="1">
            <a:off x="7467600" y="4279900"/>
            <a:ext cx="369888" cy="444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6622" name="Line 30"/>
          <p:cNvSpPr>
            <a:spLocks noChangeShapeType="1"/>
          </p:cNvSpPr>
          <p:nvPr/>
        </p:nvSpPr>
        <p:spPr bwMode="auto">
          <a:xfrm flipH="1">
            <a:off x="5424488" y="43307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6623" name="Line 31"/>
          <p:cNvSpPr>
            <a:spLocks noChangeShapeType="1"/>
          </p:cNvSpPr>
          <p:nvPr/>
        </p:nvSpPr>
        <p:spPr bwMode="auto">
          <a:xfrm>
            <a:off x="5867400" y="43434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6624" name="Line 32"/>
          <p:cNvSpPr>
            <a:spLocks noChangeShapeType="1"/>
          </p:cNvSpPr>
          <p:nvPr/>
        </p:nvSpPr>
        <p:spPr bwMode="auto">
          <a:xfrm>
            <a:off x="8001000" y="42672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6625" name="Line 33"/>
          <p:cNvSpPr>
            <a:spLocks noChangeShapeType="1"/>
          </p:cNvSpPr>
          <p:nvPr/>
        </p:nvSpPr>
        <p:spPr bwMode="auto">
          <a:xfrm>
            <a:off x="5349875" y="36322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6626" name="Text Box 34"/>
          <p:cNvSpPr txBox="1">
            <a:spLocks noChangeArrowheads="1"/>
          </p:cNvSpPr>
          <p:nvPr/>
        </p:nvSpPr>
        <p:spPr bwMode="auto">
          <a:xfrm>
            <a:off x="4419600" y="4025900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Id(</a:t>
            </a:r>
            <a:r>
              <a:rPr lang="en-US" sz="2400">
                <a:solidFill>
                  <a:srgbClr val="FF0000"/>
                </a:solidFill>
              </a:rPr>
              <a:t>R</a:t>
            </a:r>
            <a:r>
              <a:rPr lang="en-US" sz="24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66635" name="Text Box 43"/>
          <p:cNvSpPr txBox="1">
            <a:spLocks noChangeArrowheads="1"/>
          </p:cNvSpPr>
          <p:nvPr/>
        </p:nvSpPr>
        <p:spPr bwMode="auto">
          <a:xfrm>
            <a:off x="6986588" y="4724400"/>
            <a:ext cx="862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Id(</a:t>
            </a:r>
            <a:r>
              <a:rPr lang="en-US" sz="2400">
                <a:solidFill>
                  <a:srgbClr val="FF0000"/>
                </a:solidFill>
              </a:rPr>
              <a:t>R</a:t>
            </a:r>
            <a:r>
              <a:rPr lang="en-US" sz="240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66636" name="Text Box 44"/>
          <p:cNvSpPr txBox="1">
            <a:spLocks noChangeArrowheads="1"/>
          </p:cNvSpPr>
          <p:nvPr/>
        </p:nvSpPr>
        <p:spPr bwMode="auto">
          <a:xfrm>
            <a:off x="7245350" y="3276600"/>
            <a:ext cx="44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:=</a:t>
            </a:r>
          </a:p>
        </p:txBody>
      </p:sp>
      <p:sp>
        <p:nvSpPr>
          <p:cNvPr id="366637" name="Line 45"/>
          <p:cNvSpPr>
            <a:spLocks noChangeShapeType="1"/>
          </p:cNvSpPr>
          <p:nvPr/>
        </p:nvSpPr>
        <p:spPr bwMode="auto">
          <a:xfrm flipH="1">
            <a:off x="7086600" y="3617913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6638" name="Line 46"/>
          <p:cNvSpPr>
            <a:spLocks noChangeShapeType="1"/>
          </p:cNvSpPr>
          <p:nvPr/>
        </p:nvSpPr>
        <p:spPr bwMode="auto">
          <a:xfrm>
            <a:off x="7467600" y="3617913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6639" name="Text Box 47"/>
          <p:cNvSpPr txBox="1">
            <a:spLocks noChangeArrowheads="1"/>
          </p:cNvSpPr>
          <p:nvPr/>
        </p:nvSpPr>
        <p:spPr bwMode="auto">
          <a:xfrm>
            <a:off x="6343650" y="25908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366640" name="Line 48"/>
          <p:cNvSpPr>
            <a:spLocks noChangeShapeType="1"/>
          </p:cNvSpPr>
          <p:nvPr/>
        </p:nvSpPr>
        <p:spPr bwMode="auto">
          <a:xfrm flipH="1">
            <a:off x="5410200" y="3048000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6641" name="Line 49"/>
          <p:cNvSpPr>
            <a:spLocks noChangeShapeType="1"/>
          </p:cNvSpPr>
          <p:nvPr/>
        </p:nvSpPr>
        <p:spPr bwMode="auto">
          <a:xfrm>
            <a:off x="6477000" y="3048000"/>
            <a:ext cx="914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66642" name="Text Box 50"/>
          <p:cNvSpPr txBox="1">
            <a:spLocks noChangeArrowheads="1"/>
          </p:cNvSpPr>
          <p:nvPr/>
        </p:nvSpPr>
        <p:spPr bwMode="auto">
          <a:xfrm>
            <a:off x="3735388" y="6361113"/>
            <a:ext cx="5097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2"/>
                </a:solidFill>
                <a:latin typeface="Times New Roman" pitchFamily="1" charset="0"/>
              </a:rPr>
              <a:t>* May involve introduction of new temporaries like </a:t>
            </a:r>
            <a:r>
              <a:rPr lang="en-US">
                <a:solidFill>
                  <a:schemeClr val="tx2"/>
                </a:solidFill>
              </a:rPr>
              <a:t>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three-address code/RTL</a:t>
            </a:r>
          </a:p>
        </p:txBody>
      </p:sp>
      <p:grpSp>
        <p:nvGrpSpPr>
          <p:cNvPr id="367620" name="Group 4"/>
          <p:cNvGrpSpPr>
            <a:grpSpLocks/>
          </p:cNvGrpSpPr>
          <p:nvPr/>
        </p:nvGrpSpPr>
        <p:grpSpPr bwMode="auto">
          <a:xfrm>
            <a:off x="1296988" y="2057400"/>
            <a:ext cx="2538412" cy="2640013"/>
            <a:chOff x="3148" y="2112"/>
            <a:chExt cx="1599" cy="1663"/>
          </a:xfrm>
        </p:grpSpPr>
        <p:sp>
          <p:nvSpPr>
            <p:cNvPr id="367621" name="Text Box 5"/>
            <p:cNvSpPr txBox="1">
              <a:spLocks noChangeArrowheads="1"/>
            </p:cNvSpPr>
            <p:nvPr/>
          </p:nvSpPr>
          <p:spPr bwMode="auto">
            <a:xfrm>
              <a:off x="3796" y="2112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:=</a:t>
              </a:r>
            </a:p>
          </p:txBody>
        </p:sp>
        <p:sp>
          <p:nvSpPr>
            <p:cNvPr id="367622" name="Text Box 6"/>
            <p:cNvSpPr txBox="1">
              <a:spLocks noChangeArrowheads="1"/>
            </p:cNvSpPr>
            <p:nvPr/>
          </p:nvSpPr>
          <p:spPr bwMode="auto">
            <a:xfrm>
              <a:off x="3379" y="256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Y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7623" name="Text Box 7"/>
            <p:cNvSpPr txBox="1">
              <a:spLocks noChangeArrowheads="1"/>
            </p:cNvSpPr>
            <p:nvPr/>
          </p:nvSpPr>
          <p:spPr bwMode="auto">
            <a:xfrm>
              <a:off x="4140" y="256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367624" name="Text Box 8"/>
            <p:cNvSpPr txBox="1">
              <a:spLocks noChangeArrowheads="1"/>
            </p:cNvSpPr>
            <p:nvPr/>
          </p:nvSpPr>
          <p:spPr bwMode="auto">
            <a:xfrm>
              <a:off x="3886" y="301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Courier New" pitchFamily="1" charset="0"/>
                </a:rPr>
                <a:t>*</a:t>
              </a:r>
            </a:p>
          </p:txBody>
        </p:sp>
        <p:sp>
          <p:nvSpPr>
            <p:cNvPr id="367625" name="Text Box 9"/>
            <p:cNvSpPr txBox="1">
              <a:spLocks noChangeArrowheads="1"/>
            </p:cNvSpPr>
            <p:nvPr/>
          </p:nvSpPr>
          <p:spPr bwMode="auto">
            <a:xfrm>
              <a:off x="4290" y="2999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I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7626" name="Text Box 10"/>
            <p:cNvSpPr txBox="1">
              <a:spLocks noChangeArrowheads="1"/>
            </p:cNvSpPr>
            <p:nvPr/>
          </p:nvSpPr>
          <p:spPr bwMode="auto">
            <a:xfrm>
              <a:off x="3148" y="3479"/>
              <a:ext cx="8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Const(</a:t>
              </a:r>
              <a:r>
                <a:rPr lang="en-US" sz="2400">
                  <a:solidFill>
                    <a:srgbClr val="FF0000"/>
                  </a:solidFill>
                </a:rPr>
                <a:t>3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7627" name="Text Box 11"/>
            <p:cNvSpPr txBox="1">
              <a:spLocks noChangeArrowheads="1"/>
            </p:cNvSpPr>
            <p:nvPr/>
          </p:nvSpPr>
          <p:spPr bwMode="auto">
            <a:xfrm>
              <a:off x="4144" y="348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X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7628" name="Line 12"/>
            <p:cNvSpPr>
              <a:spLocks noChangeShapeType="1"/>
            </p:cNvSpPr>
            <p:nvPr/>
          </p:nvSpPr>
          <p:spPr bwMode="auto">
            <a:xfrm flipH="1">
              <a:off x="3696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7629" name="Line 13"/>
            <p:cNvSpPr>
              <a:spLocks noChangeShapeType="1"/>
            </p:cNvSpPr>
            <p:nvPr/>
          </p:nvSpPr>
          <p:spPr bwMode="auto">
            <a:xfrm flipH="1">
              <a:off x="3984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7630" name="Line 14"/>
            <p:cNvSpPr>
              <a:spLocks noChangeShapeType="1"/>
            </p:cNvSpPr>
            <p:nvPr/>
          </p:nvSpPr>
          <p:spPr bwMode="auto">
            <a:xfrm flipH="1">
              <a:off x="3744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7631" name="Line 15"/>
            <p:cNvSpPr>
              <a:spLocks noChangeShapeType="1"/>
            </p:cNvSpPr>
            <p:nvPr/>
          </p:nvSpPr>
          <p:spPr bwMode="auto">
            <a:xfrm>
              <a:off x="3984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7632" name="Line 16"/>
            <p:cNvSpPr>
              <a:spLocks noChangeShapeType="1"/>
            </p:cNvSpPr>
            <p:nvPr/>
          </p:nvSpPr>
          <p:spPr bwMode="auto">
            <a:xfrm>
              <a:off x="4224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7633" name="Line 17"/>
            <p:cNvSpPr>
              <a:spLocks noChangeShapeType="1"/>
            </p:cNvSpPr>
            <p:nvPr/>
          </p:nvSpPr>
          <p:spPr bwMode="auto">
            <a:xfrm>
              <a:off x="3936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7634" name="Text Box 18"/>
          <p:cNvSpPr txBox="1">
            <a:spLocks noChangeArrowheads="1"/>
          </p:cNvSpPr>
          <p:nvPr/>
        </p:nvSpPr>
        <p:spPr bwMode="auto">
          <a:xfrm>
            <a:off x="5181600" y="2743200"/>
            <a:ext cx="1965325" cy="946150"/>
          </a:xfrm>
          <a:prstGeom prst="rect">
            <a:avLst/>
          </a:prstGeom>
          <a:solidFill>
            <a:srgbClr val="F1F47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</a:rPr>
              <a:t>R </a:t>
            </a:r>
            <a:r>
              <a:rPr lang="en-US" sz="2800">
                <a:solidFill>
                  <a:schemeClr val="tx2"/>
                </a:solidFill>
                <a:sym typeface="Wingdings" pitchFamily="1" charset="2"/>
              </a:rPr>
              <a:t> 3 * X;</a:t>
            </a:r>
          </a:p>
          <a:p>
            <a:pPr algn="l"/>
            <a:r>
              <a:rPr lang="en-US" sz="2800">
                <a:solidFill>
                  <a:schemeClr val="tx2"/>
                </a:solidFill>
                <a:sym typeface="Wingdings" pitchFamily="1" charset="2"/>
              </a:rPr>
              <a:t>Y  R + X;</a:t>
            </a: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367635" name="Text Box 19"/>
          <p:cNvSpPr txBox="1">
            <a:spLocks noChangeArrowheads="1"/>
          </p:cNvSpPr>
          <p:nvPr/>
        </p:nvSpPr>
        <p:spPr bwMode="auto">
          <a:xfrm>
            <a:off x="4435475" y="4608513"/>
            <a:ext cx="376713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Advantage: RTL enforces simplicity</a:t>
            </a:r>
          </a:p>
          <a:p>
            <a:pPr algn="l"/>
            <a:r>
              <a:rPr lang="en-US"/>
              <a:t>   of expressions</a:t>
            </a:r>
          </a:p>
          <a:p>
            <a:pPr algn="l"/>
            <a:r>
              <a:rPr lang="en-US"/>
              <a:t>Disadvantage: not as flexible </a:t>
            </a:r>
          </a:p>
        </p:txBody>
      </p:sp>
      <p:sp>
        <p:nvSpPr>
          <p:cNvPr id="367636" name="AutoShape 20"/>
          <p:cNvSpPr>
            <a:spLocks noChangeArrowheads="1"/>
          </p:cNvSpPr>
          <p:nvPr/>
        </p:nvSpPr>
        <p:spPr bwMode="auto">
          <a:xfrm>
            <a:off x="4038600" y="29718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7637" name="Text Box 21"/>
          <p:cNvSpPr txBox="1">
            <a:spLocks noChangeArrowheads="1"/>
          </p:cNvSpPr>
          <p:nvPr/>
        </p:nvSpPr>
        <p:spPr bwMode="auto">
          <a:xfrm>
            <a:off x="4781550" y="2246313"/>
            <a:ext cx="3221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3-address/RTL representation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new phase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7010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Semantic Analysis means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analyses (&amp; transformations) based on the meaning of the particular source language your compiling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i.e., on its “semantics”</a:t>
            </a:r>
          </a:p>
          <a:p>
            <a:pPr>
              <a:lnSpc>
                <a:spcPct val="90000"/>
              </a:lnSpc>
            </a:pPr>
            <a:r>
              <a:rPr lang="en-US" sz="2600"/>
              <a:t>Some of the new concepts we’ll encounter are: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attribute grammars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symbol tables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intermediate representations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syntax directed compilation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one pass 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multiple passes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DU, UD chains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DU chain = “definition use” chain</a:t>
            </a:r>
          </a:p>
          <a:p>
            <a:pPr lvl="1"/>
            <a:r>
              <a:rPr lang="en-US"/>
              <a:t>directed arc(s) from each variable definition to the use(s) of that variable</a:t>
            </a:r>
          </a:p>
          <a:p>
            <a:r>
              <a:rPr lang="en-US"/>
              <a:t>UD chain = “use definition”</a:t>
            </a:r>
          </a:p>
          <a:p>
            <a:pPr lvl="1"/>
            <a:r>
              <a:rPr lang="en-US"/>
              <a:t>directed arc(s) from a variable use to the instruction defining that variable</a:t>
            </a:r>
          </a:p>
          <a:p>
            <a:r>
              <a:rPr lang="en-US"/>
              <a:t>Both are implemented as graphs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DU, UD chains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2209800" y="3011488"/>
            <a:ext cx="1457325" cy="1917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</a:rPr>
              <a:t>x</a:t>
            </a:r>
            <a:r>
              <a:rPr lang="en-US" sz="2400"/>
              <a:t> </a:t>
            </a:r>
            <a:r>
              <a:rPr lang="en-US" sz="2400">
                <a:sym typeface="Wingdings" pitchFamily="1" charset="2"/>
              </a:rPr>
              <a:t> …</a:t>
            </a:r>
          </a:p>
          <a:p>
            <a:pPr algn="l"/>
            <a:r>
              <a:rPr lang="en-US" sz="2400">
                <a:sym typeface="Wingdings" pitchFamily="1" charset="2"/>
              </a:rPr>
              <a:t>   …</a:t>
            </a:r>
          </a:p>
          <a:p>
            <a:pPr algn="l"/>
            <a:r>
              <a:rPr lang="en-US" sz="2400">
                <a:sym typeface="Wingdings" pitchFamily="1" charset="2"/>
              </a:rPr>
              <a:t>z  </a:t>
            </a:r>
            <a:r>
              <a:rPr lang="en-US" sz="2400">
                <a:solidFill>
                  <a:schemeClr val="tx2"/>
                </a:solidFill>
                <a:sym typeface="Wingdings" pitchFamily="1" charset="2"/>
              </a:rPr>
              <a:t>x</a:t>
            </a:r>
            <a:r>
              <a:rPr lang="en-US" sz="2400">
                <a:sym typeface="Wingdings" pitchFamily="1" charset="2"/>
              </a:rPr>
              <a:t> + y</a:t>
            </a:r>
          </a:p>
          <a:p>
            <a:pPr algn="l"/>
            <a:r>
              <a:rPr lang="en-US" sz="2400">
                <a:sym typeface="Wingdings" pitchFamily="1" charset="2"/>
              </a:rPr>
              <a:t>   …</a:t>
            </a:r>
          </a:p>
          <a:p>
            <a:pPr algn="l"/>
            <a:r>
              <a:rPr lang="en-US" sz="2400">
                <a:sym typeface="Wingdings" pitchFamily="1" charset="2"/>
              </a:rPr>
              <a:t>z’  </a:t>
            </a:r>
            <a:r>
              <a:rPr lang="en-US" sz="2400">
                <a:solidFill>
                  <a:schemeClr val="tx2"/>
                </a:solidFill>
                <a:sym typeface="Wingdings" pitchFamily="1" charset="2"/>
              </a:rPr>
              <a:t>x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5480050" y="3048000"/>
            <a:ext cx="1457325" cy="19177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rgbClr val="FF0000"/>
                </a:solidFill>
              </a:rPr>
              <a:t>x</a:t>
            </a:r>
            <a:r>
              <a:rPr lang="en-US" sz="2400"/>
              <a:t> </a:t>
            </a:r>
            <a:r>
              <a:rPr lang="en-US" sz="2400">
                <a:sym typeface="Wingdings" pitchFamily="1" charset="2"/>
              </a:rPr>
              <a:t> …</a:t>
            </a:r>
          </a:p>
          <a:p>
            <a:pPr algn="l"/>
            <a:r>
              <a:rPr lang="en-US" sz="2400">
                <a:sym typeface="Wingdings" pitchFamily="1" charset="2"/>
              </a:rPr>
              <a:t>   …</a:t>
            </a:r>
          </a:p>
          <a:p>
            <a:pPr algn="l"/>
            <a:r>
              <a:rPr lang="en-US" sz="2400">
                <a:sym typeface="Wingdings" pitchFamily="1" charset="2"/>
              </a:rPr>
              <a:t>z  </a:t>
            </a:r>
            <a:r>
              <a:rPr lang="en-US" sz="2400">
                <a:solidFill>
                  <a:schemeClr val="tx2"/>
                </a:solidFill>
                <a:sym typeface="Wingdings" pitchFamily="1" charset="2"/>
              </a:rPr>
              <a:t>x</a:t>
            </a:r>
            <a:r>
              <a:rPr lang="en-US" sz="2400">
                <a:sym typeface="Wingdings" pitchFamily="1" charset="2"/>
              </a:rPr>
              <a:t> + y</a:t>
            </a:r>
          </a:p>
          <a:p>
            <a:pPr algn="l"/>
            <a:r>
              <a:rPr lang="en-US" sz="2400">
                <a:sym typeface="Wingdings" pitchFamily="1" charset="2"/>
              </a:rPr>
              <a:t>   …</a:t>
            </a:r>
          </a:p>
          <a:p>
            <a:pPr algn="l"/>
            <a:r>
              <a:rPr lang="en-US" sz="2400">
                <a:sym typeface="Wingdings" pitchFamily="1" charset="2"/>
              </a:rPr>
              <a:t>z’  </a:t>
            </a:r>
            <a:r>
              <a:rPr lang="en-US" sz="2400">
                <a:solidFill>
                  <a:schemeClr val="tx2"/>
                </a:solidFill>
                <a:sym typeface="Wingdings" pitchFamily="1" charset="2"/>
              </a:rPr>
              <a:t>x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54309" name="Freeform 5"/>
          <p:cNvSpPr>
            <a:spLocks/>
          </p:cNvSpPr>
          <p:nvPr/>
        </p:nvSpPr>
        <p:spPr bwMode="auto">
          <a:xfrm>
            <a:off x="2438400" y="3352800"/>
            <a:ext cx="6350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96"/>
              </a:cxn>
              <a:cxn ang="0">
                <a:pos x="384" y="336"/>
              </a:cxn>
            </a:cxnLst>
            <a:rect l="0" t="0" r="r" b="b"/>
            <a:pathLst>
              <a:path w="400" h="336">
                <a:moveTo>
                  <a:pt x="0" y="0"/>
                </a:moveTo>
                <a:cubicBezTo>
                  <a:pt x="136" y="20"/>
                  <a:pt x="272" y="40"/>
                  <a:pt x="336" y="96"/>
                </a:cubicBezTo>
                <a:cubicBezTo>
                  <a:pt x="400" y="152"/>
                  <a:pt x="392" y="244"/>
                  <a:pt x="384" y="336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4310" name="Freeform 6"/>
          <p:cNvSpPr>
            <a:spLocks/>
          </p:cNvSpPr>
          <p:nvPr/>
        </p:nvSpPr>
        <p:spPr bwMode="auto">
          <a:xfrm>
            <a:off x="1866900" y="3352800"/>
            <a:ext cx="1104900" cy="1295400"/>
          </a:xfrm>
          <a:custGeom>
            <a:avLst/>
            <a:gdLst/>
            <a:ahLst/>
            <a:cxnLst>
              <a:cxn ang="0">
                <a:pos x="264" y="0"/>
              </a:cxn>
              <a:cxn ang="0">
                <a:pos x="72" y="576"/>
              </a:cxn>
              <a:cxn ang="0">
                <a:pos x="696" y="816"/>
              </a:cxn>
            </a:cxnLst>
            <a:rect l="0" t="0" r="r" b="b"/>
            <a:pathLst>
              <a:path w="696" h="816">
                <a:moveTo>
                  <a:pt x="264" y="0"/>
                </a:moveTo>
                <a:cubicBezTo>
                  <a:pt x="132" y="220"/>
                  <a:pt x="0" y="440"/>
                  <a:pt x="72" y="576"/>
                </a:cubicBezTo>
                <a:cubicBezTo>
                  <a:pt x="144" y="712"/>
                  <a:pt x="420" y="764"/>
                  <a:pt x="696" y="816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4311" name="AutoShape 7"/>
          <p:cNvSpPr>
            <a:spLocks/>
          </p:cNvSpPr>
          <p:nvPr/>
        </p:nvSpPr>
        <p:spPr bwMode="auto">
          <a:xfrm>
            <a:off x="3733800" y="3429000"/>
            <a:ext cx="304800" cy="1524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3886200" y="4724400"/>
            <a:ext cx="984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no def’s</a:t>
            </a:r>
          </a:p>
          <a:p>
            <a:pPr algn="l"/>
            <a:r>
              <a:rPr lang="en-US"/>
              <a:t>of x</a:t>
            </a:r>
          </a:p>
        </p:txBody>
      </p:sp>
      <p:sp>
        <p:nvSpPr>
          <p:cNvPr id="354313" name="Freeform 9"/>
          <p:cNvSpPr>
            <a:spLocks/>
          </p:cNvSpPr>
          <p:nvPr/>
        </p:nvSpPr>
        <p:spPr bwMode="auto">
          <a:xfrm>
            <a:off x="5715000" y="3429000"/>
            <a:ext cx="609600" cy="1219200"/>
          </a:xfrm>
          <a:custGeom>
            <a:avLst/>
            <a:gdLst/>
            <a:ahLst/>
            <a:cxnLst>
              <a:cxn ang="0">
                <a:pos x="384" y="768"/>
              </a:cxn>
              <a:cxn ang="0">
                <a:pos x="0" y="0"/>
              </a:cxn>
            </a:cxnLst>
            <a:rect l="0" t="0" r="r" b="b"/>
            <a:pathLst>
              <a:path w="384" h="768">
                <a:moveTo>
                  <a:pt x="384" y="768"/>
                </a:moveTo>
                <a:cubicBezTo>
                  <a:pt x="384" y="768"/>
                  <a:pt x="192" y="384"/>
                  <a:pt x="0" y="0"/>
                </a:cubicBezTo>
              </a:path>
            </a:pathLst>
          </a:custGeom>
          <a:noFill/>
          <a:ln w="28575" cap="flat" cmpd="sng">
            <a:solidFill>
              <a:srgbClr val="0066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4314" name="Freeform 10"/>
          <p:cNvSpPr>
            <a:spLocks/>
          </p:cNvSpPr>
          <p:nvPr/>
        </p:nvSpPr>
        <p:spPr bwMode="auto">
          <a:xfrm>
            <a:off x="6324600" y="1981200"/>
            <a:ext cx="1320800" cy="2667000"/>
          </a:xfrm>
          <a:custGeom>
            <a:avLst/>
            <a:gdLst/>
            <a:ahLst/>
            <a:cxnLst>
              <a:cxn ang="0">
                <a:pos x="0" y="1680"/>
              </a:cxn>
              <a:cxn ang="0">
                <a:pos x="816" y="672"/>
              </a:cxn>
              <a:cxn ang="0">
                <a:pos x="96" y="0"/>
              </a:cxn>
            </a:cxnLst>
            <a:rect l="0" t="0" r="r" b="b"/>
            <a:pathLst>
              <a:path w="832" h="1680">
                <a:moveTo>
                  <a:pt x="0" y="1680"/>
                </a:moveTo>
                <a:cubicBezTo>
                  <a:pt x="400" y="1316"/>
                  <a:pt x="800" y="952"/>
                  <a:pt x="816" y="672"/>
                </a:cubicBezTo>
                <a:cubicBezTo>
                  <a:pt x="832" y="392"/>
                  <a:pt x="464" y="196"/>
                  <a:pt x="96" y="0"/>
                </a:cubicBezTo>
              </a:path>
            </a:pathLst>
          </a:custGeom>
          <a:noFill/>
          <a:ln w="28575" cap="flat" cmpd="sng">
            <a:solidFill>
              <a:srgbClr val="0066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4315" name="Text Box 11"/>
          <p:cNvSpPr txBox="1">
            <a:spLocks noChangeArrowheads="1"/>
          </p:cNvSpPr>
          <p:nvPr/>
        </p:nvSpPr>
        <p:spPr bwMode="auto">
          <a:xfrm>
            <a:off x="2482850" y="2590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def-use</a:t>
            </a:r>
          </a:p>
        </p:txBody>
      </p:sp>
      <p:sp>
        <p:nvSpPr>
          <p:cNvPr id="354316" name="Text Box 12"/>
          <p:cNvSpPr txBox="1">
            <a:spLocks noChangeArrowheads="1"/>
          </p:cNvSpPr>
          <p:nvPr/>
        </p:nvSpPr>
        <p:spPr bwMode="auto">
          <a:xfrm>
            <a:off x="5715000" y="25908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/>
              <a:t>use-def</a:t>
            </a:r>
          </a:p>
        </p:txBody>
      </p:sp>
      <p:sp>
        <p:nvSpPr>
          <p:cNvPr id="354317" name="AutoShape 13"/>
          <p:cNvSpPr>
            <a:spLocks noChangeArrowheads="1"/>
          </p:cNvSpPr>
          <p:nvPr/>
        </p:nvSpPr>
        <p:spPr bwMode="auto">
          <a:xfrm>
            <a:off x="6781800" y="5257800"/>
            <a:ext cx="2209800" cy="1219200"/>
          </a:xfrm>
          <a:prstGeom prst="wedgeRectCallout">
            <a:avLst>
              <a:gd name="adj1" fmla="val -18894"/>
              <a:gd name="adj2" fmla="val -194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i="1">
                <a:solidFill>
                  <a:schemeClr val="tx2"/>
                </a:solidFill>
                <a:latin typeface="Times New Roman" pitchFamily="1" charset="0"/>
              </a:rPr>
              <a:t>conditional statements may mean more than one “def” per “use”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Static Single-Assignment (SSA)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1676400"/>
            <a:ext cx="8462963" cy="4419600"/>
          </a:xfrm>
        </p:spPr>
        <p:txBody>
          <a:bodyPr/>
          <a:lstStyle/>
          <a:p>
            <a:pPr>
              <a:buFont typeface="Wingdings" pitchFamily="1" charset="2"/>
              <a:buNone/>
            </a:pPr>
            <a:r>
              <a:rPr lang="en-US"/>
              <a:t>Invariant on IR</a:t>
            </a:r>
          </a:p>
          <a:p>
            <a:pPr lvl="1"/>
            <a:r>
              <a:rPr lang="en-US"/>
              <a:t>Every virtual register has </a:t>
            </a:r>
            <a:r>
              <a:rPr lang="en-US" b="1" u="sng"/>
              <a:t>one</a:t>
            </a:r>
            <a:r>
              <a:rPr lang="en-US"/>
              <a:t> (static) definition site</a:t>
            </a:r>
          </a:p>
          <a:p>
            <a:pPr lvl="1"/>
            <a:r>
              <a:rPr lang="en-US" b="1" u="sng"/>
              <a:t>Never</a:t>
            </a:r>
            <a:r>
              <a:rPr lang="en-US"/>
              <a:t> re-assign a virtual register.</a:t>
            </a:r>
          </a:p>
          <a:p>
            <a:pPr lvl="1">
              <a:buFont typeface="Wingdings" pitchFamily="1" charset="2"/>
              <a:buNone/>
            </a:pPr>
            <a:endParaRPr lang="en-US"/>
          </a:p>
          <a:p>
            <a:pPr>
              <a:buFont typeface="Wingdings" pitchFamily="1" charset="2"/>
              <a:buNone/>
            </a:pPr>
            <a:r>
              <a:rPr lang="en-US"/>
              <a:t>This is straightforward for straight-line code.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2590800" y="4800600"/>
            <a:ext cx="1905000" cy="167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 b="1">
                <a:solidFill>
                  <a:schemeClr val="tx2"/>
                </a:solidFill>
                <a:latin typeface="Courier New" pitchFamily="1" charset="0"/>
              </a:rPr>
              <a:t>a </a:t>
            </a:r>
            <a:r>
              <a:rPr lang="en-US" sz="2000" b="1">
                <a:solidFill>
                  <a:schemeClr val="tx2"/>
                </a:solidFill>
                <a:latin typeface="Courier New" pitchFamily="1" charset="0"/>
                <a:sym typeface="Wingdings" pitchFamily="1" charset="2"/>
              </a:rPr>
              <a:t> x * y</a:t>
            </a:r>
          </a:p>
          <a:p>
            <a:pPr algn="l" eaLnBrk="1" hangingPunct="1"/>
            <a:r>
              <a:rPr lang="en-US" sz="2000" b="1">
                <a:solidFill>
                  <a:schemeClr val="tx2"/>
                </a:solidFill>
                <a:latin typeface="Courier New" pitchFamily="1" charset="0"/>
                <a:sym typeface="Wingdings" pitchFamily="1" charset="2"/>
              </a:rPr>
              <a:t>b  a – 1</a:t>
            </a:r>
          </a:p>
          <a:p>
            <a:pPr algn="l" eaLnBrk="1" hangingPunct="1"/>
            <a:r>
              <a:rPr lang="en-US" sz="2000" b="1">
                <a:solidFill>
                  <a:schemeClr val="tx2"/>
                </a:solidFill>
                <a:latin typeface="Courier New" pitchFamily="1" charset="0"/>
                <a:sym typeface="Wingdings" pitchFamily="1" charset="2"/>
              </a:rPr>
              <a:t>a  y * b</a:t>
            </a:r>
          </a:p>
          <a:p>
            <a:pPr algn="l" eaLnBrk="1" hangingPunct="1"/>
            <a:r>
              <a:rPr lang="en-US" sz="2000" b="1">
                <a:solidFill>
                  <a:schemeClr val="tx2"/>
                </a:solidFill>
                <a:latin typeface="Courier New" pitchFamily="1" charset="0"/>
                <a:sym typeface="Wingdings" pitchFamily="1" charset="2"/>
              </a:rPr>
              <a:t>b  x * 4</a:t>
            </a:r>
          </a:p>
          <a:p>
            <a:pPr algn="l" eaLnBrk="1" hangingPunct="1"/>
            <a:r>
              <a:rPr lang="en-US" sz="2000" b="1">
                <a:solidFill>
                  <a:schemeClr val="tx2"/>
                </a:solidFill>
                <a:latin typeface="Courier New" pitchFamily="1" charset="0"/>
                <a:sym typeface="Wingdings" pitchFamily="1" charset="2"/>
              </a:rPr>
              <a:t>a  a + b</a:t>
            </a:r>
            <a:endParaRPr lang="en-US" sz="2000" b="1">
              <a:solidFill>
                <a:schemeClr val="tx2"/>
              </a:solidFill>
              <a:latin typeface="Courier New" pitchFamily="1" charset="0"/>
            </a:endParaRPr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5486400" y="4800600"/>
            <a:ext cx="19050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/>
            <a:r>
              <a:rPr lang="en-US" sz="2000" b="1">
                <a:solidFill>
                  <a:schemeClr val="tx2"/>
                </a:solidFill>
                <a:latin typeface="Courier New" pitchFamily="1" charset="0"/>
              </a:rPr>
              <a:t>a</a:t>
            </a:r>
            <a:r>
              <a:rPr lang="en-US" sz="2000" b="1" baseline="-25000">
                <a:solidFill>
                  <a:schemeClr val="tx2"/>
                </a:solidFill>
                <a:latin typeface="Courier New" pitchFamily="1" charset="0"/>
              </a:rPr>
              <a:t>1</a:t>
            </a:r>
            <a:r>
              <a:rPr lang="en-US" sz="2000" b="1">
                <a:solidFill>
                  <a:schemeClr val="tx2"/>
                </a:solidFill>
                <a:latin typeface="Courier New" pitchFamily="1" charset="0"/>
              </a:rPr>
              <a:t> </a:t>
            </a:r>
            <a:r>
              <a:rPr lang="en-US" sz="2000" b="1">
                <a:solidFill>
                  <a:schemeClr val="tx2"/>
                </a:solidFill>
                <a:latin typeface="Courier New" pitchFamily="1" charset="0"/>
                <a:sym typeface="Wingdings" pitchFamily="1" charset="2"/>
              </a:rPr>
              <a:t> x * y</a:t>
            </a:r>
          </a:p>
          <a:p>
            <a:pPr algn="l" eaLnBrk="1" hangingPunct="1"/>
            <a:r>
              <a:rPr lang="en-US" sz="2000" b="1">
                <a:solidFill>
                  <a:schemeClr val="tx2"/>
                </a:solidFill>
                <a:latin typeface="Courier New" pitchFamily="1" charset="0"/>
                <a:sym typeface="Wingdings" pitchFamily="1" charset="2"/>
              </a:rPr>
              <a:t>b</a:t>
            </a:r>
            <a:r>
              <a:rPr lang="en-US" sz="2000" b="1" baseline="-25000">
                <a:solidFill>
                  <a:schemeClr val="tx2"/>
                </a:solidFill>
                <a:latin typeface="Courier New" pitchFamily="1" charset="0"/>
              </a:rPr>
              <a:t>1</a:t>
            </a:r>
            <a:r>
              <a:rPr lang="en-US" sz="2000" b="1">
                <a:solidFill>
                  <a:schemeClr val="tx2"/>
                </a:solidFill>
                <a:latin typeface="Courier New" pitchFamily="1" charset="0"/>
                <a:sym typeface="Wingdings" pitchFamily="1" charset="2"/>
              </a:rPr>
              <a:t>  a</a:t>
            </a:r>
            <a:r>
              <a:rPr lang="en-US" sz="2000" b="1" baseline="-25000">
                <a:solidFill>
                  <a:schemeClr val="tx2"/>
                </a:solidFill>
                <a:latin typeface="Courier New" pitchFamily="1" charset="0"/>
              </a:rPr>
              <a:t>1</a:t>
            </a:r>
            <a:r>
              <a:rPr lang="en-US" sz="2000" b="1">
                <a:solidFill>
                  <a:schemeClr val="tx2"/>
                </a:solidFill>
                <a:latin typeface="Courier New" pitchFamily="1" charset="0"/>
                <a:sym typeface="Wingdings" pitchFamily="1" charset="2"/>
              </a:rPr>
              <a:t> – 1</a:t>
            </a:r>
          </a:p>
          <a:p>
            <a:pPr algn="l" eaLnBrk="1" hangingPunct="1"/>
            <a:r>
              <a:rPr lang="en-US" sz="2000" b="1">
                <a:solidFill>
                  <a:schemeClr val="tx2"/>
                </a:solidFill>
                <a:latin typeface="Courier New" pitchFamily="1" charset="0"/>
                <a:sym typeface="Wingdings" pitchFamily="1" charset="2"/>
              </a:rPr>
              <a:t>a</a:t>
            </a:r>
            <a:r>
              <a:rPr lang="en-US" sz="2000" b="1" baseline="-25000">
                <a:solidFill>
                  <a:schemeClr val="tx2"/>
                </a:solidFill>
                <a:latin typeface="Courier New" pitchFamily="1" charset="0"/>
              </a:rPr>
              <a:t>2</a:t>
            </a:r>
            <a:r>
              <a:rPr lang="en-US" sz="2000" b="1">
                <a:solidFill>
                  <a:schemeClr val="tx2"/>
                </a:solidFill>
                <a:latin typeface="Courier New" pitchFamily="1" charset="0"/>
                <a:sym typeface="Wingdings" pitchFamily="1" charset="2"/>
              </a:rPr>
              <a:t>  y * b</a:t>
            </a:r>
            <a:r>
              <a:rPr lang="en-US" sz="2000" b="1" baseline="-25000">
                <a:solidFill>
                  <a:schemeClr val="tx2"/>
                </a:solidFill>
                <a:latin typeface="Courier New" pitchFamily="1" charset="0"/>
              </a:rPr>
              <a:t>1</a:t>
            </a:r>
            <a:endParaRPr lang="en-US" sz="2000" b="1">
              <a:solidFill>
                <a:schemeClr val="tx2"/>
              </a:solidFill>
              <a:latin typeface="Courier New" pitchFamily="1" charset="0"/>
              <a:sym typeface="Wingdings" pitchFamily="1" charset="2"/>
            </a:endParaRPr>
          </a:p>
          <a:p>
            <a:pPr algn="l" eaLnBrk="1" hangingPunct="1"/>
            <a:r>
              <a:rPr lang="en-US" sz="2000" b="1">
                <a:solidFill>
                  <a:schemeClr val="tx2"/>
                </a:solidFill>
                <a:latin typeface="Courier New" pitchFamily="1" charset="0"/>
                <a:sym typeface="Wingdings" pitchFamily="1" charset="2"/>
              </a:rPr>
              <a:t>b</a:t>
            </a:r>
            <a:r>
              <a:rPr lang="en-US" sz="2000" b="1" baseline="-25000">
                <a:solidFill>
                  <a:schemeClr val="tx2"/>
                </a:solidFill>
                <a:latin typeface="Courier New" pitchFamily="1" charset="0"/>
              </a:rPr>
              <a:t>2</a:t>
            </a:r>
            <a:r>
              <a:rPr lang="en-US" sz="2000" b="1">
                <a:solidFill>
                  <a:schemeClr val="tx2"/>
                </a:solidFill>
                <a:latin typeface="Courier New" pitchFamily="1" charset="0"/>
                <a:sym typeface="Wingdings" pitchFamily="1" charset="2"/>
              </a:rPr>
              <a:t>  x * 4</a:t>
            </a:r>
          </a:p>
          <a:p>
            <a:pPr algn="l" eaLnBrk="1" hangingPunct="1"/>
            <a:r>
              <a:rPr lang="en-US" sz="2000" b="1">
                <a:solidFill>
                  <a:schemeClr val="tx2"/>
                </a:solidFill>
                <a:latin typeface="Courier New" pitchFamily="1" charset="0"/>
                <a:sym typeface="Wingdings" pitchFamily="1" charset="2"/>
              </a:rPr>
              <a:t>a</a:t>
            </a:r>
            <a:r>
              <a:rPr lang="en-US" sz="2000" b="1" baseline="-25000">
                <a:solidFill>
                  <a:schemeClr val="tx2"/>
                </a:solidFill>
                <a:latin typeface="Courier New" pitchFamily="1" charset="0"/>
              </a:rPr>
              <a:t>3</a:t>
            </a:r>
            <a:r>
              <a:rPr lang="en-US" sz="2000" b="1">
                <a:solidFill>
                  <a:schemeClr val="tx2"/>
                </a:solidFill>
                <a:latin typeface="Courier New" pitchFamily="1" charset="0"/>
                <a:sym typeface="Wingdings" pitchFamily="1" charset="2"/>
              </a:rPr>
              <a:t>  a</a:t>
            </a:r>
            <a:r>
              <a:rPr lang="en-US" sz="2000" b="1" baseline="-25000">
                <a:solidFill>
                  <a:schemeClr val="tx2"/>
                </a:solidFill>
                <a:latin typeface="Courier New" pitchFamily="1" charset="0"/>
              </a:rPr>
              <a:t>2</a:t>
            </a:r>
            <a:r>
              <a:rPr lang="en-US" sz="2000" b="1">
                <a:solidFill>
                  <a:schemeClr val="tx2"/>
                </a:solidFill>
                <a:latin typeface="Courier New" pitchFamily="1" charset="0"/>
                <a:sym typeface="Wingdings" pitchFamily="1" charset="2"/>
              </a:rPr>
              <a:t> + b</a:t>
            </a:r>
            <a:r>
              <a:rPr lang="en-US" sz="2000" b="1" baseline="-25000">
                <a:solidFill>
                  <a:schemeClr val="tx2"/>
                </a:solidFill>
                <a:latin typeface="Courier New" pitchFamily="1" charset="0"/>
              </a:rPr>
              <a:t>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Class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958138" cy="5181600"/>
          </a:xfrm>
        </p:spPr>
        <p:txBody>
          <a:bodyPr/>
          <a:lstStyle/>
          <a:p>
            <a:r>
              <a:rPr lang="en-US" sz="3400"/>
              <a:t>Continue “Semantic Processing”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Abstract Syntax Trees (ASTs)</a:t>
            </a:r>
          </a:p>
        </p:txBody>
      </p:sp>
      <p:grpSp>
        <p:nvGrpSpPr>
          <p:cNvPr id="345106" name="Group 18"/>
          <p:cNvGrpSpPr>
            <a:grpSpLocks/>
          </p:cNvGrpSpPr>
          <p:nvPr/>
        </p:nvGrpSpPr>
        <p:grpSpPr bwMode="auto">
          <a:xfrm>
            <a:off x="2362200" y="3074988"/>
            <a:ext cx="2209800" cy="2640012"/>
            <a:chOff x="1440" y="1657"/>
            <a:chExt cx="1392" cy="1663"/>
          </a:xfrm>
        </p:grpSpPr>
        <p:sp>
          <p:nvSpPr>
            <p:cNvPr id="345093" name="Text Box 5"/>
            <p:cNvSpPr txBox="1">
              <a:spLocks noChangeArrowheads="1"/>
            </p:cNvSpPr>
            <p:nvPr/>
          </p:nvSpPr>
          <p:spPr bwMode="auto">
            <a:xfrm>
              <a:off x="1972" y="1657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:=</a:t>
              </a:r>
            </a:p>
          </p:txBody>
        </p:sp>
        <p:sp>
          <p:nvSpPr>
            <p:cNvPr id="345094" name="Text Box 6"/>
            <p:cNvSpPr txBox="1">
              <a:spLocks noChangeArrowheads="1"/>
            </p:cNvSpPr>
            <p:nvPr/>
          </p:nvSpPr>
          <p:spPr bwMode="auto">
            <a:xfrm>
              <a:off x="1683" y="211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</a:t>
              </a:r>
            </a:p>
          </p:txBody>
        </p:sp>
        <p:sp>
          <p:nvSpPr>
            <p:cNvPr id="345095" name="Text Box 7"/>
            <p:cNvSpPr txBox="1">
              <a:spLocks noChangeArrowheads="1"/>
            </p:cNvSpPr>
            <p:nvPr/>
          </p:nvSpPr>
          <p:spPr bwMode="auto">
            <a:xfrm>
              <a:off x="2316" y="211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345096" name="Text Box 8"/>
            <p:cNvSpPr txBox="1">
              <a:spLocks noChangeArrowheads="1"/>
            </p:cNvSpPr>
            <p:nvPr/>
          </p:nvSpPr>
          <p:spPr bwMode="auto">
            <a:xfrm>
              <a:off x="2062" y="2561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Courier New" pitchFamily="1" charset="0"/>
                </a:rPr>
                <a:t>*</a:t>
              </a:r>
            </a:p>
          </p:txBody>
        </p:sp>
        <p:sp>
          <p:nvSpPr>
            <p:cNvPr id="345097" name="Text Box 9"/>
            <p:cNvSpPr txBox="1">
              <a:spLocks noChangeArrowheads="1"/>
            </p:cNvSpPr>
            <p:nvPr/>
          </p:nvSpPr>
          <p:spPr bwMode="auto">
            <a:xfrm>
              <a:off x="2556" y="254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</a:t>
              </a:r>
            </a:p>
          </p:txBody>
        </p:sp>
        <p:sp>
          <p:nvSpPr>
            <p:cNvPr id="345098" name="Text Box 10"/>
            <p:cNvSpPr txBox="1">
              <a:spLocks noChangeArrowheads="1"/>
            </p:cNvSpPr>
            <p:nvPr/>
          </p:nvSpPr>
          <p:spPr bwMode="auto">
            <a:xfrm>
              <a:off x="1440" y="3024"/>
              <a:ext cx="6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Const</a:t>
              </a:r>
            </a:p>
          </p:txBody>
        </p:sp>
        <p:sp>
          <p:nvSpPr>
            <p:cNvPr id="345099" name="Text Box 11"/>
            <p:cNvSpPr txBox="1">
              <a:spLocks noChangeArrowheads="1"/>
            </p:cNvSpPr>
            <p:nvPr/>
          </p:nvSpPr>
          <p:spPr bwMode="auto">
            <a:xfrm>
              <a:off x="2448" y="30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</a:t>
              </a:r>
            </a:p>
          </p:txBody>
        </p:sp>
        <p:sp>
          <p:nvSpPr>
            <p:cNvPr id="345100" name="Line 12"/>
            <p:cNvSpPr>
              <a:spLocks noChangeShapeType="1"/>
            </p:cNvSpPr>
            <p:nvPr/>
          </p:nvSpPr>
          <p:spPr bwMode="auto">
            <a:xfrm flipH="1">
              <a:off x="1872" y="1872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5101" name="Line 13"/>
            <p:cNvSpPr>
              <a:spLocks noChangeShapeType="1"/>
            </p:cNvSpPr>
            <p:nvPr/>
          </p:nvSpPr>
          <p:spPr bwMode="auto">
            <a:xfrm flipH="1">
              <a:off x="2160" y="2304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5102" name="Line 14"/>
            <p:cNvSpPr>
              <a:spLocks noChangeShapeType="1"/>
            </p:cNvSpPr>
            <p:nvPr/>
          </p:nvSpPr>
          <p:spPr bwMode="auto">
            <a:xfrm flipH="1">
              <a:off x="1920" y="2784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5103" name="Line 15"/>
            <p:cNvSpPr>
              <a:spLocks noChangeShapeType="1"/>
            </p:cNvSpPr>
            <p:nvPr/>
          </p:nvSpPr>
          <p:spPr bwMode="auto">
            <a:xfrm>
              <a:off x="2160" y="2784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5104" name="Line 16"/>
            <p:cNvSpPr>
              <a:spLocks noChangeShapeType="1"/>
            </p:cNvSpPr>
            <p:nvPr/>
          </p:nvSpPr>
          <p:spPr bwMode="auto">
            <a:xfrm>
              <a:off x="2400" y="2304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5105" name="Line 17"/>
            <p:cNvSpPr>
              <a:spLocks noChangeShapeType="1"/>
            </p:cNvSpPr>
            <p:nvPr/>
          </p:nvSpPr>
          <p:spPr bwMode="auto">
            <a:xfrm>
              <a:off x="2112" y="1872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5107" name="Text Box 19"/>
          <p:cNvSpPr txBox="1">
            <a:spLocks noChangeArrowheads="1"/>
          </p:cNvSpPr>
          <p:nvPr/>
        </p:nvSpPr>
        <p:spPr bwMode="auto">
          <a:xfrm>
            <a:off x="768350" y="2209800"/>
            <a:ext cx="2741613" cy="457200"/>
          </a:xfrm>
          <a:prstGeom prst="rect">
            <a:avLst/>
          </a:prstGeom>
          <a:solidFill>
            <a:srgbClr val="F1F47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solidFill>
                  <a:schemeClr val="tx2"/>
                </a:solidFill>
              </a:rPr>
              <a:t>For “Y := 3 * X + I” </a:t>
            </a:r>
          </a:p>
        </p:txBody>
      </p:sp>
      <p:sp>
        <p:nvSpPr>
          <p:cNvPr id="345108" name="Text Box 20"/>
          <p:cNvSpPr txBox="1">
            <a:spLocks noChangeArrowheads="1"/>
          </p:cNvSpPr>
          <p:nvPr/>
        </p:nvSpPr>
        <p:spPr bwMode="auto">
          <a:xfrm>
            <a:off x="3303588" y="6415088"/>
            <a:ext cx="5738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Times New Roman" pitchFamily="1" charset="0"/>
              </a:rPr>
              <a:t>* such a tree could be produced by a compiler’s </a:t>
            </a:r>
            <a:r>
              <a:rPr lang="en-US" i="1" dirty="0" smtClean="0">
                <a:solidFill>
                  <a:schemeClr val="tx2"/>
                </a:solidFill>
                <a:latin typeface="Times New Roman" pitchFamily="1" charset="0"/>
              </a:rPr>
              <a:t>front end</a:t>
            </a:r>
            <a:endParaRPr lang="en-US" i="1" dirty="0">
              <a:solidFill>
                <a:schemeClr val="tx2"/>
              </a:solidFill>
              <a:latin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ASTs with “attributes”</a:t>
            </a:r>
          </a:p>
        </p:txBody>
      </p:sp>
      <p:grpSp>
        <p:nvGrpSpPr>
          <p:cNvPr id="347139" name="Group 3"/>
          <p:cNvGrpSpPr>
            <a:grpSpLocks/>
          </p:cNvGrpSpPr>
          <p:nvPr/>
        </p:nvGrpSpPr>
        <p:grpSpPr bwMode="auto">
          <a:xfrm>
            <a:off x="1676400" y="3352800"/>
            <a:ext cx="2209800" cy="2640013"/>
            <a:chOff x="1440" y="1657"/>
            <a:chExt cx="1392" cy="1663"/>
          </a:xfrm>
        </p:grpSpPr>
        <p:sp>
          <p:nvSpPr>
            <p:cNvPr id="347140" name="Text Box 4"/>
            <p:cNvSpPr txBox="1">
              <a:spLocks noChangeArrowheads="1"/>
            </p:cNvSpPr>
            <p:nvPr/>
          </p:nvSpPr>
          <p:spPr bwMode="auto">
            <a:xfrm>
              <a:off x="1972" y="1657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:=</a:t>
              </a:r>
            </a:p>
          </p:txBody>
        </p:sp>
        <p:sp>
          <p:nvSpPr>
            <p:cNvPr id="347141" name="Text Box 5"/>
            <p:cNvSpPr txBox="1">
              <a:spLocks noChangeArrowheads="1"/>
            </p:cNvSpPr>
            <p:nvPr/>
          </p:nvSpPr>
          <p:spPr bwMode="auto">
            <a:xfrm>
              <a:off x="1683" y="211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</a:t>
              </a:r>
            </a:p>
          </p:txBody>
        </p:sp>
        <p:sp>
          <p:nvSpPr>
            <p:cNvPr id="347142" name="Text Box 6"/>
            <p:cNvSpPr txBox="1">
              <a:spLocks noChangeArrowheads="1"/>
            </p:cNvSpPr>
            <p:nvPr/>
          </p:nvSpPr>
          <p:spPr bwMode="auto">
            <a:xfrm>
              <a:off x="2316" y="211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347143" name="Text Box 7"/>
            <p:cNvSpPr txBox="1">
              <a:spLocks noChangeArrowheads="1"/>
            </p:cNvSpPr>
            <p:nvPr/>
          </p:nvSpPr>
          <p:spPr bwMode="auto">
            <a:xfrm>
              <a:off x="2062" y="2561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Courier New" pitchFamily="1" charset="0"/>
                </a:rPr>
                <a:t>*</a:t>
              </a:r>
            </a:p>
          </p:txBody>
        </p:sp>
        <p:sp>
          <p:nvSpPr>
            <p:cNvPr id="347144" name="Text Box 8"/>
            <p:cNvSpPr txBox="1">
              <a:spLocks noChangeArrowheads="1"/>
            </p:cNvSpPr>
            <p:nvPr/>
          </p:nvSpPr>
          <p:spPr bwMode="auto">
            <a:xfrm>
              <a:off x="2556" y="254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</a:t>
              </a:r>
            </a:p>
          </p:txBody>
        </p:sp>
        <p:sp>
          <p:nvSpPr>
            <p:cNvPr id="347145" name="Text Box 9"/>
            <p:cNvSpPr txBox="1">
              <a:spLocks noChangeArrowheads="1"/>
            </p:cNvSpPr>
            <p:nvPr/>
          </p:nvSpPr>
          <p:spPr bwMode="auto">
            <a:xfrm>
              <a:off x="1440" y="3024"/>
              <a:ext cx="6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Const</a:t>
              </a:r>
            </a:p>
          </p:txBody>
        </p:sp>
        <p:sp>
          <p:nvSpPr>
            <p:cNvPr id="347146" name="Text Box 10"/>
            <p:cNvSpPr txBox="1">
              <a:spLocks noChangeArrowheads="1"/>
            </p:cNvSpPr>
            <p:nvPr/>
          </p:nvSpPr>
          <p:spPr bwMode="auto">
            <a:xfrm>
              <a:off x="2448" y="30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</a:t>
              </a:r>
            </a:p>
          </p:txBody>
        </p:sp>
        <p:sp>
          <p:nvSpPr>
            <p:cNvPr id="347147" name="Line 11"/>
            <p:cNvSpPr>
              <a:spLocks noChangeShapeType="1"/>
            </p:cNvSpPr>
            <p:nvPr/>
          </p:nvSpPr>
          <p:spPr bwMode="auto">
            <a:xfrm flipH="1">
              <a:off x="1872" y="1872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48" name="Line 12"/>
            <p:cNvSpPr>
              <a:spLocks noChangeShapeType="1"/>
            </p:cNvSpPr>
            <p:nvPr/>
          </p:nvSpPr>
          <p:spPr bwMode="auto">
            <a:xfrm flipH="1">
              <a:off x="2160" y="2304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49" name="Line 13"/>
            <p:cNvSpPr>
              <a:spLocks noChangeShapeType="1"/>
            </p:cNvSpPr>
            <p:nvPr/>
          </p:nvSpPr>
          <p:spPr bwMode="auto">
            <a:xfrm flipH="1">
              <a:off x="1920" y="2784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50" name="Line 14"/>
            <p:cNvSpPr>
              <a:spLocks noChangeShapeType="1"/>
            </p:cNvSpPr>
            <p:nvPr/>
          </p:nvSpPr>
          <p:spPr bwMode="auto">
            <a:xfrm>
              <a:off x="2160" y="2784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51" name="Line 15"/>
            <p:cNvSpPr>
              <a:spLocks noChangeShapeType="1"/>
            </p:cNvSpPr>
            <p:nvPr/>
          </p:nvSpPr>
          <p:spPr bwMode="auto">
            <a:xfrm>
              <a:off x="2400" y="2304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52" name="Line 16"/>
            <p:cNvSpPr>
              <a:spLocks noChangeShapeType="1"/>
            </p:cNvSpPr>
            <p:nvPr/>
          </p:nvSpPr>
          <p:spPr bwMode="auto">
            <a:xfrm>
              <a:off x="2112" y="1872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47153" name="Text Box 17"/>
          <p:cNvSpPr txBox="1">
            <a:spLocks noChangeArrowheads="1"/>
          </p:cNvSpPr>
          <p:nvPr/>
        </p:nvSpPr>
        <p:spPr bwMode="auto">
          <a:xfrm>
            <a:off x="768350" y="1905000"/>
            <a:ext cx="7399338" cy="822325"/>
          </a:xfrm>
          <a:prstGeom prst="rect">
            <a:avLst/>
          </a:prstGeom>
          <a:solidFill>
            <a:srgbClr val="F1F47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2"/>
                </a:solidFill>
              </a:rPr>
              <a:t>Attribute grammars</a:t>
            </a:r>
            <a:r>
              <a:rPr lang="en-US" sz="2400">
                <a:solidFill>
                  <a:schemeClr val="tx2"/>
                </a:solidFill>
              </a:rPr>
              <a:t> are CFGs with extra information</a:t>
            </a:r>
          </a:p>
          <a:p>
            <a:pPr algn="l"/>
            <a:r>
              <a:rPr lang="en-US" sz="2400">
                <a:solidFill>
                  <a:schemeClr val="tx2"/>
                </a:solidFill>
              </a:rPr>
              <a:t>  (a.k.a., “attributes”) stored at the nodes</a:t>
            </a:r>
          </a:p>
        </p:txBody>
      </p:sp>
      <p:sp>
        <p:nvSpPr>
          <p:cNvPr id="347154" name="Text Box 18"/>
          <p:cNvSpPr txBox="1">
            <a:spLocks noChangeArrowheads="1"/>
          </p:cNvSpPr>
          <p:nvPr/>
        </p:nvSpPr>
        <p:spPr bwMode="auto">
          <a:xfrm>
            <a:off x="4648200" y="6415088"/>
            <a:ext cx="4432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tx2"/>
                </a:solidFill>
                <a:latin typeface="Times New Roman" pitchFamily="1" charset="0"/>
              </a:rPr>
              <a:t>* red data are “initial attributes” in the lingo.</a:t>
            </a:r>
          </a:p>
        </p:txBody>
      </p:sp>
      <p:grpSp>
        <p:nvGrpSpPr>
          <p:cNvPr id="347169" name="Group 33"/>
          <p:cNvGrpSpPr>
            <a:grpSpLocks/>
          </p:cNvGrpSpPr>
          <p:nvPr/>
        </p:nvGrpSpPr>
        <p:grpSpPr bwMode="auto">
          <a:xfrm>
            <a:off x="4997450" y="3352800"/>
            <a:ext cx="2538413" cy="2640013"/>
            <a:chOff x="3148" y="2112"/>
            <a:chExt cx="1599" cy="1663"/>
          </a:xfrm>
        </p:grpSpPr>
        <p:sp>
          <p:nvSpPr>
            <p:cNvPr id="347156" name="Text Box 20"/>
            <p:cNvSpPr txBox="1">
              <a:spLocks noChangeArrowheads="1"/>
            </p:cNvSpPr>
            <p:nvPr/>
          </p:nvSpPr>
          <p:spPr bwMode="auto">
            <a:xfrm>
              <a:off x="3796" y="2112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:=</a:t>
              </a:r>
            </a:p>
          </p:txBody>
        </p:sp>
        <p:sp>
          <p:nvSpPr>
            <p:cNvPr id="347157" name="Text Box 21"/>
            <p:cNvSpPr txBox="1">
              <a:spLocks noChangeArrowheads="1"/>
            </p:cNvSpPr>
            <p:nvPr/>
          </p:nvSpPr>
          <p:spPr bwMode="auto">
            <a:xfrm>
              <a:off x="3379" y="256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Y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47158" name="Text Box 22"/>
            <p:cNvSpPr txBox="1">
              <a:spLocks noChangeArrowheads="1"/>
            </p:cNvSpPr>
            <p:nvPr/>
          </p:nvSpPr>
          <p:spPr bwMode="auto">
            <a:xfrm>
              <a:off x="4140" y="256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347159" name="Text Box 23"/>
            <p:cNvSpPr txBox="1">
              <a:spLocks noChangeArrowheads="1"/>
            </p:cNvSpPr>
            <p:nvPr/>
          </p:nvSpPr>
          <p:spPr bwMode="auto">
            <a:xfrm>
              <a:off x="3886" y="301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Courier New" pitchFamily="1" charset="0"/>
                </a:rPr>
                <a:t>*</a:t>
              </a:r>
            </a:p>
          </p:txBody>
        </p:sp>
        <p:sp>
          <p:nvSpPr>
            <p:cNvPr id="347160" name="Text Box 24"/>
            <p:cNvSpPr txBox="1">
              <a:spLocks noChangeArrowheads="1"/>
            </p:cNvSpPr>
            <p:nvPr/>
          </p:nvSpPr>
          <p:spPr bwMode="auto">
            <a:xfrm>
              <a:off x="4290" y="2999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I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47161" name="Text Box 25"/>
            <p:cNvSpPr txBox="1">
              <a:spLocks noChangeArrowheads="1"/>
            </p:cNvSpPr>
            <p:nvPr/>
          </p:nvSpPr>
          <p:spPr bwMode="auto">
            <a:xfrm>
              <a:off x="3148" y="3479"/>
              <a:ext cx="8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Const(</a:t>
              </a:r>
              <a:r>
                <a:rPr lang="en-US" sz="2400">
                  <a:solidFill>
                    <a:srgbClr val="FF0000"/>
                  </a:solidFill>
                </a:rPr>
                <a:t>3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47162" name="Text Box 26"/>
            <p:cNvSpPr txBox="1">
              <a:spLocks noChangeArrowheads="1"/>
            </p:cNvSpPr>
            <p:nvPr/>
          </p:nvSpPr>
          <p:spPr bwMode="auto">
            <a:xfrm>
              <a:off x="4144" y="348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X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47163" name="Line 27"/>
            <p:cNvSpPr>
              <a:spLocks noChangeShapeType="1"/>
            </p:cNvSpPr>
            <p:nvPr/>
          </p:nvSpPr>
          <p:spPr bwMode="auto">
            <a:xfrm flipH="1">
              <a:off x="3696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64" name="Line 28"/>
            <p:cNvSpPr>
              <a:spLocks noChangeShapeType="1"/>
            </p:cNvSpPr>
            <p:nvPr/>
          </p:nvSpPr>
          <p:spPr bwMode="auto">
            <a:xfrm flipH="1">
              <a:off x="3984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65" name="Line 29"/>
            <p:cNvSpPr>
              <a:spLocks noChangeShapeType="1"/>
            </p:cNvSpPr>
            <p:nvPr/>
          </p:nvSpPr>
          <p:spPr bwMode="auto">
            <a:xfrm flipH="1">
              <a:off x="3744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66" name="Line 30"/>
            <p:cNvSpPr>
              <a:spLocks noChangeShapeType="1"/>
            </p:cNvSpPr>
            <p:nvPr/>
          </p:nvSpPr>
          <p:spPr bwMode="auto">
            <a:xfrm>
              <a:off x="3984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67" name="Line 31"/>
            <p:cNvSpPr>
              <a:spLocks noChangeShapeType="1"/>
            </p:cNvSpPr>
            <p:nvPr/>
          </p:nvSpPr>
          <p:spPr bwMode="auto">
            <a:xfrm>
              <a:off x="4224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7168" name="Line 32"/>
            <p:cNvSpPr>
              <a:spLocks noChangeShapeType="1"/>
            </p:cNvSpPr>
            <p:nvPr/>
          </p:nvSpPr>
          <p:spPr bwMode="auto">
            <a:xfrm>
              <a:off x="3936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vs. Dynamic program properties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100" b="1"/>
              <a:t>Static</a:t>
            </a:r>
            <a:r>
              <a:rPr lang="en-US" sz="2100"/>
              <a:t> properties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any property that may be determined through analysis of </a:t>
            </a:r>
            <a:r>
              <a:rPr lang="en-US" sz="2000" u="sng"/>
              <a:t>program text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e.g., for some languages, the type of a program may be determined entirely through analysis of program source</a:t>
            </a:r>
          </a:p>
          <a:p>
            <a:pPr lvl="3">
              <a:lnSpc>
                <a:spcPct val="80000"/>
              </a:lnSpc>
            </a:pPr>
            <a:r>
              <a:rPr lang="en-US" sz="1600"/>
              <a:t>e.g., ML, Java, &amp; Pascal have “static type inference”</a:t>
            </a:r>
          </a:p>
          <a:p>
            <a:pPr>
              <a:lnSpc>
                <a:spcPct val="80000"/>
              </a:lnSpc>
            </a:pPr>
            <a:r>
              <a:rPr lang="en-US" sz="2100" b="1"/>
              <a:t>Dynamic</a:t>
            </a:r>
            <a:r>
              <a:rPr lang="en-US" sz="2100"/>
              <a:t> properties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any property that may only be discovered through execution of the program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e.g., “the final result of program p is 42” – can’t be discovered in general without some form of execution</a:t>
            </a:r>
          </a:p>
          <a:p>
            <a:pPr>
              <a:lnSpc>
                <a:spcPct val="80000"/>
              </a:lnSpc>
            </a:pPr>
            <a:r>
              <a:rPr lang="en-US" sz="2100"/>
              <a:t>Compilation involves many forms of “static analysis”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e.g., type checking, the definition and use of variables, information of data and control flow,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grammars and static checking</a:t>
            </a:r>
          </a:p>
        </p:txBody>
      </p:sp>
      <p:sp>
        <p:nvSpPr>
          <p:cNvPr id="357393" name="Text Box 17"/>
          <p:cNvSpPr txBox="1">
            <a:spLocks noChangeArrowheads="1"/>
          </p:cNvSpPr>
          <p:nvPr/>
        </p:nvSpPr>
        <p:spPr bwMode="auto">
          <a:xfrm>
            <a:off x="768350" y="1905000"/>
            <a:ext cx="7723188" cy="822325"/>
          </a:xfrm>
          <a:prstGeom prst="rect">
            <a:avLst/>
          </a:prstGeom>
          <a:solidFill>
            <a:srgbClr val="F1F47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2"/>
                </a:solidFill>
              </a:rPr>
              <a:t>Assume</a:t>
            </a:r>
            <a:r>
              <a:rPr lang="en-US" sz="2400">
                <a:solidFill>
                  <a:schemeClr val="tx2"/>
                </a:solidFill>
              </a:rPr>
              <a:t>: we know Y, I, and X are variables of type float</a:t>
            </a:r>
          </a:p>
          <a:p>
            <a:pPr algn="l"/>
            <a:r>
              <a:rPr lang="en-US" sz="2400" b="1">
                <a:solidFill>
                  <a:schemeClr val="tx2"/>
                </a:solidFill>
              </a:rPr>
              <a:t>Question</a:t>
            </a:r>
            <a:r>
              <a:rPr lang="en-US" sz="2400">
                <a:solidFill>
                  <a:schemeClr val="tx2"/>
                </a:solidFill>
              </a:rPr>
              <a:t>: is the following a legal program?</a:t>
            </a:r>
          </a:p>
        </p:txBody>
      </p:sp>
      <p:grpSp>
        <p:nvGrpSpPr>
          <p:cNvPr id="357408" name="Group 32"/>
          <p:cNvGrpSpPr>
            <a:grpSpLocks/>
          </p:cNvGrpSpPr>
          <p:nvPr/>
        </p:nvGrpSpPr>
        <p:grpSpPr bwMode="auto">
          <a:xfrm>
            <a:off x="2185988" y="3352800"/>
            <a:ext cx="2538412" cy="2640013"/>
            <a:chOff x="3148" y="2112"/>
            <a:chExt cx="1599" cy="1663"/>
          </a:xfrm>
        </p:grpSpPr>
        <p:sp>
          <p:nvSpPr>
            <p:cNvPr id="357395" name="Text Box 19"/>
            <p:cNvSpPr txBox="1">
              <a:spLocks noChangeArrowheads="1"/>
            </p:cNvSpPr>
            <p:nvPr/>
          </p:nvSpPr>
          <p:spPr bwMode="auto">
            <a:xfrm>
              <a:off x="3796" y="2112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:=</a:t>
              </a:r>
            </a:p>
          </p:txBody>
        </p:sp>
        <p:sp>
          <p:nvSpPr>
            <p:cNvPr id="357396" name="Text Box 20"/>
            <p:cNvSpPr txBox="1">
              <a:spLocks noChangeArrowheads="1"/>
            </p:cNvSpPr>
            <p:nvPr/>
          </p:nvSpPr>
          <p:spPr bwMode="auto">
            <a:xfrm>
              <a:off x="3379" y="256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Y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57397" name="Text Box 21"/>
            <p:cNvSpPr txBox="1">
              <a:spLocks noChangeArrowheads="1"/>
            </p:cNvSpPr>
            <p:nvPr/>
          </p:nvSpPr>
          <p:spPr bwMode="auto">
            <a:xfrm>
              <a:off x="4140" y="256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357398" name="Text Box 22"/>
            <p:cNvSpPr txBox="1">
              <a:spLocks noChangeArrowheads="1"/>
            </p:cNvSpPr>
            <p:nvPr/>
          </p:nvSpPr>
          <p:spPr bwMode="auto">
            <a:xfrm>
              <a:off x="3886" y="301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Courier New" pitchFamily="1" charset="0"/>
                </a:rPr>
                <a:t>*</a:t>
              </a:r>
            </a:p>
          </p:txBody>
        </p:sp>
        <p:sp>
          <p:nvSpPr>
            <p:cNvPr id="357399" name="Text Box 23"/>
            <p:cNvSpPr txBox="1">
              <a:spLocks noChangeArrowheads="1"/>
            </p:cNvSpPr>
            <p:nvPr/>
          </p:nvSpPr>
          <p:spPr bwMode="auto">
            <a:xfrm>
              <a:off x="4290" y="2999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I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148" y="3479"/>
              <a:ext cx="8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Const(</a:t>
              </a:r>
              <a:r>
                <a:rPr lang="en-US" sz="2400">
                  <a:solidFill>
                    <a:srgbClr val="FF0000"/>
                  </a:solidFill>
                </a:rPr>
                <a:t>3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57401" name="Text Box 25"/>
            <p:cNvSpPr txBox="1">
              <a:spLocks noChangeArrowheads="1"/>
            </p:cNvSpPr>
            <p:nvPr/>
          </p:nvSpPr>
          <p:spPr bwMode="auto">
            <a:xfrm>
              <a:off x="4144" y="348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X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57402" name="Line 26"/>
            <p:cNvSpPr>
              <a:spLocks noChangeShapeType="1"/>
            </p:cNvSpPr>
            <p:nvPr/>
          </p:nvSpPr>
          <p:spPr bwMode="auto">
            <a:xfrm flipH="1">
              <a:off x="3696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7403" name="Line 27"/>
            <p:cNvSpPr>
              <a:spLocks noChangeShapeType="1"/>
            </p:cNvSpPr>
            <p:nvPr/>
          </p:nvSpPr>
          <p:spPr bwMode="auto">
            <a:xfrm flipH="1">
              <a:off x="3984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7404" name="Line 28"/>
            <p:cNvSpPr>
              <a:spLocks noChangeShapeType="1"/>
            </p:cNvSpPr>
            <p:nvPr/>
          </p:nvSpPr>
          <p:spPr bwMode="auto">
            <a:xfrm flipH="1">
              <a:off x="3744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7405" name="Line 29"/>
            <p:cNvSpPr>
              <a:spLocks noChangeShapeType="1"/>
            </p:cNvSpPr>
            <p:nvPr/>
          </p:nvSpPr>
          <p:spPr bwMode="auto">
            <a:xfrm>
              <a:off x="3984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7406" name="Line 30"/>
            <p:cNvSpPr>
              <a:spLocks noChangeShapeType="1"/>
            </p:cNvSpPr>
            <p:nvPr/>
          </p:nvSpPr>
          <p:spPr bwMode="auto">
            <a:xfrm>
              <a:off x="4224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7407" name="Line 31"/>
            <p:cNvSpPr>
              <a:spLocks noChangeShapeType="1"/>
            </p:cNvSpPr>
            <p:nvPr/>
          </p:nvSpPr>
          <p:spPr bwMode="auto">
            <a:xfrm>
              <a:off x="3936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grammars and static checking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768350" y="1905000"/>
            <a:ext cx="7723188" cy="822325"/>
          </a:xfrm>
          <a:prstGeom prst="rect">
            <a:avLst/>
          </a:prstGeom>
          <a:solidFill>
            <a:srgbClr val="F1F47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2"/>
                </a:solidFill>
              </a:rPr>
              <a:t>Assume</a:t>
            </a:r>
            <a:r>
              <a:rPr lang="en-US" sz="2400">
                <a:solidFill>
                  <a:schemeClr val="tx2"/>
                </a:solidFill>
              </a:rPr>
              <a:t>: we know Y, I, and X are variables of type float</a:t>
            </a:r>
          </a:p>
          <a:p>
            <a:pPr algn="l"/>
            <a:r>
              <a:rPr lang="en-US" sz="2400" b="1">
                <a:solidFill>
                  <a:schemeClr val="tx2"/>
                </a:solidFill>
              </a:rPr>
              <a:t>Question</a:t>
            </a:r>
            <a:r>
              <a:rPr lang="en-US" sz="2400">
                <a:solidFill>
                  <a:schemeClr val="tx2"/>
                </a:solidFill>
              </a:rPr>
              <a:t>: is the following a legal program?</a:t>
            </a:r>
          </a:p>
        </p:txBody>
      </p:sp>
      <p:grpSp>
        <p:nvGrpSpPr>
          <p:cNvPr id="359428" name="Group 4"/>
          <p:cNvGrpSpPr>
            <a:grpSpLocks/>
          </p:cNvGrpSpPr>
          <p:nvPr/>
        </p:nvGrpSpPr>
        <p:grpSpPr bwMode="auto">
          <a:xfrm>
            <a:off x="2185988" y="3352800"/>
            <a:ext cx="2538412" cy="2640013"/>
            <a:chOff x="3148" y="2112"/>
            <a:chExt cx="1599" cy="1663"/>
          </a:xfrm>
        </p:grpSpPr>
        <p:sp>
          <p:nvSpPr>
            <p:cNvPr id="359429" name="Text Box 5"/>
            <p:cNvSpPr txBox="1">
              <a:spLocks noChangeArrowheads="1"/>
            </p:cNvSpPr>
            <p:nvPr/>
          </p:nvSpPr>
          <p:spPr bwMode="auto">
            <a:xfrm>
              <a:off x="3796" y="2112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:=</a:t>
              </a:r>
            </a:p>
          </p:txBody>
        </p:sp>
        <p:sp>
          <p:nvSpPr>
            <p:cNvPr id="359430" name="Text Box 6"/>
            <p:cNvSpPr txBox="1">
              <a:spLocks noChangeArrowheads="1"/>
            </p:cNvSpPr>
            <p:nvPr/>
          </p:nvSpPr>
          <p:spPr bwMode="auto">
            <a:xfrm>
              <a:off x="3379" y="256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Y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59431" name="Text Box 7"/>
            <p:cNvSpPr txBox="1">
              <a:spLocks noChangeArrowheads="1"/>
            </p:cNvSpPr>
            <p:nvPr/>
          </p:nvSpPr>
          <p:spPr bwMode="auto">
            <a:xfrm>
              <a:off x="4140" y="256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359432" name="Text Box 8"/>
            <p:cNvSpPr txBox="1">
              <a:spLocks noChangeArrowheads="1"/>
            </p:cNvSpPr>
            <p:nvPr/>
          </p:nvSpPr>
          <p:spPr bwMode="auto">
            <a:xfrm>
              <a:off x="3886" y="301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Courier New" pitchFamily="1" charset="0"/>
                </a:rPr>
                <a:t>*</a:t>
              </a:r>
            </a:p>
          </p:txBody>
        </p:sp>
        <p:sp>
          <p:nvSpPr>
            <p:cNvPr id="359433" name="Text Box 9"/>
            <p:cNvSpPr txBox="1">
              <a:spLocks noChangeArrowheads="1"/>
            </p:cNvSpPr>
            <p:nvPr/>
          </p:nvSpPr>
          <p:spPr bwMode="auto">
            <a:xfrm>
              <a:off x="4290" y="2999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I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59434" name="Text Box 10"/>
            <p:cNvSpPr txBox="1">
              <a:spLocks noChangeArrowheads="1"/>
            </p:cNvSpPr>
            <p:nvPr/>
          </p:nvSpPr>
          <p:spPr bwMode="auto">
            <a:xfrm>
              <a:off x="3148" y="3479"/>
              <a:ext cx="8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Const(</a:t>
              </a:r>
              <a:r>
                <a:rPr lang="en-US" sz="2400">
                  <a:solidFill>
                    <a:srgbClr val="FF0000"/>
                  </a:solidFill>
                </a:rPr>
                <a:t>3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59435" name="Text Box 11"/>
            <p:cNvSpPr txBox="1">
              <a:spLocks noChangeArrowheads="1"/>
            </p:cNvSpPr>
            <p:nvPr/>
          </p:nvSpPr>
          <p:spPr bwMode="auto">
            <a:xfrm>
              <a:off x="4144" y="348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X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59436" name="Line 12"/>
            <p:cNvSpPr>
              <a:spLocks noChangeShapeType="1"/>
            </p:cNvSpPr>
            <p:nvPr/>
          </p:nvSpPr>
          <p:spPr bwMode="auto">
            <a:xfrm flipH="1">
              <a:off x="3696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37" name="Line 13"/>
            <p:cNvSpPr>
              <a:spLocks noChangeShapeType="1"/>
            </p:cNvSpPr>
            <p:nvPr/>
          </p:nvSpPr>
          <p:spPr bwMode="auto">
            <a:xfrm flipH="1">
              <a:off x="3984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38" name="Line 14"/>
            <p:cNvSpPr>
              <a:spLocks noChangeShapeType="1"/>
            </p:cNvSpPr>
            <p:nvPr/>
          </p:nvSpPr>
          <p:spPr bwMode="auto">
            <a:xfrm flipH="1">
              <a:off x="3744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39" name="Line 15"/>
            <p:cNvSpPr>
              <a:spLocks noChangeShapeType="1"/>
            </p:cNvSpPr>
            <p:nvPr/>
          </p:nvSpPr>
          <p:spPr bwMode="auto">
            <a:xfrm>
              <a:off x="3984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40" name="Line 16"/>
            <p:cNvSpPr>
              <a:spLocks noChangeShapeType="1"/>
            </p:cNvSpPr>
            <p:nvPr/>
          </p:nvSpPr>
          <p:spPr bwMode="auto">
            <a:xfrm>
              <a:off x="4224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9441" name="Line 17"/>
            <p:cNvSpPr>
              <a:spLocks noChangeShapeType="1"/>
            </p:cNvSpPr>
            <p:nvPr/>
          </p:nvSpPr>
          <p:spPr bwMode="auto">
            <a:xfrm>
              <a:off x="3936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5210175" y="4532313"/>
            <a:ext cx="38322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Answer:</a:t>
            </a:r>
            <a:r>
              <a:rPr lang="en-US"/>
              <a:t> it depends on the language</a:t>
            </a:r>
          </a:p>
          <a:p>
            <a:pPr algn="l"/>
            <a:r>
              <a:rPr lang="en-US"/>
              <a:t>   definition </a:t>
            </a:r>
          </a:p>
          <a:p>
            <a:pPr algn="l">
              <a:buFontTx/>
              <a:buChar char="•"/>
            </a:pPr>
            <a:r>
              <a:rPr lang="en-US"/>
              <a:t> ML, Java, etc: no implicit coercion</a:t>
            </a:r>
          </a:p>
          <a:p>
            <a:pPr algn="l">
              <a:buFontTx/>
              <a:buChar char="•"/>
            </a:pPr>
            <a:r>
              <a:rPr lang="en-US"/>
              <a:t> C, Basic, Scheme would allow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grammars and static checking</a:t>
            </a: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768350" y="1905000"/>
            <a:ext cx="2944813" cy="457200"/>
          </a:xfrm>
          <a:prstGeom prst="rect">
            <a:avLst/>
          </a:prstGeom>
          <a:solidFill>
            <a:srgbClr val="F1F47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2"/>
                </a:solidFill>
              </a:rPr>
              <a:t>first case: </a:t>
            </a:r>
            <a:r>
              <a:rPr lang="en-US" sz="2400">
                <a:solidFill>
                  <a:schemeClr val="tx2"/>
                </a:solidFill>
              </a:rPr>
              <a:t>it’s illegal</a:t>
            </a:r>
          </a:p>
        </p:txBody>
      </p:sp>
      <p:grpSp>
        <p:nvGrpSpPr>
          <p:cNvPr id="360452" name="Group 4"/>
          <p:cNvGrpSpPr>
            <a:grpSpLocks/>
          </p:cNvGrpSpPr>
          <p:nvPr/>
        </p:nvGrpSpPr>
        <p:grpSpPr bwMode="auto">
          <a:xfrm>
            <a:off x="1195388" y="3352800"/>
            <a:ext cx="2538412" cy="2640013"/>
            <a:chOff x="3148" y="2112"/>
            <a:chExt cx="1599" cy="1663"/>
          </a:xfrm>
        </p:grpSpPr>
        <p:sp>
          <p:nvSpPr>
            <p:cNvPr id="360453" name="Text Box 5"/>
            <p:cNvSpPr txBox="1">
              <a:spLocks noChangeArrowheads="1"/>
            </p:cNvSpPr>
            <p:nvPr/>
          </p:nvSpPr>
          <p:spPr bwMode="auto">
            <a:xfrm>
              <a:off x="3796" y="2112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:=</a:t>
              </a:r>
            </a:p>
          </p:txBody>
        </p:sp>
        <p:sp>
          <p:nvSpPr>
            <p:cNvPr id="360454" name="Text Box 6"/>
            <p:cNvSpPr txBox="1">
              <a:spLocks noChangeArrowheads="1"/>
            </p:cNvSpPr>
            <p:nvPr/>
          </p:nvSpPr>
          <p:spPr bwMode="auto">
            <a:xfrm>
              <a:off x="3379" y="256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Y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0455" name="Text Box 7"/>
            <p:cNvSpPr txBox="1">
              <a:spLocks noChangeArrowheads="1"/>
            </p:cNvSpPr>
            <p:nvPr/>
          </p:nvSpPr>
          <p:spPr bwMode="auto">
            <a:xfrm>
              <a:off x="4140" y="256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360456" name="Text Box 8"/>
            <p:cNvSpPr txBox="1">
              <a:spLocks noChangeArrowheads="1"/>
            </p:cNvSpPr>
            <p:nvPr/>
          </p:nvSpPr>
          <p:spPr bwMode="auto">
            <a:xfrm>
              <a:off x="3886" y="301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Courier New" pitchFamily="1" charset="0"/>
                </a:rPr>
                <a:t>*</a:t>
              </a:r>
            </a:p>
          </p:txBody>
        </p:sp>
        <p:sp>
          <p:nvSpPr>
            <p:cNvPr id="360457" name="Text Box 9"/>
            <p:cNvSpPr txBox="1">
              <a:spLocks noChangeArrowheads="1"/>
            </p:cNvSpPr>
            <p:nvPr/>
          </p:nvSpPr>
          <p:spPr bwMode="auto">
            <a:xfrm>
              <a:off x="4290" y="2999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I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0458" name="Text Box 10"/>
            <p:cNvSpPr txBox="1">
              <a:spLocks noChangeArrowheads="1"/>
            </p:cNvSpPr>
            <p:nvPr/>
          </p:nvSpPr>
          <p:spPr bwMode="auto">
            <a:xfrm>
              <a:off x="3148" y="3479"/>
              <a:ext cx="8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Const(</a:t>
              </a:r>
              <a:r>
                <a:rPr lang="en-US" sz="2400">
                  <a:solidFill>
                    <a:srgbClr val="FF0000"/>
                  </a:solidFill>
                </a:rPr>
                <a:t>3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0459" name="Text Box 11"/>
            <p:cNvSpPr txBox="1">
              <a:spLocks noChangeArrowheads="1"/>
            </p:cNvSpPr>
            <p:nvPr/>
          </p:nvSpPr>
          <p:spPr bwMode="auto">
            <a:xfrm>
              <a:off x="4144" y="348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X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0460" name="Line 12"/>
            <p:cNvSpPr>
              <a:spLocks noChangeShapeType="1"/>
            </p:cNvSpPr>
            <p:nvPr/>
          </p:nvSpPr>
          <p:spPr bwMode="auto">
            <a:xfrm flipH="1">
              <a:off x="3696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0461" name="Line 13"/>
            <p:cNvSpPr>
              <a:spLocks noChangeShapeType="1"/>
            </p:cNvSpPr>
            <p:nvPr/>
          </p:nvSpPr>
          <p:spPr bwMode="auto">
            <a:xfrm flipH="1">
              <a:off x="3984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0462" name="Line 14"/>
            <p:cNvSpPr>
              <a:spLocks noChangeShapeType="1"/>
            </p:cNvSpPr>
            <p:nvPr/>
          </p:nvSpPr>
          <p:spPr bwMode="auto">
            <a:xfrm flipH="1">
              <a:off x="3744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0463" name="Line 15"/>
            <p:cNvSpPr>
              <a:spLocks noChangeShapeType="1"/>
            </p:cNvSpPr>
            <p:nvPr/>
          </p:nvSpPr>
          <p:spPr bwMode="auto">
            <a:xfrm>
              <a:off x="3984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0464" name="Line 16"/>
            <p:cNvSpPr>
              <a:spLocks noChangeShapeType="1"/>
            </p:cNvSpPr>
            <p:nvPr/>
          </p:nvSpPr>
          <p:spPr bwMode="auto">
            <a:xfrm>
              <a:off x="4224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0465" name="Line 17"/>
            <p:cNvSpPr>
              <a:spLocks noChangeShapeType="1"/>
            </p:cNvSpPr>
            <p:nvPr/>
          </p:nvSpPr>
          <p:spPr bwMode="auto">
            <a:xfrm>
              <a:off x="3936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0467" name="AutoShape 19"/>
          <p:cNvSpPr>
            <a:spLocks noChangeArrowheads="1"/>
          </p:cNvSpPr>
          <p:nvPr/>
        </p:nvSpPr>
        <p:spPr bwMode="auto">
          <a:xfrm>
            <a:off x="762000" y="6172200"/>
            <a:ext cx="990600" cy="381000"/>
          </a:xfrm>
          <a:prstGeom prst="wedgeRectCallout">
            <a:avLst>
              <a:gd name="adj1" fmla="val 50162"/>
              <a:gd name="adj2" fmla="val -132500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integer</a:t>
            </a:r>
          </a:p>
        </p:txBody>
      </p:sp>
      <p:sp>
        <p:nvSpPr>
          <p:cNvPr id="360469" name="AutoShape 21"/>
          <p:cNvSpPr>
            <a:spLocks noChangeArrowheads="1"/>
          </p:cNvSpPr>
          <p:nvPr/>
        </p:nvSpPr>
        <p:spPr bwMode="auto">
          <a:xfrm>
            <a:off x="3124200" y="6172200"/>
            <a:ext cx="762000" cy="381000"/>
          </a:xfrm>
          <a:prstGeom prst="wedgeRectCallout">
            <a:avLst>
              <a:gd name="adj1" fmla="val -15833"/>
              <a:gd name="adj2" fmla="val -119167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float</a:t>
            </a:r>
          </a:p>
        </p:txBody>
      </p:sp>
      <p:sp>
        <p:nvSpPr>
          <p:cNvPr id="360470" name="AutoShape 22"/>
          <p:cNvSpPr>
            <a:spLocks noChangeArrowheads="1"/>
          </p:cNvSpPr>
          <p:nvPr/>
        </p:nvSpPr>
        <p:spPr bwMode="auto">
          <a:xfrm>
            <a:off x="3810000" y="5486400"/>
            <a:ext cx="685800" cy="381000"/>
          </a:xfrm>
          <a:prstGeom prst="wedgeRectCallout">
            <a:avLst>
              <a:gd name="adj1" fmla="val -81481"/>
              <a:gd name="adj2" fmla="val -137917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float</a:t>
            </a:r>
          </a:p>
        </p:txBody>
      </p:sp>
      <p:sp>
        <p:nvSpPr>
          <p:cNvPr id="360471" name="AutoShape 23"/>
          <p:cNvSpPr>
            <a:spLocks noChangeArrowheads="1"/>
          </p:cNvSpPr>
          <p:nvPr/>
        </p:nvSpPr>
        <p:spPr bwMode="auto">
          <a:xfrm>
            <a:off x="990600" y="4800600"/>
            <a:ext cx="685800" cy="381000"/>
          </a:xfrm>
          <a:prstGeom prst="wedgeRectCallout">
            <a:avLst>
              <a:gd name="adj1" fmla="val 65046"/>
              <a:gd name="adj2" fmla="val -130000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float</a:t>
            </a:r>
          </a:p>
        </p:txBody>
      </p:sp>
      <p:grpSp>
        <p:nvGrpSpPr>
          <p:cNvPr id="360472" name="Group 24"/>
          <p:cNvGrpSpPr>
            <a:grpSpLocks/>
          </p:cNvGrpSpPr>
          <p:nvPr/>
        </p:nvGrpSpPr>
        <p:grpSpPr bwMode="auto">
          <a:xfrm>
            <a:off x="5538788" y="3352800"/>
            <a:ext cx="2538412" cy="2640013"/>
            <a:chOff x="3148" y="2112"/>
            <a:chExt cx="1599" cy="1663"/>
          </a:xfrm>
        </p:grpSpPr>
        <p:sp>
          <p:nvSpPr>
            <p:cNvPr id="360473" name="Text Box 25"/>
            <p:cNvSpPr txBox="1">
              <a:spLocks noChangeArrowheads="1"/>
            </p:cNvSpPr>
            <p:nvPr/>
          </p:nvSpPr>
          <p:spPr bwMode="auto">
            <a:xfrm>
              <a:off x="3796" y="2112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:=</a:t>
              </a:r>
            </a:p>
          </p:txBody>
        </p:sp>
        <p:sp>
          <p:nvSpPr>
            <p:cNvPr id="360474" name="Text Box 26"/>
            <p:cNvSpPr txBox="1">
              <a:spLocks noChangeArrowheads="1"/>
            </p:cNvSpPr>
            <p:nvPr/>
          </p:nvSpPr>
          <p:spPr bwMode="auto">
            <a:xfrm>
              <a:off x="3379" y="256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Y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0475" name="Text Box 27"/>
            <p:cNvSpPr txBox="1">
              <a:spLocks noChangeArrowheads="1"/>
            </p:cNvSpPr>
            <p:nvPr/>
          </p:nvSpPr>
          <p:spPr bwMode="auto">
            <a:xfrm>
              <a:off x="4140" y="256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360476" name="Text Box 28"/>
            <p:cNvSpPr txBox="1">
              <a:spLocks noChangeArrowheads="1"/>
            </p:cNvSpPr>
            <p:nvPr/>
          </p:nvSpPr>
          <p:spPr bwMode="auto">
            <a:xfrm>
              <a:off x="3886" y="301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Courier New" pitchFamily="1" charset="0"/>
                </a:rPr>
                <a:t>*</a:t>
              </a:r>
            </a:p>
          </p:txBody>
        </p:sp>
        <p:sp>
          <p:nvSpPr>
            <p:cNvPr id="360477" name="Text Box 29"/>
            <p:cNvSpPr txBox="1">
              <a:spLocks noChangeArrowheads="1"/>
            </p:cNvSpPr>
            <p:nvPr/>
          </p:nvSpPr>
          <p:spPr bwMode="auto">
            <a:xfrm>
              <a:off x="4290" y="2999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I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0478" name="Text Box 30"/>
            <p:cNvSpPr txBox="1">
              <a:spLocks noChangeArrowheads="1"/>
            </p:cNvSpPr>
            <p:nvPr/>
          </p:nvSpPr>
          <p:spPr bwMode="auto">
            <a:xfrm>
              <a:off x="3148" y="3479"/>
              <a:ext cx="8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Const(</a:t>
              </a:r>
              <a:r>
                <a:rPr lang="en-US" sz="2400">
                  <a:solidFill>
                    <a:srgbClr val="FF0000"/>
                  </a:solidFill>
                </a:rPr>
                <a:t>3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0479" name="Text Box 31"/>
            <p:cNvSpPr txBox="1">
              <a:spLocks noChangeArrowheads="1"/>
            </p:cNvSpPr>
            <p:nvPr/>
          </p:nvSpPr>
          <p:spPr bwMode="auto">
            <a:xfrm>
              <a:off x="4144" y="348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X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0480" name="Line 32"/>
            <p:cNvSpPr>
              <a:spLocks noChangeShapeType="1"/>
            </p:cNvSpPr>
            <p:nvPr/>
          </p:nvSpPr>
          <p:spPr bwMode="auto">
            <a:xfrm flipH="1">
              <a:off x="3696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0481" name="Line 33"/>
            <p:cNvSpPr>
              <a:spLocks noChangeShapeType="1"/>
            </p:cNvSpPr>
            <p:nvPr/>
          </p:nvSpPr>
          <p:spPr bwMode="auto">
            <a:xfrm flipH="1">
              <a:off x="3984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0482" name="Line 34"/>
            <p:cNvSpPr>
              <a:spLocks noChangeShapeType="1"/>
            </p:cNvSpPr>
            <p:nvPr/>
          </p:nvSpPr>
          <p:spPr bwMode="auto">
            <a:xfrm flipH="1">
              <a:off x="3744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0483" name="Line 35"/>
            <p:cNvSpPr>
              <a:spLocks noChangeShapeType="1"/>
            </p:cNvSpPr>
            <p:nvPr/>
          </p:nvSpPr>
          <p:spPr bwMode="auto">
            <a:xfrm>
              <a:off x="3984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0484" name="Line 36"/>
            <p:cNvSpPr>
              <a:spLocks noChangeShapeType="1"/>
            </p:cNvSpPr>
            <p:nvPr/>
          </p:nvSpPr>
          <p:spPr bwMode="auto">
            <a:xfrm>
              <a:off x="4224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0485" name="Line 37"/>
            <p:cNvSpPr>
              <a:spLocks noChangeShapeType="1"/>
            </p:cNvSpPr>
            <p:nvPr/>
          </p:nvSpPr>
          <p:spPr bwMode="auto">
            <a:xfrm>
              <a:off x="3936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0486" name="AutoShape 38"/>
          <p:cNvSpPr>
            <a:spLocks noChangeArrowheads="1"/>
          </p:cNvSpPr>
          <p:nvPr/>
        </p:nvSpPr>
        <p:spPr bwMode="auto">
          <a:xfrm>
            <a:off x="5105400" y="6172200"/>
            <a:ext cx="990600" cy="381000"/>
          </a:xfrm>
          <a:prstGeom prst="wedgeRectCallout">
            <a:avLst>
              <a:gd name="adj1" fmla="val 50162"/>
              <a:gd name="adj2" fmla="val -132500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integer</a:t>
            </a:r>
          </a:p>
        </p:txBody>
      </p:sp>
      <p:sp>
        <p:nvSpPr>
          <p:cNvPr id="360487" name="AutoShape 39"/>
          <p:cNvSpPr>
            <a:spLocks noChangeArrowheads="1"/>
          </p:cNvSpPr>
          <p:nvPr/>
        </p:nvSpPr>
        <p:spPr bwMode="auto">
          <a:xfrm>
            <a:off x="7467600" y="6172200"/>
            <a:ext cx="762000" cy="381000"/>
          </a:xfrm>
          <a:prstGeom prst="wedgeRectCallout">
            <a:avLst>
              <a:gd name="adj1" fmla="val -15833"/>
              <a:gd name="adj2" fmla="val -119167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float</a:t>
            </a:r>
          </a:p>
        </p:txBody>
      </p:sp>
      <p:sp>
        <p:nvSpPr>
          <p:cNvPr id="360490" name="AutoShape 42"/>
          <p:cNvSpPr>
            <a:spLocks noChangeArrowheads="1"/>
          </p:cNvSpPr>
          <p:nvPr/>
        </p:nvSpPr>
        <p:spPr bwMode="auto">
          <a:xfrm>
            <a:off x="4191000" y="2743200"/>
            <a:ext cx="1600200" cy="1295400"/>
          </a:xfrm>
          <a:prstGeom prst="wedgeRectCallout">
            <a:avLst>
              <a:gd name="adj1" fmla="val 111903"/>
              <a:gd name="adj2" fmla="val 11948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i="1">
                <a:solidFill>
                  <a:schemeClr val="tx2"/>
                </a:solidFill>
                <a:latin typeface="Times New Roman" pitchFamily="1" charset="0"/>
              </a:rPr>
              <a:t>no attribute can be calculated for this node!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grammars and static checking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768350" y="1905000"/>
            <a:ext cx="7451725" cy="11874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 b="1">
                <a:solidFill>
                  <a:schemeClr val="tx2"/>
                </a:solidFill>
              </a:rPr>
              <a:t>second case: </a:t>
            </a:r>
            <a:r>
              <a:rPr lang="en-US" sz="2400">
                <a:solidFill>
                  <a:schemeClr val="tx2"/>
                </a:solidFill>
              </a:rPr>
              <a:t>implicitly coerce the constant so that it</a:t>
            </a:r>
          </a:p>
          <a:p>
            <a:pPr algn="l"/>
            <a:r>
              <a:rPr lang="en-US" sz="2400">
                <a:solidFill>
                  <a:schemeClr val="tx2"/>
                </a:solidFill>
              </a:rPr>
              <a:t>  makes sense; calculate the types of the intermediate</a:t>
            </a:r>
          </a:p>
          <a:p>
            <a:pPr algn="l"/>
            <a:r>
              <a:rPr lang="en-US" sz="2400">
                <a:solidFill>
                  <a:schemeClr val="tx2"/>
                </a:solidFill>
              </a:rPr>
              <a:t>  expressions</a:t>
            </a:r>
          </a:p>
        </p:txBody>
      </p:sp>
      <p:grpSp>
        <p:nvGrpSpPr>
          <p:cNvPr id="361476" name="Group 4"/>
          <p:cNvGrpSpPr>
            <a:grpSpLocks/>
          </p:cNvGrpSpPr>
          <p:nvPr/>
        </p:nvGrpSpPr>
        <p:grpSpPr bwMode="auto">
          <a:xfrm>
            <a:off x="1195388" y="3352800"/>
            <a:ext cx="2538412" cy="2640013"/>
            <a:chOff x="3148" y="2112"/>
            <a:chExt cx="1599" cy="1663"/>
          </a:xfrm>
        </p:grpSpPr>
        <p:sp>
          <p:nvSpPr>
            <p:cNvPr id="361477" name="Text Box 5"/>
            <p:cNvSpPr txBox="1">
              <a:spLocks noChangeArrowheads="1"/>
            </p:cNvSpPr>
            <p:nvPr/>
          </p:nvSpPr>
          <p:spPr bwMode="auto">
            <a:xfrm>
              <a:off x="3796" y="2112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:=</a:t>
              </a:r>
            </a:p>
          </p:txBody>
        </p:sp>
        <p:sp>
          <p:nvSpPr>
            <p:cNvPr id="361478" name="Text Box 6"/>
            <p:cNvSpPr txBox="1">
              <a:spLocks noChangeArrowheads="1"/>
            </p:cNvSpPr>
            <p:nvPr/>
          </p:nvSpPr>
          <p:spPr bwMode="auto">
            <a:xfrm>
              <a:off x="3379" y="256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Y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1479" name="Text Box 7"/>
            <p:cNvSpPr txBox="1">
              <a:spLocks noChangeArrowheads="1"/>
            </p:cNvSpPr>
            <p:nvPr/>
          </p:nvSpPr>
          <p:spPr bwMode="auto">
            <a:xfrm>
              <a:off x="4140" y="256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361480" name="Text Box 8"/>
            <p:cNvSpPr txBox="1">
              <a:spLocks noChangeArrowheads="1"/>
            </p:cNvSpPr>
            <p:nvPr/>
          </p:nvSpPr>
          <p:spPr bwMode="auto">
            <a:xfrm>
              <a:off x="3886" y="301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Courier New" pitchFamily="1" charset="0"/>
                </a:rPr>
                <a:t>*</a:t>
              </a:r>
            </a:p>
          </p:txBody>
        </p:sp>
        <p:sp>
          <p:nvSpPr>
            <p:cNvPr id="361481" name="Text Box 9"/>
            <p:cNvSpPr txBox="1">
              <a:spLocks noChangeArrowheads="1"/>
            </p:cNvSpPr>
            <p:nvPr/>
          </p:nvSpPr>
          <p:spPr bwMode="auto">
            <a:xfrm>
              <a:off x="4290" y="2999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I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1482" name="Text Box 10"/>
            <p:cNvSpPr txBox="1">
              <a:spLocks noChangeArrowheads="1"/>
            </p:cNvSpPr>
            <p:nvPr/>
          </p:nvSpPr>
          <p:spPr bwMode="auto">
            <a:xfrm>
              <a:off x="3148" y="3479"/>
              <a:ext cx="8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Const(</a:t>
              </a:r>
              <a:r>
                <a:rPr lang="en-US" sz="2400">
                  <a:solidFill>
                    <a:srgbClr val="FF0000"/>
                  </a:solidFill>
                </a:rPr>
                <a:t>3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1483" name="Text Box 11"/>
            <p:cNvSpPr txBox="1">
              <a:spLocks noChangeArrowheads="1"/>
            </p:cNvSpPr>
            <p:nvPr/>
          </p:nvSpPr>
          <p:spPr bwMode="auto">
            <a:xfrm>
              <a:off x="4144" y="348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X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1484" name="Line 12"/>
            <p:cNvSpPr>
              <a:spLocks noChangeShapeType="1"/>
            </p:cNvSpPr>
            <p:nvPr/>
          </p:nvSpPr>
          <p:spPr bwMode="auto">
            <a:xfrm flipH="1">
              <a:off x="3696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85" name="Line 13"/>
            <p:cNvSpPr>
              <a:spLocks noChangeShapeType="1"/>
            </p:cNvSpPr>
            <p:nvPr/>
          </p:nvSpPr>
          <p:spPr bwMode="auto">
            <a:xfrm flipH="1">
              <a:off x="3984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86" name="Line 14"/>
            <p:cNvSpPr>
              <a:spLocks noChangeShapeType="1"/>
            </p:cNvSpPr>
            <p:nvPr/>
          </p:nvSpPr>
          <p:spPr bwMode="auto">
            <a:xfrm flipH="1">
              <a:off x="3744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87" name="Line 15"/>
            <p:cNvSpPr>
              <a:spLocks noChangeShapeType="1"/>
            </p:cNvSpPr>
            <p:nvPr/>
          </p:nvSpPr>
          <p:spPr bwMode="auto">
            <a:xfrm>
              <a:off x="3984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88" name="Line 16"/>
            <p:cNvSpPr>
              <a:spLocks noChangeShapeType="1"/>
            </p:cNvSpPr>
            <p:nvPr/>
          </p:nvSpPr>
          <p:spPr bwMode="auto">
            <a:xfrm>
              <a:off x="4224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489" name="Line 17"/>
            <p:cNvSpPr>
              <a:spLocks noChangeShapeType="1"/>
            </p:cNvSpPr>
            <p:nvPr/>
          </p:nvSpPr>
          <p:spPr bwMode="auto">
            <a:xfrm>
              <a:off x="3936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1490" name="AutoShape 18"/>
          <p:cNvSpPr>
            <a:spLocks noChangeArrowheads="1"/>
          </p:cNvSpPr>
          <p:nvPr/>
        </p:nvSpPr>
        <p:spPr bwMode="auto">
          <a:xfrm>
            <a:off x="762000" y="6172200"/>
            <a:ext cx="990600" cy="381000"/>
          </a:xfrm>
          <a:prstGeom prst="wedgeRectCallout">
            <a:avLst>
              <a:gd name="adj1" fmla="val 50162"/>
              <a:gd name="adj2" fmla="val -132500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integer</a:t>
            </a:r>
          </a:p>
        </p:txBody>
      </p:sp>
      <p:sp>
        <p:nvSpPr>
          <p:cNvPr id="361491" name="AutoShape 19"/>
          <p:cNvSpPr>
            <a:spLocks noChangeArrowheads="1"/>
          </p:cNvSpPr>
          <p:nvPr/>
        </p:nvSpPr>
        <p:spPr bwMode="auto">
          <a:xfrm>
            <a:off x="3124200" y="6172200"/>
            <a:ext cx="762000" cy="381000"/>
          </a:xfrm>
          <a:prstGeom prst="wedgeRectCallout">
            <a:avLst>
              <a:gd name="adj1" fmla="val -15833"/>
              <a:gd name="adj2" fmla="val -119167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float</a:t>
            </a:r>
          </a:p>
        </p:txBody>
      </p:sp>
      <p:sp>
        <p:nvSpPr>
          <p:cNvPr id="361492" name="AutoShape 20"/>
          <p:cNvSpPr>
            <a:spLocks noChangeArrowheads="1"/>
          </p:cNvSpPr>
          <p:nvPr/>
        </p:nvSpPr>
        <p:spPr bwMode="auto">
          <a:xfrm>
            <a:off x="3810000" y="5486400"/>
            <a:ext cx="685800" cy="381000"/>
          </a:xfrm>
          <a:prstGeom prst="wedgeRectCallout">
            <a:avLst>
              <a:gd name="adj1" fmla="val -81481"/>
              <a:gd name="adj2" fmla="val -137917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float</a:t>
            </a:r>
          </a:p>
        </p:txBody>
      </p:sp>
      <p:sp>
        <p:nvSpPr>
          <p:cNvPr id="361493" name="AutoShape 21"/>
          <p:cNvSpPr>
            <a:spLocks noChangeArrowheads="1"/>
          </p:cNvSpPr>
          <p:nvPr/>
        </p:nvSpPr>
        <p:spPr bwMode="auto">
          <a:xfrm>
            <a:off x="990600" y="4800600"/>
            <a:ext cx="685800" cy="381000"/>
          </a:xfrm>
          <a:prstGeom prst="wedgeRectCallout">
            <a:avLst>
              <a:gd name="adj1" fmla="val 65046"/>
              <a:gd name="adj2" fmla="val -130000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float</a:t>
            </a:r>
          </a:p>
        </p:txBody>
      </p:sp>
      <p:grpSp>
        <p:nvGrpSpPr>
          <p:cNvPr id="361511" name="Group 39"/>
          <p:cNvGrpSpPr>
            <a:grpSpLocks/>
          </p:cNvGrpSpPr>
          <p:nvPr/>
        </p:nvGrpSpPr>
        <p:grpSpPr bwMode="auto">
          <a:xfrm>
            <a:off x="5413375" y="3352800"/>
            <a:ext cx="2663825" cy="2640013"/>
            <a:chOff x="3410" y="2112"/>
            <a:chExt cx="1678" cy="1663"/>
          </a:xfrm>
        </p:grpSpPr>
        <p:sp>
          <p:nvSpPr>
            <p:cNvPr id="361495" name="Text Box 23"/>
            <p:cNvSpPr txBox="1">
              <a:spLocks noChangeArrowheads="1"/>
            </p:cNvSpPr>
            <p:nvPr/>
          </p:nvSpPr>
          <p:spPr bwMode="auto">
            <a:xfrm>
              <a:off x="4137" y="2112"/>
              <a:ext cx="2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:=</a:t>
              </a:r>
            </a:p>
          </p:txBody>
        </p:sp>
        <p:sp>
          <p:nvSpPr>
            <p:cNvPr id="361496" name="Text Box 24"/>
            <p:cNvSpPr txBox="1">
              <a:spLocks noChangeArrowheads="1"/>
            </p:cNvSpPr>
            <p:nvPr/>
          </p:nvSpPr>
          <p:spPr bwMode="auto">
            <a:xfrm>
              <a:off x="3720" y="256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Y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1497" name="Text Box 25"/>
            <p:cNvSpPr txBox="1">
              <a:spLocks noChangeArrowheads="1"/>
            </p:cNvSpPr>
            <p:nvPr/>
          </p:nvSpPr>
          <p:spPr bwMode="auto">
            <a:xfrm>
              <a:off x="4481" y="2567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+</a:t>
              </a:r>
            </a:p>
          </p:txBody>
        </p:sp>
        <p:sp>
          <p:nvSpPr>
            <p:cNvPr id="361498" name="Text Box 26"/>
            <p:cNvSpPr txBox="1">
              <a:spLocks noChangeArrowheads="1"/>
            </p:cNvSpPr>
            <p:nvPr/>
          </p:nvSpPr>
          <p:spPr bwMode="auto">
            <a:xfrm>
              <a:off x="4227" y="301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Courier New" pitchFamily="1" charset="0"/>
                </a:rPr>
                <a:t>*</a:t>
              </a:r>
            </a:p>
          </p:txBody>
        </p:sp>
        <p:sp>
          <p:nvSpPr>
            <p:cNvPr id="361499" name="Text Box 27"/>
            <p:cNvSpPr txBox="1">
              <a:spLocks noChangeArrowheads="1"/>
            </p:cNvSpPr>
            <p:nvPr/>
          </p:nvSpPr>
          <p:spPr bwMode="auto">
            <a:xfrm>
              <a:off x="4631" y="2999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I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1500" name="Text Box 28"/>
            <p:cNvSpPr txBox="1">
              <a:spLocks noChangeArrowheads="1"/>
            </p:cNvSpPr>
            <p:nvPr/>
          </p:nvSpPr>
          <p:spPr bwMode="auto">
            <a:xfrm>
              <a:off x="3410" y="3479"/>
              <a:ext cx="10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Const(</a:t>
              </a:r>
              <a:r>
                <a:rPr lang="en-US" sz="2400">
                  <a:solidFill>
                    <a:srgbClr val="FF0000"/>
                  </a:solidFill>
                </a:rPr>
                <a:t>3.0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1501" name="Text Box 29"/>
            <p:cNvSpPr txBox="1">
              <a:spLocks noChangeArrowheads="1"/>
            </p:cNvSpPr>
            <p:nvPr/>
          </p:nvSpPr>
          <p:spPr bwMode="auto">
            <a:xfrm>
              <a:off x="4485" y="3487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Id(</a:t>
              </a:r>
              <a:r>
                <a:rPr lang="en-US" sz="2400">
                  <a:solidFill>
                    <a:srgbClr val="FF0000"/>
                  </a:solidFill>
                </a:rPr>
                <a:t>X</a:t>
              </a:r>
              <a:r>
                <a:rPr lang="en-US" sz="2400">
                  <a:solidFill>
                    <a:schemeClr val="tx2"/>
                  </a:solidFill>
                </a:rPr>
                <a:t>)</a:t>
              </a:r>
            </a:p>
          </p:txBody>
        </p:sp>
        <p:sp>
          <p:nvSpPr>
            <p:cNvPr id="361502" name="Line 30"/>
            <p:cNvSpPr>
              <a:spLocks noChangeShapeType="1"/>
            </p:cNvSpPr>
            <p:nvPr/>
          </p:nvSpPr>
          <p:spPr bwMode="auto">
            <a:xfrm flipH="1">
              <a:off x="4037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03" name="Line 31"/>
            <p:cNvSpPr>
              <a:spLocks noChangeShapeType="1"/>
            </p:cNvSpPr>
            <p:nvPr/>
          </p:nvSpPr>
          <p:spPr bwMode="auto">
            <a:xfrm flipH="1">
              <a:off x="4325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04" name="Line 32"/>
            <p:cNvSpPr>
              <a:spLocks noChangeShapeType="1"/>
            </p:cNvSpPr>
            <p:nvPr/>
          </p:nvSpPr>
          <p:spPr bwMode="auto">
            <a:xfrm flipH="1">
              <a:off x="4085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05" name="Line 33"/>
            <p:cNvSpPr>
              <a:spLocks noChangeShapeType="1"/>
            </p:cNvSpPr>
            <p:nvPr/>
          </p:nvSpPr>
          <p:spPr bwMode="auto">
            <a:xfrm>
              <a:off x="4325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06" name="Line 34"/>
            <p:cNvSpPr>
              <a:spLocks noChangeShapeType="1"/>
            </p:cNvSpPr>
            <p:nvPr/>
          </p:nvSpPr>
          <p:spPr bwMode="auto">
            <a:xfrm>
              <a:off x="4565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1507" name="Line 35"/>
            <p:cNvSpPr>
              <a:spLocks noChangeShapeType="1"/>
            </p:cNvSpPr>
            <p:nvPr/>
          </p:nvSpPr>
          <p:spPr bwMode="auto">
            <a:xfrm>
              <a:off x="4277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1508" name="AutoShape 36"/>
          <p:cNvSpPr>
            <a:spLocks noChangeArrowheads="1"/>
          </p:cNvSpPr>
          <p:nvPr/>
        </p:nvSpPr>
        <p:spPr bwMode="auto">
          <a:xfrm>
            <a:off x="5105400" y="6172200"/>
            <a:ext cx="990600" cy="381000"/>
          </a:xfrm>
          <a:prstGeom prst="wedgeRectCallout">
            <a:avLst>
              <a:gd name="adj1" fmla="val 50162"/>
              <a:gd name="adj2" fmla="val -132500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float</a:t>
            </a:r>
          </a:p>
        </p:txBody>
      </p:sp>
      <p:sp>
        <p:nvSpPr>
          <p:cNvPr id="361509" name="AutoShape 37"/>
          <p:cNvSpPr>
            <a:spLocks noChangeArrowheads="1"/>
          </p:cNvSpPr>
          <p:nvPr/>
        </p:nvSpPr>
        <p:spPr bwMode="auto">
          <a:xfrm>
            <a:off x="7467600" y="6172200"/>
            <a:ext cx="762000" cy="381000"/>
          </a:xfrm>
          <a:prstGeom prst="wedgeRectCallout">
            <a:avLst>
              <a:gd name="adj1" fmla="val -15833"/>
              <a:gd name="adj2" fmla="val -119167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float</a:t>
            </a:r>
          </a:p>
        </p:txBody>
      </p:sp>
      <p:sp>
        <p:nvSpPr>
          <p:cNvPr id="361512" name="AutoShape 40"/>
          <p:cNvSpPr>
            <a:spLocks noChangeArrowheads="1"/>
          </p:cNvSpPr>
          <p:nvPr/>
        </p:nvSpPr>
        <p:spPr bwMode="auto">
          <a:xfrm>
            <a:off x="7162800" y="2819400"/>
            <a:ext cx="762000" cy="381000"/>
          </a:xfrm>
          <a:prstGeom prst="wedgeRectCallout">
            <a:avLst>
              <a:gd name="adj1" fmla="val -85208"/>
              <a:gd name="adj2" fmla="val 477917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float</a:t>
            </a:r>
          </a:p>
        </p:txBody>
      </p:sp>
      <p:sp>
        <p:nvSpPr>
          <p:cNvPr id="361513" name="AutoShape 41"/>
          <p:cNvSpPr>
            <a:spLocks noChangeArrowheads="1"/>
          </p:cNvSpPr>
          <p:nvPr/>
        </p:nvSpPr>
        <p:spPr bwMode="auto">
          <a:xfrm>
            <a:off x="7162800" y="2819400"/>
            <a:ext cx="762000" cy="381000"/>
          </a:xfrm>
          <a:prstGeom prst="wedgeRectCallout">
            <a:avLst>
              <a:gd name="adj1" fmla="val -35833"/>
              <a:gd name="adj2" fmla="val 33125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float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5496</TotalTime>
  <Words>1273</Words>
  <Application>Microsoft Macintosh PowerPoint</Application>
  <PresentationFormat>On-screen Show (4:3)</PresentationFormat>
  <Paragraphs>307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Echo</vt:lpstr>
      <vt:lpstr>Semantic Analysis 1</vt:lpstr>
      <vt:lpstr>Today: new phase</vt:lpstr>
      <vt:lpstr>Abstract Syntax Trees (ASTs)</vt:lpstr>
      <vt:lpstr>ASTs with “attributes”</vt:lpstr>
      <vt:lpstr>Static vs. Dynamic program properties</vt:lpstr>
      <vt:lpstr>Attribute grammars and static checking</vt:lpstr>
      <vt:lpstr>Attribute grammars and static checking</vt:lpstr>
      <vt:lpstr>Attribute grammars and static checking</vt:lpstr>
      <vt:lpstr>Attribute grammars and static checking</vt:lpstr>
      <vt:lpstr>Attribute grammars and static checking</vt:lpstr>
      <vt:lpstr>Syntax-directed Compilation</vt:lpstr>
      <vt:lpstr>Structure of Syntax-directed Compiler</vt:lpstr>
      <vt:lpstr>Symbol Table</vt:lpstr>
      <vt:lpstr>Symbol Table: attributes are many and varied</vt:lpstr>
      <vt:lpstr>Intermediate Representations</vt:lpstr>
      <vt:lpstr>ASTs as IR</vt:lpstr>
      <vt:lpstr>ASTs as IR</vt:lpstr>
      <vt:lpstr>ASTs as IR</vt:lpstr>
      <vt:lpstr>three-address code/RTL</vt:lpstr>
      <vt:lpstr>DU, UD chains</vt:lpstr>
      <vt:lpstr>Example: DU, UD chains</vt:lpstr>
      <vt:lpstr>Static Single-Assignment (SSA)</vt:lpstr>
      <vt:lpstr>Next Class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William Harrison</cp:lastModifiedBy>
  <cp:revision>328</cp:revision>
  <dcterms:created xsi:type="dcterms:W3CDTF">2009-04-22T19:24:48Z</dcterms:created>
  <dcterms:modified xsi:type="dcterms:W3CDTF">2017-03-08T19:14:01Z</dcterms:modified>
</cp:coreProperties>
</file>