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notesSlides/notesSlide2.xml" ContentType="application/vnd.openxmlformats-officedocument.presentationml.notesSlide+xml"/>
  <Override PartName="/ppt/tags/tag5.xml" ContentType="application/vnd.openxmlformats-officedocument.presentationml.tags+xml"/>
  <Override PartName="/ppt/tags/tag6.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ags/tag7.xml" ContentType="application/vnd.openxmlformats-officedocument.presentationml.tags+xml"/>
  <Override PartName="/ppt/tags/tag8.xml" ContentType="application/vnd.openxmlformats-officedocument.presentationml.tags+xml"/>
  <Override PartName="/ppt/notesSlides/notesSlide8.xml" ContentType="application/vnd.openxmlformats-officedocument.presentationml.notesSlide+xml"/>
  <Override PartName="/ppt/tags/tag9.xml" ContentType="application/vnd.openxmlformats-officedocument.presentationml.tags+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1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notesSlides/notesSlide11.xml" ContentType="application/vnd.openxmlformats-officedocument.presentationml.notesSlide+xml"/>
  <Override PartName="/ppt/tags/tag15.xml" ContentType="application/vnd.openxmlformats-officedocument.presentationml.tags+xml"/>
  <Override PartName="/ppt/tags/tag16.xml" ContentType="application/vnd.openxmlformats-officedocument.presentationml.tags+xml"/>
  <Override PartName="/ppt/notesSlides/notesSlide12.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notesSlides/notesSlide13.xml" ContentType="application/vnd.openxmlformats-officedocument.presentationml.notesSlide+xml"/>
  <Override PartName="/ppt/tags/tag19.xml" ContentType="application/vnd.openxmlformats-officedocument.presentationml.tags+xml"/>
  <Override PartName="/ppt/tags/tag20.xml" ContentType="application/vnd.openxmlformats-officedocument.presentationml.tags+xml"/>
  <Override PartName="/ppt/notesSlides/notesSlide14.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15.xml" ContentType="application/vnd.openxmlformats-officedocument.presentationml.notesSlide+xml"/>
  <Override PartName="/ppt/tags/tag23.xml" ContentType="application/vnd.openxmlformats-officedocument.presentationml.tags+xml"/>
  <Override PartName="/ppt/tags/tag24.xml" ContentType="application/vnd.openxmlformats-officedocument.presentationml.tags+xml"/>
  <Override PartName="/ppt/notesSlides/notesSlide16.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tags/tag28.xml" ContentType="application/vnd.openxmlformats-officedocument.presentationml.tags+xml"/>
  <Override PartName="/ppt/notesSlides/notesSlide18.xml" ContentType="application/vnd.openxmlformats-officedocument.presentationml.notesSlide+xml"/>
  <Override PartName="/ppt/tags/tag29.xml" ContentType="application/vnd.openxmlformats-officedocument.presentationml.tags+xml"/>
  <Override PartName="/ppt/tags/tag30.xml" ContentType="application/vnd.openxmlformats-officedocument.presentationml.tags+xml"/>
  <Override PartName="/ppt/notesSlides/notesSlide19.xml" ContentType="application/vnd.openxmlformats-officedocument.presentationml.notesSlide+xml"/>
  <Override PartName="/ppt/tags/tag31.xml" ContentType="application/vnd.openxmlformats-officedocument.presentationml.tags+xml"/>
  <Override PartName="/ppt/tags/tag32.xml" ContentType="application/vnd.openxmlformats-officedocument.presentationml.tags+xml"/>
  <Override PartName="/ppt/notesSlides/notesSlide20.xml" ContentType="application/vnd.openxmlformats-officedocument.presentationml.notesSlide+xml"/>
  <Override PartName="/ppt/tags/tag33.xml" ContentType="application/vnd.openxmlformats-officedocument.presentationml.tags+xml"/>
  <Override PartName="/ppt/tags/tag34.xml" ContentType="application/vnd.openxmlformats-officedocument.presentationml.tags+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8" r:id="rId1"/>
  </p:sldMasterIdLst>
  <p:notesMasterIdLst>
    <p:notesMasterId r:id="rId25"/>
  </p:notesMasterIdLst>
  <p:sldIdLst>
    <p:sldId id="257" r:id="rId2"/>
    <p:sldId id="258" r:id="rId3"/>
    <p:sldId id="259" r:id="rId4"/>
    <p:sldId id="275" r:id="rId5"/>
    <p:sldId id="276" r:id="rId6"/>
    <p:sldId id="277" r:id="rId7"/>
    <p:sldId id="278"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9" r:id="rId22"/>
    <p:sldId id="280" r:id="rId23"/>
    <p:sldId id="273"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90" d="100"/>
          <a:sy n="90" d="100"/>
        </p:scale>
        <p:origin x="-584" y="-8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interSettings" Target="printerSettings/printerSettings1.bin"/><Relationship Id="rId27" Type="http://schemas.openxmlformats.org/officeDocument/2006/relationships/presProps" Target="presProps.xml"/><Relationship Id="rId28" Type="http://schemas.openxmlformats.org/officeDocument/2006/relationships/viewProps" Target="viewProps.xml"/><Relationship Id="rId29" Type="http://schemas.openxmlformats.org/officeDocument/2006/relationships/theme" Target="theme/theme1.xml"/><Relationship Id="rId30"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185E316-CC4C-4A5E-877F-F514162D5571}" type="datetimeFigureOut">
              <a:rPr lang="en-US" smtClean="0"/>
              <a:pPr/>
              <a:t>1/18/17</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0F066B2-E1D6-4091-9E5D-A345EFAB26D0}" type="slidenum">
              <a:rPr lang="en-US" smtClean="0"/>
              <a:pPr/>
              <a:t>‹#›</a:t>
            </a:fld>
            <a:endParaRPr lang="en-US"/>
          </a:p>
        </p:txBody>
      </p:sp>
    </p:spTree>
    <p:extLst>
      <p:ext uri="{BB962C8B-B14F-4D97-AF65-F5344CB8AC3E}">
        <p14:creationId xmlns:p14="http://schemas.microsoft.com/office/powerpoint/2010/main" val="1547594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7"/>
          <p:cNvSpPr>
            <a:spLocks noGrp="1" noChangeArrowheads="1"/>
          </p:cNvSpPr>
          <p:nvPr>
            <p:ph type="sldNum" sz="quarter" idx="5"/>
          </p:nvPr>
        </p:nvSpPr>
        <p:spPr>
          <a:noFill/>
        </p:spPr>
        <p:txBody>
          <a:bodyPr/>
          <a:lstStyle/>
          <a:p>
            <a:fld id="{513AD06C-7F1E-48D6-9704-FD6FE1AFE65B}" type="slidenum">
              <a:rPr lang="en-US">
                <a:latin typeface="Verdana" pitchFamily="34" charset="0"/>
                <a:cs typeface="Arial" pitchFamily="34" charset="0"/>
              </a:rPr>
              <a:pPr/>
              <a:t>1</a:t>
            </a:fld>
            <a:endParaRPr lang="en-US">
              <a:latin typeface="Verdana" pitchFamily="34" charset="0"/>
              <a:cs typeface="Arial" pitchFamily="34" charset="0"/>
            </a:endParaRPr>
          </a:p>
        </p:txBody>
      </p:sp>
      <p:sp>
        <p:nvSpPr>
          <p:cNvPr id="30723" name="Rectangle 2"/>
          <p:cNvSpPr>
            <a:spLocks noGrp="1" noRot="1" noChangeAspect="1" noChangeArrowheads="1" noTextEdit="1"/>
          </p:cNvSpPr>
          <p:nvPr>
            <p:ph type="sldImg"/>
          </p:nvPr>
        </p:nvSpPr>
        <p:spPr>
          <a:xfrm>
            <a:off x="1123950" y="676275"/>
            <a:ext cx="4600575" cy="3451225"/>
          </a:xfrm>
          <a:ln/>
        </p:spPr>
      </p:sp>
      <p:sp>
        <p:nvSpPr>
          <p:cNvPr id="30724" name="Rectangle 3"/>
          <p:cNvSpPr>
            <a:spLocks noGrp="1" noChangeArrowheads="1"/>
          </p:cNvSpPr>
          <p:nvPr>
            <p:ph type="body" idx="1"/>
          </p:nvPr>
        </p:nvSpPr>
        <p:spPr>
          <a:noFill/>
          <a:ln/>
        </p:spPr>
        <p:txBody>
          <a:bodyPr/>
          <a:lstStyle/>
          <a:p>
            <a:endParaRPr lang="en-US" smtClean="0">
              <a:latin typeface="Verdana" pitchFamily="34" charset="0"/>
              <a:ea typeface="ＭＳ Ｐゴシック" pitchFamily="34"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p:spPr>
        <p:txBody>
          <a:bodyPr/>
          <a:lstStyle/>
          <a:p>
            <a:fld id="{FC083B3E-CDE0-496F-B2D0-B2FF3A548953}" type="slidenum">
              <a:rPr lang="en-US">
                <a:latin typeface="Verdana" pitchFamily="34" charset="0"/>
                <a:cs typeface="Arial" pitchFamily="34" charset="0"/>
              </a:rPr>
              <a:pPr/>
              <a:t>10</a:t>
            </a:fld>
            <a:endParaRPr lang="en-US">
              <a:latin typeface="Verdana" pitchFamily="34" charset="0"/>
              <a:cs typeface="Arial" pitchFamily="34" charset="0"/>
            </a:endParaRPr>
          </a:p>
        </p:txBody>
      </p:sp>
      <p:sp>
        <p:nvSpPr>
          <p:cNvPr id="35843" name="Rectangle 2"/>
          <p:cNvSpPr>
            <a:spLocks noGrp="1" noRot="1" noChangeAspect="1" noChangeArrowheads="1" noTextEdit="1"/>
          </p:cNvSpPr>
          <p:nvPr>
            <p:ph type="sldImg"/>
          </p:nvPr>
        </p:nvSpPr>
        <p:spPr>
          <a:xfrm>
            <a:off x="1123950" y="676275"/>
            <a:ext cx="4600575" cy="3451225"/>
          </a:xfrm>
          <a:ln/>
        </p:spPr>
      </p:sp>
      <p:sp>
        <p:nvSpPr>
          <p:cNvPr id="35844" name="Rectangle 3"/>
          <p:cNvSpPr>
            <a:spLocks noGrp="1" noChangeArrowheads="1"/>
          </p:cNvSpPr>
          <p:nvPr>
            <p:ph type="body" idx="1"/>
          </p:nvPr>
        </p:nvSpPr>
        <p:spPr>
          <a:noFill/>
          <a:ln/>
        </p:spPr>
        <p:txBody>
          <a:bodyPr/>
          <a:lstStyle/>
          <a:p>
            <a:endParaRPr lang="en-US" smtClean="0">
              <a:latin typeface="Verdana" pitchFamily="34" charset="0"/>
              <a:ea typeface="ＭＳ Ｐゴシック" pitchFamily="34" charset="-128"/>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p>
            <a:fld id="{6789D230-54B1-482A-9A5F-FED7E3C1F632}" type="slidenum">
              <a:rPr lang="en-US">
                <a:latin typeface="Verdana" pitchFamily="34" charset="0"/>
                <a:cs typeface="Arial" pitchFamily="34" charset="0"/>
              </a:rPr>
              <a:pPr/>
              <a:t>11</a:t>
            </a:fld>
            <a:endParaRPr lang="en-US">
              <a:latin typeface="Verdana" pitchFamily="34" charset="0"/>
              <a:cs typeface="Arial" pitchFamily="34" charset="0"/>
            </a:endParaRPr>
          </a:p>
        </p:txBody>
      </p:sp>
      <p:sp>
        <p:nvSpPr>
          <p:cNvPr id="36867" name="Rectangle 2"/>
          <p:cNvSpPr>
            <a:spLocks noGrp="1" noRot="1" noChangeAspect="1" noChangeArrowheads="1" noTextEdit="1"/>
          </p:cNvSpPr>
          <p:nvPr>
            <p:ph type="sldImg"/>
          </p:nvPr>
        </p:nvSpPr>
        <p:spPr>
          <a:xfrm>
            <a:off x="1123950" y="676275"/>
            <a:ext cx="4600575" cy="3451225"/>
          </a:xfrm>
          <a:ln/>
        </p:spPr>
      </p:sp>
      <p:sp>
        <p:nvSpPr>
          <p:cNvPr id="36868" name="Rectangle 3"/>
          <p:cNvSpPr>
            <a:spLocks noGrp="1" noChangeArrowheads="1"/>
          </p:cNvSpPr>
          <p:nvPr>
            <p:ph type="body" idx="1"/>
          </p:nvPr>
        </p:nvSpPr>
        <p:spPr>
          <a:noFill/>
          <a:ln/>
        </p:spPr>
        <p:txBody>
          <a:bodyPr/>
          <a:lstStyle/>
          <a:p>
            <a:endParaRPr lang="en-US" smtClean="0">
              <a:latin typeface="Verdana" pitchFamily="34" charset="0"/>
              <a:ea typeface="ＭＳ Ｐゴシック" pitchFamily="34"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p:spPr>
        <p:txBody>
          <a:bodyPr/>
          <a:lstStyle/>
          <a:p>
            <a:fld id="{45B3772E-FEF4-45CC-9452-F1B478A50EC6}" type="slidenum">
              <a:rPr lang="en-US">
                <a:latin typeface="Verdana" pitchFamily="34" charset="0"/>
                <a:cs typeface="Arial" pitchFamily="34" charset="0"/>
              </a:rPr>
              <a:pPr/>
              <a:t>12</a:t>
            </a:fld>
            <a:endParaRPr lang="en-US">
              <a:latin typeface="Verdana" pitchFamily="34" charset="0"/>
              <a:cs typeface="Arial" pitchFamily="34" charset="0"/>
            </a:endParaRPr>
          </a:p>
        </p:txBody>
      </p:sp>
      <p:sp>
        <p:nvSpPr>
          <p:cNvPr id="37891" name="Rectangle 2"/>
          <p:cNvSpPr>
            <a:spLocks noGrp="1" noRot="1" noChangeAspect="1" noChangeArrowheads="1" noTextEdit="1"/>
          </p:cNvSpPr>
          <p:nvPr>
            <p:ph type="sldImg"/>
          </p:nvPr>
        </p:nvSpPr>
        <p:spPr>
          <a:xfrm>
            <a:off x="1123950" y="676275"/>
            <a:ext cx="4600575" cy="3451225"/>
          </a:xfrm>
          <a:ln/>
        </p:spPr>
      </p:sp>
      <p:sp>
        <p:nvSpPr>
          <p:cNvPr id="37892" name="Rectangle 3"/>
          <p:cNvSpPr>
            <a:spLocks noGrp="1" noChangeArrowheads="1"/>
          </p:cNvSpPr>
          <p:nvPr>
            <p:ph type="body" idx="1"/>
          </p:nvPr>
        </p:nvSpPr>
        <p:spPr>
          <a:noFill/>
          <a:ln/>
        </p:spPr>
        <p:txBody>
          <a:bodyPr/>
          <a:lstStyle/>
          <a:p>
            <a:endParaRPr lang="en-US" smtClean="0">
              <a:latin typeface="Verdana"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p>
            <a:fld id="{119B13E1-377E-4BAF-BDAB-F3E7B2B07E70}" type="slidenum">
              <a:rPr lang="en-US">
                <a:latin typeface="Verdana" pitchFamily="34" charset="0"/>
                <a:cs typeface="Arial" pitchFamily="34" charset="0"/>
              </a:rPr>
              <a:pPr/>
              <a:t>13</a:t>
            </a:fld>
            <a:endParaRPr lang="en-US">
              <a:latin typeface="Verdana" pitchFamily="34" charset="0"/>
              <a:cs typeface="Arial" pitchFamily="34" charset="0"/>
            </a:endParaRPr>
          </a:p>
        </p:txBody>
      </p:sp>
      <p:sp>
        <p:nvSpPr>
          <p:cNvPr id="38915" name="Rectangle 2"/>
          <p:cNvSpPr>
            <a:spLocks noGrp="1" noRot="1" noChangeAspect="1" noChangeArrowheads="1" noTextEdit="1"/>
          </p:cNvSpPr>
          <p:nvPr>
            <p:ph type="sldImg"/>
          </p:nvPr>
        </p:nvSpPr>
        <p:spPr>
          <a:xfrm>
            <a:off x="1123950" y="676275"/>
            <a:ext cx="4600575" cy="3451225"/>
          </a:xfrm>
          <a:ln/>
        </p:spPr>
      </p:sp>
      <p:sp>
        <p:nvSpPr>
          <p:cNvPr id="38916" name="Rectangle 3"/>
          <p:cNvSpPr>
            <a:spLocks noGrp="1" noChangeArrowheads="1"/>
          </p:cNvSpPr>
          <p:nvPr>
            <p:ph type="body" idx="1"/>
          </p:nvPr>
        </p:nvSpPr>
        <p:spPr>
          <a:noFill/>
          <a:ln/>
        </p:spPr>
        <p:txBody>
          <a:bodyPr/>
          <a:lstStyle/>
          <a:p>
            <a:endParaRPr lang="en-US" smtClean="0">
              <a:latin typeface="Verdana" pitchFamily="34" charset="0"/>
              <a:ea typeface="ＭＳ Ｐゴシック" pitchFamily="34" charset="-128"/>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p:spPr>
        <p:txBody>
          <a:bodyPr/>
          <a:lstStyle/>
          <a:p>
            <a:fld id="{90A7B1E9-CFCB-437E-981B-82CCBE3A504A}" type="slidenum">
              <a:rPr lang="en-US">
                <a:latin typeface="Verdana" pitchFamily="34" charset="0"/>
                <a:cs typeface="Arial" pitchFamily="34" charset="0"/>
              </a:rPr>
              <a:pPr/>
              <a:t>14</a:t>
            </a:fld>
            <a:endParaRPr lang="en-US">
              <a:latin typeface="Verdana" pitchFamily="34" charset="0"/>
              <a:cs typeface="Arial" pitchFamily="34" charset="0"/>
            </a:endParaRPr>
          </a:p>
        </p:txBody>
      </p:sp>
      <p:sp>
        <p:nvSpPr>
          <p:cNvPr id="39939" name="Rectangle 2"/>
          <p:cNvSpPr>
            <a:spLocks noGrp="1" noRot="1" noChangeAspect="1" noChangeArrowheads="1" noTextEdit="1"/>
          </p:cNvSpPr>
          <p:nvPr>
            <p:ph type="sldImg"/>
          </p:nvPr>
        </p:nvSpPr>
        <p:spPr>
          <a:xfrm>
            <a:off x="1150938" y="692150"/>
            <a:ext cx="4559300" cy="3419475"/>
          </a:xfrm>
          <a:ln w="12700" cap="flat">
            <a:solidFill>
              <a:schemeClr val="tx1"/>
            </a:solidFill>
          </a:ln>
        </p:spPr>
      </p:sp>
      <p:sp>
        <p:nvSpPr>
          <p:cNvPr id="39940" name="Rectangle 3"/>
          <p:cNvSpPr>
            <a:spLocks noGrp="1" noChangeArrowheads="1"/>
          </p:cNvSpPr>
          <p:nvPr>
            <p:ph type="body" idx="1"/>
          </p:nvPr>
        </p:nvSpPr>
        <p:spPr>
          <a:xfrm>
            <a:off x="914815" y="4341835"/>
            <a:ext cx="5028370" cy="4116365"/>
          </a:xfrm>
          <a:noFill/>
          <a:ln/>
        </p:spPr>
        <p:txBody>
          <a:bodyPr lIns="92037" tIns="48360" rIns="92037" bIns="48360"/>
          <a:lstStyle/>
          <a:p>
            <a:endParaRPr lang="en-US" smtClean="0">
              <a:latin typeface="Verdana" pitchFamily="34" charset="0"/>
              <a:ea typeface="ＭＳ Ｐゴシック" pitchFamily="34" charset="-128"/>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7"/>
          <p:cNvSpPr>
            <a:spLocks noGrp="1" noChangeArrowheads="1"/>
          </p:cNvSpPr>
          <p:nvPr>
            <p:ph type="sldNum" sz="quarter" idx="5"/>
          </p:nvPr>
        </p:nvSpPr>
        <p:spPr>
          <a:noFill/>
        </p:spPr>
        <p:txBody>
          <a:bodyPr/>
          <a:lstStyle/>
          <a:p>
            <a:fld id="{1FF43ACD-2CEE-4C1D-A0DA-EB6862711A72}" type="slidenum">
              <a:rPr lang="en-US">
                <a:latin typeface="Verdana" pitchFamily="34" charset="0"/>
                <a:cs typeface="Arial" pitchFamily="34" charset="0"/>
              </a:rPr>
              <a:pPr/>
              <a:t>15</a:t>
            </a:fld>
            <a:endParaRPr lang="en-US">
              <a:latin typeface="Verdana" pitchFamily="34" charset="0"/>
              <a:cs typeface="Arial" pitchFamily="34" charset="0"/>
            </a:endParaRPr>
          </a:p>
        </p:txBody>
      </p:sp>
      <p:sp>
        <p:nvSpPr>
          <p:cNvPr id="40963" name="Rectangle 2"/>
          <p:cNvSpPr>
            <a:spLocks noGrp="1" noRot="1" noChangeAspect="1" noChangeArrowheads="1" noTextEdit="1"/>
          </p:cNvSpPr>
          <p:nvPr>
            <p:ph type="sldImg"/>
          </p:nvPr>
        </p:nvSpPr>
        <p:spPr>
          <a:xfrm>
            <a:off x="1150938" y="692150"/>
            <a:ext cx="4559300" cy="3419475"/>
          </a:xfrm>
          <a:ln w="12700" cap="flat">
            <a:solidFill>
              <a:schemeClr val="tx1"/>
            </a:solidFill>
          </a:ln>
        </p:spPr>
      </p:sp>
      <p:sp>
        <p:nvSpPr>
          <p:cNvPr id="40964" name="Rectangle 3"/>
          <p:cNvSpPr>
            <a:spLocks noGrp="1" noChangeArrowheads="1"/>
          </p:cNvSpPr>
          <p:nvPr>
            <p:ph type="body" idx="1"/>
          </p:nvPr>
        </p:nvSpPr>
        <p:spPr>
          <a:xfrm>
            <a:off x="914815" y="4341835"/>
            <a:ext cx="5028370" cy="4116365"/>
          </a:xfrm>
          <a:noFill/>
          <a:ln/>
        </p:spPr>
        <p:txBody>
          <a:bodyPr lIns="92037" tIns="48360" rIns="92037" bIns="48360"/>
          <a:lstStyle/>
          <a:p>
            <a:endParaRPr lang="en-US" smtClean="0">
              <a:latin typeface="Verdana" pitchFamily="34" charset="0"/>
              <a:ea typeface="ＭＳ Ｐゴシック" pitchFamily="34" charset="-128"/>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p:spPr>
        <p:txBody>
          <a:bodyPr/>
          <a:lstStyle/>
          <a:p>
            <a:fld id="{74EAB7A9-9402-4299-9550-AD9739F08535}" type="slidenum">
              <a:rPr lang="en-US">
                <a:latin typeface="Verdana" pitchFamily="34" charset="0"/>
                <a:cs typeface="Arial" pitchFamily="34" charset="0"/>
              </a:rPr>
              <a:pPr/>
              <a:t>16</a:t>
            </a:fld>
            <a:endParaRPr lang="en-US">
              <a:latin typeface="Verdana" pitchFamily="34" charset="0"/>
              <a:cs typeface="Arial" pitchFamily="34" charset="0"/>
            </a:endParaRPr>
          </a:p>
        </p:txBody>
      </p:sp>
      <p:sp>
        <p:nvSpPr>
          <p:cNvPr id="41987" name="Rectangle 2"/>
          <p:cNvSpPr>
            <a:spLocks noGrp="1" noRot="1" noChangeAspect="1" noChangeArrowheads="1" noTextEdit="1"/>
          </p:cNvSpPr>
          <p:nvPr>
            <p:ph type="sldImg"/>
          </p:nvPr>
        </p:nvSpPr>
        <p:spPr>
          <a:xfrm>
            <a:off x="1154113" y="693738"/>
            <a:ext cx="4554537" cy="3417887"/>
          </a:xfrm>
          <a:ln w="12700" cap="flat">
            <a:solidFill>
              <a:schemeClr val="tx1"/>
            </a:solidFill>
          </a:ln>
        </p:spPr>
      </p:sp>
      <p:sp>
        <p:nvSpPr>
          <p:cNvPr id="41988" name="Rectangle 3"/>
          <p:cNvSpPr>
            <a:spLocks noGrp="1" noChangeArrowheads="1"/>
          </p:cNvSpPr>
          <p:nvPr>
            <p:ph type="body" idx="1"/>
          </p:nvPr>
        </p:nvSpPr>
        <p:spPr>
          <a:xfrm>
            <a:off x="913260" y="4341835"/>
            <a:ext cx="5031482" cy="4116365"/>
          </a:xfrm>
          <a:noFill/>
          <a:ln/>
        </p:spPr>
        <p:txBody>
          <a:bodyPr lIns="92306" tIns="46936" rIns="92306" bIns="46936"/>
          <a:lstStyle/>
          <a:p>
            <a:pPr defTabSz="936879"/>
            <a:endParaRPr lang="en-US" dirty="0" smtClean="0">
              <a:latin typeface="Verdana" pitchFamily="34" charset="0"/>
              <a:ea typeface="ＭＳ Ｐゴシック" pitchFamily="34" charset="-128"/>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7"/>
          <p:cNvSpPr>
            <a:spLocks noGrp="1" noChangeArrowheads="1"/>
          </p:cNvSpPr>
          <p:nvPr>
            <p:ph type="sldNum" sz="quarter" idx="5"/>
          </p:nvPr>
        </p:nvSpPr>
        <p:spPr>
          <a:noFill/>
        </p:spPr>
        <p:txBody>
          <a:bodyPr/>
          <a:lstStyle/>
          <a:p>
            <a:fld id="{4D982117-B6BE-45F4-9321-A314B7E8B084}" type="slidenum">
              <a:rPr lang="en-US">
                <a:latin typeface="Verdana" pitchFamily="34" charset="0"/>
                <a:cs typeface="Arial" pitchFamily="34" charset="0"/>
              </a:rPr>
              <a:pPr/>
              <a:t>17</a:t>
            </a:fld>
            <a:endParaRPr lang="en-US">
              <a:latin typeface="Verdana" pitchFamily="34" charset="0"/>
              <a:cs typeface="Arial" pitchFamily="34" charset="0"/>
            </a:endParaRPr>
          </a:p>
        </p:txBody>
      </p:sp>
      <p:sp>
        <p:nvSpPr>
          <p:cNvPr id="43011" name="Rectangle 2"/>
          <p:cNvSpPr>
            <a:spLocks noGrp="1" noRot="1" noChangeAspect="1" noChangeArrowheads="1" noTextEdit="1"/>
          </p:cNvSpPr>
          <p:nvPr>
            <p:ph type="sldImg"/>
          </p:nvPr>
        </p:nvSpPr>
        <p:spPr>
          <a:xfrm>
            <a:off x="1154113" y="693738"/>
            <a:ext cx="4554537" cy="3417887"/>
          </a:xfrm>
          <a:ln w="12700" cap="flat">
            <a:solidFill>
              <a:schemeClr val="tx1"/>
            </a:solidFill>
          </a:ln>
        </p:spPr>
      </p:sp>
      <p:sp>
        <p:nvSpPr>
          <p:cNvPr id="43012" name="Rectangle 3"/>
          <p:cNvSpPr>
            <a:spLocks noGrp="1" noChangeArrowheads="1"/>
          </p:cNvSpPr>
          <p:nvPr>
            <p:ph type="body" idx="1"/>
          </p:nvPr>
        </p:nvSpPr>
        <p:spPr>
          <a:xfrm>
            <a:off x="913260" y="4341835"/>
            <a:ext cx="5031482" cy="4116365"/>
          </a:xfrm>
          <a:noFill/>
          <a:ln/>
        </p:spPr>
        <p:txBody>
          <a:bodyPr lIns="92306" tIns="46936" rIns="92306" bIns="46936"/>
          <a:lstStyle/>
          <a:p>
            <a:pPr defTabSz="936879"/>
            <a:endParaRPr lang="en-US" dirty="0" smtClean="0">
              <a:latin typeface="Verdana" pitchFamily="34" charset="0"/>
              <a:ea typeface="ＭＳ Ｐゴシック" pitchFamily="34"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p:spPr>
        <p:txBody>
          <a:bodyPr/>
          <a:lstStyle/>
          <a:p>
            <a:fld id="{49D6603D-9177-448C-8B7E-A228C3ACC2DD}" type="slidenum">
              <a:rPr lang="en-US">
                <a:latin typeface="Verdana" pitchFamily="34" charset="0"/>
                <a:cs typeface="Arial" pitchFamily="34" charset="0"/>
              </a:rPr>
              <a:pPr/>
              <a:t>18</a:t>
            </a:fld>
            <a:endParaRPr lang="en-US">
              <a:latin typeface="Verdana" pitchFamily="34" charset="0"/>
              <a:cs typeface="Arial" pitchFamily="34" charset="0"/>
            </a:endParaRPr>
          </a:p>
        </p:txBody>
      </p:sp>
      <p:sp>
        <p:nvSpPr>
          <p:cNvPr id="44035" name="Rectangle 2"/>
          <p:cNvSpPr>
            <a:spLocks noGrp="1" noRot="1" noChangeAspect="1" noChangeArrowheads="1" noTextEdit="1"/>
          </p:cNvSpPr>
          <p:nvPr>
            <p:ph type="sldImg"/>
          </p:nvPr>
        </p:nvSpPr>
        <p:spPr>
          <a:xfrm>
            <a:off x="1154113" y="693738"/>
            <a:ext cx="4554537" cy="3417887"/>
          </a:xfrm>
          <a:ln w="12700" cap="flat">
            <a:solidFill>
              <a:schemeClr val="tx1"/>
            </a:solidFill>
          </a:ln>
        </p:spPr>
      </p:sp>
      <p:sp>
        <p:nvSpPr>
          <p:cNvPr id="44036" name="Rectangle 3"/>
          <p:cNvSpPr>
            <a:spLocks noGrp="1" noChangeArrowheads="1"/>
          </p:cNvSpPr>
          <p:nvPr>
            <p:ph type="body" idx="1"/>
          </p:nvPr>
        </p:nvSpPr>
        <p:spPr>
          <a:xfrm>
            <a:off x="913260" y="4341835"/>
            <a:ext cx="5031482" cy="4116365"/>
          </a:xfrm>
          <a:noFill/>
          <a:ln/>
        </p:spPr>
        <p:txBody>
          <a:bodyPr lIns="92306" tIns="46936" rIns="92306" bIns="46936"/>
          <a:lstStyle/>
          <a:p>
            <a:pPr defTabSz="936879"/>
            <a:endParaRPr lang="en-US" dirty="0" smtClean="0">
              <a:latin typeface="Verdana" pitchFamily="34" charset="0"/>
              <a:ea typeface="ＭＳ Ｐゴシック" pitchFamily="34" charset="-128"/>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p>
            <a:fld id="{084AF32B-B61E-48DE-B1C7-A3165135D379}" type="slidenum">
              <a:rPr lang="en-US">
                <a:latin typeface="Verdana" pitchFamily="34" charset="0"/>
                <a:cs typeface="Arial" pitchFamily="34" charset="0"/>
              </a:rPr>
              <a:pPr/>
              <a:t>19</a:t>
            </a:fld>
            <a:endParaRPr lang="en-US">
              <a:latin typeface="Verdana" pitchFamily="34" charset="0"/>
              <a:cs typeface="Arial" pitchFamily="34" charset="0"/>
            </a:endParaRPr>
          </a:p>
        </p:txBody>
      </p:sp>
      <p:sp>
        <p:nvSpPr>
          <p:cNvPr id="45059" name="Rectangle 2"/>
          <p:cNvSpPr>
            <a:spLocks noGrp="1" noRot="1" noChangeAspect="1" noChangeArrowheads="1" noTextEdit="1"/>
          </p:cNvSpPr>
          <p:nvPr>
            <p:ph type="sldImg"/>
          </p:nvPr>
        </p:nvSpPr>
        <p:spPr>
          <a:xfrm>
            <a:off x="1154113" y="693738"/>
            <a:ext cx="4554537" cy="3417887"/>
          </a:xfrm>
          <a:ln w="12700" cap="flat">
            <a:solidFill>
              <a:schemeClr val="tx1"/>
            </a:solidFill>
          </a:ln>
        </p:spPr>
      </p:sp>
      <p:sp>
        <p:nvSpPr>
          <p:cNvPr id="45060" name="Rectangle 3"/>
          <p:cNvSpPr>
            <a:spLocks noGrp="1" noChangeArrowheads="1"/>
          </p:cNvSpPr>
          <p:nvPr>
            <p:ph type="body" idx="1"/>
          </p:nvPr>
        </p:nvSpPr>
        <p:spPr>
          <a:xfrm>
            <a:off x="913260" y="4341835"/>
            <a:ext cx="5031482" cy="4116365"/>
          </a:xfrm>
          <a:noFill/>
          <a:ln/>
        </p:spPr>
        <p:txBody>
          <a:bodyPr lIns="92306" tIns="46936" rIns="92306" bIns="46936"/>
          <a:lstStyle/>
          <a:p>
            <a:pPr defTabSz="936879"/>
            <a:endParaRPr lang="en-US" dirty="0" smtClean="0">
              <a:latin typeface="Verdana" pitchFamily="34" charset="0"/>
              <a:ea typeface="ＭＳ Ｐゴシック" pitchFamily="34" charset="-128"/>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p:spPr>
        <p:txBody>
          <a:bodyPr/>
          <a:lstStyle/>
          <a:p>
            <a:fld id="{5976007C-8A7B-4C7E-9318-6BB8A8340064}" type="slidenum">
              <a:rPr lang="en-US">
                <a:latin typeface="Verdana" pitchFamily="34" charset="0"/>
                <a:cs typeface="Arial" pitchFamily="34" charset="0"/>
              </a:rPr>
              <a:pPr/>
              <a:t>2</a:t>
            </a:fld>
            <a:endParaRPr lang="en-US">
              <a:latin typeface="Verdana" pitchFamily="34" charset="0"/>
              <a:cs typeface="Arial" pitchFamily="34" charset="0"/>
            </a:endParaRPr>
          </a:p>
        </p:txBody>
      </p:sp>
      <p:sp>
        <p:nvSpPr>
          <p:cNvPr id="31747" name="Rectangle 2"/>
          <p:cNvSpPr>
            <a:spLocks noGrp="1" noRot="1" noChangeAspect="1" noChangeArrowheads="1" noTextEdit="1"/>
          </p:cNvSpPr>
          <p:nvPr>
            <p:ph type="sldImg"/>
          </p:nvPr>
        </p:nvSpPr>
        <p:spPr>
          <a:xfrm>
            <a:off x="1150938" y="692150"/>
            <a:ext cx="4559300" cy="3419475"/>
          </a:xfrm>
          <a:ln w="12700" cap="flat">
            <a:solidFill>
              <a:schemeClr val="tx1"/>
            </a:solidFill>
          </a:ln>
        </p:spPr>
      </p:sp>
      <p:sp>
        <p:nvSpPr>
          <p:cNvPr id="31748" name="Rectangle 3"/>
          <p:cNvSpPr>
            <a:spLocks noGrp="1" noChangeArrowheads="1"/>
          </p:cNvSpPr>
          <p:nvPr>
            <p:ph type="body" idx="1"/>
          </p:nvPr>
        </p:nvSpPr>
        <p:spPr>
          <a:xfrm>
            <a:off x="914815" y="4341835"/>
            <a:ext cx="5028370" cy="4116365"/>
          </a:xfrm>
          <a:noFill/>
          <a:ln/>
        </p:spPr>
        <p:txBody>
          <a:bodyPr lIns="92037" tIns="48360" rIns="92037" bIns="48360"/>
          <a:lstStyle/>
          <a:p>
            <a:endParaRPr lang="en-US" smtClean="0">
              <a:latin typeface="Verdana" pitchFamily="34" charset="0"/>
              <a:ea typeface="ＭＳ Ｐゴシック" pitchFamily="34" charset="-128"/>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p:spPr>
        <p:txBody>
          <a:bodyPr/>
          <a:lstStyle/>
          <a:p>
            <a:fld id="{DE103A38-B75D-45F3-B85B-86FA32CDEFFB}" type="slidenum">
              <a:rPr lang="en-US">
                <a:latin typeface="Verdana" pitchFamily="34" charset="0"/>
                <a:cs typeface="Arial" pitchFamily="34" charset="0"/>
              </a:rPr>
              <a:pPr/>
              <a:t>20</a:t>
            </a:fld>
            <a:endParaRPr lang="en-US">
              <a:latin typeface="Verdana" pitchFamily="34" charset="0"/>
              <a:cs typeface="Arial" pitchFamily="34" charset="0"/>
            </a:endParaRPr>
          </a:p>
        </p:txBody>
      </p:sp>
      <p:sp>
        <p:nvSpPr>
          <p:cNvPr id="46083" name="Rectangle 2"/>
          <p:cNvSpPr>
            <a:spLocks noGrp="1" noRot="1" noChangeAspect="1" noChangeArrowheads="1" noTextEdit="1"/>
          </p:cNvSpPr>
          <p:nvPr>
            <p:ph type="sldImg"/>
          </p:nvPr>
        </p:nvSpPr>
        <p:spPr>
          <a:xfrm>
            <a:off x="1154113" y="693738"/>
            <a:ext cx="4554537" cy="3417887"/>
          </a:xfrm>
          <a:ln w="12700" cap="flat">
            <a:solidFill>
              <a:schemeClr val="tx1"/>
            </a:solidFill>
          </a:ln>
        </p:spPr>
      </p:sp>
      <p:sp>
        <p:nvSpPr>
          <p:cNvPr id="46084" name="Rectangle 3"/>
          <p:cNvSpPr>
            <a:spLocks noGrp="1" noChangeArrowheads="1"/>
          </p:cNvSpPr>
          <p:nvPr>
            <p:ph type="body" idx="1"/>
          </p:nvPr>
        </p:nvSpPr>
        <p:spPr>
          <a:xfrm>
            <a:off x="913260" y="4341835"/>
            <a:ext cx="5031482" cy="4116365"/>
          </a:xfrm>
          <a:noFill/>
          <a:ln/>
        </p:spPr>
        <p:txBody>
          <a:bodyPr lIns="92306" tIns="46936" rIns="92306" bIns="46936"/>
          <a:lstStyle/>
          <a:p>
            <a:pPr defTabSz="936879"/>
            <a:r>
              <a:rPr lang="en-US" dirty="0" smtClean="0">
                <a:latin typeface="Verdana" pitchFamily="34" charset="0"/>
                <a:ea typeface="ＭＳ Ｐゴシック" pitchFamily="34" charset="-128"/>
              </a:rPr>
              <a:t>A1: Yes, he can be prosecuted in many states for unlawfully accessing the computer system.</a:t>
            </a:r>
          </a:p>
          <a:p>
            <a:pPr defTabSz="936879"/>
            <a:r>
              <a:rPr lang="en-US" dirty="0" smtClean="0">
                <a:latin typeface="Verdana" pitchFamily="34" charset="0"/>
                <a:ea typeface="ＭＳ Ｐゴシック" pitchFamily="34" charset="-128"/>
              </a:rPr>
              <a:t>A2: His crime is analogous to trespassing, which is illegal even if no property damage occurs.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p>
            <a:fld id="{57C97139-5B3A-4C57-A331-0C0CB356D6BF}" type="slidenum">
              <a:rPr lang="en-US">
                <a:latin typeface="Verdana" pitchFamily="34" charset="0"/>
                <a:cs typeface="Arial" pitchFamily="34" charset="0"/>
              </a:rPr>
              <a:pPr/>
              <a:t>23</a:t>
            </a:fld>
            <a:endParaRPr lang="en-US">
              <a:latin typeface="Verdana" pitchFamily="34" charset="0"/>
              <a:cs typeface="Arial" pitchFamily="34" charset="0"/>
            </a:endParaRPr>
          </a:p>
        </p:txBody>
      </p:sp>
      <p:sp>
        <p:nvSpPr>
          <p:cNvPr id="47107" name="Rectangle 2"/>
          <p:cNvSpPr>
            <a:spLocks noGrp="1" noRot="1" noChangeAspect="1" noChangeArrowheads="1" noTextEdit="1"/>
          </p:cNvSpPr>
          <p:nvPr>
            <p:ph type="sldImg"/>
          </p:nvPr>
        </p:nvSpPr>
        <p:spPr>
          <a:xfrm>
            <a:off x="1154113" y="693738"/>
            <a:ext cx="4554537" cy="3417887"/>
          </a:xfrm>
          <a:ln w="12700" cap="flat">
            <a:solidFill>
              <a:schemeClr val="tx1"/>
            </a:solidFill>
          </a:ln>
        </p:spPr>
      </p:sp>
      <p:sp>
        <p:nvSpPr>
          <p:cNvPr id="47108" name="Rectangle 3"/>
          <p:cNvSpPr>
            <a:spLocks noGrp="1" noChangeArrowheads="1"/>
          </p:cNvSpPr>
          <p:nvPr>
            <p:ph type="body" idx="1"/>
          </p:nvPr>
        </p:nvSpPr>
        <p:spPr>
          <a:xfrm>
            <a:off x="913260" y="4341835"/>
            <a:ext cx="5031482" cy="4116365"/>
          </a:xfrm>
          <a:noFill/>
          <a:ln/>
        </p:spPr>
        <p:txBody>
          <a:bodyPr lIns="92306" tIns="46936" rIns="92306" bIns="46936"/>
          <a:lstStyle/>
          <a:p>
            <a:pPr defTabSz="936879"/>
            <a:endParaRPr lang="en-US" dirty="0" smtClean="0">
              <a:latin typeface="Verdana" pitchFamily="34" charset="0"/>
              <a:ea typeface="ＭＳ Ｐゴシック" pitchFamily="34" charset="-128"/>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fld id="{C8D8706E-75A1-426B-98B7-D073DBD10290}" type="slidenum">
              <a:rPr lang="en-US">
                <a:latin typeface="Verdana" pitchFamily="34" charset="0"/>
                <a:cs typeface="Arial" pitchFamily="34" charset="0"/>
              </a:rPr>
              <a:pPr/>
              <a:t>3</a:t>
            </a:fld>
            <a:endParaRPr lang="en-US">
              <a:latin typeface="Verdana" pitchFamily="34" charset="0"/>
              <a:cs typeface="Arial" pitchFamily="34" charset="0"/>
            </a:endParaRPr>
          </a:p>
        </p:txBody>
      </p:sp>
      <p:sp>
        <p:nvSpPr>
          <p:cNvPr id="32771" name="Rectangle 2"/>
          <p:cNvSpPr>
            <a:spLocks noGrp="1" noRot="1" noChangeAspect="1" noChangeArrowheads="1" noTextEdit="1"/>
          </p:cNvSpPr>
          <p:nvPr>
            <p:ph type="sldImg"/>
          </p:nvPr>
        </p:nvSpPr>
        <p:spPr>
          <a:xfrm>
            <a:off x="1150938" y="692150"/>
            <a:ext cx="4559300" cy="3419475"/>
          </a:xfrm>
          <a:ln w="12700" cap="flat">
            <a:solidFill>
              <a:schemeClr val="tx1"/>
            </a:solidFill>
          </a:ln>
        </p:spPr>
      </p:sp>
      <p:sp>
        <p:nvSpPr>
          <p:cNvPr id="32772" name="Rectangle 3"/>
          <p:cNvSpPr>
            <a:spLocks noGrp="1" noChangeArrowheads="1"/>
          </p:cNvSpPr>
          <p:nvPr>
            <p:ph type="body" idx="1"/>
          </p:nvPr>
        </p:nvSpPr>
        <p:spPr>
          <a:xfrm>
            <a:off x="914815" y="4341835"/>
            <a:ext cx="5028370" cy="4116365"/>
          </a:xfrm>
          <a:noFill/>
          <a:ln/>
        </p:spPr>
        <p:txBody>
          <a:bodyPr lIns="92037" tIns="48360" rIns="92037" bIns="48360"/>
          <a:lstStyle/>
          <a:p>
            <a:endParaRPr lang="en-US" dirty="0" smtClean="0">
              <a:latin typeface="Verdana" pitchFamily="34" charset="0"/>
              <a:ea typeface="ＭＳ Ｐゴシック" pitchFamily="34" charset="-128"/>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AEB7A91C-6FA9-4A6C-93C9-2597F89EC0A9}" type="slidenum">
              <a:rPr lang="en-US" smtClean="0">
                <a:solidFill>
                  <a:prstClr val="black"/>
                </a:solidFill>
              </a:rPr>
              <a:pPr/>
              <a:t>4</a:t>
            </a:fld>
            <a:endParaRPr lang="en-US">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mn-lt"/>
                <a:ea typeface="Calibri"/>
                <a:cs typeface="Times New Roman"/>
              </a:rPr>
              <a:t>The first known malware were essentially electronic graffiti created to demonstrate the technical prowess of an individual hacker working in isolation.  Malware is no longer graffiti, and it has become a significant challenge to national and economic security. </a:t>
            </a:r>
          </a:p>
          <a:p>
            <a:endParaRPr lang="en-US" dirty="0"/>
          </a:p>
        </p:txBody>
      </p:sp>
      <p:sp>
        <p:nvSpPr>
          <p:cNvPr id="4" name="Slide Number Placeholder 3"/>
          <p:cNvSpPr>
            <a:spLocks noGrp="1"/>
          </p:cNvSpPr>
          <p:nvPr>
            <p:ph type="sldNum" sz="quarter" idx="10"/>
          </p:nvPr>
        </p:nvSpPr>
        <p:spPr/>
        <p:txBody>
          <a:bodyPr/>
          <a:lstStyle/>
          <a:p>
            <a:fld id="{AEB7A91C-6FA9-4A6C-93C9-2597F89EC0A9}" type="slidenum">
              <a:rPr lang="en-US" smtClean="0"/>
              <a:pPr/>
              <a:t>5</a:t>
            </a:fld>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dirty="0" smtClean="0">
                <a:solidFill>
                  <a:schemeClr val="bg1"/>
                </a:solidFill>
                <a:latin typeface="+mn-lt"/>
                <a:ea typeface="Calibri"/>
                <a:cs typeface="Times New Roman"/>
              </a:rPr>
              <a:t>The first known malware were essentially electronic graffiti created to demonstrate the technical prowess of an individual hacker working in isolation.  Malware is no longer graffiti, and it has become a significant challenge to national and economic security. </a:t>
            </a:r>
          </a:p>
          <a:p>
            <a:endParaRPr lang="en-US" dirty="0"/>
          </a:p>
        </p:txBody>
      </p:sp>
      <p:sp>
        <p:nvSpPr>
          <p:cNvPr id="4" name="Slide Number Placeholder 3"/>
          <p:cNvSpPr>
            <a:spLocks noGrp="1"/>
          </p:cNvSpPr>
          <p:nvPr>
            <p:ph type="sldNum" sz="quarter" idx="10"/>
          </p:nvPr>
        </p:nvSpPr>
        <p:spPr/>
        <p:txBody>
          <a:bodyPr/>
          <a:lstStyle/>
          <a:p>
            <a:fld id="{AEB7A91C-6FA9-4A6C-93C9-2597F89EC0A9}"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AEB7A91C-6FA9-4A6C-93C9-2597F89EC0A9}" type="slidenum">
              <a:rPr lang="en-US" smtClean="0"/>
              <a:pPr/>
              <a:t>7</a:t>
            </a:fld>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p:spPr>
        <p:txBody>
          <a:bodyPr/>
          <a:lstStyle/>
          <a:p>
            <a:fld id="{AD651447-C60D-476E-B690-649D5E438F45}" type="slidenum">
              <a:rPr lang="en-US">
                <a:latin typeface="Verdana" pitchFamily="34" charset="0"/>
                <a:cs typeface="Arial" pitchFamily="34" charset="0"/>
              </a:rPr>
              <a:pPr/>
              <a:t>8</a:t>
            </a:fld>
            <a:endParaRPr lang="en-US">
              <a:latin typeface="Verdana" pitchFamily="34" charset="0"/>
              <a:cs typeface="Arial" pitchFamily="34" charset="0"/>
            </a:endParaRPr>
          </a:p>
        </p:txBody>
      </p:sp>
      <p:sp>
        <p:nvSpPr>
          <p:cNvPr id="33795" name="Rectangle 2"/>
          <p:cNvSpPr>
            <a:spLocks noGrp="1" noRot="1" noChangeAspect="1" noChangeArrowheads="1" noTextEdit="1"/>
          </p:cNvSpPr>
          <p:nvPr>
            <p:ph type="sldImg"/>
          </p:nvPr>
        </p:nvSpPr>
        <p:spPr>
          <a:xfrm>
            <a:off x="1123950" y="676275"/>
            <a:ext cx="4600575" cy="3451225"/>
          </a:xfrm>
          <a:ln/>
        </p:spPr>
      </p:sp>
      <p:sp>
        <p:nvSpPr>
          <p:cNvPr id="33796" name="Rectangle 3"/>
          <p:cNvSpPr>
            <a:spLocks noGrp="1" noChangeArrowheads="1"/>
          </p:cNvSpPr>
          <p:nvPr>
            <p:ph type="body" idx="1"/>
          </p:nvPr>
        </p:nvSpPr>
        <p:spPr>
          <a:noFill/>
          <a:ln/>
        </p:spPr>
        <p:txBody>
          <a:bodyPr/>
          <a:lstStyle/>
          <a:p>
            <a:endParaRPr lang="en-US" smtClean="0">
              <a:latin typeface="Verdana" pitchFamily="34" charset="0"/>
              <a:ea typeface="ＭＳ Ｐゴシック" pitchFamily="34" charset="-128"/>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7"/>
          <p:cNvSpPr>
            <a:spLocks noGrp="1" noChangeArrowheads="1"/>
          </p:cNvSpPr>
          <p:nvPr>
            <p:ph type="sldNum" sz="quarter" idx="5"/>
          </p:nvPr>
        </p:nvSpPr>
        <p:spPr>
          <a:noFill/>
        </p:spPr>
        <p:txBody>
          <a:bodyPr/>
          <a:lstStyle/>
          <a:p>
            <a:fld id="{1958270D-F280-4BE1-B5CF-5D2DBA22DD15}" type="slidenum">
              <a:rPr lang="en-US">
                <a:latin typeface="Verdana" pitchFamily="34" charset="0"/>
                <a:cs typeface="Arial" pitchFamily="34" charset="0"/>
              </a:rPr>
              <a:pPr/>
              <a:t>9</a:t>
            </a:fld>
            <a:endParaRPr lang="en-US">
              <a:latin typeface="Verdana" pitchFamily="34" charset="0"/>
              <a:cs typeface="Arial" pitchFamily="34" charset="0"/>
            </a:endParaRPr>
          </a:p>
        </p:txBody>
      </p:sp>
      <p:sp>
        <p:nvSpPr>
          <p:cNvPr id="34819" name="Rectangle 2"/>
          <p:cNvSpPr>
            <a:spLocks noGrp="1" noRot="1" noChangeAspect="1" noChangeArrowheads="1" noTextEdit="1"/>
          </p:cNvSpPr>
          <p:nvPr>
            <p:ph type="sldImg"/>
          </p:nvPr>
        </p:nvSpPr>
        <p:spPr>
          <a:xfrm>
            <a:off x="1123950" y="676275"/>
            <a:ext cx="4600575" cy="3451225"/>
          </a:xfrm>
          <a:ln/>
        </p:spPr>
      </p:sp>
      <p:sp>
        <p:nvSpPr>
          <p:cNvPr id="34820" name="Rectangle 3"/>
          <p:cNvSpPr>
            <a:spLocks noGrp="1" noChangeArrowheads="1"/>
          </p:cNvSpPr>
          <p:nvPr>
            <p:ph type="body" idx="1"/>
          </p:nvPr>
        </p:nvSpPr>
        <p:spPr>
          <a:noFill/>
          <a:ln/>
        </p:spPr>
        <p:txBody>
          <a:bodyPr/>
          <a:lstStyle/>
          <a:p>
            <a:endParaRPr lang="en-US" smtClean="0">
              <a:latin typeface="Verdana" pitchFamily="34" charset="0"/>
              <a:ea typeface="ＭＳ Ｐゴシック" pitchFamily="34" charset="-128"/>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84228D5-32E6-431B-9CFB-015DAFE43D66}" type="datetimeFigureOut">
              <a:rPr lang="en-US" smtClean="0"/>
              <a:pPr/>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4228D5-32E6-431B-9CFB-015DAFE43D66}" type="datetimeFigureOut">
              <a:rPr lang="en-US" smtClean="0"/>
              <a:pPr/>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4228D5-32E6-431B-9CFB-015DAFE43D66}" type="datetimeFigureOut">
              <a:rPr lang="en-US" smtClean="0"/>
              <a:pPr/>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cSld name="1_Title Slide">
    <p:spTree>
      <p:nvGrpSpPr>
        <p:cNvPr id="1" name=""/>
        <p:cNvGrpSpPr/>
        <p:nvPr/>
      </p:nvGrpSpPr>
      <p:grpSpPr>
        <a:xfrm>
          <a:off x="0" y="0"/>
          <a:ext cx="0" cy="0"/>
          <a:chOff x="0" y="0"/>
          <a:chExt cx="0" cy="0"/>
        </a:xfrm>
      </p:grpSpPr>
      <p:sp>
        <p:nvSpPr>
          <p:cNvPr id="82947" name="Rectangle 3"/>
          <p:cNvSpPr>
            <a:spLocks noGrp="1" noChangeArrowheads="1"/>
          </p:cNvSpPr>
          <p:nvPr>
            <p:ph type="ctrTitle"/>
          </p:nvPr>
        </p:nvSpPr>
        <p:spPr bwMode="black">
          <a:xfrm>
            <a:off x="390525" y="2493965"/>
            <a:ext cx="7954963" cy="1470025"/>
          </a:xfrm>
        </p:spPr>
        <p:txBody>
          <a:bodyPr/>
          <a:lstStyle>
            <a:lvl1pPr>
              <a:defRPr>
                <a:solidFill>
                  <a:schemeClr val="tx1"/>
                </a:solidFill>
              </a:defRPr>
            </a:lvl1pPr>
          </a:lstStyle>
          <a:p>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84228D5-32E6-431B-9CFB-015DAFE43D66}" type="datetimeFigureOut">
              <a:rPr lang="en-US" smtClean="0"/>
              <a:pPr/>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E84228D5-32E6-431B-9CFB-015DAFE43D66}" type="datetimeFigureOut">
              <a:rPr lang="en-US" smtClean="0"/>
              <a:pPr/>
              <a:t>1/18/17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84228D5-32E6-431B-9CFB-015DAFE43D66}" type="datetimeFigureOut">
              <a:rPr lang="en-US" smtClean="0"/>
              <a:pPr/>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4228D5-32E6-431B-9CFB-015DAFE43D66}" type="datetimeFigureOut">
              <a:rPr lang="en-US" smtClean="0"/>
              <a:pPr/>
              <a:t>1/18/17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E84228D5-32E6-431B-9CFB-015DAFE43D66}" type="datetimeFigureOut">
              <a:rPr lang="en-US" smtClean="0"/>
              <a:pPr/>
              <a:t>1/18/17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84228D5-32E6-431B-9CFB-015DAFE43D66}" type="datetimeFigureOut">
              <a:rPr lang="en-US" smtClean="0"/>
              <a:pPr/>
              <a:t>1/18/17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4228D5-32E6-431B-9CFB-015DAFE43D66}" type="datetimeFigureOut">
              <a:rPr lang="en-US" smtClean="0"/>
              <a:pPr/>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E84228D5-32E6-431B-9CFB-015DAFE43D66}" type="datetimeFigureOut">
              <a:rPr lang="en-US" smtClean="0"/>
              <a:pPr/>
              <a:t>1/18/17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765140C-FF8D-4BFF-948E-586846315B44}"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jpe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228D5-32E6-431B-9CFB-015DAFE43D66}" type="datetimeFigureOut">
              <a:rPr lang="en-US" smtClean="0"/>
              <a:pPr/>
              <a:t>1/18/17</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65140C-FF8D-4BFF-948E-586846315B44}" type="slidenum">
              <a:rPr lang="en-US" smtClean="0"/>
              <a:pPr/>
              <a:t>‹#›</a:t>
            </a:fld>
            <a:endParaRPr lang="en-US"/>
          </a:p>
        </p:txBody>
      </p:sp>
      <p:pic>
        <p:nvPicPr>
          <p:cNvPr id="7" name="Picture 6" descr="10954_medium.png"/>
          <p:cNvPicPr>
            <a:picLocks noChangeAspect="1"/>
          </p:cNvPicPr>
          <p:nvPr userDrawn="1"/>
        </p:nvPicPr>
        <p:blipFill>
          <a:blip r:embed="rId14" cstate="print"/>
          <a:stretch>
            <a:fillRect/>
          </a:stretch>
        </p:blipFill>
        <p:spPr>
          <a:xfrm>
            <a:off x="304800" y="5895127"/>
            <a:ext cx="838200" cy="734273"/>
          </a:xfrm>
          <a:prstGeom prst="rect">
            <a:avLst/>
          </a:prstGeom>
        </p:spPr>
      </p:pic>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4" Type="http://schemas.openxmlformats.org/officeDocument/2006/relationships/notesSlide" Target="../notesSlides/notesSlide1.xml"/><Relationship Id="rId5" Type="http://schemas.openxmlformats.org/officeDocument/2006/relationships/image" Target="../media/image2.jpeg"/><Relationship Id="rId1" Type="http://schemas.openxmlformats.org/officeDocument/2006/relationships/tags" Target="../tags/tag1.xml"/><Relationship Id="rId2"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0.xml"/><Relationship Id="rId1" Type="http://schemas.openxmlformats.org/officeDocument/2006/relationships/tags" Target="../tags/tag11.xml"/><Relationship Id="rId2" Type="http://schemas.openxmlformats.org/officeDocument/2006/relationships/tags" Target="../tags/tag1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1.xml"/><Relationship Id="rId1" Type="http://schemas.openxmlformats.org/officeDocument/2006/relationships/tags" Target="../tags/tag13.xml"/><Relationship Id="rId2" Type="http://schemas.openxmlformats.org/officeDocument/2006/relationships/tags" Target="../tags/tag14.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2.xml"/><Relationship Id="rId1" Type="http://schemas.openxmlformats.org/officeDocument/2006/relationships/tags" Target="../tags/tag15.xml"/><Relationship Id="rId2" Type="http://schemas.openxmlformats.org/officeDocument/2006/relationships/tags" Target="../tags/tag16.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3.xml"/><Relationship Id="rId1" Type="http://schemas.openxmlformats.org/officeDocument/2006/relationships/tags" Target="../tags/tag17.xml"/><Relationship Id="rId2" Type="http://schemas.openxmlformats.org/officeDocument/2006/relationships/tags" Target="../tags/tag18.xml"/></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4.xml"/><Relationship Id="rId1" Type="http://schemas.openxmlformats.org/officeDocument/2006/relationships/tags" Target="../tags/tag19.xml"/><Relationship Id="rId2" Type="http://schemas.openxmlformats.org/officeDocument/2006/relationships/tags" Target="../tags/tag20.xml"/></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5.xml"/><Relationship Id="rId1" Type="http://schemas.openxmlformats.org/officeDocument/2006/relationships/tags" Target="../tags/tag21.xml"/><Relationship Id="rId2" Type="http://schemas.openxmlformats.org/officeDocument/2006/relationships/tags" Target="../tags/tag22.xml"/></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6.xml"/><Relationship Id="rId1" Type="http://schemas.openxmlformats.org/officeDocument/2006/relationships/tags" Target="../tags/tag23.xml"/><Relationship Id="rId2" Type="http://schemas.openxmlformats.org/officeDocument/2006/relationships/tags" Target="../tags/tag24.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7.xml"/><Relationship Id="rId1" Type="http://schemas.openxmlformats.org/officeDocument/2006/relationships/tags" Target="../tags/tag25.xml"/><Relationship Id="rId2"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8.xml"/><Relationship Id="rId1" Type="http://schemas.openxmlformats.org/officeDocument/2006/relationships/tags" Target="../tags/tag27.xml"/><Relationship Id="rId2" Type="http://schemas.openxmlformats.org/officeDocument/2006/relationships/tags" Target="../tags/tag28.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19.xml"/><Relationship Id="rId1" Type="http://schemas.openxmlformats.org/officeDocument/2006/relationships/tags" Target="../tags/tag29.xml"/><Relationship Id="rId2" Type="http://schemas.openxmlformats.org/officeDocument/2006/relationships/tags" Target="../tags/tag30.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xml"/><Relationship Id="rId1" Type="http://schemas.openxmlformats.org/officeDocument/2006/relationships/tags" Target="../tags/tag3.xml"/><Relationship Id="rId2" Type="http://schemas.openxmlformats.org/officeDocument/2006/relationships/tags" Target="../tags/tag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0.xml"/><Relationship Id="rId1" Type="http://schemas.openxmlformats.org/officeDocument/2006/relationships/tags" Target="../tags/tag31.xml"/><Relationship Id="rId2" Type="http://schemas.openxmlformats.org/officeDocument/2006/relationships/tags" Target="../tags/tag3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21.xml"/><Relationship Id="rId1" Type="http://schemas.openxmlformats.org/officeDocument/2006/relationships/tags" Target="../tags/tag33.xml"/><Relationship Id="rId2" Type="http://schemas.openxmlformats.org/officeDocument/2006/relationships/tags" Target="../tags/tag34.xml"/></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3.xml"/><Relationship Id="rId5" Type="http://schemas.openxmlformats.org/officeDocument/2006/relationships/hyperlink" Target="http://www.immunityinc.com/products-immdbg.shtml" TargetMode="External"/><Relationship Id="rId6" Type="http://schemas.openxmlformats.org/officeDocument/2006/relationships/hyperlink" Target="http://www.exploit-db.com/" TargetMode="External"/><Relationship Id="rId1" Type="http://schemas.openxmlformats.org/officeDocument/2006/relationships/tags" Target="../tags/tag5.xml"/><Relationship Id="rId2" Type="http://schemas.openxmlformats.org/officeDocument/2006/relationships/tags" Target="../tags/tag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8.xml"/><Relationship Id="rId1" Type="http://schemas.openxmlformats.org/officeDocument/2006/relationships/tags" Target="../tags/tag7.xml"/><Relationship Id="rId2"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4" Type="http://schemas.openxmlformats.org/officeDocument/2006/relationships/notesSlide" Target="../notesSlides/notesSlide9.xml"/><Relationship Id="rId1" Type="http://schemas.openxmlformats.org/officeDocument/2006/relationships/tags" Target="../tags/tag9.xml"/><Relationship Id="rId2"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ctrTitle"/>
            <p:custDataLst>
              <p:tags r:id="rId1"/>
            </p:custDataLst>
          </p:nvPr>
        </p:nvSpPr>
        <p:spPr>
          <a:xfrm>
            <a:off x="685800" y="3330575"/>
            <a:ext cx="7772400" cy="1470025"/>
          </a:xfrm>
        </p:spPr>
        <p:txBody>
          <a:bodyPr/>
          <a:lstStyle/>
          <a:p>
            <a:pPr fontAlgn="auto">
              <a:spcAft>
                <a:spcPts val="0"/>
              </a:spcAft>
              <a:defRPr/>
            </a:pPr>
            <a:r>
              <a:rPr lang="en-US" sz="3200" dirty="0" smtClean="0"/>
              <a:t>CS 4440/7440 Malware Analysis &amp; Defense</a:t>
            </a:r>
          </a:p>
        </p:txBody>
      </p:sp>
      <p:sp>
        <p:nvSpPr>
          <p:cNvPr id="12291" name="Rectangle 4"/>
          <p:cNvSpPr>
            <a:spLocks noGrp="1" noChangeArrowheads="1"/>
          </p:cNvSpPr>
          <p:nvPr>
            <p:ph type="subTitle" idx="1"/>
            <p:custDataLst>
              <p:tags r:id="rId2"/>
            </p:custDataLst>
          </p:nvPr>
        </p:nvSpPr>
        <p:spPr>
          <a:xfrm>
            <a:off x="1371600" y="4876800"/>
            <a:ext cx="6400800" cy="1752600"/>
          </a:xfrm>
          <a:noFill/>
        </p:spPr>
        <p:txBody>
          <a:bodyPr/>
          <a:lstStyle/>
          <a:p>
            <a:pPr marL="0" indent="0">
              <a:buFont typeface="Wingdings" pitchFamily="2" charset="2"/>
              <a:buNone/>
            </a:pPr>
            <a:r>
              <a:rPr lang="en-US" sz="3600" b="1" dirty="0" smtClean="0">
                <a:solidFill>
                  <a:schemeClr val="tx1"/>
                </a:solidFill>
              </a:rPr>
              <a:t>Bill Harrison</a:t>
            </a:r>
          </a:p>
        </p:txBody>
      </p:sp>
      <p:pic>
        <p:nvPicPr>
          <p:cNvPr id="12292" name="Picture 3" descr="10954_medium.png"/>
          <p:cNvPicPr>
            <a:picLocks noChangeAspect="1"/>
          </p:cNvPicPr>
          <p:nvPr/>
        </p:nvPicPr>
        <p:blipFill>
          <a:blip r:embed="rId5" cstate="print"/>
          <a:srcRect/>
          <a:stretch>
            <a:fillRect/>
          </a:stretch>
        </p:blipFill>
        <p:spPr bwMode="auto">
          <a:xfrm>
            <a:off x="3178178" y="682625"/>
            <a:ext cx="2613025" cy="2289175"/>
          </a:xfrm>
          <a:prstGeom prst="rect">
            <a:avLst/>
          </a:prstGeom>
          <a:noFill/>
          <a:ln w="9525">
            <a:noFill/>
            <a:miter lim="800000"/>
            <a:headEnd/>
            <a:tailEnd/>
          </a:ln>
        </p:spPr>
      </p:pic>
    </p:spTree>
  </p:cSld>
  <p:clrMapOvr>
    <a:masterClrMapping/>
  </p:clrMapOvr>
  <p:timing>
    <p:tnLst>
      <p:par>
        <p:cTn xmlns:p14="http://schemas.microsoft.com/office/powerpoint/2010/mai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p:custDataLst>
              <p:tags r:id="rId1"/>
            </p:custDataLst>
          </p:nvPr>
        </p:nvSpPr>
        <p:spPr/>
        <p:txBody>
          <a:bodyPr/>
          <a:lstStyle/>
          <a:p>
            <a:pPr fontAlgn="auto">
              <a:spcAft>
                <a:spcPts val="0"/>
              </a:spcAft>
              <a:defRPr/>
            </a:pPr>
            <a:r>
              <a:rPr lang="en-US" smtClean="0"/>
              <a:t>Virus Costs: Example 2</a:t>
            </a:r>
          </a:p>
        </p:txBody>
      </p:sp>
      <p:sp>
        <p:nvSpPr>
          <p:cNvPr id="17411" name="Rectangle 3"/>
          <p:cNvSpPr>
            <a:spLocks noGrp="1" noChangeArrowheads="1"/>
          </p:cNvSpPr>
          <p:nvPr>
            <p:ph idx="1"/>
            <p:custDataLst>
              <p:tags r:id="rId2"/>
            </p:custDataLst>
          </p:nvPr>
        </p:nvSpPr>
        <p:spPr/>
        <p:txBody>
          <a:bodyPr>
            <a:normAutofit fontScale="92500" lnSpcReduction="20000"/>
          </a:bodyPr>
          <a:lstStyle/>
          <a:p>
            <a:r>
              <a:rPr lang="en-US" smtClean="0"/>
              <a:t>4-May-2000 mass mailer: “LoveLetter”</a:t>
            </a:r>
          </a:p>
          <a:p>
            <a:r>
              <a:rPr lang="en-US" smtClean="0"/>
              <a:t>Visual Basic script attached to email</a:t>
            </a:r>
          </a:p>
          <a:p>
            <a:r>
              <a:rPr lang="en-US" smtClean="0"/>
              <a:t>Re-mailed itself to first 500 addresses in Outlook address book</a:t>
            </a:r>
          </a:p>
          <a:p>
            <a:r>
              <a:rPr lang="en-US" smtClean="0"/>
              <a:t>Also spread itself through chat software</a:t>
            </a:r>
          </a:p>
          <a:p>
            <a:r>
              <a:rPr lang="en-US" smtClean="0"/>
              <a:t>Also installed password-stealing software</a:t>
            </a:r>
          </a:p>
          <a:p>
            <a:r>
              <a:rPr lang="en-US" smtClean="0"/>
              <a:t>Finally, copied itself over numerous existing files, destroying them</a:t>
            </a:r>
          </a:p>
          <a:p>
            <a:r>
              <a:rPr lang="en-US" smtClean="0"/>
              <a:t>Ford Motor Company, among others, shut down all email for three days</a:t>
            </a:r>
          </a:p>
        </p:txBody>
      </p:sp>
      <p:sp>
        <p:nvSpPr>
          <p:cNvPr id="17412"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BBD5DA1-9C64-475B-9F60-2CC08B19258B}" type="slidenum">
              <a:rPr lang="en-US">
                <a:latin typeface="Verdana" pitchFamily="34" charset="0"/>
                <a:cs typeface="Arial" pitchFamily="34" charset="0"/>
              </a:rPr>
              <a:pPr/>
              <a:t>10</a:t>
            </a:fld>
            <a:endParaRPr lang="en-US">
              <a:latin typeface="Verdana"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custDataLst>
              <p:tags r:id="rId1"/>
            </p:custDataLst>
          </p:nvPr>
        </p:nvSpPr>
        <p:spPr/>
        <p:txBody>
          <a:bodyPr/>
          <a:lstStyle/>
          <a:p>
            <a:pPr fontAlgn="auto">
              <a:spcAft>
                <a:spcPts val="0"/>
              </a:spcAft>
              <a:defRPr/>
            </a:pPr>
            <a:r>
              <a:rPr lang="en-US" smtClean="0"/>
              <a:t>Virus Costs: Conclusion</a:t>
            </a:r>
          </a:p>
        </p:txBody>
      </p:sp>
      <p:sp>
        <p:nvSpPr>
          <p:cNvPr id="18435" name="Rectangle 3"/>
          <p:cNvSpPr>
            <a:spLocks noGrp="1" noChangeArrowheads="1"/>
          </p:cNvSpPr>
          <p:nvPr>
            <p:ph idx="1"/>
            <p:custDataLst>
              <p:tags r:id="rId2"/>
            </p:custDataLst>
          </p:nvPr>
        </p:nvSpPr>
        <p:spPr/>
        <p:txBody>
          <a:bodyPr/>
          <a:lstStyle/>
          <a:p>
            <a:r>
              <a:rPr lang="en-US" dirty="0" smtClean="0"/>
              <a:t>Computer viruses and other security attacks are very costly</a:t>
            </a:r>
          </a:p>
          <a:p>
            <a:r>
              <a:rPr lang="en-US" dirty="0" smtClean="0"/>
              <a:t>Computer security is a hot field today; many career and research opportunities </a:t>
            </a:r>
          </a:p>
          <a:p>
            <a:r>
              <a:rPr lang="en-US" dirty="0" smtClean="0"/>
              <a:t>Knowledge of security issues is sensitive and carries an ethical responsibility with it</a:t>
            </a:r>
          </a:p>
        </p:txBody>
      </p:sp>
      <p:sp>
        <p:nvSpPr>
          <p:cNvPr id="18436"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271F7B16-7CB1-457C-AA4C-794AF2F593B2}" type="slidenum">
              <a:rPr lang="en-US">
                <a:latin typeface="Verdana" pitchFamily="34" charset="0"/>
                <a:cs typeface="Arial" pitchFamily="34" charset="0"/>
              </a:rPr>
              <a:pPr/>
              <a:t>11</a:t>
            </a:fld>
            <a:endParaRPr lang="en-US">
              <a:latin typeface="Verdana"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p:cNvSpPr>
            <a:spLocks noGrp="1" noChangeArrowheads="1"/>
          </p:cNvSpPr>
          <p:nvPr>
            <p:ph type="title"/>
            <p:custDataLst>
              <p:tags r:id="rId1"/>
            </p:custDataLst>
          </p:nvPr>
        </p:nvSpPr>
        <p:spPr/>
        <p:txBody>
          <a:bodyPr/>
          <a:lstStyle/>
          <a:p>
            <a:pPr fontAlgn="auto">
              <a:spcAft>
                <a:spcPts val="0"/>
              </a:spcAft>
              <a:defRPr/>
            </a:pPr>
            <a:r>
              <a:rPr lang="en-US" smtClean="0"/>
              <a:t>Computer Ethics</a:t>
            </a:r>
          </a:p>
        </p:txBody>
      </p:sp>
      <p:sp>
        <p:nvSpPr>
          <p:cNvPr id="19459" name="Rectangle 3"/>
          <p:cNvSpPr>
            <a:spLocks noGrp="1" noChangeArrowheads="1"/>
          </p:cNvSpPr>
          <p:nvPr>
            <p:ph idx="1"/>
            <p:custDataLst>
              <p:tags r:id="rId2"/>
            </p:custDataLst>
          </p:nvPr>
        </p:nvSpPr>
        <p:spPr/>
        <p:txBody>
          <a:bodyPr/>
          <a:lstStyle/>
          <a:p>
            <a:r>
              <a:rPr lang="en-US" smtClean="0"/>
              <a:t>We must teach attacks upon computer systems in order to teach defenses against attacks</a:t>
            </a:r>
          </a:p>
          <a:p>
            <a:r>
              <a:rPr lang="en-US" smtClean="0"/>
              <a:t>Information about attacks must NEVER be used to attack any computer system in any way</a:t>
            </a:r>
          </a:p>
        </p:txBody>
      </p:sp>
      <p:sp>
        <p:nvSpPr>
          <p:cNvPr id="19460"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C3D8458C-3FC7-4480-BB22-7CF7FE1B3B91}" type="slidenum">
              <a:rPr lang="en-US">
                <a:latin typeface="Verdana" pitchFamily="34" charset="0"/>
                <a:cs typeface="Arial" pitchFamily="34" charset="0"/>
              </a:rPr>
              <a:pPr/>
              <a:t>12</a:t>
            </a:fld>
            <a:endParaRPr lang="en-US">
              <a:latin typeface="Verdana"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custDataLst>
              <p:tags r:id="rId1"/>
            </p:custDataLst>
          </p:nvPr>
        </p:nvSpPr>
        <p:spPr/>
        <p:txBody>
          <a:bodyPr/>
          <a:lstStyle/>
          <a:p>
            <a:pPr fontAlgn="auto">
              <a:spcAft>
                <a:spcPts val="0"/>
              </a:spcAft>
              <a:defRPr/>
            </a:pPr>
            <a:r>
              <a:rPr lang="en-US" dirty="0" smtClean="0"/>
              <a:t>Ethics Pledge</a:t>
            </a:r>
          </a:p>
        </p:txBody>
      </p:sp>
      <p:sp>
        <p:nvSpPr>
          <p:cNvPr id="20483" name="Rectangle 3"/>
          <p:cNvSpPr>
            <a:spLocks noGrp="1" noChangeArrowheads="1"/>
          </p:cNvSpPr>
          <p:nvPr>
            <p:ph idx="1"/>
            <p:custDataLst>
              <p:tags r:id="rId2"/>
            </p:custDataLst>
          </p:nvPr>
        </p:nvSpPr>
        <p:spPr/>
        <p:txBody>
          <a:bodyPr/>
          <a:lstStyle/>
          <a:p>
            <a:r>
              <a:rPr lang="en-US" dirty="0" smtClean="0"/>
              <a:t>Read and sign ethics </a:t>
            </a:r>
            <a:r>
              <a:rPr lang="en-US" dirty="0" smtClean="0"/>
              <a:t>pledge (availabl</a:t>
            </a:r>
            <a:r>
              <a:rPr lang="en-US" dirty="0" smtClean="0"/>
              <a:t>e at </a:t>
            </a:r>
            <a:r>
              <a:rPr lang="en-US" smtClean="0"/>
              <a:t>the course website)</a:t>
            </a:r>
            <a:endParaRPr lang="en-US" dirty="0" smtClean="0"/>
          </a:p>
          <a:p>
            <a:r>
              <a:rPr lang="en-US" dirty="0" smtClean="0"/>
              <a:t>Should not be difficult to follow</a:t>
            </a:r>
          </a:p>
          <a:p>
            <a:r>
              <a:rPr lang="en-US" dirty="0" smtClean="0"/>
              <a:t>Ethics will be covered in more detail later</a:t>
            </a:r>
          </a:p>
          <a:p>
            <a:r>
              <a:rPr lang="en-US" dirty="0" smtClean="0"/>
              <a:t>You cannot continue in the course without signing the ethics pledge!</a:t>
            </a:r>
          </a:p>
          <a:p>
            <a:endParaRPr lang="en-US" dirty="0" smtClean="0"/>
          </a:p>
        </p:txBody>
      </p:sp>
      <p:sp>
        <p:nvSpPr>
          <p:cNvPr id="20484"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B230E2B9-0A13-4DEC-A278-F883A141AD21}" type="slidenum">
              <a:rPr lang="en-US">
                <a:latin typeface="Verdana" pitchFamily="34" charset="0"/>
                <a:cs typeface="Arial" pitchFamily="34" charset="0"/>
              </a:rPr>
              <a:pPr/>
              <a:t>13</a:t>
            </a:fld>
            <a:endParaRPr lang="en-US">
              <a:latin typeface="Verdana"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xmlns:p14="http://schemas.microsoft.com/office/powerpoint/2010/main" spd="slow"/>
    </mc:Fallback>
  </mc:AlternateContent>
  <p:timing>
    <p:tnLst>
      <p:par>
        <p:cTn xmlns:p14="http://schemas.microsoft.com/office/powerpoint/2010/mai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custDataLst>
              <p:tags r:id="rId1"/>
            </p:custDataLst>
          </p:nvPr>
        </p:nvSpPr>
        <p:spPr/>
        <p:txBody>
          <a:bodyPr lIns="92075" tIns="46038" rIns="92075" bIns="46038"/>
          <a:lstStyle/>
          <a:p>
            <a:pPr fontAlgn="auto">
              <a:spcAft>
                <a:spcPts val="0"/>
              </a:spcAft>
              <a:defRPr/>
            </a:pPr>
            <a:r>
              <a:rPr lang="en-US" smtClean="0"/>
              <a:t>Ethics Pledge Points</a:t>
            </a:r>
          </a:p>
        </p:txBody>
      </p:sp>
      <p:sp>
        <p:nvSpPr>
          <p:cNvPr id="21507" name="Rectangle 3"/>
          <p:cNvSpPr>
            <a:spLocks noGrp="1" noChangeArrowheads="1"/>
          </p:cNvSpPr>
          <p:nvPr>
            <p:ph idx="1"/>
            <p:custDataLst>
              <p:tags r:id="rId2"/>
            </p:custDataLst>
          </p:nvPr>
        </p:nvSpPr>
        <p:spPr/>
        <p:txBody>
          <a:bodyPr lIns="92075" tIns="46038" rIns="92075" bIns="46038"/>
          <a:lstStyle/>
          <a:p>
            <a:pPr defTabSz="911225">
              <a:tabLst>
                <a:tab pos="623888" algn="l"/>
              </a:tabLst>
            </a:pPr>
            <a:r>
              <a:rPr lang="en-US" sz="2800" dirty="0" smtClean="0"/>
              <a:t>Unauthorized use of computer resources is forbidden</a:t>
            </a:r>
          </a:p>
          <a:p>
            <a:pPr defTabSz="911225">
              <a:tabLst>
                <a:tab pos="623888" algn="l"/>
              </a:tabLst>
            </a:pPr>
            <a:r>
              <a:rPr lang="en-US" sz="2800" dirty="0" smtClean="0"/>
              <a:t>Even a virus or worm that does nothing but copy itself uses resources</a:t>
            </a:r>
          </a:p>
          <a:p>
            <a:pPr defTabSz="911225">
              <a:tabLst>
                <a:tab pos="623888" algn="l"/>
              </a:tabLst>
            </a:pPr>
            <a:r>
              <a:rPr lang="en-US" sz="2800" dirty="0" smtClean="0"/>
              <a:t>Don’t ever rationalize that a system owner won’t object to your actions; ask permission</a:t>
            </a:r>
          </a:p>
          <a:p>
            <a:pPr lvl="1" defTabSz="911225">
              <a:buFont typeface="Verdana" pitchFamily="34" charset="0"/>
              <a:buChar char="–"/>
              <a:tabLst>
                <a:tab pos="623888" algn="l"/>
              </a:tabLst>
            </a:pPr>
            <a:r>
              <a:rPr lang="en-US" dirty="0" smtClean="0"/>
              <a:t>If you are afraid to ask permission, it must be forbidden!</a:t>
            </a:r>
          </a:p>
          <a:p>
            <a:pPr defTabSz="911225">
              <a:buFont typeface="Wingdings" pitchFamily="2" charset="2"/>
              <a:buNone/>
              <a:tabLst>
                <a:tab pos="623888" algn="l"/>
              </a:tabLst>
            </a:pPr>
            <a:endParaRPr lang="en-US" dirty="0" smtClean="0"/>
          </a:p>
        </p:txBody>
      </p:sp>
      <p:sp>
        <p:nvSpPr>
          <p:cNvPr id="21508"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ED2B7211-5F87-4B25-B016-1C758068BF9E}" type="slidenum">
              <a:rPr lang="en-US">
                <a:latin typeface="Verdana" pitchFamily="34" charset="0"/>
                <a:cs typeface="Arial" pitchFamily="34" charset="0"/>
              </a:rPr>
              <a:pPr/>
              <a:t>14</a:t>
            </a:fld>
            <a:endParaRPr lang="en-US">
              <a:latin typeface="Verdana" pitchFamily="34" charset="0"/>
              <a:cs typeface="Arial"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custDataLst>
              <p:tags r:id="rId1"/>
            </p:custDataLst>
          </p:nvPr>
        </p:nvSpPr>
        <p:spPr/>
        <p:txBody>
          <a:bodyPr lIns="92075" tIns="46038" rIns="92075" bIns="46038"/>
          <a:lstStyle/>
          <a:p>
            <a:pPr fontAlgn="auto">
              <a:spcAft>
                <a:spcPts val="0"/>
              </a:spcAft>
              <a:defRPr/>
            </a:pPr>
            <a:r>
              <a:rPr lang="en-US" smtClean="0"/>
              <a:t>Example: 1988 Morris Worm</a:t>
            </a:r>
          </a:p>
        </p:txBody>
      </p:sp>
      <p:sp>
        <p:nvSpPr>
          <p:cNvPr id="22531" name="Rectangle 3"/>
          <p:cNvSpPr>
            <a:spLocks noGrp="1" noChangeArrowheads="1"/>
          </p:cNvSpPr>
          <p:nvPr>
            <p:ph idx="1"/>
            <p:custDataLst>
              <p:tags r:id="rId2"/>
            </p:custDataLst>
          </p:nvPr>
        </p:nvSpPr>
        <p:spPr/>
        <p:txBody>
          <a:bodyPr lIns="92075" tIns="46038" rIns="92075" bIns="46038"/>
          <a:lstStyle/>
          <a:p>
            <a:pPr defTabSz="911225">
              <a:tabLst>
                <a:tab pos="623888" algn="l"/>
              </a:tabLst>
            </a:pPr>
            <a:r>
              <a:rPr lang="en-US" sz="2800" smtClean="0"/>
              <a:t>Creator rationalized that the worm did no damage; it only copied itself from system to system over the internet 	</a:t>
            </a:r>
          </a:p>
          <a:p>
            <a:pPr defTabSz="911225">
              <a:tabLst>
                <a:tab pos="623888" algn="l"/>
              </a:tabLst>
            </a:pPr>
            <a:r>
              <a:rPr lang="en-US" sz="2800" smtClean="0"/>
              <a:t>BUT: Copying monopolized system resources until they had to be shut down</a:t>
            </a:r>
          </a:p>
          <a:p>
            <a:pPr defTabSz="911225">
              <a:tabLst>
                <a:tab pos="623888" algn="l"/>
              </a:tabLst>
            </a:pPr>
            <a:r>
              <a:rPr lang="en-US" sz="2800" smtClean="0"/>
              <a:t>Worm reached 10% of entire internet</a:t>
            </a:r>
          </a:p>
          <a:p>
            <a:pPr defTabSz="911225">
              <a:tabLst>
                <a:tab pos="623888" algn="l"/>
              </a:tabLst>
            </a:pPr>
            <a:r>
              <a:rPr lang="en-US" sz="2800" smtClean="0"/>
              <a:t>Creator did not realize it would be that resource-intensive</a:t>
            </a:r>
          </a:p>
          <a:p>
            <a:pPr defTabSz="911225">
              <a:tabLst>
                <a:tab pos="623888" algn="l"/>
              </a:tabLst>
            </a:pPr>
            <a:r>
              <a:rPr lang="en-US" sz="2800" smtClean="0"/>
              <a:t>Creator was convicted of felonies!</a:t>
            </a:r>
          </a:p>
          <a:p>
            <a:pPr defTabSz="911225">
              <a:tabLst>
                <a:tab pos="623888" algn="l"/>
              </a:tabLst>
            </a:pPr>
            <a:endParaRPr lang="en-US" smtClean="0"/>
          </a:p>
          <a:p>
            <a:pPr defTabSz="911225">
              <a:buFont typeface="Wingdings" pitchFamily="2" charset="2"/>
              <a:buNone/>
              <a:tabLst>
                <a:tab pos="623888" algn="l"/>
              </a:tabLst>
            </a:pPr>
            <a:endParaRPr lang="en-US" smtClean="0"/>
          </a:p>
        </p:txBody>
      </p:sp>
      <p:sp>
        <p:nvSpPr>
          <p:cNvPr id="22532"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A9F1518B-2583-40BB-9F07-2017BC2D09B6}" type="slidenum">
              <a:rPr lang="en-US">
                <a:latin typeface="Verdana" pitchFamily="34" charset="0"/>
                <a:cs typeface="Arial" pitchFamily="34" charset="0"/>
              </a:rPr>
              <a:pPr/>
              <a:t>15</a:t>
            </a:fld>
            <a:endParaRPr lang="en-US">
              <a:latin typeface="Verdana" pitchFamily="34" charset="0"/>
              <a:cs typeface="Arial"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custDataLst>
              <p:tags r:id="rId1"/>
            </p:custDataLst>
          </p:nvPr>
        </p:nvSpPr>
        <p:spPr/>
        <p:txBody>
          <a:bodyPr lIns="92075" tIns="46038" rIns="92075" bIns="46038"/>
          <a:lstStyle/>
          <a:p>
            <a:pPr fontAlgn="auto">
              <a:spcAft>
                <a:spcPts val="0"/>
              </a:spcAft>
              <a:defRPr/>
            </a:pPr>
            <a:r>
              <a:rPr lang="en-US" smtClean="0"/>
              <a:t>Morris Worm Lessons</a:t>
            </a:r>
          </a:p>
        </p:txBody>
      </p:sp>
      <p:sp>
        <p:nvSpPr>
          <p:cNvPr id="23555" name="Rectangle 3"/>
          <p:cNvSpPr>
            <a:spLocks noGrp="1" noChangeArrowheads="1"/>
          </p:cNvSpPr>
          <p:nvPr>
            <p:ph idx="1"/>
            <p:custDataLst>
              <p:tags r:id="rId2"/>
            </p:custDataLst>
          </p:nvPr>
        </p:nvSpPr>
        <p:spPr/>
        <p:txBody>
          <a:bodyPr lIns="92075" tIns="46038" rIns="92075" bIns="46038"/>
          <a:lstStyle/>
          <a:p>
            <a:pPr marL="344488" indent="-344488"/>
            <a:r>
              <a:rPr lang="en-US" smtClean="0"/>
              <a:t>Consequences of a virus or worm cannot always be foreseen</a:t>
            </a:r>
          </a:p>
          <a:p>
            <a:pPr marL="344488" indent="-344488"/>
            <a:r>
              <a:rPr lang="en-US" smtClean="0"/>
              <a:t>Severe damage can be done without destroying data</a:t>
            </a:r>
          </a:p>
          <a:p>
            <a:pPr marL="344488" indent="-344488"/>
            <a:r>
              <a:rPr lang="en-US" smtClean="0"/>
              <a:t>Excessive resource usage is destructive enough to be criminal</a:t>
            </a:r>
          </a:p>
          <a:p>
            <a:pPr marL="344488" indent="-344488" algn="ctr">
              <a:buFont typeface="Wingdings" pitchFamily="2" charset="2"/>
              <a:buNone/>
            </a:pPr>
            <a:endParaRPr lang="en-US" smtClean="0"/>
          </a:p>
        </p:txBody>
      </p:sp>
      <p:sp>
        <p:nvSpPr>
          <p:cNvPr id="23556"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362DF2AF-DB23-4E6F-90B9-C59F6B64109B}" type="slidenum">
              <a:rPr lang="en-US">
                <a:latin typeface="Verdana" pitchFamily="34" charset="0"/>
                <a:cs typeface="Arial" pitchFamily="34" charset="0"/>
              </a:rPr>
              <a:pPr/>
              <a:t>16</a:t>
            </a:fld>
            <a:endParaRPr lang="en-US">
              <a:latin typeface="Verdana" pitchFamily="34" charset="0"/>
              <a:cs typeface="Arial" pitchFamily="34"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6"/>
          <p:cNvSpPr>
            <a:spLocks noGrp="1" noChangeArrowheads="1"/>
          </p:cNvSpPr>
          <p:nvPr>
            <p:ph type="title"/>
            <p:custDataLst>
              <p:tags r:id="rId1"/>
            </p:custDataLst>
          </p:nvPr>
        </p:nvSpPr>
        <p:spPr/>
        <p:txBody>
          <a:bodyPr/>
          <a:lstStyle/>
          <a:p>
            <a:pPr fontAlgn="auto">
              <a:spcAft>
                <a:spcPts val="0"/>
              </a:spcAft>
              <a:defRPr/>
            </a:pPr>
            <a:r>
              <a:rPr lang="en-US" smtClean="0"/>
              <a:t>Criminal Prosecution</a:t>
            </a:r>
          </a:p>
        </p:txBody>
      </p:sp>
      <p:sp>
        <p:nvSpPr>
          <p:cNvPr id="24579" name="Rectangle 7"/>
          <p:cNvSpPr>
            <a:spLocks noGrp="1" noChangeArrowheads="1"/>
          </p:cNvSpPr>
          <p:nvPr>
            <p:ph idx="1"/>
            <p:custDataLst>
              <p:tags r:id="rId2"/>
            </p:custDataLst>
          </p:nvPr>
        </p:nvSpPr>
        <p:spPr>
          <a:xfrm>
            <a:off x="457200" y="1295400"/>
            <a:ext cx="8407400" cy="4559300"/>
          </a:xfrm>
        </p:spPr>
        <p:txBody>
          <a:bodyPr>
            <a:noAutofit/>
          </a:bodyPr>
          <a:lstStyle/>
          <a:p>
            <a:pPr>
              <a:lnSpc>
                <a:spcPct val="90000"/>
              </a:lnSpc>
            </a:pPr>
            <a:r>
              <a:rPr lang="en-US" sz="3600" dirty="0" smtClean="0"/>
              <a:t>Attackers have been prosecuted for:</a:t>
            </a:r>
          </a:p>
          <a:p>
            <a:pPr lvl="1">
              <a:lnSpc>
                <a:spcPct val="90000"/>
              </a:lnSpc>
              <a:buFont typeface="Verdana" pitchFamily="34" charset="0"/>
              <a:buChar char="–"/>
            </a:pPr>
            <a:r>
              <a:rPr lang="en-US" dirty="0" smtClean="0"/>
              <a:t>Stealing passwords, even if never used </a:t>
            </a:r>
          </a:p>
          <a:p>
            <a:pPr lvl="1">
              <a:lnSpc>
                <a:spcPct val="90000"/>
              </a:lnSpc>
              <a:buFont typeface="Verdana" pitchFamily="34" charset="0"/>
              <a:buChar char="–"/>
            </a:pPr>
            <a:r>
              <a:rPr lang="en-US" dirty="0" smtClean="0"/>
              <a:t>Copying copyrighted materials</a:t>
            </a:r>
          </a:p>
          <a:p>
            <a:pPr lvl="1">
              <a:lnSpc>
                <a:spcPct val="90000"/>
              </a:lnSpc>
              <a:buFont typeface="Verdana" pitchFamily="34" charset="0"/>
              <a:buChar char="–"/>
            </a:pPr>
            <a:r>
              <a:rPr lang="en-US" dirty="0" smtClean="0"/>
              <a:t>Accessing confidential data, even if it was never used for harmful purposes</a:t>
            </a:r>
          </a:p>
          <a:p>
            <a:pPr lvl="1">
              <a:lnSpc>
                <a:spcPct val="90000"/>
              </a:lnSpc>
              <a:buFont typeface="Verdana" pitchFamily="34" charset="0"/>
              <a:buChar char="–"/>
            </a:pPr>
            <a:r>
              <a:rPr lang="en-US" dirty="0" smtClean="0"/>
              <a:t>Entering a system without permission, causing sys </a:t>
            </a:r>
            <a:r>
              <a:rPr lang="en-US" dirty="0" err="1" smtClean="0"/>
              <a:t>admins</a:t>
            </a:r>
            <a:r>
              <a:rPr lang="en-US" dirty="0" smtClean="0"/>
              <a:t> to spend time tracking them and securing the system, even without otherwise causing harm</a:t>
            </a:r>
          </a:p>
          <a:p>
            <a:pPr>
              <a:lnSpc>
                <a:spcPct val="90000"/>
              </a:lnSpc>
            </a:pPr>
            <a:r>
              <a:rPr lang="en-US" sz="3600" dirty="0" smtClean="0"/>
              <a:t>Moral: Don’t assume it is legally safe to do any of the above</a:t>
            </a:r>
          </a:p>
          <a:p>
            <a:pPr>
              <a:lnSpc>
                <a:spcPct val="90000"/>
              </a:lnSpc>
              <a:buFont typeface="Wingdings" pitchFamily="2" charset="2"/>
              <a:buNone/>
            </a:pPr>
            <a:endParaRPr lang="en-US" sz="3600" dirty="0" smtClean="0"/>
          </a:p>
        </p:txBody>
      </p:sp>
      <p:sp>
        <p:nvSpPr>
          <p:cNvPr id="24580"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4B86C02-446B-4C28-A263-48B2355260A9}" type="slidenum">
              <a:rPr lang="en-US">
                <a:latin typeface="Verdana" pitchFamily="34" charset="0"/>
                <a:cs typeface="Arial" pitchFamily="34" charset="0"/>
              </a:rPr>
              <a:pPr/>
              <a:t>17</a:t>
            </a:fld>
            <a:endParaRPr lang="en-US">
              <a:latin typeface="Verdana" pitchFamily="34" charset="0"/>
              <a:cs typeface="Arial" pitchFamily="34"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custDataLst>
              <p:tags r:id="rId1"/>
            </p:custDataLst>
          </p:nvPr>
        </p:nvSpPr>
        <p:spPr/>
        <p:txBody>
          <a:bodyPr lIns="92075" tIns="46038" rIns="92075" bIns="46038"/>
          <a:lstStyle/>
          <a:p>
            <a:pPr fontAlgn="auto">
              <a:spcAft>
                <a:spcPts val="0"/>
              </a:spcAft>
              <a:defRPr/>
            </a:pPr>
            <a:r>
              <a:rPr lang="en-US" smtClean="0"/>
              <a:t>Ethics Violations</a:t>
            </a:r>
          </a:p>
        </p:txBody>
      </p:sp>
      <p:sp>
        <p:nvSpPr>
          <p:cNvPr id="25603" name="Rectangle 3"/>
          <p:cNvSpPr>
            <a:spLocks noGrp="1" noChangeArrowheads="1"/>
          </p:cNvSpPr>
          <p:nvPr>
            <p:ph idx="1"/>
            <p:custDataLst>
              <p:tags r:id="rId2"/>
            </p:custDataLst>
          </p:nvPr>
        </p:nvSpPr>
        <p:spPr/>
        <p:txBody>
          <a:bodyPr lIns="92075" tIns="46038" rIns="92075" bIns="46038">
            <a:normAutofit lnSpcReduction="10000"/>
          </a:bodyPr>
          <a:lstStyle/>
          <a:p>
            <a:pPr marL="344488" indent="-344488"/>
            <a:r>
              <a:rPr lang="en-US" sz="3600" dirty="0" smtClean="0"/>
              <a:t>Violations by students endanger our ability to offer this course</a:t>
            </a:r>
          </a:p>
          <a:p>
            <a:pPr marL="344488" indent="-344488"/>
            <a:r>
              <a:rPr lang="en-US" sz="3600" dirty="0" smtClean="0"/>
              <a:t>As a result, they will be treated severely</a:t>
            </a:r>
          </a:p>
          <a:p>
            <a:pPr marL="735013" lvl="1" indent="-276225">
              <a:buFont typeface="Verdana" pitchFamily="34" charset="0"/>
              <a:buChar char="–"/>
            </a:pPr>
            <a:r>
              <a:rPr lang="en-US" sz="2800" dirty="0" smtClean="0"/>
              <a:t>Reported to Provost’s office</a:t>
            </a:r>
          </a:p>
          <a:p>
            <a:pPr marL="1135063" lvl="2" indent="-276225">
              <a:buFont typeface="Verdana" pitchFamily="34" charset="0"/>
              <a:buChar char="–"/>
            </a:pPr>
            <a:r>
              <a:rPr lang="en-US" dirty="0" smtClean="0"/>
              <a:t>Dr. Michael Prewitt, Associate Vice Provost and Director of the Office of Student Rights &amp; Responsibilities</a:t>
            </a:r>
            <a:endParaRPr lang="en-US" sz="2400" dirty="0" smtClean="0"/>
          </a:p>
          <a:p>
            <a:pPr marL="735013" lvl="1" indent="-276225">
              <a:buFont typeface="Verdana" pitchFamily="34" charset="0"/>
              <a:buChar char="–"/>
            </a:pPr>
            <a:r>
              <a:rPr lang="en-US" sz="2800" dirty="0" smtClean="0"/>
              <a:t>Course grades</a:t>
            </a:r>
          </a:p>
          <a:p>
            <a:pPr marL="735013" lvl="1" indent="-276225">
              <a:buFont typeface="Verdana" pitchFamily="34" charset="0"/>
              <a:buChar char="–"/>
            </a:pPr>
            <a:r>
              <a:rPr lang="en-US" sz="2800" dirty="0" smtClean="0"/>
              <a:t>Criminal prosecution</a:t>
            </a:r>
          </a:p>
          <a:p>
            <a:pPr marL="344488" indent="-344488">
              <a:buFont typeface="Wingdings" pitchFamily="2" charset="2"/>
              <a:buNone/>
            </a:pPr>
            <a:endParaRPr lang="en-US" sz="3500" dirty="0" smtClean="0"/>
          </a:p>
        </p:txBody>
      </p:sp>
      <p:sp>
        <p:nvSpPr>
          <p:cNvPr id="25604"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71D8749E-E847-4EFA-AC55-478191141920}" type="slidenum">
              <a:rPr lang="en-US">
                <a:latin typeface="Verdana" pitchFamily="34" charset="0"/>
                <a:cs typeface="Arial" pitchFamily="34" charset="0"/>
              </a:rPr>
              <a:pPr/>
              <a:t>18</a:t>
            </a:fld>
            <a:endParaRPr lang="en-US">
              <a:latin typeface="Verdana" pitchFamily="34" charset="0"/>
              <a:cs typeface="Arial" pitchFamily="34"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6" name="Rectangle 3"/>
          <p:cNvSpPr>
            <a:spLocks noGrp="1" noChangeArrowheads="1"/>
          </p:cNvSpPr>
          <p:nvPr>
            <p:ph type="title"/>
            <p:custDataLst>
              <p:tags r:id="rId1"/>
            </p:custDataLst>
          </p:nvPr>
        </p:nvSpPr>
        <p:spPr>
          <a:xfrm>
            <a:off x="153991" y="723900"/>
            <a:ext cx="8715375" cy="331788"/>
          </a:xfrm>
        </p:spPr>
        <p:txBody>
          <a:bodyPr lIns="92075" tIns="46038" rIns="92075" bIns="46038">
            <a:normAutofit fontScale="90000"/>
          </a:bodyPr>
          <a:lstStyle/>
          <a:p>
            <a:pPr fontAlgn="auto">
              <a:spcAft>
                <a:spcPts val="0"/>
              </a:spcAft>
              <a:defRPr/>
            </a:pPr>
            <a:r>
              <a:rPr lang="en-US" smtClean="0"/>
              <a:t>ACM Code of Ethics</a:t>
            </a:r>
          </a:p>
        </p:txBody>
      </p:sp>
      <p:sp>
        <p:nvSpPr>
          <p:cNvPr id="26627" name="Rectangle 2"/>
          <p:cNvSpPr>
            <a:spLocks noGrp="1" noChangeArrowheads="1"/>
          </p:cNvSpPr>
          <p:nvPr>
            <p:ph idx="1"/>
            <p:custDataLst>
              <p:tags r:id="rId2"/>
            </p:custDataLst>
          </p:nvPr>
        </p:nvSpPr>
        <p:spPr>
          <a:xfrm>
            <a:off x="228600" y="1371600"/>
            <a:ext cx="8610600" cy="4267200"/>
          </a:xfrm>
        </p:spPr>
        <p:txBody>
          <a:bodyPr lIns="92075" tIns="46038" rIns="92075" bIns="46038"/>
          <a:lstStyle/>
          <a:p>
            <a:pPr marL="344488" indent="-344488"/>
            <a:r>
              <a:rPr lang="en-US" dirty="0" smtClean="0"/>
              <a:t>ACM is the primary professional organization for computer scientists</a:t>
            </a:r>
          </a:p>
          <a:p>
            <a:pPr marL="344488" indent="-344488"/>
            <a:r>
              <a:rPr lang="en-US" dirty="0" smtClean="0"/>
              <a:t>The entire code is available online</a:t>
            </a:r>
          </a:p>
          <a:p>
            <a:pPr marL="344488" indent="-344488"/>
            <a:r>
              <a:rPr lang="en-US" dirty="0" smtClean="0"/>
              <a:t>Portions most applicable to students are excerpted </a:t>
            </a:r>
            <a:r>
              <a:rPr lang="en-US" dirty="0" smtClean="0"/>
              <a:t>in th</a:t>
            </a:r>
            <a:r>
              <a:rPr lang="en-US" dirty="0" smtClean="0"/>
              <a:t>e course website</a:t>
            </a:r>
            <a:endParaRPr lang="en-US" dirty="0" smtClean="0"/>
          </a:p>
        </p:txBody>
      </p:sp>
      <p:sp>
        <p:nvSpPr>
          <p:cNvPr id="26628"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865E4484-A7E1-46D1-9B44-09C1529A6239}" type="slidenum">
              <a:rPr lang="en-US">
                <a:latin typeface="Verdana" pitchFamily="34" charset="0"/>
                <a:cs typeface="Arial" pitchFamily="34" charset="0"/>
              </a:rPr>
              <a:pPr/>
              <a:t>19</a:t>
            </a:fld>
            <a:endParaRPr lang="en-US">
              <a:latin typeface="Verdana" pitchFamily="34" charset="0"/>
              <a:cs typeface="Arial" pitchFamily="34"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p:cNvSpPr>
            <a:spLocks noGrp="1" noChangeArrowheads="1"/>
          </p:cNvSpPr>
          <p:nvPr>
            <p:ph type="title"/>
            <p:custDataLst>
              <p:tags r:id="rId1"/>
            </p:custDataLst>
          </p:nvPr>
        </p:nvSpPr>
        <p:spPr/>
        <p:txBody>
          <a:bodyPr lIns="92075" tIns="46038" rIns="92075" bIns="46038"/>
          <a:lstStyle/>
          <a:p>
            <a:pPr fontAlgn="auto">
              <a:spcAft>
                <a:spcPts val="0"/>
              </a:spcAft>
              <a:defRPr/>
            </a:pPr>
            <a:r>
              <a:rPr lang="en-US" smtClean="0"/>
              <a:t>Class Information</a:t>
            </a:r>
          </a:p>
        </p:txBody>
      </p:sp>
      <p:sp>
        <p:nvSpPr>
          <p:cNvPr id="17412" name="Rectangle 3"/>
          <p:cNvSpPr>
            <a:spLocks noGrp="1" noChangeArrowheads="1"/>
          </p:cNvSpPr>
          <p:nvPr>
            <p:ph idx="1"/>
            <p:custDataLst>
              <p:tags r:id="rId2"/>
            </p:custDataLst>
          </p:nvPr>
        </p:nvSpPr>
        <p:spPr>
          <a:xfrm>
            <a:off x="457200" y="1371600"/>
            <a:ext cx="8229600" cy="4525963"/>
          </a:xfrm>
        </p:spPr>
        <p:txBody>
          <a:bodyPr lIns="92075" tIns="46038" rIns="92075" bIns="46038">
            <a:normAutofit fontScale="92500" lnSpcReduction="10000"/>
          </a:bodyPr>
          <a:lstStyle/>
          <a:p>
            <a:pPr marL="274320" indent="-274320">
              <a:defRPr/>
            </a:pPr>
            <a:r>
              <a:rPr lang="en-US" sz="2800" dirty="0" smtClean="0"/>
              <a:t>Prerequisite:</a:t>
            </a:r>
          </a:p>
          <a:p>
            <a:pPr marL="674370" lvl="1" indent="-274320">
              <a:defRPr/>
            </a:pPr>
            <a:r>
              <a:rPr lang="en-US" sz="2400" dirty="0" smtClean="0"/>
              <a:t>CS3280 or the ECE equivalent</a:t>
            </a:r>
          </a:p>
          <a:p>
            <a:pPr marL="674370" lvl="1" indent="-274320">
              <a:defRPr/>
            </a:pPr>
            <a:r>
              <a:rPr lang="en-US" sz="2400" dirty="0" smtClean="0"/>
              <a:t>knowledge of C/C++ are essential</a:t>
            </a:r>
            <a:endParaRPr lang="en-US" sz="2800" dirty="0" smtClean="0"/>
          </a:p>
          <a:p>
            <a:pPr marL="274320" indent="-274320" fontAlgn="auto">
              <a:spcAft>
                <a:spcPts val="0"/>
              </a:spcAft>
              <a:defRPr/>
            </a:pPr>
            <a:r>
              <a:rPr lang="en-US" sz="2800" dirty="0" smtClean="0"/>
              <a:t>Two Midterms (</a:t>
            </a:r>
            <a:r>
              <a:rPr lang="en-US" sz="2800" dirty="0"/>
              <a:t>2</a:t>
            </a:r>
            <a:r>
              <a:rPr lang="en-US" sz="2800" dirty="0" smtClean="0"/>
              <a:t>0% + 20%)</a:t>
            </a:r>
          </a:p>
          <a:p>
            <a:pPr marL="674370" lvl="1" indent="-274320">
              <a:defRPr/>
            </a:pPr>
            <a:r>
              <a:rPr lang="en-US" sz="2400" dirty="0" smtClean="0"/>
              <a:t>Dates TBA</a:t>
            </a:r>
          </a:p>
          <a:p>
            <a:pPr marL="274320" indent="-274320" fontAlgn="auto">
              <a:spcAft>
                <a:spcPts val="0"/>
              </a:spcAft>
              <a:defRPr/>
            </a:pPr>
            <a:r>
              <a:rPr lang="en-US" sz="2800" dirty="0" smtClean="0"/>
              <a:t>Final exam (35%)</a:t>
            </a:r>
          </a:p>
          <a:p>
            <a:pPr marL="274320" indent="-274320" fontAlgn="auto">
              <a:spcAft>
                <a:spcPts val="0"/>
              </a:spcAft>
              <a:defRPr/>
            </a:pPr>
            <a:r>
              <a:rPr lang="en-US" sz="2800" dirty="0" smtClean="0"/>
              <a:t>Programming &amp; Homework Assignments (15%)</a:t>
            </a:r>
          </a:p>
          <a:p>
            <a:pPr marL="274320" indent="-274320" fontAlgn="auto">
              <a:spcAft>
                <a:spcPts val="0"/>
              </a:spcAft>
              <a:defRPr/>
            </a:pPr>
            <a:r>
              <a:rPr lang="en-US" sz="2800" dirty="0" smtClean="0"/>
              <a:t>Class participation, pop quizzes (10%)</a:t>
            </a:r>
          </a:p>
          <a:p>
            <a:pPr marL="274320" indent="-274320" fontAlgn="auto">
              <a:spcAft>
                <a:spcPts val="0"/>
              </a:spcAft>
              <a:defRPr/>
            </a:pPr>
            <a:r>
              <a:rPr lang="en-US" sz="2800" dirty="0" smtClean="0"/>
              <a:t>Graduate Students: 25 minute presentation on malware related publication at end of class. More information later.</a:t>
            </a:r>
          </a:p>
        </p:txBody>
      </p:sp>
      <p:sp>
        <p:nvSpPr>
          <p:cNvPr id="13316"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9839355-7811-48ED-87D2-7968E6481747}" type="slidenum">
              <a:rPr lang="en-US">
                <a:latin typeface="Verdana" pitchFamily="34" charset="0"/>
                <a:cs typeface="Arial" pitchFamily="34" charset="0"/>
              </a:rPr>
              <a:pPr/>
              <a:t>2</a:t>
            </a:fld>
            <a:endParaRPr lang="en-US">
              <a:latin typeface="Verdana" pitchFamily="34" charset="0"/>
              <a:cs typeface="Arial"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4" name="Rectangle 3"/>
          <p:cNvSpPr>
            <a:spLocks noGrp="1" noChangeArrowheads="1"/>
          </p:cNvSpPr>
          <p:nvPr>
            <p:ph type="title"/>
            <p:custDataLst>
              <p:tags r:id="rId1"/>
            </p:custDataLst>
          </p:nvPr>
        </p:nvSpPr>
        <p:spPr>
          <a:xfrm>
            <a:off x="153991" y="723900"/>
            <a:ext cx="8715375" cy="331788"/>
          </a:xfrm>
        </p:spPr>
        <p:txBody>
          <a:bodyPr lIns="92075" tIns="46038" rIns="92075" bIns="46038">
            <a:normAutofit fontScale="90000"/>
          </a:bodyPr>
          <a:lstStyle/>
          <a:p>
            <a:pPr fontAlgn="auto">
              <a:spcAft>
                <a:spcPts val="0"/>
              </a:spcAft>
              <a:defRPr/>
            </a:pPr>
            <a:r>
              <a:rPr lang="en-US" smtClean="0"/>
              <a:t>Ethics Questions</a:t>
            </a:r>
          </a:p>
        </p:txBody>
      </p:sp>
      <p:sp>
        <p:nvSpPr>
          <p:cNvPr id="27651" name="Rectangle 2"/>
          <p:cNvSpPr>
            <a:spLocks noGrp="1" noChangeArrowheads="1"/>
          </p:cNvSpPr>
          <p:nvPr>
            <p:ph idx="1"/>
            <p:custDataLst>
              <p:tags r:id="rId2"/>
            </p:custDataLst>
          </p:nvPr>
        </p:nvSpPr>
        <p:spPr>
          <a:xfrm>
            <a:off x="152400" y="1219200"/>
            <a:ext cx="8610600" cy="4267200"/>
          </a:xfrm>
        </p:spPr>
        <p:txBody>
          <a:bodyPr lIns="92075" tIns="46038" rIns="92075" bIns="46038"/>
          <a:lstStyle/>
          <a:p>
            <a:pPr marL="344488" indent="-344488"/>
            <a:r>
              <a:rPr lang="en-US" smtClean="0"/>
              <a:t>Scenario: John Doe attempts to guess the password of a user of a system on which John Doe has no account. After a few guesses, he succeeds, but finds nothing of interest on the system and logs off.</a:t>
            </a:r>
          </a:p>
          <a:p>
            <a:pPr marL="344488" indent="-344488"/>
            <a:r>
              <a:rPr lang="en-US" smtClean="0"/>
              <a:t>Q1: Has he committed a crime?</a:t>
            </a:r>
          </a:p>
          <a:p>
            <a:pPr marL="344488" indent="-344488"/>
            <a:r>
              <a:rPr lang="en-US" smtClean="0"/>
              <a:t>Q2: Are his actions analogous to any common crime not involving computers?</a:t>
            </a:r>
          </a:p>
        </p:txBody>
      </p:sp>
      <p:sp>
        <p:nvSpPr>
          <p:cNvPr id="27652"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F3DE4CA2-A6D0-4C10-8829-0F21F910728D}" type="slidenum">
              <a:rPr lang="en-US">
                <a:latin typeface="Verdana" pitchFamily="34" charset="0"/>
                <a:cs typeface="Arial" pitchFamily="34" charset="0"/>
              </a:rPr>
              <a:pPr/>
              <a:t>20</a:t>
            </a:fld>
            <a:endParaRPr lang="en-US">
              <a:latin typeface="Verdana" pitchFamily="34" charset="0"/>
              <a:cs typeface="Arial" pitchFamily="34" charset="0"/>
            </a:endParaRPr>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Expectations</a:t>
            </a:r>
            <a:endParaRPr lang="en-US" dirty="0"/>
          </a:p>
        </p:txBody>
      </p:sp>
      <p:sp>
        <p:nvSpPr>
          <p:cNvPr id="3" name="Content Placeholder 2"/>
          <p:cNvSpPr>
            <a:spLocks noGrp="1"/>
          </p:cNvSpPr>
          <p:nvPr>
            <p:ph idx="1"/>
          </p:nvPr>
        </p:nvSpPr>
        <p:spPr/>
        <p:txBody>
          <a:bodyPr>
            <a:normAutofit/>
          </a:bodyPr>
          <a:lstStyle/>
          <a:p>
            <a:r>
              <a:rPr lang="en-US" dirty="0" smtClean="0"/>
              <a:t>You are able to accomplish such tasks as installing software completely on your own.</a:t>
            </a:r>
          </a:p>
          <a:p>
            <a:r>
              <a:rPr lang="en-US" dirty="0" smtClean="0"/>
              <a:t>If I make a reading assignment, you will read it carefully.</a:t>
            </a:r>
          </a:p>
          <a:p>
            <a:r>
              <a:rPr lang="en-US" dirty="0" smtClean="0"/>
              <a:t>If I make a programming assignment, that you will complete it. </a:t>
            </a:r>
            <a:endParaRPr lang="en-US" dirty="0"/>
          </a:p>
        </p:txBody>
      </p:sp>
    </p:spTree>
    <p:extLst>
      <p:ext uri="{BB962C8B-B14F-4D97-AF65-F5344CB8AC3E}">
        <p14:creationId xmlns:p14="http://schemas.microsoft.com/office/powerpoint/2010/main" val="3919587467"/>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My Expectations</a:t>
            </a:r>
            <a:endParaRPr lang="en-US" dirty="0"/>
          </a:p>
        </p:txBody>
      </p:sp>
      <p:sp>
        <p:nvSpPr>
          <p:cNvPr id="3" name="Content Placeholder 2"/>
          <p:cNvSpPr>
            <a:spLocks noGrp="1"/>
          </p:cNvSpPr>
          <p:nvPr>
            <p:ph idx="1"/>
          </p:nvPr>
        </p:nvSpPr>
        <p:spPr/>
        <p:txBody>
          <a:bodyPr/>
          <a:lstStyle/>
          <a:p>
            <a:r>
              <a:rPr lang="en-US" dirty="0" smtClean="0"/>
              <a:t>There will be neither trails of bread crumbs nor spoon feeding of material</a:t>
            </a:r>
          </a:p>
          <a:p>
            <a:r>
              <a:rPr lang="en-US" dirty="0" smtClean="0"/>
              <a:t>Some of the material we read will not be in text books</a:t>
            </a:r>
          </a:p>
          <a:p>
            <a:pPr lvl="1"/>
            <a:r>
              <a:rPr lang="en-US" dirty="0" smtClean="0"/>
              <a:t>research papers, websites,</a:t>
            </a:r>
            <a:r>
              <a:rPr lang="is-IS" dirty="0" smtClean="0"/>
              <a:t>…</a:t>
            </a:r>
            <a:endParaRPr lang="en-US" dirty="0" smtClean="0"/>
          </a:p>
          <a:p>
            <a:r>
              <a:rPr lang="en-US" dirty="0" smtClean="0"/>
              <a:t>If you are not willing and able to meet these expectations, then you should find another class</a:t>
            </a:r>
            <a:endParaRPr lang="en-US" dirty="0"/>
          </a:p>
        </p:txBody>
      </p:sp>
    </p:spTree>
    <p:extLst>
      <p:ext uri="{BB962C8B-B14F-4D97-AF65-F5344CB8AC3E}">
        <p14:creationId xmlns:p14="http://schemas.microsoft.com/office/powerpoint/2010/main" val="898027086"/>
      </p:ext>
    </p:extLst>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custDataLst>
              <p:tags r:id="rId1"/>
            </p:custDataLst>
          </p:nvPr>
        </p:nvSpPr>
        <p:spPr/>
        <p:txBody>
          <a:bodyPr lIns="92075" tIns="46038" rIns="92075" bIns="46038"/>
          <a:lstStyle/>
          <a:p>
            <a:pPr fontAlgn="auto">
              <a:spcAft>
                <a:spcPts val="0"/>
              </a:spcAft>
              <a:defRPr/>
            </a:pPr>
            <a:r>
              <a:rPr lang="en-US" dirty="0" smtClean="0"/>
              <a:t>Reading Assignment*</a:t>
            </a:r>
          </a:p>
        </p:txBody>
      </p:sp>
      <p:sp>
        <p:nvSpPr>
          <p:cNvPr id="28675" name="Rectangle 3"/>
          <p:cNvSpPr>
            <a:spLocks noGrp="1" noChangeArrowheads="1"/>
          </p:cNvSpPr>
          <p:nvPr>
            <p:ph idx="1"/>
            <p:custDataLst>
              <p:tags r:id="rId2"/>
            </p:custDataLst>
          </p:nvPr>
        </p:nvSpPr>
        <p:spPr/>
        <p:txBody>
          <a:bodyPr lIns="92075" tIns="46038" rIns="92075" bIns="46038"/>
          <a:lstStyle/>
          <a:p>
            <a:pPr marL="344488" indent="-344488"/>
            <a:r>
              <a:rPr lang="en-US" dirty="0" err="1" smtClean="0"/>
              <a:t>Szor</a:t>
            </a:r>
            <a:r>
              <a:rPr lang="en-US" dirty="0" smtClean="0"/>
              <a:t>, pp. 23-38 (terminology)</a:t>
            </a:r>
            <a:endParaRPr lang="en-US" sz="3500" dirty="0" smtClean="0"/>
          </a:p>
        </p:txBody>
      </p:sp>
      <p:sp>
        <p:nvSpPr>
          <p:cNvPr id="28676"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DA850A04-5332-41D8-B173-5238F58AEDFE}" type="slidenum">
              <a:rPr lang="en-US">
                <a:latin typeface="Verdana" pitchFamily="34" charset="0"/>
                <a:cs typeface="Arial" pitchFamily="34" charset="0"/>
              </a:rPr>
              <a:pPr/>
              <a:t>23</a:t>
            </a:fld>
            <a:endParaRPr lang="en-US">
              <a:latin typeface="Verdana" pitchFamily="34" charset="0"/>
              <a:cs typeface="Arial" pitchFamily="34" charset="0"/>
            </a:endParaRPr>
          </a:p>
        </p:txBody>
      </p:sp>
      <p:sp>
        <p:nvSpPr>
          <p:cNvPr id="2" name="TextBox 1"/>
          <p:cNvSpPr txBox="1"/>
          <p:nvPr/>
        </p:nvSpPr>
        <p:spPr>
          <a:xfrm>
            <a:off x="3200400" y="5715000"/>
            <a:ext cx="2866139" cy="523220"/>
          </a:xfrm>
          <a:prstGeom prst="rect">
            <a:avLst/>
          </a:prstGeom>
          <a:noFill/>
        </p:spPr>
        <p:txBody>
          <a:bodyPr wrap="none" rtlCol="0">
            <a:spAutoFit/>
          </a:bodyPr>
          <a:lstStyle/>
          <a:p>
            <a:r>
              <a:rPr lang="en-US" sz="2800" dirty="0" smtClean="0"/>
              <a:t>* In about a week.</a:t>
            </a:r>
            <a:endParaRPr lang="en-US" sz="2800" dirty="0"/>
          </a:p>
        </p:txBody>
      </p:sp>
    </p:spTree>
  </p:cSld>
  <p:clrMapOvr>
    <a:masterClrMapping/>
  </p:clrMapOvr>
  <p:transition xmlns:p14="http://schemas.microsoft.com/office/powerpoint/2010/main" spd="slow"/>
  <p:timing>
    <p:tnLst>
      <p:par>
        <p:cTn xmlns:p14="http://schemas.microsoft.com/office/powerpoint/2010/mai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Rectangle 2"/>
          <p:cNvSpPr>
            <a:spLocks noGrp="1" noChangeArrowheads="1"/>
          </p:cNvSpPr>
          <p:nvPr>
            <p:ph type="title"/>
            <p:custDataLst>
              <p:tags r:id="rId1"/>
            </p:custDataLst>
          </p:nvPr>
        </p:nvSpPr>
        <p:spPr/>
        <p:txBody>
          <a:bodyPr lIns="92075" tIns="46038" rIns="92075" bIns="46038"/>
          <a:lstStyle/>
          <a:p>
            <a:pPr fontAlgn="auto">
              <a:spcAft>
                <a:spcPts val="0"/>
              </a:spcAft>
              <a:defRPr/>
            </a:pPr>
            <a:r>
              <a:rPr lang="en-US" smtClean="0"/>
              <a:t>Class Information</a:t>
            </a:r>
          </a:p>
        </p:txBody>
      </p:sp>
      <p:sp>
        <p:nvSpPr>
          <p:cNvPr id="14339" name="Rectangle 3"/>
          <p:cNvSpPr>
            <a:spLocks noGrp="1" noChangeArrowheads="1"/>
          </p:cNvSpPr>
          <p:nvPr>
            <p:ph idx="1"/>
            <p:custDataLst>
              <p:tags r:id="rId2"/>
            </p:custDataLst>
          </p:nvPr>
        </p:nvSpPr>
        <p:spPr/>
        <p:txBody>
          <a:bodyPr lIns="92075" tIns="46038" rIns="92075" bIns="46038">
            <a:normAutofit/>
          </a:bodyPr>
          <a:lstStyle/>
          <a:p>
            <a:pPr>
              <a:lnSpc>
                <a:spcPct val="90000"/>
              </a:lnSpc>
            </a:pPr>
            <a:r>
              <a:rPr lang="en-US" sz="2800" dirty="0" smtClean="0"/>
              <a:t>Textbooks: </a:t>
            </a:r>
          </a:p>
          <a:p>
            <a:pPr lvl="1">
              <a:lnSpc>
                <a:spcPct val="90000"/>
              </a:lnSpc>
            </a:pPr>
            <a:r>
              <a:rPr lang="en-US" sz="2400" dirty="0" smtClean="0"/>
              <a:t>The Art of Computer Virus Research and Defense, Peter </a:t>
            </a:r>
            <a:r>
              <a:rPr lang="en-US" sz="2400" dirty="0" err="1" smtClean="0"/>
              <a:t>Szor</a:t>
            </a:r>
            <a:r>
              <a:rPr lang="en-US" sz="2400" dirty="0" smtClean="0"/>
              <a:t>.</a:t>
            </a:r>
          </a:p>
          <a:p>
            <a:pPr lvl="1">
              <a:lnSpc>
                <a:spcPct val="90000"/>
              </a:lnSpc>
            </a:pPr>
            <a:r>
              <a:rPr lang="en-US" sz="2400" dirty="0" smtClean="0"/>
              <a:t>(Recommended) Gray Hack Python, Justin Seitz </a:t>
            </a:r>
          </a:p>
          <a:p>
            <a:pPr>
              <a:lnSpc>
                <a:spcPct val="90000"/>
              </a:lnSpc>
            </a:pPr>
            <a:r>
              <a:rPr lang="en-US" sz="2800" dirty="0" smtClean="0"/>
              <a:t>Resources listed in the syllabus could prove useful</a:t>
            </a:r>
          </a:p>
          <a:p>
            <a:pPr lvl="1">
              <a:lnSpc>
                <a:spcPct val="90000"/>
              </a:lnSpc>
            </a:pPr>
            <a:r>
              <a:rPr lang="en-US" sz="2400" dirty="0" smtClean="0">
                <a:hlinkClick r:id="rId5"/>
              </a:rPr>
              <a:t>http://www.immunityinc.com/products-immdbg.shtml</a:t>
            </a:r>
            <a:endParaRPr lang="en-US" sz="2400" dirty="0" smtClean="0"/>
          </a:p>
          <a:p>
            <a:pPr lvl="1">
              <a:lnSpc>
                <a:spcPct val="90000"/>
              </a:lnSpc>
            </a:pPr>
            <a:r>
              <a:rPr lang="en-US" sz="2400" dirty="0" smtClean="0">
                <a:hlinkClick r:id="rId6"/>
              </a:rPr>
              <a:t>http://www.exploit-db.com/</a:t>
            </a:r>
            <a:endParaRPr lang="en-US" sz="2400" dirty="0" smtClean="0"/>
          </a:p>
          <a:p>
            <a:pPr lvl="2">
              <a:lnSpc>
                <a:spcPct val="90000"/>
              </a:lnSpc>
            </a:pPr>
            <a:r>
              <a:rPr lang="en-US" sz="2000" dirty="0" smtClean="0"/>
              <a:t>See the author </a:t>
            </a:r>
            <a:r>
              <a:rPr lang="en-US" sz="2000" dirty="0" smtClean="0">
                <a:latin typeface="Courier New" pitchFamily="49" charset="0"/>
                <a:cs typeface="Courier New" pitchFamily="49" charset="0"/>
              </a:rPr>
              <a:t>corelanc0d3r</a:t>
            </a:r>
          </a:p>
          <a:p>
            <a:pPr>
              <a:lnSpc>
                <a:spcPct val="90000"/>
              </a:lnSpc>
            </a:pPr>
            <a:r>
              <a:rPr lang="en-US" sz="2800" dirty="0" smtClean="0"/>
              <a:t>Office Hours (318 EBN) – </a:t>
            </a:r>
            <a:r>
              <a:rPr lang="en-US" sz="2800" b="1" dirty="0" smtClean="0"/>
              <a:t>by appointment only</a:t>
            </a:r>
            <a:r>
              <a:rPr lang="en-US" sz="2800" dirty="0" smtClean="0"/>
              <a:t>.</a:t>
            </a:r>
          </a:p>
          <a:p>
            <a:pPr lvl="1">
              <a:lnSpc>
                <a:spcPct val="90000"/>
              </a:lnSpc>
            </a:pPr>
            <a:r>
              <a:rPr lang="en-US" sz="2400" dirty="0" smtClean="0"/>
              <a:t>the “drop in” visit should be avoided at all costs.</a:t>
            </a:r>
          </a:p>
        </p:txBody>
      </p:sp>
      <p:sp>
        <p:nvSpPr>
          <p:cNvPr id="14340"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43E16F5D-E536-45FF-9770-9C2F58FB2672}" type="slidenum">
              <a:rPr lang="en-US">
                <a:latin typeface="Verdana" pitchFamily="34" charset="0"/>
                <a:cs typeface="Arial" pitchFamily="34" charset="0"/>
              </a:rPr>
              <a:pPr/>
              <a:t>3</a:t>
            </a:fld>
            <a:endParaRPr lang="en-US">
              <a:latin typeface="Verdana" pitchFamily="34" charset="0"/>
              <a:cs typeface="Arial" pitchFamily="34" charset="0"/>
            </a:endParaRPr>
          </a:p>
        </p:txBody>
      </p:sp>
    </p:spTree>
  </p:cSld>
  <p:clrMapOvr>
    <a:masterClrMapping/>
  </p:clrMapOvr>
  <p:transition xmlns:p14="http://schemas.microsoft.com/office/powerpoint/2010/main"/>
  <p:timing>
    <p:tnLst>
      <p:par>
        <p:cTn xmlns:p14="http://schemas.microsoft.com/office/powerpoint/2010/mai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143000"/>
          </a:xfrm>
        </p:spPr>
        <p:txBody>
          <a:bodyPr>
            <a:normAutofit/>
          </a:bodyPr>
          <a:lstStyle/>
          <a:p>
            <a:r>
              <a:rPr lang="en-US" dirty="0" smtClean="0"/>
              <a:t>Malicious Software (Malware)</a:t>
            </a:r>
            <a:endParaRPr lang="en-US" dirty="0"/>
          </a:p>
        </p:txBody>
      </p:sp>
      <p:sp>
        <p:nvSpPr>
          <p:cNvPr id="4" name="Content Placeholder 3"/>
          <p:cNvSpPr>
            <a:spLocks noGrp="1"/>
          </p:cNvSpPr>
          <p:nvPr>
            <p:ph sz="half" idx="1"/>
          </p:nvPr>
        </p:nvSpPr>
        <p:spPr>
          <a:xfrm>
            <a:off x="457200" y="1219200"/>
            <a:ext cx="4038600" cy="4525963"/>
          </a:xfrm>
          <a:solidFill>
            <a:schemeClr val="accent1">
              <a:alpha val="90000"/>
            </a:schemeClr>
          </a:solidFill>
        </p:spPr>
        <p:txBody>
          <a:bodyPr>
            <a:noAutofit/>
          </a:bodyPr>
          <a:lstStyle/>
          <a:p>
            <a:r>
              <a:rPr lang="en-US" sz="2600" dirty="0" smtClean="0">
                <a:latin typeface="Calibri" pitchFamily="34" charset="0"/>
              </a:rPr>
              <a:t>Economic Cost: $15B-$150B yearly</a:t>
            </a:r>
          </a:p>
          <a:p>
            <a:r>
              <a:rPr lang="en-US" sz="2600" dirty="0" smtClean="0">
                <a:latin typeface="Calibri" pitchFamily="34" charset="0"/>
              </a:rPr>
              <a:t>5-6 Million Varieties “in the wild” [</a:t>
            </a:r>
            <a:r>
              <a:rPr lang="en-US" sz="2600" dirty="0" err="1" smtClean="0">
                <a:latin typeface="Calibri" pitchFamily="34" charset="0"/>
              </a:rPr>
              <a:t>Szor</a:t>
            </a:r>
            <a:r>
              <a:rPr lang="en-US" sz="2600" dirty="0" smtClean="0">
                <a:latin typeface="Calibri" pitchFamily="34" charset="0"/>
              </a:rPr>
              <a:t>]</a:t>
            </a:r>
          </a:p>
          <a:p>
            <a:r>
              <a:rPr lang="en-US" sz="2600" dirty="0" smtClean="0">
                <a:latin typeface="Calibri" pitchFamily="34" charset="0"/>
              </a:rPr>
              <a:t>“Black Hat” Malware Education is too good</a:t>
            </a:r>
          </a:p>
          <a:p>
            <a:pPr lvl="1"/>
            <a:r>
              <a:rPr lang="en-US" sz="2200" dirty="0" smtClean="0">
                <a:solidFill>
                  <a:schemeClr val="bg1">
                    <a:lumMod val="95000"/>
                  </a:schemeClr>
                </a:solidFill>
                <a:latin typeface="Calibri" pitchFamily="34" charset="0"/>
              </a:rPr>
              <a:t>Many resources for aspiring hacker on the web</a:t>
            </a:r>
          </a:p>
          <a:p>
            <a:pPr lvl="1"/>
            <a:r>
              <a:rPr lang="en-US" sz="2200" dirty="0" smtClean="0">
                <a:solidFill>
                  <a:schemeClr val="bg1">
                    <a:lumMod val="95000"/>
                  </a:schemeClr>
                </a:solidFill>
                <a:latin typeface="Calibri" pitchFamily="34" charset="0"/>
              </a:rPr>
              <a:t>Incl. Foreign Governments [Paller09] </a:t>
            </a:r>
            <a:endParaRPr lang="en-US" sz="2200" dirty="0">
              <a:solidFill>
                <a:schemeClr val="bg1">
                  <a:lumMod val="95000"/>
                </a:schemeClr>
              </a:solidFill>
              <a:latin typeface="Calibri" pitchFamily="34" charset="0"/>
            </a:endParaRPr>
          </a:p>
        </p:txBody>
      </p:sp>
      <p:sp>
        <p:nvSpPr>
          <p:cNvPr id="5" name="Content Placeholder 4"/>
          <p:cNvSpPr>
            <a:spLocks noGrp="1"/>
          </p:cNvSpPr>
          <p:nvPr>
            <p:ph sz="half" idx="2"/>
          </p:nvPr>
        </p:nvSpPr>
        <p:spPr>
          <a:xfrm>
            <a:off x="4648200" y="1219200"/>
            <a:ext cx="4038600" cy="4525963"/>
          </a:xfrm>
          <a:solidFill>
            <a:schemeClr val="accent1">
              <a:alpha val="90000"/>
            </a:schemeClr>
          </a:solidFill>
        </p:spPr>
        <p:txBody>
          <a:bodyPr>
            <a:normAutofit fontScale="92500" lnSpcReduction="10000"/>
          </a:bodyPr>
          <a:lstStyle/>
          <a:p>
            <a:r>
              <a:rPr lang="en-US" dirty="0" smtClean="0">
                <a:latin typeface="Calibri" pitchFamily="34" charset="0"/>
              </a:rPr>
              <a:t>“White Hat” Education should be high priority</a:t>
            </a:r>
          </a:p>
          <a:p>
            <a:pPr lvl="1"/>
            <a:r>
              <a:rPr lang="en-US" dirty="0" smtClean="0">
                <a:solidFill>
                  <a:schemeClr val="bg1">
                    <a:lumMod val="95000"/>
                  </a:schemeClr>
                </a:solidFill>
                <a:latin typeface="Calibri" pitchFamily="34" charset="0"/>
              </a:rPr>
              <a:t>…but it is </a:t>
            </a:r>
            <a:r>
              <a:rPr lang="en-US" b="1" dirty="0" smtClean="0">
                <a:solidFill>
                  <a:schemeClr val="bg1">
                    <a:lumMod val="95000"/>
                  </a:schemeClr>
                </a:solidFill>
                <a:latin typeface="Calibri" pitchFamily="34" charset="0"/>
              </a:rPr>
              <a:t>not</a:t>
            </a:r>
            <a:r>
              <a:rPr lang="en-US" dirty="0" smtClean="0">
                <a:solidFill>
                  <a:schemeClr val="bg1">
                    <a:lumMod val="95000"/>
                  </a:schemeClr>
                </a:solidFill>
                <a:latin typeface="Calibri" pitchFamily="34" charset="0"/>
              </a:rPr>
              <a:t> in US Academia</a:t>
            </a:r>
          </a:p>
          <a:p>
            <a:r>
              <a:rPr lang="en-US" dirty="0" smtClean="0">
                <a:latin typeface="Calibri" pitchFamily="34" charset="0"/>
              </a:rPr>
              <a:t>ACM Computing Curricula pay lip service to security</a:t>
            </a:r>
          </a:p>
          <a:p>
            <a:pPr lvl="1"/>
            <a:r>
              <a:rPr lang="en-US" dirty="0" smtClean="0">
                <a:solidFill>
                  <a:schemeClr val="bg1">
                    <a:lumMod val="95000"/>
                  </a:schemeClr>
                </a:solidFill>
                <a:latin typeface="Calibri" pitchFamily="34" charset="0"/>
              </a:rPr>
              <a:t>But not to “next generation” critical to malware defense</a:t>
            </a:r>
          </a:p>
          <a:p>
            <a:pPr lvl="2"/>
            <a:r>
              <a:rPr lang="en-US" dirty="0" smtClean="0">
                <a:solidFill>
                  <a:schemeClr val="bg1">
                    <a:lumMod val="95000"/>
                  </a:schemeClr>
                </a:solidFill>
                <a:latin typeface="Calibri" pitchFamily="34" charset="0"/>
              </a:rPr>
              <a:t>Vulnerability Analysis</a:t>
            </a:r>
          </a:p>
          <a:p>
            <a:pPr lvl="2"/>
            <a:r>
              <a:rPr lang="en-US" dirty="0" smtClean="0">
                <a:solidFill>
                  <a:schemeClr val="bg1">
                    <a:lumMod val="95000"/>
                  </a:schemeClr>
                </a:solidFill>
                <a:latin typeface="Calibri" pitchFamily="34" charset="0"/>
              </a:rPr>
              <a:t>Computer Forensics</a:t>
            </a:r>
          </a:p>
          <a:p>
            <a:pPr lvl="2"/>
            <a:r>
              <a:rPr lang="en-US" dirty="0" smtClean="0">
                <a:solidFill>
                  <a:schemeClr val="bg1">
                    <a:lumMod val="95000"/>
                  </a:schemeClr>
                </a:solidFill>
                <a:latin typeface="Calibri" pitchFamily="34" charset="0"/>
              </a:rPr>
              <a:t>Reverse Engineering</a:t>
            </a:r>
          </a:p>
          <a:p>
            <a:pPr lvl="2"/>
            <a:r>
              <a:rPr lang="en-US" dirty="0" smtClean="0">
                <a:solidFill>
                  <a:schemeClr val="bg1">
                    <a:lumMod val="95000"/>
                  </a:schemeClr>
                </a:solidFill>
                <a:latin typeface="Calibri" pitchFamily="34" charset="0"/>
              </a:rPr>
              <a:t>…</a:t>
            </a:r>
            <a:endParaRPr lang="en-US" dirty="0">
              <a:solidFill>
                <a:schemeClr val="bg1">
                  <a:lumMod val="95000"/>
                </a:schemeClr>
              </a:solidFill>
              <a:latin typeface="Calibri" pitchFamily="34" charset="0"/>
            </a:endParaRPr>
          </a:p>
        </p:txBody>
      </p:sp>
      <p:sp>
        <p:nvSpPr>
          <p:cNvPr id="3" name="Footer Placeholder 2"/>
          <p:cNvSpPr>
            <a:spLocks noGrp="1"/>
          </p:cNvSpPr>
          <p:nvPr>
            <p:ph type="ftr" sz="quarter" idx="11"/>
          </p:nvPr>
        </p:nvSpPr>
        <p:spPr/>
        <p:txBody>
          <a:bodyPr/>
          <a:lstStyle/>
          <a:p>
            <a:r>
              <a:rPr lang="en-US" smtClean="0">
                <a:solidFill>
                  <a:prstClr val="white">
                    <a:lumMod val="95000"/>
                  </a:prstClr>
                </a:solidFill>
              </a:rPr>
              <a:t>CSI MU</a:t>
            </a:r>
            <a:endParaRPr lang="en-US" dirty="0" smtClean="0">
              <a:solidFill>
                <a:prstClr val="white">
                  <a:lumMod val="95000"/>
                </a:prstClr>
              </a:solidFill>
            </a:endParaRPr>
          </a:p>
        </p:txBody>
      </p:sp>
    </p:spTree>
  </p:cSld>
  <p:clrMapOvr>
    <a:masterClrMapping/>
  </p:clrMapOvr>
  <p:timing>
    <p:tnLst>
      <p:par>
        <p:cTn xmlns:p14="http://schemas.microsoft.com/office/powerpoint/2010/mai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Who are the Black Hats?</a:t>
            </a:r>
            <a:endParaRPr lang="en-US" dirty="0"/>
          </a:p>
        </p:txBody>
      </p:sp>
      <p:sp>
        <p:nvSpPr>
          <p:cNvPr id="9" name="TextBox 8"/>
          <p:cNvSpPr txBox="1"/>
          <p:nvPr/>
        </p:nvSpPr>
        <p:spPr>
          <a:xfrm>
            <a:off x="1143000" y="1543883"/>
            <a:ext cx="7010400" cy="4247317"/>
          </a:xfrm>
          <a:prstGeom prst="rect">
            <a:avLst/>
          </a:prstGeom>
          <a:noFill/>
        </p:spPr>
        <p:txBody>
          <a:bodyPr wrap="square" rtlCol="0">
            <a:spAutoFit/>
          </a:bodyPr>
          <a:lstStyle/>
          <a:p>
            <a:r>
              <a:rPr lang="en-US" sz="2800" dirty="0" smtClean="0">
                <a:latin typeface="Calibri"/>
                <a:ea typeface="Calibri"/>
                <a:cs typeface="Times New Roman"/>
              </a:rPr>
              <a:t>Three types of highly-motivated and well organized groups are behind the current proliferation of malware: </a:t>
            </a:r>
          </a:p>
          <a:p>
            <a:pPr marL="800100" lvl="1" indent="-342900">
              <a:buFont typeface="+mj-lt"/>
              <a:buAutoNum type="arabicPeriod"/>
            </a:pPr>
            <a:r>
              <a:rPr lang="en-US" sz="2800" dirty="0" smtClean="0">
                <a:latin typeface="Calibri"/>
                <a:ea typeface="Calibri"/>
                <a:cs typeface="Times New Roman"/>
              </a:rPr>
              <a:t>nation states looking for strategic information and advantage, </a:t>
            </a:r>
          </a:p>
          <a:p>
            <a:pPr marL="800100" lvl="1" indent="-342900">
              <a:buFont typeface="+mj-lt"/>
              <a:buAutoNum type="arabicPeriod"/>
            </a:pPr>
            <a:r>
              <a:rPr lang="en-US" sz="2800" dirty="0" smtClean="0">
                <a:latin typeface="Calibri"/>
                <a:ea typeface="Calibri"/>
                <a:cs typeface="Times New Roman"/>
              </a:rPr>
              <a:t>organized crime groups looking for profits, and </a:t>
            </a:r>
          </a:p>
          <a:p>
            <a:pPr marL="800100" lvl="1" indent="-342900">
              <a:buFont typeface="+mj-lt"/>
              <a:buAutoNum type="arabicPeriod"/>
            </a:pPr>
            <a:r>
              <a:rPr lang="en-US" sz="2800" dirty="0" smtClean="0">
                <a:latin typeface="Calibri"/>
                <a:ea typeface="Calibri"/>
                <a:cs typeface="Times New Roman"/>
              </a:rPr>
              <a:t>terrorist groups looking for political and economic gain. </a:t>
            </a:r>
          </a:p>
          <a:p>
            <a:endParaRPr lang="en-US" dirty="0"/>
          </a:p>
        </p:txBody>
      </p:sp>
    </p:spTree>
  </p:cSld>
  <p:clrMapOvr>
    <a:masterClrMapping/>
  </p:clrMapOvr>
  <p:timing>
    <p:tnLst>
      <p:par>
        <p:cTn xmlns:p14="http://schemas.microsoft.com/office/powerpoint/2010/mai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Title 4"/>
          <p:cNvSpPr>
            <a:spLocks noGrp="1"/>
          </p:cNvSpPr>
          <p:nvPr>
            <p:ph type="title"/>
          </p:nvPr>
        </p:nvSpPr>
        <p:spPr>
          <a:xfrm>
            <a:off x="457200" y="76200"/>
            <a:ext cx="8229600" cy="1143000"/>
          </a:xfrm>
        </p:spPr>
        <p:txBody>
          <a:bodyPr/>
          <a:lstStyle/>
          <a:p>
            <a:r>
              <a:rPr lang="en-US" dirty="0" smtClean="0"/>
              <a:t>One Country’s Example</a:t>
            </a:r>
            <a:endParaRPr lang="en-US" dirty="0"/>
          </a:p>
        </p:txBody>
      </p:sp>
      <p:sp>
        <p:nvSpPr>
          <p:cNvPr id="6" name="TextBox 5"/>
          <p:cNvSpPr txBox="1"/>
          <p:nvPr/>
        </p:nvSpPr>
        <p:spPr>
          <a:xfrm>
            <a:off x="685800" y="1128970"/>
            <a:ext cx="7772400" cy="5652830"/>
          </a:xfrm>
          <a:prstGeom prst="rect">
            <a:avLst/>
          </a:prstGeom>
          <a:solidFill>
            <a:schemeClr val="tx1">
              <a:lumMod val="95000"/>
              <a:lumOff val="5000"/>
              <a:alpha val="22000"/>
            </a:schemeClr>
          </a:solidFill>
          <a:effectLst>
            <a:outerShdw blurRad="50800" dist="50800" dir="5400000" algn="ctr" rotWithShape="0">
              <a:srgbClr val="000000"/>
            </a:outerShdw>
          </a:effectLst>
        </p:spPr>
        <p:txBody>
          <a:bodyPr wrap="square" lIns="0" tIns="182880" rIns="548640" bIns="0" rtlCol="0">
            <a:spAutoFit/>
          </a:bodyPr>
          <a:lstStyle/>
          <a:p>
            <a:pPr marL="457200" marR="0" algn="just">
              <a:lnSpc>
                <a:spcPct val="115000"/>
              </a:lnSpc>
              <a:spcBef>
                <a:spcPts val="0"/>
              </a:spcBef>
              <a:spcAft>
                <a:spcPts val="1600"/>
              </a:spcAft>
            </a:pPr>
            <a:r>
              <a:rPr lang="en-US" sz="2000" b="1" i="1" dirty="0" smtClean="0">
                <a:solidFill>
                  <a:srgbClr val="FFFF00"/>
                </a:solidFill>
                <a:latin typeface="Calibri"/>
                <a:ea typeface="Calibri"/>
                <a:cs typeface="Times New Roman"/>
              </a:rPr>
              <a:t>China</a:t>
            </a:r>
            <a:r>
              <a:rPr lang="en-US" sz="2000" i="1" dirty="0" smtClean="0">
                <a:solidFill>
                  <a:schemeClr val="bg1">
                    <a:lumMod val="95000"/>
                  </a:schemeClr>
                </a:solidFill>
                <a:latin typeface="Calibri"/>
                <a:ea typeface="Calibri"/>
                <a:cs typeface="Times New Roman"/>
              </a:rPr>
              <a:t>, as just one example, runs a </a:t>
            </a:r>
            <a:r>
              <a:rPr lang="en-US" sz="2000" b="1" i="1" dirty="0" smtClean="0">
                <a:solidFill>
                  <a:schemeClr val="bg1">
                    <a:lumMod val="95000"/>
                  </a:schemeClr>
                </a:solidFill>
                <a:latin typeface="Calibri"/>
                <a:ea typeface="Calibri"/>
                <a:cs typeface="Times New Roman"/>
              </a:rPr>
              <a:t>national competition</a:t>
            </a:r>
            <a:r>
              <a:rPr lang="en-US" sz="2000" i="1" dirty="0" smtClean="0">
                <a:solidFill>
                  <a:schemeClr val="bg1">
                    <a:lumMod val="95000"/>
                  </a:schemeClr>
                </a:solidFill>
                <a:latin typeface="Calibri"/>
                <a:ea typeface="Calibri"/>
                <a:cs typeface="Times New Roman"/>
              </a:rPr>
              <a:t> for college and grad school students who may currently be hacking illegally, but who could be effectively employed in creating and using new attack techniques. In 2005, for example, Tan Dailin, a graduate student at Sichuan University who was found hacking into Japanese computers, was recruited for the “Chengdu Military Militia Information Sub-Unit Network Attack and Defense Contest.”,… his team also won a larger </a:t>
            </a:r>
            <a:r>
              <a:rPr lang="en-US" sz="2000" i="1" dirty="0" smtClean="0">
                <a:solidFill>
                  <a:srgbClr val="FFFF00"/>
                </a:solidFill>
                <a:latin typeface="Calibri"/>
                <a:ea typeface="Calibri"/>
                <a:cs typeface="Times New Roman"/>
              </a:rPr>
              <a:t>multi-</a:t>
            </a:r>
            <a:r>
              <a:rPr lang="en-US" sz="2000" b="1" i="1" dirty="0" smtClean="0">
                <a:solidFill>
                  <a:srgbClr val="FFFF00"/>
                </a:solidFill>
                <a:latin typeface="Calibri"/>
                <a:ea typeface="Calibri"/>
                <a:cs typeface="Times New Roman"/>
              </a:rPr>
              <a:t>regional competition run by the Peoples Liberation Army (PLA</a:t>
            </a:r>
            <a:r>
              <a:rPr lang="en-US" sz="2000" i="1" dirty="0" smtClean="0">
                <a:solidFill>
                  <a:srgbClr val="FFFF00"/>
                </a:solidFill>
                <a:latin typeface="Calibri"/>
                <a:ea typeface="Calibri"/>
                <a:cs typeface="Times New Roman"/>
              </a:rPr>
              <a:t>). </a:t>
            </a:r>
            <a:r>
              <a:rPr lang="en-US" sz="2000" i="1" dirty="0" smtClean="0">
                <a:solidFill>
                  <a:schemeClr val="bg1">
                    <a:lumMod val="95000"/>
                  </a:schemeClr>
                </a:solidFill>
                <a:latin typeface="Calibri"/>
                <a:ea typeface="Calibri"/>
                <a:cs typeface="Times New Roman"/>
              </a:rPr>
              <a:t>By December Tan’s signature was found in several hacks into the US DoD. tens of thousands of documents. The PLA’s competition continues to recruit and develop ever improving talent.</a:t>
            </a:r>
          </a:p>
          <a:p>
            <a:pPr marL="457200" marR="0" algn="just">
              <a:lnSpc>
                <a:spcPts val="600"/>
              </a:lnSpc>
              <a:spcBef>
                <a:spcPts val="0"/>
              </a:spcBef>
              <a:spcAft>
                <a:spcPts val="1600"/>
              </a:spcAft>
            </a:pPr>
            <a:r>
              <a:rPr lang="en-US" sz="2000" i="1" dirty="0" smtClean="0">
                <a:solidFill>
                  <a:schemeClr val="bg1">
                    <a:lumMod val="95000"/>
                  </a:schemeClr>
                </a:solidFill>
                <a:latin typeface="Calibri"/>
                <a:ea typeface="Times New Roman"/>
                <a:cs typeface="Times New Roman"/>
              </a:rPr>
              <a:t>	      Alan Paller, Director of Research, SANS Institute</a:t>
            </a:r>
          </a:p>
          <a:p>
            <a:pPr marL="457200" marR="0" algn="just">
              <a:lnSpc>
                <a:spcPts val="600"/>
              </a:lnSpc>
              <a:spcBef>
                <a:spcPts val="0"/>
              </a:spcBef>
              <a:spcAft>
                <a:spcPts val="1600"/>
              </a:spcAft>
            </a:pPr>
            <a:r>
              <a:rPr lang="en-US" sz="2000" i="1" dirty="0" smtClean="0">
                <a:solidFill>
                  <a:schemeClr val="bg1">
                    <a:lumMod val="95000"/>
                  </a:schemeClr>
                </a:solidFill>
                <a:latin typeface="Calibri"/>
                <a:ea typeface="Times New Roman"/>
                <a:cs typeface="Times New Roman"/>
              </a:rPr>
              <a:t>                        2009 Testimony, US Senate Committee on Homeland </a:t>
            </a:r>
          </a:p>
          <a:p>
            <a:pPr marL="457200" marR="0" algn="just">
              <a:lnSpc>
                <a:spcPts val="600"/>
              </a:lnSpc>
              <a:spcBef>
                <a:spcPts val="0"/>
              </a:spcBef>
              <a:spcAft>
                <a:spcPts val="1600"/>
              </a:spcAft>
            </a:pPr>
            <a:r>
              <a:rPr lang="en-US" sz="2000" i="1" dirty="0" smtClean="0">
                <a:solidFill>
                  <a:schemeClr val="bg1">
                    <a:lumMod val="95000"/>
                  </a:schemeClr>
                </a:solidFill>
                <a:latin typeface="Calibri"/>
                <a:ea typeface="Times New Roman"/>
                <a:cs typeface="Times New Roman"/>
              </a:rPr>
              <a:t>		Security and Government Affairs</a:t>
            </a:r>
            <a:endParaRPr lang="en-US" sz="2000" dirty="0" smtClean="0">
              <a:solidFill>
                <a:schemeClr val="bg1">
                  <a:lumMod val="95000"/>
                </a:schemeClr>
              </a:solidFill>
              <a:latin typeface="Calibri"/>
              <a:ea typeface="Times New Roman"/>
              <a:cs typeface="Times New Roman"/>
            </a:endParaRPr>
          </a:p>
          <a:p>
            <a:pPr>
              <a:spcAft>
                <a:spcPts val="1600"/>
              </a:spcAft>
            </a:pPr>
            <a:endParaRPr lang="en-US" sz="1100" dirty="0">
              <a:solidFill>
                <a:schemeClr val="bg1">
                  <a:lumMod val="95000"/>
                </a:schemeClr>
              </a:solidFill>
            </a:endParaRPr>
          </a:p>
        </p:txBody>
      </p:sp>
      <p:sp>
        <p:nvSpPr>
          <p:cNvPr id="9" name="TextBox 8"/>
          <p:cNvSpPr txBox="1"/>
          <p:nvPr/>
        </p:nvSpPr>
        <p:spPr>
          <a:xfrm>
            <a:off x="762000" y="1219200"/>
            <a:ext cx="7467600" cy="646331"/>
          </a:xfrm>
          <a:prstGeom prst="rect">
            <a:avLst/>
          </a:prstGeom>
          <a:noFill/>
        </p:spPr>
        <p:txBody>
          <a:bodyPr wrap="square" rtlCol="0">
            <a:spAutoFit/>
          </a:bodyPr>
          <a:lstStyle/>
          <a:p>
            <a:endParaRPr lang="en-US" dirty="0" smtClean="0">
              <a:solidFill>
                <a:schemeClr val="bg1"/>
              </a:solidFill>
              <a:latin typeface="Calibri"/>
              <a:ea typeface="Calibri"/>
              <a:cs typeface="Times New Roman"/>
            </a:endParaRPr>
          </a:p>
          <a:p>
            <a:endParaRPr lang="en-US" dirty="0"/>
          </a:p>
        </p:txBody>
      </p:sp>
      <p:grpSp>
        <p:nvGrpSpPr>
          <p:cNvPr id="2" name="Group 6"/>
          <p:cNvGrpSpPr/>
          <p:nvPr/>
        </p:nvGrpSpPr>
        <p:grpSpPr>
          <a:xfrm>
            <a:off x="990600" y="2743200"/>
            <a:ext cx="7239000" cy="2215991"/>
            <a:chOff x="1219200" y="3429000"/>
            <a:chExt cx="7239000" cy="2215991"/>
          </a:xfrm>
          <a:solidFill>
            <a:schemeClr val="tx1"/>
          </a:solidFill>
          <a:effectLst>
            <a:outerShdw blurRad="50800" dist="38100" algn="l" rotWithShape="0">
              <a:prstClr val="black">
                <a:alpha val="40000"/>
              </a:prstClr>
            </a:outerShdw>
          </a:effectLst>
        </p:grpSpPr>
        <p:sp>
          <p:nvSpPr>
            <p:cNvPr id="8" name="Rectangle 7"/>
            <p:cNvSpPr/>
            <p:nvPr/>
          </p:nvSpPr>
          <p:spPr>
            <a:xfrm>
              <a:off x="1219200" y="3429000"/>
              <a:ext cx="7239000" cy="2215991"/>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wrap="square" lIns="0" tIns="0" rIns="0" bIns="182880" rtlCol="0" anchor="ctr">
              <a:spAutoFit/>
            </a:bodyPr>
            <a:lstStyle/>
            <a:p>
              <a:pPr lvl="2"/>
              <a:endParaRPr lang="en-US" sz="2800" dirty="0" smtClean="0">
                <a:solidFill>
                  <a:schemeClr val="bg1">
                    <a:lumMod val="95000"/>
                  </a:schemeClr>
                </a:solidFill>
              </a:endParaRPr>
            </a:p>
            <a:p>
              <a:pPr lvl="2"/>
              <a:endParaRPr lang="en-US" sz="2800" dirty="0" smtClean="0">
                <a:solidFill>
                  <a:schemeClr val="bg1">
                    <a:lumMod val="95000"/>
                  </a:schemeClr>
                </a:solidFill>
              </a:endParaRPr>
            </a:p>
            <a:p>
              <a:endParaRPr lang="en-US" sz="2800" dirty="0" smtClean="0">
                <a:solidFill>
                  <a:schemeClr val="bg1">
                    <a:lumMod val="95000"/>
                  </a:schemeClr>
                </a:solidFill>
              </a:endParaRPr>
            </a:p>
            <a:p>
              <a:pPr lvl="1"/>
              <a:r>
                <a:rPr lang="en-US" sz="2400" dirty="0" smtClean="0">
                  <a:solidFill>
                    <a:schemeClr val="bg1">
                      <a:lumMod val="95000"/>
                    </a:schemeClr>
                  </a:solidFill>
                </a:rPr>
                <a:t>Source:  </a:t>
              </a:r>
              <a:r>
                <a:rPr lang="en-US" sz="2400" b="1" i="1" dirty="0" smtClean="0">
                  <a:solidFill>
                    <a:schemeClr val="bg1">
                      <a:lumMod val="95000"/>
                    </a:schemeClr>
                  </a:solidFill>
                  <a:latin typeface="Courier New" pitchFamily="49" charset="0"/>
                  <a:cs typeface="Courier New" pitchFamily="49" charset="0"/>
                </a:rPr>
                <a:t>A Giant, Armed for Cyber War</a:t>
              </a:r>
              <a:r>
                <a:rPr lang="en-US" sz="2400" dirty="0" smtClean="0">
                  <a:solidFill>
                    <a:schemeClr val="bg1">
                      <a:lumMod val="95000"/>
                    </a:schemeClr>
                  </a:solidFill>
                </a:rPr>
                <a:t>, </a:t>
              </a:r>
            </a:p>
            <a:p>
              <a:pPr lvl="1"/>
              <a:r>
                <a:rPr lang="en-US" sz="2400" dirty="0" smtClean="0">
                  <a:solidFill>
                    <a:schemeClr val="bg1">
                      <a:lumMod val="95000"/>
                    </a:schemeClr>
                  </a:solidFill>
                </a:rPr>
                <a:t>Josh </a:t>
              </a:r>
              <a:r>
                <a:rPr lang="en-US" sz="2400" dirty="0" err="1" smtClean="0">
                  <a:solidFill>
                    <a:schemeClr val="bg1">
                      <a:lumMod val="95000"/>
                    </a:schemeClr>
                  </a:solidFill>
                </a:rPr>
                <a:t>Rogin</a:t>
              </a:r>
              <a:r>
                <a:rPr lang="en-US" sz="2400" dirty="0" smtClean="0">
                  <a:solidFill>
                    <a:schemeClr val="bg1">
                      <a:lumMod val="95000"/>
                    </a:schemeClr>
                  </a:solidFill>
                </a:rPr>
                <a:t>, CQ Weekly in Focus, May 2, 2009</a:t>
              </a:r>
              <a:endParaRPr lang="en-US" sz="2400" dirty="0">
                <a:solidFill>
                  <a:schemeClr val="bg1">
                    <a:lumMod val="95000"/>
                  </a:schemeClr>
                </a:solidFill>
              </a:endParaRPr>
            </a:p>
          </p:txBody>
        </p:sp>
        <p:sp>
          <p:nvSpPr>
            <p:cNvPr id="10" name="TextBox 9"/>
            <p:cNvSpPr txBox="1"/>
            <p:nvPr/>
          </p:nvSpPr>
          <p:spPr>
            <a:xfrm>
              <a:off x="1295400" y="3647182"/>
              <a:ext cx="7162800" cy="1077218"/>
            </a:xfrm>
            <a:prstGeom prst="rect">
              <a:avLst/>
            </a:prstGeom>
            <a:grpFill/>
          </p:spPr>
          <p:txBody>
            <a:bodyPr wrap="square" rtlCol="0">
              <a:spAutoFit/>
            </a:bodyPr>
            <a:lstStyle/>
            <a:p>
              <a:r>
                <a:rPr lang="en-US" sz="3200" dirty="0" smtClean="0">
                  <a:solidFill>
                    <a:schemeClr val="bg1"/>
                  </a:solidFill>
                </a:rPr>
                <a:t>Estimated number  “Patriotic Hackers” </a:t>
              </a:r>
            </a:p>
            <a:p>
              <a:r>
                <a:rPr lang="en-US" sz="3200" dirty="0" smtClean="0">
                  <a:solidFill>
                    <a:schemeClr val="bg1"/>
                  </a:solidFill>
                </a:rPr>
                <a:t>      working for the PRC:  </a:t>
              </a:r>
              <a:r>
                <a:rPr lang="en-US" sz="3200" b="1" dirty="0" smtClean="0">
                  <a:solidFill>
                    <a:schemeClr val="bg1"/>
                  </a:solidFill>
                </a:rPr>
                <a:t>50K ~ 100K</a:t>
              </a:r>
            </a:p>
          </p:txBody>
        </p:sp>
      </p:grpSp>
    </p:spTree>
  </p:cSld>
  <p:clrMapOvr>
    <a:masterClrMapping/>
  </p:clrMapOvr>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Misinformation</a:t>
            </a:r>
            <a:endParaRPr lang="en-US" dirty="0"/>
          </a:p>
        </p:txBody>
      </p:sp>
      <p:sp>
        <p:nvSpPr>
          <p:cNvPr id="4" name="TextBox 3"/>
          <p:cNvSpPr txBox="1"/>
          <p:nvPr/>
        </p:nvSpPr>
        <p:spPr>
          <a:xfrm>
            <a:off x="1109943" y="1752600"/>
            <a:ext cx="6662457" cy="3539430"/>
          </a:xfrm>
          <a:prstGeom prst="rect">
            <a:avLst/>
          </a:prstGeom>
          <a:noFill/>
        </p:spPr>
        <p:txBody>
          <a:bodyPr wrap="square" rtlCol="0">
            <a:spAutoFit/>
          </a:bodyPr>
          <a:lstStyle/>
          <a:p>
            <a:r>
              <a:rPr lang="en-US" sz="3200" i="1" dirty="0" smtClean="0">
                <a:latin typeface="Times New Roman" pitchFamily="18" charset="0"/>
                <a:cs typeface="Times New Roman" pitchFamily="18" charset="0"/>
              </a:rPr>
              <a:t>It’s impossible for our students to hack Google and US companies, they are just high school graduates and not at an  advanced level.</a:t>
            </a:r>
          </a:p>
          <a:p>
            <a:endParaRPr lang="en-US" sz="3200" i="1" dirty="0" smtClean="0">
              <a:latin typeface="Times New Roman" pitchFamily="18" charset="0"/>
              <a:cs typeface="Times New Roman" pitchFamily="18" charset="0"/>
            </a:endParaRPr>
          </a:p>
          <a:p>
            <a:r>
              <a:rPr lang="en-US" sz="3200" dirty="0" smtClean="0"/>
              <a:t>	Dean </a:t>
            </a:r>
            <a:r>
              <a:rPr lang="en-US" sz="3200" dirty="0" err="1" smtClean="0"/>
              <a:t>Shao</a:t>
            </a:r>
            <a:r>
              <a:rPr lang="en-US" sz="3200" dirty="0" smtClean="0"/>
              <a:t> (</a:t>
            </a:r>
            <a:r>
              <a:rPr lang="en-US" sz="3200" dirty="0" err="1" smtClean="0"/>
              <a:t>Lanxiang</a:t>
            </a:r>
            <a:r>
              <a:rPr lang="en-US" sz="3200" dirty="0" smtClean="0"/>
              <a:t> University)</a:t>
            </a:r>
          </a:p>
          <a:p>
            <a:r>
              <a:rPr lang="en-US" sz="3200" dirty="0" smtClean="0"/>
              <a:t>	NY Times, 5/19/10</a:t>
            </a:r>
          </a:p>
        </p:txBody>
      </p:sp>
    </p:spTree>
  </p:cSld>
  <p:clrMapOvr>
    <a:masterClrMapping/>
  </p:clrMapOvr>
  <p:timing>
    <p:tnLst>
      <p:par>
        <p:cTn xmlns:p14="http://schemas.microsoft.com/office/powerpoint/2010/mai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p:custDataLst>
              <p:tags r:id="rId1"/>
            </p:custDataLst>
          </p:nvPr>
        </p:nvSpPr>
        <p:spPr/>
        <p:txBody>
          <a:bodyPr/>
          <a:lstStyle/>
          <a:p>
            <a:pPr fontAlgn="auto">
              <a:spcAft>
                <a:spcPts val="0"/>
              </a:spcAft>
              <a:defRPr/>
            </a:pPr>
            <a:r>
              <a:rPr lang="en-US" smtClean="0"/>
              <a:t>Costs of Computer Viruses</a:t>
            </a:r>
          </a:p>
        </p:txBody>
      </p:sp>
      <p:sp>
        <p:nvSpPr>
          <p:cNvPr id="15363" name="Rectangle 3"/>
          <p:cNvSpPr>
            <a:spLocks noGrp="1" noChangeArrowheads="1"/>
          </p:cNvSpPr>
          <p:nvPr>
            <p:ph idx="1"/>
            <p:custDataLst>
              <p:tags r:id="rId2"/>
            </p:custDataLst>
          </p:nvPr>
        </p:nvSpPr>
        <p:spPr/>
        <p:txBody>
          <a:bodyPr/>
          <a:lstStyle/>
          <a:p>
            <a:r>
              <a:rPr lang="en-US" smtClean="0"/>
              <a:t>2000 FBI survey: Large corporations placed annual losses from attacks above $1 million per company</a:t>
            </a:r>
          </a:p>
          <a:p>
            <a:r>
              <a:rPr lang="en-US" smtClean="0"/>
              <a:t>Thousands of large corporations nationwide in the U.S.A.</a:t>
            </a:r>
          </a:p>
          <a:p>
            <a:r>
              <a:rPr lang="en-US" smtClean="0"/>
              <a:t>Companies often cover up the worst cases</a:t>
            </a:r>
          </a:p>
          <a:p>
            <a:r>
              <a:rPr lang="en-US" smtClean="0"/>
              <a:t>Does not include cost of security measures</a:t>
            </a:r>
          </a:p>
        </p:txBody>
      </p:sp>
      <p:sp>
        <p:nvSpPr>
          <p:cNvPr id="15364"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D8F265D-3F23-4FFA-AEA5-87EC9DACD3E8}" type="slidenum">
              <a:rPr lang="en-US">
                <a:latin typeface="Verdana" pitchFamily="34" charset="0"/>
                <a:cs typeface="Arial" pitchFamily="34" charset="0"/>
              </a:rPr>
              <a:pPr/>
              <a:t>8</a:t>
            </a:fld>
            <a:endParaRPr lang="en-US">
              <a:latin typeface="Verdana"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custDataLst>
              <p:tags r:id="rId1"/>
            </p:custDataLst>
          </p:nvPr>
        </p:nvSpPr>
        <p:spPr/>
        <p:txBody>
          <a:bodyPr/>
          <a:lstStyle/>
          <a:p>
            <a:pPr fontAlgn="auto">
              <a:spcAft>
                <a:spcPts val="0"/>
              </a:spcAft>
              <a:defRPr/>
            </a:pPr>
            <a:r>
              <a:rPr lang="en-US" smtClean="0"/>
              <a:t>Virus Costs: Example 1</a:t>
            </a:r>
          </a:p>
        </p:txBody>
      </p:sp>
      <p:sp>
        <p:nvSpPr>
          <p:cNvPr id="16387" name="Rectangle 3"/>
          <p:cNvSpPr>
            <a:spLocks noGrp="1" noChangeArrowheads="1"/>
          </p:cNvSpPr>
          <p:nvPr>
            <p:ph idx="1"/>
            <p:custDataLst>
              <p:tags r:id="rId2"/>
            </p:custDataLst>
          </p:nvPr>
        </p:nvSpPr>
        <p:spPr/>
        <p:txBody>
          <a:bodyPr/>
          <a:lstStyle/>
          <a:p>
            <a:r>
              <a:rPr lang="en-US" smtClean="0"/>
              <a:t>26-April-1999 time bomb: “Chernobyl”</a:t>
            </a:r>
          </a:p>
          <a:p>
            <a:r>
              <a:rPr lang="en-US" smtClean="0"/>
              <a:t>Wrote random garbage all over the hard disk until the PC crashed</a:t>
            </a:r>
          </a:p>
          <a:p>
            <a:r>
              <a:rPr lang="en-US" smtClean="0"/>
              <a:t>$250 million lost in one day in Korea alone; widespread across Asia</a:t>
            </a:r>
          </a:p>
          <a:p>
            <a:r>
              <a:rPr lang="en-US" smtClean="0"/>
              <a:t>Hard to quantify cost of lost files, time spent reinstalling OS and applications, etc.</a:t>
            </a:r>
          </a:p>
        </p:txBody>
      </p:sp>
      <p:sp>
        <p:nvSpPr>
          <p:cNvPr id="16388" name="Slide Number Placeholder 3"/>
          <p:cNvSpPr>
            <a:spLocks noGrp="1"/>
          </p:cNvSpPr>
          <p:nvPr>
            <p:ph type="sldNum" sz="quarter" idx="12"/>
          </p:nvPr>
        </p:nvSpPr>
        <p:spPr bwMode="auto">
          <a:noFill/>
          <a:ln>
            <a:miter lim="800000"/>
            <a:headEnd/>
            <a:tailEnd/>
          </a:ln>
        </p:spPr>
        <p:txBody>
          <a:bodyPr wrap="square" lIns="91440" tIns="45720" rIns="91440" bIns="45720" numCol="1" anchorCtr="0" compatLnSpc="1">
            <a:prstTxWarp prst="textNoShape">
              <a:avLst/>
            </a:prstTxWarp>
          </a:bodyPr>
          <a:lstStyle/>
          <a:p>
            <a:fld id="{9372AD97-8467-4295-B3AC-34CF2DAD876A}" type="slidenum">
              <a:rPr lang="en-US">
                <a:latin typeface="Verdana" pitchFamily="34" charset="0"/>
                <a:cs typeface="Arial" pitchFamily="34" charset="0"/>
              </a:rPr>
              <a:pPr/>
              <a:t>9</a:t>
            </a:fld>
            <a:endParaRPr lang="en-US">
              <a:latin typeface="Verdana" pitchFamily="34" charset="0"/>
              <a:cs typeface="Arial" pitchFamily="34" charset="0"/>
            </a:endParaRPr>
          </a:p>
        </p:txBody>
      </p:sp>
    </p:spTree>
  </p:cSld>
  <p:clrMapOvr>
    <a:masterClrMapping/>
  </p:clrMapOvr>
  <p:timing>
    <p:tnLst>
      <p:par>
        <p:cTn xmlns:p14="http://schemas.microsoft.com/office/powerpoint/2010/mai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1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2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0.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1.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2.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3.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3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4.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5.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6.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7.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8.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ags/tag9.xml><?xml version="1.0" encoding="utf-8"?>
<p:tagLst xmlns:a="http://schemas.openxmlformats.org/drawingml/2006/main" xmlns:r="http://schemas.openxmlformats.org/officeDocument/2006/relationships" xmlns:p="http://schemas.openxmlformats.org/presentationml/2006/main">
  <p:tag name="_INSTRUCTOR VIEW19C14C36-AC8E-43BC-9DB6-C2AAF774C7DC|PANE__TAG" val="_"/>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358</TotalTime>
  <Words>1377</Words>
  <Application>Microsoft Macintosh PowerPoint</Application>
  <PresentationFormat>On-screen Show (4:3)</PresentationFormat>
  <Paragraphs>179</Paragraphs>
  <Slides>23</Slides>
  <Notes>21</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Office Theme</vt:lpstr>
      <vt:lpstr>CS 4440/7440 Malware Analysis &amp; Defense</vt:lpstr>
      <vt:lpstr>Class Information</vt:lpstr>
      <vt:lpstr>Class Information</vt:lpstr>
      <vt:lpstr>Malicious Software (Malware)</vt:lpstr>
      <vt:lpstr>Who are the Black Hats?</vt:lpstr>
      <vt:lpstr>One Country’s Example</vt:lpstr>
      <vt:lpstr>Misinformation</vt:lpstr>
      <vt:lpstr>Costs of Computer Viruses</vt:lpstr>
      <vt:lpstr>Virus Costs: Example 1</vt:lpstr>
      <vt:lpstr>Virus Costs: Example 2</vt:lpstr>
      <vt:lpstr>Virus Costs: Conclusion</vt:lpstr>
      <vt:lpstr>Computer Ethics</vt:lpstr>
      <vt:lpstr>Ethics Pledge</vt:lpstr>
      <vt:lpstr>Ethics Pledge Points</vt:lpstr>
      <vt:lpstr>Example: 1988 Morris Worm</vt:lpstr>
      <vt:lpstr>Morris Worm Lessons</vt:lpstr>
      <vt:lpstr>Criminal Prosecution</vt:lpstr>
      <vt:lpstr>Ethics Violations</vt:lpstr>
      <vt:lpstr>ACM Code of Ethics</vt:lpstr>
      <vt:lpstr>Ethics Questions</vt:lpstr>
      <vt:lpstr>My Expectations</vt:lpstr>
      <vt:lpstr>My Expectations</vt:lpstr>
      <vt:lpstr>Reading Assignment*</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4001/7001 Malware Analysis &amp; Defense</dc:title>
  <dc:creator>Your User Name</dc:creator>
  <cp:lastModifiedBy>William Harrison</cp:lastModifiedBy>
  <cp:revision>27</cp:revision>
  <dcterms:created xsi:type="dcterms:W3CDTF">2010-08-21T19:42:12Z</dcterms:created>
  <dcterms:modified xsi:type="dcterms:W3CDTF">2017-01-18T19:44:23Z</dcterms:modified>
</cp:coreProperties>
</file>