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80" r:id="rId3"/>
    <p:sldId id="257" r:id="rId4"/>
    <p:sldId id="258" r:id="rId5"/>
    <p:sldId id="259" r:id="rId6"/>
    <p:sldId id="281" r:id="rId7"/>
    <p:sldId id="260" r:id="rId8"/>
    <p:sldId id="261" r:id="rId9"/>
    <p:sldId id="262" r:id="rId10"/>
    <p:sldId id="263" r:id="rId11"/>
    <p:sldId id="264" r:id="rId12"/>
    <p:sldId id="283" r:id="rId13"/>
    <p:sldId id="265" r:id="rId14"/>
    <p:sldId id="266" r:id="rId15"/>
    <p:sldId id="267" r:id="rId16"/>
    <p:sldId id="269" r:id="rId17"/>
    <p:sldId id="284" r:id="rId18"/>
    <p:sldId id="270" r:id="rId19"/>
    <p:sldId id="271" r:id="rId20"/>
    <p:sldId id="272" r:id="rId21"/>
    <p:sldId id="273" r:id="rId22"/>
    <p:sldId id="274" r:id="rId23"/>
    <p:sldId id="275" r:id="rId24"/>
    <p:sldId id="282" r:id="rId25"/>
    <p:sldId id="276" r:id="rId26"/>
    <p:sldId id="277" r:id="rId27"/>
    <p:sldId id="278" r:id="rId28"/>
    <p:sldId id="279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17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C54A9-66D1-8C49-A2EF-61F8579FE647}" type="datetimeFigureOut">
              <a:rPr lang="en-US" smtClean="0"/>
              <a:t>2/22/17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AD754-091B-7842-9E95-CEFDA48BC3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80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Bitstream Vera Sans" charset="0"/>
              </a:defRPr>
            </a:lvl1pPr>
            <a:lvl2pPr marL="666723" indent="-256432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2pPr>
            <a:lvl3pPr marL="1025728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3pPr>
            <a:lvl4pPr marL="1436019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4pPr>
            <a:lvl5pPr marL="1846311" indent="-205146" eaLnBrk="0"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5pPr>
            <a:lvl6pPr marL="2256602" indent="-20514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6pPr>
            <a:lvl7pPr marL="2666893" indent="-20514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7pPr>
            <a:lvl8pPr marL="3077185" indent="-20514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8pPr>
            <a:lvl9pPr marL="3487476" indent="-205146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649628" algn="l"/>
                <a:tab pos="1299256" algn="l"/>
                <a:tab pos="1948884" algn="l"/>
                <a:tab pos="2598511" algn="l"/>
              </a:tabLst>
              <a:defRPr>
                <a:solidFill>
                  <a:schemeClr val="tx1"/>
                </a:solidFill>
                <a:latin typeface="Arial" charset="0"/>
                <a:ea typeface="Bitstream Vera Sans" charset="0"/>
                <a:cs typeface="Bitstream Vera Sans" charset="0"/>
              </a:defRPr>
            </a:lvl9pPr>
          </a:lstStyle>
          <a:p>
            <a:pPr eaLnBrk="1"/>
            <a:fld id="{45862784-AFF4-7A41-B27C-B732FE7B27C0}" type="slidenum">
              <a:rPr lang="en-GB">
                <a:solidFill>
                  <a:srgbClr val="000000"/>
                </a:solidFill>
                <a:latin typeface="Times New Roman" charset="0"/>
              </a:rPr>
              <a:pPr eaLnBrk="1"/>
              <a:t>12</a:t>
            </a:fld>
            <a:endParaRPr lang="en-GB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1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360" y="4342534"/>
            <a:ext cx="5486681" cy="403369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is those </a:t>
            </a:r>
            <a:r>
              <a:rPr lang="en-US" dirty="0" err="1" smtClean="0"/>
              <a:t>addb’s</a:t>
            </a:r>
            <a:r>
              <a:rPr lang="en-US" dirty="0" smtClean="0"/>
              <a:t> doing? Nothing useful at all.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1AD754-091B-7842-9E95-CEFDA48BC3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21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20FDC25-6559-4C1A-8EEB-2B9B4694C70D}" type="datetimeFigureOut">
              <a:rPr lang="en-US" smtClean="0"/>
              <a:pPr/>
              <a:t>2/22/17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33132F-7A98-4277-9614-F202C7FD6A1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eweb.ucsd.edu/~hovav/papers/s07.htm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Return-Oriented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CS4440/7440 Malware Analysis and Defense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Return-Oriented Programming</a:t>
            </a:r>
          </a:p>
        </p:txBody>
      </p:sp>
      <p:sp>
        <p:nvSpPr>
          <p:cNvPr id="3789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4264025"/>
            <a:ext cx="8229600" cy="2212975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Stack pointer </a:t>
            </a:r>
            <a:r>
              <a:rPr lang="en-US" dirty="0" smtClean="0"/>
              <a:t>(ESP) determines which instruction sequence to fetch and execute</a:t>
            </a:r>
          </a:p>
          <a:p>
            <a:r>
              <a:rPr lang="en-US" dirty="0" smtClean="0"/>
              <a:t>Processor doesn’t automatically increment ESP</a:t>
            </a:r>
          </a:p>
          <a:p>
            <a:pPr lvl="1"/>
            <a:r>
              <a:rPr lang="en-US" dirty="0" smtClean="0"/>
              <a:t>But the RET at end of each instruction sequence does</a:t>
            </a:r>
          </a:p>
        </p:txBody>
      </p:sp>
      <p:pic>
        <p:nvPicPr>
          <p:cNvPr id="37892" name="Picture 5" descr="rop-insn-try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00200"/>
            <a:ext cx="56388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No-ops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733800"/>
            <a:ext cx="8229600" cy="2971800"/>
          </a:xfrm>
        </p:spPr>
        <p:txBody>
          <a:bodyPr/>
          <a:lstStyle/>
          <a:p>
            <a:r>
              <a:rPr lang="en-US" dirty="0" smtClean="0"/>
              <a:t>No-op instruction does nothing but advance EIP</a:t>
            </a:r>
          </a:p>
          <a:p>
            <a:r>
              <a:rPr lang="en-US" dirty="0" smtClean="0"/>
              <a:t>Return-oriented equivalent</a:t>
            </a:r>
          </a:p>
          <a:p>
            <a:pPr lvl="1"/>
            <a:r>
              <a:rPr lang="en-US" dirty="0" smtClean="0"/>
              <a:t>Point to return instruction</a:t>
            </a:r>
          </a:p>
          <a:p>
            <a:pPr lvl="1"/>
            <a:r>
              <a:rPr lang="en-US" dirty="0" smtClean="0"/>
              <a:t>Advances ESP</a:t>
            </a:r>
          </a:p>
          <a:p>
            <a:r>
              <a:rPr lang="en-US" dirty="0" smtClean="0"/>
              <a:t>Useful in a NOP sled  </a:t>
            </a:r>
            <a:r>
              <a:rPr lang="en-US" dirty="0" smtClean="0">
                <a:solidFill>
                  <a:srgbClr val="C00000"/>
                </a:solidFill>
              </a:rPr>
              <a:t>(what’s that?)</a:t>
            </a:r>
          </a:p>
        </p:txBody>
      </p:sp>
      <p:pic>
        <p:nvPicPr>
          <p:cNvPr id="38916" name="Picture 3" descr="rop-nops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52400"/>
            <a:ext cx="7315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0918"/>
            <a:ext cx="8229311" cy="1063825"/>
          </a:xfrm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 smtClean="0">
                <a:latin typeface="Arial" charset="0"/>
                <a:cs typeface="Bitstream Vera Sans" charset="0"/>
              </a:rPr>
              <a:t>What's a NOP Sled?</a:t>
            </a:r>
            <a:endParaRPr lang="en-GB" dirty="0">
              <a:latin typeface="Arial" charset="0"/>
              <a:cs typeface="Bitstream Vera Sans" charset="0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4851" y="1658358"/>
            <a:ext cx="8229312" cy="4443881"/>
          </a:xfrm>
        </p:spPr>
        <p:txBody>
          <a:bodyPr lIns="82945" tIns="41473" rIns="82945" bIns="41473"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 dirty="0">
                <a:latin typeface="Arial" charset="0"/>
                <a:cs typeface="Bitstream Vera Sans" charset="0"/>
              </a:rPr>
              <a:t>Determining the correct offset for injecting code is not easy;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 dirty="0">
                <a:latin typeface="Arial" charset="0"/>
                <a:cs typeface="Bitstream Vera Sans" charset="0"/>
              </a:rPr>
              <a:t>NOP (non operation) sled can be used to increase the number of potential offsets;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 dirty="0">
                <a:latin typeface="Arial" charset="0"/>
                <a:cs typeface="Bitstream Vera Sans" charset="0"/>
              </a:rPr>
              <a:t>Generally, we can fill in the beginning of </a:t>
            </a:r>
            <a:r>
              <a:rPr lang="en-GB" sz="2200" dirty="0" err="1">
                <a:latin typeface="Arial" charset="0"/>
                <a:cs typeface="Bitstream Vera Sans" charset="0"/>
              </a:rPr>
              <a:t>shellcode</a:t>
            </a:r>
            <a:r>
              <a:rPr lang="en-GB" sz="2200" dirty="0">
                <a:latin typeface="Arial" charset="0"/>
                <a:cs typeface="Bitstream Vera Sans" charset="0"/>
              </a:rPr>
              <a:t> with NOPs.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 dirty="0">
                <a:latin typeface="Arial" charset="0"/>
                <a:cs typeface="Bitstream Vera Sans" charset="0"/>
              </a:rPr>
              <a:t>The </a:t>
            </a:r>
            <a:r>
              <a:rPr lang="en-GB" sz="2200" dirty="0" err="1">
                <a:latin typeface="Arial" charset="0"/>
                <a:cs typeface="Bitstream Vera Sans" charset="0"/>
              </a:rPr>
              <a:t>opcode</a:t>
            </a:r>
            <a:r>
              <a:rPr lang="en-GB" sz="2200" dirty="0">
                <a:latin typeface="Arial" charset="0"/>
                <a:cs typeface="Bitstream Vera Sans" charset="0"/>
              </a:rPr>
              <a:t> for NOP is 0x90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sz="2200" dirty="0">
                <a:latin typeface="Arial" charset="0"/>
                <a:cs typeface="Bitstream Vera Sans" charset="0"/>
              </a:rPr>
              <a:t>EX: </a:t>
            </a:r>
            <a:r>
              <a:rPr lang="en-GB" sz="2200" dirty="0" err="1">
                <a:solidFill>
                  <a:srgbClr val="0047FF"/>
                </a:solidFill>
                <a:latin typeface="Arial" charset="0"/>
                <a:cs typeface="Bitstream Vera Sans" charset="0"/>
              </a:rPr>
              <a:t>shellcode</a:t>
            </a:r>
            <a:r>
              <a:rPr lang="en-GB" sz="2200" dirty="0">
                <a:solidFill>
                  <a:srgbClr val="0047FF"/>
                </a:solidFill>
                <a:latin typeface="Arial" charset="0"/>
                <a:cs typeface="Bitstream Vera Sans" charset="0"/>
              </a:rPr>
              <a:t>[]=</a:t>
            </a:r>
            <a:r>
              <a:rPr lang="ja-JP" altLang="en-GB" sz="2200" dirty="0">
                <a:solidFill>
                  <a:srgbClr val="0047FF"/>
                </a:solidFill>
                <a:latin typeface="Arial" charset="0"/>
                <a:cs typeface="Bitstream Vera Sans" charset="0"/>
              </a:rPr>
              <a:t>”</a:t>
            </a:r>
            <a:r>
              <a:rPr lang="en-GB" sz="2200" dirty="0">
                <a:solidFill>
                  <a:srgbClr val="FF3333"/>
                </a:solidFill>
                <a:latin typeface="Arial" charset="0"/>
                <a:cs typeface="Bitstream Vera Sans" charset="0"/>
              </a:rPr>
              <a:t>\x90\x90\x90</a:t>
            </a:r>
            <a:r>
              <a:rPr lang="en-GB" sz="2200" dirty="0">
                <a:solidFill>
                  <a:srgbClr val="0047FF"/>
                </a:solidFill>
                <a:latin typeface="Arial" charset="0"/>
                <a:cs typeface="Bitstream Vera Sans" charset="0"/>
              </a:rPr>
              <a:t>\x31\</a:t>
            </a:r>
            <a:r>
              <a:rPr lang="en-GB" sz="2200" dirty="0" err="1">
                <a:solidFill>
                  <a:srgbClr val="0047FF"/>
                </a:solidFill>
                <a:latin typeface="Arial" charset="0"/>
                <a:cs typeface="Bitstream Vera Sans" charset="0"/>
              </a:rPr>
              <a:t>xdb</a:t>
            </a:r>
            <a:r>
              <a:rPr lang="en-GB" sz="2200" dirty="0">
                <a:solidFill>
                  <a:srgbClr val="0047FF"/>
                </a:solidFill>
                <a:latin typeface="Arial" charset="0"/>
                <a:cs typeface="Bitstream Vera Sans" charset="0"/>
              </a:rPr>
              <a:t>\xb0\x01\</a:t>
            </a:r>
            <a:r>
              <a:rPr lang="en-GB" sz="2200" dirty="0" err="1">
                <a:solidFill>
                  <a:srgbClr val="0047FF"/>
                </a:solidFill>
                <a:latin typeface="Arial" charset="0"/>
                <a:cs typeface="Bitstream Vera Sans" charset="0"/>
              </a:rPr>
              <a:t>xcd</a:t>
            </a:r>
            <a:r>
              <a:rPr lang="en-GB" sz="2200" dirty="0">
                <a:solidFill>
                  <a:srgbClr val="0047FF"/>
                </a:solidFill>
                <a:latin typeface="Arial" charset="0"/>
                <a:cs typeface="Bitstream Vera Sans" charset="0"/>
              </a:rPr>
              <a:t>\x80</a:t>
            </a:r>
            <a:r>
              <a:rPr lang="ja-JP" altLang="en-GB" sz="2200" dirty="0" smtClean="0">
                <a:solidFill>
                  <a:srgbClr val="0047FF"/>
                </a:solidFill>
                <a:latin typeface="Arial" charset="0"/>
                <a:cs typeface="Bitstream Vera Sans" charset="0"/>
              </a:rPr>
              <a:t>”</a:t>
            </a:r>
            <a:endParaRPr lang="en-GB" sz="2200" dirty="0">
              <a:solidFill>
                <a:srgbClr val="0047FF"/>
              </a:solidFill>
              <a:latin typeface="Arial" charset="0"/>
              <a:cs typeface="Bitstream Ver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465265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Immediate Constants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3075"/>
            <a:ext cx="8229600" cy="1965325"/>
          </a:xfrm>
        </p:spPr>
        <p:txBody>
          <a:bodyPr/>
          <a:lstStyle/>
          <a:p>
            <a:r>
              <a:rPr lang="en-US" dirty="0" smtClean="0"/>
              <a:t>Instructions can encode constants</a:t>
            </a:r>
          </a:p>
          <a:p>
            <a:r>
              <a:rPr lang="en-US" dirty="0" smtClean="0"/>
              <a:t>Return-oriented equivalent</a:t>
            </a:r>
          </a:p>
          <a:p>
            <a:pPr lvl="1"/>
            <a:r>
              <a:rPr lang="en-US" dirty="0" smtClean="0"/>
              <a:t>Store on the stack</a:t>
            </a:r>
          </a:p>
          <a:p>
            <a:pPr lvl="1"/>
            <a:r>
              <a:rPr lang="en-US" dirty="0" smtClean="0"/>
              <a:t>Pop into register to use</a:t>
            </a:r>
          </a:p>
        </p:txBody>
      </p:sp>
      <p:pic>
        <p:nvPicPr>
          <p:cNvPr id="39940" name="Picture 5" descr="rop-immed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914400"/>
            <a:ext cx="7315200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19800" y="1657290"/>
            <a:ext cx="159681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 smtClean="0"/>
              <a:t>pop %</a:t>
            </a:r>
            <a:r>
              <a:rPr lang="en-US" sz="2000" dirty="0" err="1" smtClean="0"/>
              <a:t>eax</a:t>
            </a:r>
            <a:r>
              <a:rPr lang="en-US" sz="2000" dirty="0" smtClean="0"/>
              <a:t>; ret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Control Flow</a:t>
            </a:r>
          </a:p>
        </p:txBody>
      </p:sp>
      <p:pic>
        <p:nvPicPr>
          <p:cNvPr id="40963" name="Picture 5" descr="rop-jump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066800"/>
            <a:ext cx="732155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4283075"/>
            <a:ext cx="822960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rgbClr val="008080"/>
              </a:buClr>
              <a:buFont typeface="Monotype Sorts" pitchFamily="2" charset="2"/>
              <a:buChar char="u"/>
              <a:defRPr/>
            </a:pPr>
            <a:r>
              <a:rPr kumimoji="1" lang="en-US" sz="2800" kern="0" dirty="0">
                <a:solidFill>
                  <a:srgbClr val="000000"/>
                </a:solidFill>
                <a:latin typeface="Tahoma"/>
              </a:rPr>
              <a:t>Ordinary programming</a:t>
            </a:r>
          </a:p>
          <a:p>
            <a:pPr marL="742950" lvl="1" indent="-285750">
              <a:buClr>
                <a:srgbClr val="008080"/>
              </a:buClr>
              <a:defRPr/>
            </a:pPr>
            <a:r>
              <a:rPr kumimoji="1" lang="en-US" kern="0" dirty="0">
                <a:solidFill>
                  <a:srgbClr val="3366FF"/>
                </a:solidFill>
                <a:latin typeface="Tahoma"/>
              </a:rPr>
              <a:t>(Conditionally) set EIP to new value</a:t>
            </a:r>
          </a:p>
          <a:p>
            <a:pPr marL="342900" indent="-342900">
              <a:buClr>
                <a:srgbClr val="008080"/>
              </a:buClr>
              <a:buFont typeface="Monotype Sorts" pitchFamily="2" charset="2"/>
              <a:buChar char="u"/>
              <a:defRPr/>
            </a:pPr>
            <a:r>
              <a:rPr kumimoji="1" lang="en-US" sz="2800" kern="0" dirty="0">
                <a:solidFill>
                  <a:srgbClr val="000000"/>
                </a:solidFill>
                <a:latin typeface="Tahoma"/>
              </a:rPr>
              <a:t>Return-oriented equivalent</a:t>
            </a:r>
          </a:p>
          <a:p>
            <a:pPr marL="742950" lvl="1" indent="-285750">
              <a:buClr>
                <a:srgbClr val="008080"/>
              </a:buClr>
              <a:defRPr/>
            </a:pPr>
            <a:r>
              <a:rPr kumimoji="1" lang="en-US" kern="0" dirty="0">
                <a:solidFill>
                  <a:srgbClr val="3366FF"/>
                </a:solidFill>
                <a:latin typeface="Tahoma"/>
              </a:rPr>
              <a:t>(Conditionally) set ESP to new value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585200" cy="914400"/>
          </a:xfrm>
        </p:spPr>
        <p:txBody>
          <a:bodyPr/>
          <a:lstStyle/>
          <a:p>
            <a:r>
              <a:rPr lang="en-US" smtClean="0"/>
              <a:t>Gadgets: Multi-instruction Sequences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038600"/>
            <a:ext cx="8229600" cy="2574925"/>
          </a:xfrm>
        </p:spPr>
        <p:txBody>
          <a:bodyPr/>
          <a:lstStyle/>
          <a:p>
            <a:r>
              <a:rPr lang="en-US" dirty="0" smtClean="0"/>
              <a:t>Sometimes more than one instruction sequence needed to encode logical unit</a:t>
            </a:r>
          </a:p>
          <a:p>
            <a:r>
              <a:rPr lang="en-US" dirty="0" smtClean="0"/>
              <a:t>Example: load from memory into register</a:t>
            </a:r>
          </a:p>
          <a:p>
            <a:pPr lvl="1"/>
            <a:r>
              <a:rPr lang="en-US" dirty="0" smtClean="0"/>
              <a:t>Load address of source word into EAX</a:t>
            </a:r>
          </a:p>
          <a:p>
            <a:pPr lvl="1"/>
            <a:r>
              <a:rPr lang="en-US" dirty="0" smtClean="0"/>
              <a:t>Load memory at (EAX) into EBX</a:t>
            </a:r>
          </a:p>
        </p:txBody>
      </p:sp>
      <p:pic>
        <p:nvPicPr>
          <p:cNvPr id="41988" name="Picture 5" descr="load-mem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0925" y="1143000"/>
            <a:ext cx="6438900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Gadget Design</a:t>
            </a:r>
          </a:p>
        </p:txBody>
      </p:sp>
      <p:sp>
        <p:nvSpPr>
          <p:cNvPr id="4403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Testbed</a:t>
            </a:r>
            <a:r>
              <a:rPr lang="en-US" dirty="0" smtClean="0"/>
              <a:t>: libc-2.3.5.so, Fedora Core 4</a:t>
            </a:r>
          </a:p>
          <a:p>
            <a:r>
              <a:rPr lang="en-US" dirty="0" smtClean="0"/>
              <a:t>Gadgets built from found code sequences:</a:t>
            </a:r>
          </a:p>
          <a:p>
            <a:pPr lvl="1"/>
            <a:r>
              <a:rPr lang="en-US" dirty="0" smtClean="0"/>
              <a:t>Load-store, arithmetic &amp; logic, control flow, </a:t>
            </a:r>
            <a:r>
              <a:rPr lang="en-US" dirty="0" err="1" smtClean="0"/>
              <a:t>syscalls</a:t>
            </a:r>
            <a:endParaRPr lang="en-US" dirty="0" smtClean="0"/>
          </a:p>
          <a:p>
            <a:r>
              <a:rPr lang="en-US" dirty="0" smtClean="0"/>
              <a:t>“Found” code sequences are challenging to use!</a:t>
            </a:r>
          </a:p>
          <a:p>
            <a:pPr lvl="1"/>
            <a:r>
              <a:rPr lang="en-US" dirty="0" smtClean="0"/>
              <a:t>Short; perform a small unit of work</a:t>
            </a:r>
          </a:p>
          <a:p>
            <a:pPr lvl="1"/>
            <a:r>
              <a:rPr lang="en-US" dirty="0" smtClean="0"/>
              <a:t>No standard function prologue/epilogue</a:t>
            </a:r>
          </a:p>
          <a:p>
            <a:pPr lvl="1"/>
            <a:r>
              <a:rPr lang="en-US" dirty="0" smtClean="0"/>
              <a:t>Haphazard interface, not an ABI (Application Binary Interface)</a:t>
            </a:r>
          </a:p>
          <a:p>
            <a:pPr lvl="1"/>
            <a:r>
              <a:rPr lang="en-US" dirty="0" smtClean="0"/>
              <a:t>Some convenient instructions not always available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Warning to the Curious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 of the challenges of reading the gadget implementations arises from the fact that gadgets are </a:t>
            </a:r>
            <a:r>
              <a:rPr lang="en-US" b="1" dirty="0" smtClean="0"/>
              <a:t>found</a:t>
            </a:r>
            <a:r>
              <a:rPr lang="en-US" dirty="0" smtClean="0"/>
              <a:t> code sequences</a:t>
            </a:r>
          </a:p>
          <a:p>
            <a:pPr lvl="1"/>
            <a:r>
              <a:rPr lang="en-US" dirty="0" smtClean="0"/>
              <a:t>i.e., you have to make do with the code you find</a:t>
            </a:r>
          </a:p>
          <a:p>
            <a:r>
              <a:rPr lang="en-US" dirty="0" smtClean="0"/>
              <a:t>As a consequence, there may be instructions in a gadget that are "useful" and some that are "coincidental"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4191000"/>
            <a:ext cx="68801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addl</a:t>
            </a:r>
            <a:r>
              <a:rPr lang="en-US" sz="3200" dirty="0" smtClean="0"/>
              <a:t> (%</a:t>
            </a:r>
            <a:r>
              <a:rPr lang="en-US" sz="3200" dirty="0" err="1" smtClean="0"/>
              <a:t>eax</a:t>
            </a:r>
            <a:r>
              <a:rPr lang="en-US" sz="3200" dirty="0" smtClean="0"/>
              <a:t>), %</a:t>
            </a:r>
            <a:r>
              <a:rPr lang="en-US" sz="3200" dirty="0" err="1" smtClean="0"/>
              <a:t>esp</a:t>
            </a:r>
            <a:r>
              <a:rPr lang="en-US" sz="3200" dirty="0" smtClean="0"/>
              <a:t> ;  </a:t>
            </a:r>
            <a:r>
              <a:rPr lang="en-US" sz="2400" dirty="0" smtClean="0">
                <a:solidFill>
                  <a:srgbClr val="0000FF"/>
                </a:solidFill>
              </a:rPr>
              <a:t>want %</a:t>
            </a:r>
            <a:r>
              <a:rPr lang="en-US" sz="2400" dirty="0" err="1" smtClean="0">
                <a:solidFill>
                  <a:srgbClr val="0000FF"/>
                </a:solidFill>
              </a:rPr>
              <a:t>esp</a:t>
            </a:r>
            <a:r>
              <a:rPr lang="en-US" sz="2400" dirty="0" smtClean="0">
                <a:solidFill>
                  <a:srgbClr val="0000FF"/>
                </a:solidFill>
              </a:rPr>
              <a:t> := %</a:t>
            </a:r>
            <a:r>
              <a:rPr lang="en-US" sz="2400" dirty="0" err="1" smtClean="0">
                <a:solidFill>
                  <a:srgbClr val="0000FF"/>
                </a:solidFill>
              </a:rPr>
              <a:t>esp</a:t>
            </a:r>
            <a:r>
              <a:rPr lang="en-US" sz="2400" dirty="0" smtClean="0">
                <a:solidFill>
                  <a:srgbClr val="0000FF"/>
                </a:solidFill>
              </a:rPr>
              <a:t>+(%</a:t>
            </a:r>
            <a:r>
              <a:rPr lang="en-US" sz="2400" dirty="0" err="1" smtClean="0">
                <a:solidFill>
                  <a:srgbClr val="0000FF"/>
                </a:solidFill>
              </a:rPr>
              <a:t>eax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  <a:endParaRPr lang="en-US" sz="3200" dirty="0" smtClean="0">
              <a:solidFill>
                <a:srgbClr val="0000FF"/>
              </a:solidFill>
            </a:endParaRPr>
          </a:p>
          <a:p>
            <a:r>
              <a:rPr lang="en-US" sz="3200" dirty="0" err="1" smtClean="0"/>
              <a:t>addb</a:t>
            </a:r>
            <a:r>
              <a:rPr lang="en-US" sz="3200" dirty="0" smtClean="0"/>
              <a:t> %cl, 0(%</a:t>
            </a:r>
            <a:r>
              <a:rPr lang="en-US" sz="3200" dirty="0" err="1" smtClean="0"/>
              <a:t>eax</a:t>
            </a:r>
            <a:r>
              <a:rPr lang="en-US" sz="3200" dirty="0" smtClean="0"/>
              <a:t>) ;  </a:t>
            </a:r>
            <a:r>
              <a:rPr lang="en-US" sz="2400" dirty="0" smtClean="0">
                <a:solidFill>
                  <a:srgbClr val="0000FF"/>
                </a:solidFill>
              </a:rPr>
              <a:t>don't care</a:t>
            </a:r>
          </a:p>
          <a:p>
            <a:r>
              <a:rPr lang="en-US" sz="3200" dirty="0" smtClean="0"/>
              <a:t>ret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6298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Jumps*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178800" cy="4953000"/>
          </a:xfrm>
        </p:spPr>
        <p:txBody>
          <a:bodyPr/>
          <a:lstStyle/>
          <a:p>
            <a:r>
              <a:rPr lang="en-US" dirty="0" err="1" smtClean="0">
                <a:solidFill>
                  <a:srgbClr val="7030A0"/>
                </a:solidFill>
              </a:rPr>
              <a:t>cmp</a:t>
            </a:r>
            <a:r>
              <a:rPr lang="en-US" dirty="0" smtClean="0"/>
              <a:t> compares operands and sets a number of flags in the EFLAGS register</a:t>
            </a:r>
          </a:p>
          <a:p>
            <a:pPr lvl="1"/>
            <a:r>
              <a:rPr lang="en-US" dirty="0" smtClean="0"/>
              <a:t>Luckily, many other ops set EFLAGS as a side effect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jcc</a:t>
            </a:r>
            <a:r>
              <a:rPr lang="en-US" dirty="0" smtClean="0"/>
              <a:t> jumps when flags satisfy certain conditions</a:t>
            </a:r>
          </a:p>
          <a:p>
            <a:pPr lvl="1"/>
            <a:r>
              <a:rPr lang="en-US" dirty="0" smtClean="0"/>
              <a:t>But this causes a change in EIP… not useful </a:t>
            </a:r>
            <a:r>
              <a:rPr lang="en-US" dirty="0" smtClean="0">
                <a:solidFill>
                  <a:srgbClr val="C00000"/>
                </a:solidFill>
              </a:rPr>
              <a:t>(why?)</a:t>
            </a:r>
          </a:p>
          <a:p>
            <a:r>
              <a:rPr lang="en-US" dirty="0" smtClean="0"/>
              <a:t>Need conditional change in </a:t>
            </a:r>
            <a:r>
              <a:rPr lang="en-US" u="sng" dirty="0" smtClean="0"/>
              <a:t>stack</a:t>
            </a:r>
            <a:r>
              <a:rPr lang="en-US" dirty="0" smtClean="0"/>
              <a:t> pointer (ESP)</a:t>
            </a:r>
          </a:p>
          <a:p>
            <a:r>
              <a:rPr lang="en-US" dirty="0" smtClean="0"/>
              <a:t>Strategy:</a:t>
            </a:r>
          </a:p>
          <a:p>
            <a:pPr lvl="1"/>
            <a:r>
              <a:rPr lang="en-US" dirty="0" smtClean="0"/>
              <a:t>Move flags to general-purpose register</a:t>
            </a:r>
          </a:p>
          <a:p>
            <a:pPr lvl="1"/>
            <a:r>
              <a:rPr lang="en-US" dirty="0" smtClean="0"/>
              <a:t>Compute either delta (if flag is 1) or 0 (if flag is 0)</a:t>
            </a:r>
          </a:p>
          <a:p>
            <a:pPr lvl="1"/>
            <a:r>
              <a:rPr lang="en-US" dirty="0" smtClean="0"/>
              <a:t>Perturb ESP by the computed delta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637364" y="5867400"/>
            <a:ext cx="462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* Intricate – talk more about it Wednesday.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1: Perform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3429000"/>
            <a:ext cx="7924800" cy="25908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 err="1" smtClean="0">
                <a:solidFill>
                  <a:srgbClr val="7030A0"/>
                </a:solidFill>
              </a:rPr>
              <a:t>neg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/>
              <a:t>calculates two’s </a:t>
            </a:r>
            <a:r>
              <a:rPr lang="en-US" sz="2400" dirty="0" smtClean="0"/>
              <a:t>complement</a:t>
            </a:r>
          </a:p>
          <a:p>
            <a:pPr lvl="1">
              <a:defRPr/>
            </a:pPr>
            <a:r>
              <a:rPr lang="en-US" sz="2100" dirty="0">
                <a:solidFill>
                  <a:srgbClr val="7F7F7F"/>
                </a:solidFill>
              </a:rPr>
              <a:t>Replaces the value of </a:t>
            </a:r>
            <a:r>
              <a:rPr lang="en-US" sz="2100" dirty="0" smtClean="0">
                <a:solidFill>
                  <a:srgbClr val="7F7F7F"/>
                </a:solidFill>
              </a:rPr>
              <a:t>operand with </a:t>
            </a:r>
            <a:r>
              <a:rPr lang="en-US" sz="2100" dirty="0">
                <a:solidFill>
                  <a:srgbClr val="7F7F7F"/>
                </a:solidFill>
              </a:rPr>
              <a:t>its two's </a:t>
            </a:r>
            <a:r>
              <a:rPr lang="en-US" sz="2100" dirty="0" smtClean="0">
                <a:solidFill>
                  <a:srgbClr val="7F7F7F"/>
                </a:solidFill>
              </a:rPr>
              <a:t>complement</a:t>
            </a:r>
            <a:r>
              <a:rPr lang="en-US" sz="2100" dirty="0">
                <a:solidFill>
                  <a:srgbClr val="7F7F7F"/>
                </a:solidFill>
              </a:rPr>
              <a:t> </a:t>
            </a:r>
            <a:r>
              <a:rPr lang="en-US" sz="2100" dirty="0" smtClean="0">
                <a:solidFill>
                  <a:srgbClr val="7F7F7F"/>
                </a:solidFill>
              </a:rPr>
              <a:t>– equivalent  </a:t>
            </a:r>
            <a:r>
              <a:rPr lang="en-US" sz="2100" dirty="0">
                <a:solidFill>
                  <a:srgbClr val="7F7F7F"/>
                </a:solidFill>
              </a:rPr>
              <a:t>to subtracting the operand from 0.) </a:t>
            </a:r>
            <a:endParaRPr lang="en-US" sz="2100" dirty="0" smtClean="0">
              <a:solidFill>
                <a:srgbClr val="7F7F7F"/>
              </a:solidFill>
            </a:endParaRPr>
          </a:p>
          <a:p>
            <a:pPr lvl="1">
              <a:defRPr/>
            </a:pPr>
            <a:r>
              <a:rPr lang="en-US" sz="2000" dirty="0" smtClean="0">
                <a:solidFill>
                  <a:schemeClr val="accent6"/>
                </a:solidFill>
              </a:rPr>
              <a:t>As a side effect, </a:t>
            </a:r>
            <a:r>
              <a:rPr lang="en-US" sz="2000" dirty="0" smtClean="0">
                <a:solidFill>
                  <a:srgbClr val="C00000"/>
                </a:solidFill>
              </a:rPr>
              <a:t>sets carry flag (CF) </a:t>
            </a:r>
            <a:r>
              <a:rPr lang="en-US" sz="2000" dirty="0" smtClean="0">
                <a:solidFill>
                  <a:schemeClr val="accent6"/>
                </a:solidFill>
              </a:rPr>
              <a:t>if the argument is nonzero</a:t>
            </a:r>
          </a:p>
          <a:p>
            <a:pPr>
              <a:defRPr/>
            </a:pPr>
            <a:r>
              <a:rPr lang="en-US" sz="2400" dirty="0" smtClean="0"/>
              <a:t>Use this to test for equality</a:t>
            </a:r>
          </a:p>
          <a:p>
            <a:pPr>
              <a:defRPr/>
            </a:pPr>
            <a:r>
              <a:rPr lang="en-US" sz="2400" dirty="0" smtClean="0">
                <a:solidFill>
                  <a:srgbClr val="7030A0"/>
                </a:solidFill>
              </a:rPr>
              <a:t>sub</a:t>
            </a:r>
            <a:r>
              <a:rPr lang="en-US" sz="2400" dirty="0" smtClean="0">
                <a:solidFill>
                  <a:schemeClr val="bg2"/>
                </a:solidFill>
              </a:rPr>
              <a:t> </a:t>
            </a:r>
            <a:r>
              <a:rPr lang="en-US" sz="2400" dirty="0" smtClean="0"/>
              <a:t>is similar, use to test if one number is greater than another</a:t>
            </a:r>
            <a:endParaRPr lang="en-US" sz="2400" dirty="0"/>
          </a:p>
        </p:txBody>
      </p:sp>
      <p:pic>
        <p:nvPicPr>
          <p:cNvPr id="46084" name="Picture 4" descr="eax-to-cf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524000"/>
            <a:ext cx="8229600" cy="174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Today: Return-oriented Programming</a:t>
            </a:r>
          </a:p>
          <a:p>
            <a:pPr lvl="1"/>
            <a:r>
              <a:rPr lang="en-US" dirty="0" smtClean="0"/>
              <a:t>Based on </a:t>
            </a:r>
            <a:r>
              <a:rPr lang="en-US" dirty="0" err="1" smtClean="0"/>
              <a:t>Hovav</a:t>
            </a:r>
            <a:r>
              <a:rPr lang="en-US" dirty="0" smtClean="0"/>
              <a:t> </a:t>
            </a:r>
            <a:r>
              <a:rPr lang="en-US" dirty="0" err="1" smtClean="0"/>
              <a:t>Shacham</a:t>
            </a:r>
            <a:r>
              <a:rPr lang="en-US" dirty="0" smtClean="0"/>
              <a:t>, et al.’s The Geometry of Innocent Flesh on the Bone: Return-into-</a:t>
            </a:r>
            <a:r>
              <a:rPr lang="en-US" dirty="0" err="1" smtClean="0"/>
              <a:t>libc</a:t>
            </a:r>
            <a:r>
              <a:rPr lang="en-US" dirty="0" smtClean="0"/>
              <a:t> without Function Calls (on the x86)</a:t>
            </a:r>
          </a:p>
          <a:p>
            <a:pPr lvl="1"/>
            <a:r>
              <a:rPr lang="en-US" dirty="0" smtClean="0">
                <a:hlinkClick r:id="rId2"/>
              </a:rPr>
              <a:t>http://cseweb.ucsd.edu/~hovav/papers/s07.html </a:t>
            </a:r>
            <a:endParaRPr lang="en-US" dirty="0" smtClean="0"/>
          </a:p>
          <a:p>
            <a:pPr lvl="2"/>
            <a:r>
              <a:rPr lang="en-US" dirty="0" smtClean="0"/>
              <a:t>Some diagrams are borrowed from his slides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7975600" cy="914400"/>
          </a:xfrm>
        </p:spPr>
        <p:txBody>
          <a:bodyPr/>
          <a:lstStyle/>
          <a:p>
            <a:r>
              <a:rPr lang="en-US" smtClean="0"/>
              <a:t>Phase 2: Store 1-or-0 to Memory</a:t>
            </a:r>
          </a:p>
        </p:txBody>
      </p:sp>
      <p:pic>
        <p:nvPicPr>
          <p:cNvPr id="47107" name="Picture 3" descr="cf-to-memory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447800"/>
            <a:ext cx="8229600" cy="48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5022850"/>
            <a:ext cx="4337050" cy="152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None/>
            </a:pPr>
            <a:r>
              <a:rPr lang="en-US" sz="1600">
                <a:sym typeface="Wingdings" pitchFamily="2" charset="2"/>
              </a:rPr>
              <a:t> </a:t>
            </a:r>
            <a:r>
              <a:rPr lang="en-US" sz="1600"/>
              <a:t>Clear ECX</a:t>
            </a:r>
          </a:p>
          <a:p>
            <a:pPr marL="342900" indent="-342900">
              <a:buFontTx/>
              <a:buNone/>
            </a:pPr>
            <a:r>
              <a:rPr lang="en-US" sz="1600">
                <a:sym typeface="Wingdings" pitchFamily="2" charset="2"/>
              </a:rPr>
              <a:t> </a:t>
            </a:r>
            <a:r>
              <a:rPr lang="en-US" sz="1600"/>
              <a:t>EDX points to destination</a:t>
            </a:r>
          </a:p>
          <a:p>
            <a:pPr marL="342900" indent="-342900">
              <a:buFontTx/>
              <a:buNone/>
            </a:pPr>
            <a:r>
              <a:rPr lang="en-US" sz="1600">
                <a:sym typeface="Wingdings" pitchFamily="2" charset="2"/>
              </a:rPr>
              <a:t></a:t>
            </a:r>
            <a:r>
              <a:rPr lang="en-US" sz="1600">
                <a:solidFill>
                  <a:srgbClr val="7030A0"/>
                </a:solidFill>
                <a:sym typeface="Wingdings" pitchFamily="2" charset="2"/>
              </a:rPr>
              <a:t> </a:t>
            </a:r>
            <a:r>
              <a:rPr lang="en-US" sz="1600">
                <a:solidFill>
                  <a:srgbClr val="7030A0"/>
                </a:solidFill>
              </a:rPr>
              <a:t>adc</a:t>
            </a:r>
            <a:r>
              <a:rPr lang="en-US" sz="1600"/>
              <a:t> adds up its operands &amp; the carry flag;</a:t>
            </a:r>
          </a:p>
          <a:p>
            <a:pPr marL="342900" indent="-342900">
              <a:buFontTx/>
              <a:buNone/>
            </a:pPr>
            <a:r>
              <a:rPr lang="en-US" sz="1600"/>
              <a:t>    result will be equal to the carry flag </a:t>
            </a:r>
            <a:r>
              <a:rPr lang="en-US" sz="1600">
                <a:solidFill>
                  <a:srgbClr val="C00000"/>
                </a:solidFill>
              </a:rPr>
              <a:t>(why?)</a:t>
            </a:r>
          </a:p>
          <a:p>
            <a:pPr marL="342900" indent="-342900">
              <a:buFontTx/>
              <a:buNone/>
            </a:pPr>
            <a:r>
              <a:rPr lang="en-US" sz="1600">
                <a:sym typeface="Wingdings" pitchFamily="2" charset="2"/>
              </a:rPr>
              <a:t> </a:t>
            </a:r>
            <a:r>
              <a:rPr lang="en-US" sz="1600"/>
              <a:t>Store result of </a:t>
            </a:r>
            <a:r>
              <a:rPr lang="en-US" sz="1600">
                <a:solidFill>
                  <a:srgbClr val="7030A0"/>
                </a:solidFill>
              </a:rPr>
              <a:t>adc</a:t>
            </a:r>
            <a:r>
              <a:rPr lang="en-US" sz="1600"/>
              <a:t> into destination 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48400" y="3962400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</a:t>
            </a: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248400" y="4262438"/>
            <a:ext cx="458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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867400" y="2662238"/>
            <a:ext cx="4587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</a:t>
            </a:r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77200" y="2209800"/>
            <a:ext cx="4587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>
                <a:sym typeface="Wingdings" pitchFamily="2" charset="2"/>
              </a:rPr>
              <a:t>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6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3: Compute Delta-or-Zero</a:t>
            </a:r>
          </a:p>
        </p:txBody>
      </p:sp>
      <p:pic>
        <p:nvPicPr>
          <p:cNvPr id="48130" name="Content Placeholder 4" descr="memory-to-delta.pd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356" b="-1631"/>
          <a:stretch>
            <a:fillRect/>
          </a:stretch>
        </p:blipFill>
        <p:spPr>
          <a:xfrm>
            <a:off x="381000" y="1676400"/>
            <a:ext cx="5486400" cy="4876800"/>
          </a:xfrm>
        </p:spPr>
      </p:pic>
      <p:sp>
        <p:nvSpPr>
          <p:cNvPr id="48131" name="TextBox 5"/>
          <p:cNvSpPr txBox="1">
            <a:spLocks noChangeArrowheads="1"/>
          </p:cNvSpPr>
          <p:nvPr/>
        </p:nvSpPr>
        <p:spPr bwMode="auto">
          <a:xfrm>
            <a:off x="6248400" y="3735388"/>
            <a:ext cx="2590800" cy="1446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/>
              <a:t>Two’s-complement negation:</a:t>
            </a:r>
          </a:p>
          <a:p>
            <a:pPr>
              <a:buFontTx/>
              <a:buNone/>
            </a:pPr>
            <a:r>
              <a:rPr lang="en-US" sz="2000"/>
              <a:t>0 becomes 0…0;</a:t>
            </a:r>
          </a:p>
          <a:p>
            <a:pPr>
              <a:buFontTx/>
              <a:buNone/>
            </a:pPr>
            <a:r>
              <a:rPr lang="en-US" sz="2000"/>
              <a:t>1 becomes 1…1</a:t>
            </a:r>
          </a:p>
        </p:txBody>
      </p:sp>
      <p:sp>
        <p:nvSpPr>
          <p:cNvPr id="48132" name="TextBox 6"/>
          <p:cNvSpPr txBox="1">
            <a:spLocks noChangeArrowheads="1"/>
          </p:cNvSpPr>
          <p:nvPr/>
        </p:nvSpPr>
        <p:spPr bwMode="auto">
          <a:xfrm>
            <a:off x="6096000" y="2430463"/>
            <a:ext cx="28956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/>
              <a:t>Bitwise AND with delta</a:t>
            </a:r>
          </a:p>
          <a:p>
            <a:pPr>
              <a:buFontTx/>
              <a:buNone/>
            </a:pPr>
            <a:r>
              <a:rPr lang="en-US" sz="2000"/>
              <a:t>(in ESI)</a:t>
            </a:r>
          </a:p>
        </p:txBody>
      </p:sp>
      <p:cxnSp>
        <p:nvCxnSpPr>
          <p:cNvPr id="9" name="Straight Arrow Connector 8"/>
          <p:cNvCxnSpPr>
            <a:stCxn id="48132" idx="1"/>
          </p:cNvCxnSpPr>
          <p:nvPr/>
        </p:nvCxnSpPr>
        <p:spPr>
          <a:xfrm rot="10800000">
            <a:off x="4876800" y="2430463"/>
            <a:ext cx="1219200" cy="3857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5715000" y="4343400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4: Perturb ESP by Delta</a:t>
            </a:r>
          </a:p>
        </p:txBody>
      </p:sp>
      <p:pic>
        <p:nvPicPr>
          <p:cNvPr id="49155" name="Picture 3" descr="perturb-esp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73263"/>
            <a:ext cx="8229600" cy="397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Instruction Sequences</a:t>
            </a:r>
          </a:p>
        </p:txBody>
      </p:sp>
      <p:sp>
        <p:nvSpPr>
          <p:cNvPr id="50179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Any instruction sequence ending in RET is useful</a:t>
            </a:r>
            <a:endParaRPr lang="en-US" b="1" dirty="0" smtClean="0"/>
          </a:p>
          <a:p>
            <a:r>
              <a:rPr lang="en-US" dirty="0" smtClean="0"/>
              <a:t>Algorithmic problem: recover all sequences of valid instructions from </a:t>
            </a:r>
            <a:r>
              <a:rPr lang="en-US" dirty="0" err="1" smtClean="0"/>
              <a:t>libc</a:t>
            </a:r>
            <a:r>
              <a:rPr lang="en-US" dirty="0" smtClean="0"/>
              <a:t> that end in a RET</a:t>
            </a:r>
          </a:p>
          <a:p>
            <a:r>
              <a:rPr lang="en-US" dirty="0" smtClean="0"/>
              <a:t>At each RET (C3 byte), look back:</a:t>
            </a:r>
          </a:p>
          <a:p>
            <a:pPr lvl="1"/>
            <a:r>
              <a:rPr lang="en-US" dirty="0" smtClean="0"/>
              <a:t>Are preceding </a:t>
            </a:r>
            <a:r>
              <a:rPr lang="en-US" dirty="0" err="1" smtClean="0"/>
              <a:t>i</a:t>
            </a:r>
            <a:r>
              <a:rPr lang="en-US" dirty="0" smtClean="0"/>
              <a:t> bytes a valid instruction?</a:t>
            </a:r>
          </a:p>
          <a:p>
            <a:pPr lvl="1"/>
            <a:r>
              <a:rPr lang="en-US" dirty="0" smtClean="0"/>
              <a:t>Recur from found instructions</a:t>
            </a:r>
          </a:p>
          <a:p>
            <a:r>
              <a:rPr lang="en-US" dirty="0" smtClean="0"/>
              <a:t>Collect instruction sequences in a </a:t>
            </a:r>
            <a:r>
              <a:rPr lang="en-US" b="1" dirty="0" err="1" smtClean="0"/>
              <a:t>trie</a:t>
            </a:r>
            <a:endParaRPr lang="en-US" b="1" dirty="0" smtClean="0"/>
          </a:p>
        </p:txBody>
      </p:sp>
      <p:pic>
        <p:nvPicPr>
          <p:cNvPr id="4" name="Picture 3" descr="Tri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040" y="3657600"/>
            <a:ext cx="2688042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Gadget </a:t>
            </a:r>
            <a:r>
              <a:rPr lang="en-US" dirty="0" err="1" smtClean="0"/>
              <a:t>Trie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057400" y="2133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95400" y="2895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19400" y="28956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35814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905000" y="3733800"/>
            <a:ext cx="304800" cy="304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524000" y="24384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62000" y="3124200"/>
            <a:ext cx="5334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6" idx="1"/>
          </p:cNvCxnSpPr>
          <p:nvPr/>
        </p:nvCxnSpPr>
        <p:spPr>
          <a:xfrm>
            <a:off x="2362200" y="2438400"/>
            <a:ext cx="5018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55563" y="3200400"/>
            <a:ext cx="501837" cy="50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447800" y="22976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2362200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i2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9222" y="3071336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i3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58422" y="3135868"/>
            <a:ext cx="46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i4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07473" y="2099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45473" y="2861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a1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69473" y="28618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a2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1000" y="3581400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a3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55073" y="3700046"/>
            <a:ext cx="430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a4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114800" y="1600200"/>
            <a:ext cx="47884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This </a:t>
            </a:r>
            <a:r>
              <a:rPr lang="en-US" dirty="0" err="1" smtClean="0"/>
              <a:t>trie</a:t>
            </a:r>
            <a:r>
              <a:rPr lang="en-US" dirty="0" smtClean="0"/>
              <a:t> collects the following gadgets where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urier New"/>
                <a:cs typeface="Courier New"/>
              </a:rPr>
              <a:t>a</a:t>
            </a:r>
            <a:r>
              <a:rPr lang="en-US" dirty="0" smtClean="0"/>
              <a:t>’s are addresses and the </a:t>
            </a:r>
            <a:r>
              <a:rPr lang="en-US" dirty="0" smtClean="0">
                <a:latin typeface="Courier New"/>
                <a:cs typeface="Courier New"/>
              </a:rPr>
              <a:t>i</a:t>
            </a:r>
            <a:r>
              <a:rPr lang="en-US" dirty="0" smtClean="0"/>
              <a:t>’s are instructions: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876800" y="2304871"/>
            <a:ext cx="29087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a3:	i3 ; i1 ; ret</a:t>
            </a:r>
          </a:p>
          <a:p>
            <a:r>
              <a:rPr lang="en-US" dirty="0" smtClean="0">
                <a:latin typeface="Courier New"/>
                <a:cs typeface="Courier New"/>
              </a:rPr>
              <a:t>a1:	i1 ; ret</a:t>
            </a:r>
          </a:p>
          <a:p>
            <a:r>
              <a:rPr lang="en-US" dirty="0" smtClean="0">
                <a:latin typeface="Courier New"/>
                <a:cs typeface="Courier New"/>
              </a:rPr>
              <a:t>a4:	i4 ; i1 ; ret</a:t>
            </a:r>
          </a:p>
          <a:p>
            <a:r>
              <a:rPr lang="en-US" dirty="0" smtClean="0">
                <a:latin typeface="Courier New"/>
                <a:cs typeface="Courier New"/>
              </a:rPr>
              <a:t>a2:	i2 ; ret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67200" y="3886200"/>
            <a:ext cx="4196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Foriest</a:t>
            </a:r>
            <a:r>
              <a:rPr lang="en-US" dirty="0" smtClean="0"/>
              <a:t>” of Tries: there’s one of these tries</a:t>
            </a:r>
          </a:p>
          <a:p>
            <a:r>
              <a:rPr lang="en-US" dirty="0" smtClean="0"/>
              <a:t>calculated for each return found in binary.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05000" y="16764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ourier New"/>
                <a:cs typeface="Courier New"/>
              </a:rPr>
              <a:t>ret</a:t>
            </a:r>
            <a:endParaRPr lang="en-US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929417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334000" y="526415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ret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4800600" y="53149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51204" name="Title 3"/>
          <p:cNvSpPr>
            <a:spLocks noGrp="1"/>
          </p:cNvSpPr>
          <p:nvPr>
            <p:ph type="title"/>
          </p:nvPr>
        </p:nvSpPr>
        <p:spPr>
          <a:xfrm>
            <a:off x="406400" y="228600"/>
            <a:ext cx="8661400" cy="914400"/>
          </a:xfrm>
        </p:spPr>
        <p:txBody>
          <a:bodyPr/>
          <a:lstStyle/>
          <a:p>
            <a:r>
              <a:rPr lang="en-US" smtClean="0"/>
              <a:t>Unintended Instructions</a:t>
            </a:r>
          </a:p>
        </p:txBody>
      </p:sp>
      <p:sp>
        <p:nvSpPr>
          <p:cNvPr id="51205" name="Rectangle 8"/>
          <p:cNvSpPr>
            <a:spLocks noChangeArrowheads="1"/>
          </p:cNvSpPr>
          <p:nvPr/>
        </p:nvSpPr>
        <p:spPr bwMode="auto">
          <a:xfrm>
            <a:off x="4362450" y="1447800"/>
            <a:ext cx="411163" cy="50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1600"/>
              <a:t>c7</a:t>
            </a:r>
          </a:p>
          <a:p>
            <a:pPr>
              <a:buFontTx/>
              <a:buNone/>
            </a:pPr>
            <a:r>
              <a:rPr lang="en-US" sz="1600"/>
              <a:t>45</a:t>
            </a:r>
          </a:p>
          <a:p>
            <a:pPr>
              <a:buFontTx/>
              <a:buNone/>
            </a:pPr>
            <a:r>
              <a:rPr lang="en-US" sz="1600"/>
              <a:t>d4</a:t>
            </a:r>
          </a:p>
          <a:p>
            <a:pPr>
              <a:buFontTx/>
              <a:buNone/>
            </a:pPr>
            <a:r>
              <a:rPr lang="en-US" sz="1600"/>
              <a:t>01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f7</a:t>
            </a:r>
          </a:p>
          <a:p>
            <a:pPr>
              <a:buFontTx/>
              <a:buNone/>
            </a:pPr>
            <a:r>
              <a:rPr lang="en-US" sz="1600"/>
              <a:t>c7</a:t>
            </a:r>
          </a:p>
          <a:p>
            <a:pPr>
              <a:buFontTx/>
              <a:buNone/>
            </a:pPr>
            <a:r>
              <a:rPr lang="en-US" sz="1600"/>
              <a:t>07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00</a:t>
            </a:r>
          </a:p>
          <a:p>
            <a:pPr>
              <a:buFontTx/>
              <a:buNone/>
            </a:pPr>
            <a:r>
              <a:rPr lang="en-US" sz="1600"/>
              <a:t>0f</a:t>
            </a:r>
          </a:p>
          <a:p>
            <a:pPr>
              <a:buFontTx/>
              <a:buNone/>
            </a:pPr>
            <a:r>
              <a:rPr lang="en-US" sz="1600"/>
              <a:t>95</a:t>
            </a:r>
          </a:p>
          <a:p>
            <a:pPr>
              <a:buFontTx/>
              <a:buNone/>
            </a:pPr>
            <a:r>
              <a:rPr lang="en-US" sz="1600"/>
              <a:t>45</a:t>
            </a:r>
          </a:p>
          <a:p>
            <a:pPr>
              <a:buFontTx/>
              <a:buNone/>
            </a:pPr>
            <a:r>
              <a:rPr lang="en-US" sz="1600"/>
              <a:t>c3</a:t>
            </a:r>
          </a:p>
        </p:txBody>
      </p:sp>
      <p:sp>
        <p:nvSpPr>
          <p:cNvPr id="51206" name="TextBox 10"/>
          <p:cNvSpPr txBox="1">
            <a:spLocks noChangeArrowheads="1"/>
          </p:cNvSpPr>
          <p:nvPr/>
        </p:nvSpPr>
        <p:spPr bwMode="auto">
          <a:xfrm>
            <a:off x="285750" y="2317750"/>
            <a:ext cx="3771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movl $0x00000001, -44(%ebp)</a:t>
            </a:r>
          </a:p>
        </p:txBody>
      </p:sp>
      <p:sp>
        <p:nvSpPr>
          <p:cNvPr id="51207" name="TextBox 11"/>
          <p:cNvSpPr txBox="1">
            <a:spLocks noChangeArrowheads="1"/>
          </p:cNvSpPr>
          <p:nvPr/>
        </p:nvSpPr>
        <p:spPr bwMode="auto">
          <a:xfrm>
            <a:off x="1028700" y="4171950"/>
            <a:ext cx="3028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test $0x00000007, %edi</a:t>
            </a:r>
          </a:p>
        </p:txBody>
      </p:sp>
      <p:sp>
        <p:nvSpPr>
          <p:cNvPr id="51208" name="TextBox 12"/>
          <p:cNvSpPr txBox="1">
            <a:spLocks noChangeArrowheads="1"/>
          </p:cNvSpPr>
          <p:nvPr/>
        </p:nvSpPr>
        <p:spPr bwMode="auto">
          <a:xfrm>
            <a:off x="1695450" y="563880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setnzb -61(%ebp)</a:t>
            </a:r>
          </a:p>
        </p:txBody>
      </p:sp>
      <p:pic>
        <p:nvPicPr>
          <p:cNvPr id="51209" name="Picture 25" descr="image-14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57650" y="1587500"/>
            <a:ext cx="355600" cy="184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0" name="Picture 26" descr="image-15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7650" y="3433763"/>
            <a:ext cx="355600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11" name="Picture 27" descr="image-16.pd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57650" y="5397500"/>
            <a:ext cx="35560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334000" y="264795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rgbClr val="660066"/>
                </a:solidFill>
              </a:rPr>
              <a:t>add %dh, %</a:t>
            </a:r>
            <a:r>
              <a:rPr lang="en-US" sz="2000" dirty="0" err="1">
                <a:solidFill>
                  <a:srgbClr val="660066"/>
                </a:solidFill>
              </a:rPr>
              <a:t>bh</a:t>
            </a:r>
            <a:endParaRPr lang="en-US" sz="2000" dirty="0">
              <a:solidFill>
                <a:srgbClr val="660066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334000" y="3606800"/>
            <a:ext cx="3352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rgbClr val="660066"/>
                </a:solidFill>
              </a:rPr>
              <a:t>movl $0x0F000000, (%edi)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34000" y="4654550"/>
            <a:ext cx="2362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rgbClr val="660066"/>
                </a:solidFill>
              </a:rPr>
              <a:t>xchg %ebp, %eax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34000" y="4959350"/>
            <a:ext cx="1981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rgbClr val="660066"/>
                </a:solidFill>
              </a:rPr>
              <a:t>inc %ebp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4724400" y="50101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4800600" y="4781550"/>
            <a:ext cx="45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sz="2000" dirty="0">
                <a:solidFill>
                  <a:srgbClr val="FF0000"/>
                </a:solidFill>
              </a:rPr>
              <a:t>}</a:t>
            </a:r>
          </a:p>
        </p:txBody>
      </p:sp>
      <p:pic>
        <p:nvPicPr>
          <p:cNvPr id="33" name="Picture 32" descr="image-19.pdf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8538" y="3251200"/>
            <a:ext cx="368300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35" descr="image-22.pdf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32350" y="2641600"/>
            <a:ext cx="2413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21" name="TextBox 33"/>
          <p:cNvSpPr txBox="1">
            <a:spLocks noChangeArrowheads="1"/>
          </p:cNvSpPr>
          <p:nvPr/>
        </p:nvSpPr>
        <p:spPr bwMode="auto">
          <a:xfrm>
            <a:off x="5208588" y="1143000"/>
            <a:ext cx="3478212" cy="40005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sz="2000">
                <a:solidFill>
                  <a:schemeClr val="tx1"/>
                </a:solidFill>
              </a:rPr>
              <a:t>Actual code from ecb_crypt()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/>
      <p:bldP spid="14" grpId="0"/>
      <p:bldP spid="15" grpId="0"/>
      <p:bldP spid="16" grpId="0"/>
      <p:bldP spid="17" grpId="0"/>
      <p:bldP spid="31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x86 Architecture Helps</a:t>
            </a:r>
          </a:p>
        </p:txBody>
      </p:sp>
      <p:sp>
        <p:nvSpPr>
          <p:cNvPr id="5222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smtClean="0"/>
              <a:t>Register-memory machine</a:t>
            </a:r>
          </a:p>
          <a:p>
            <a:pPr lvl="1"/>
            <a:r>
              <a:rPr lang="en-US" smtClean="0"/>
              <a:t>Plentiful opportunities for accessing memory</a:t>
            </a:r>
          </a:p>
          <a:p>
            <a:r>
              <a:rPr lang="en-US" smtClean="0"/>
              <a:t>Register-starved</a:t>
            </a:r>
          </a:p>
          <a:p>
            <a:pPr lvl="1"/>
            <a:r>
              <a:rPr lang="en-US" smtClean="0"/>
              <a:t>Multiple sequences likely to operate on same register</a:t>
            </a:r>
          </a:p>
          <a:p>
            <a:r>
              <a:rPr lang="en-US" smtClean="0"/>
              <a:t>Instructions are variable-length, unaligned</a:t>
            </a:r>
          </a:p>
          <a:p>
            <a:pPr lvl="1"/>
            <a:r>
              <a:rPr lang="en-US" smtClean="0"/>
              <a:t>More instruction sequences exist in libc</a:t>
            </a:r>
          </a:p>
          <a:p>
            <a:pPr lvl="1"/>
            <a:r>
              <a:rPr lang="en-US" smtClean="0"/>
              <a:t>Instruction types not issued by compiler may be available</a:t>
            </a:r>
          </a:p>
          <a:p>
            <a:r>
              <a:rPr lang="en-US" smtClean="0"/>
              <a:t>Unstructured call/ret ABI</a:t>
            </a:r>
          </a:p>
          <a:p>
            <a:pPr lvl="1"/>
            <a:r>
              <a:rPr lang="en-US" smtClean="0"/>
              <a:t>Any sequence ending in a return is useful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SPARC: the Un-x86</a:t>
            </a:r>
          </a:p>
        </p:txBody>
      </p:sp>
      <p:sp>
        <p:nvSpPr>
          <p:cNvPr id="53251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smtClean="0"/>
              <a:t>Load-store RISC machine</a:t>
            </a:r>
          </a:p>
          <a:p>
            <a:pPr lvl="1"/>
            <a:r>
              <a:rPr lang="en-US" smtClean="0"/>
              <a:t>Only a few special instructions access memory</a:t>
            </a:r>
          </a:p>
          <a:p>
            <a:r>
              <a:rPr lang="en-US" smtClean="0"/>
              <a:t>Register-rich</a:t>
            </a:r>
          </a:p>
          <a:p>
            <a:pPr lvl="1"/>
            <a:r>
              <a:rPr lang="en-US" smtClean="0"/>
              <a:t>128 registers; 32 available to any given function</a:t>
            </a:r>
          </a:p>
          <a:p>
            <a:r>
              <a:rPr lang="en-US" smtClean="0"/>
              <a:t>All instructions 32 bits long; alignment enforced</a:t>
            </a:r>
          </a:p>
          <a:p>
            <a:pPr lvl="1"/>
            <a:r>
              <a:rPr lang="en-US" smtClean="0"/>
              <a:t>No unintended instructions</a:t>
            </a:r>
          </a:p>
          <a:p>
            <a:r>
              <a:rPr lang="en-US" smtClean="0"/>
              <a:t>Highly structured calling convention</a:t>
            </a:r>
          </a:p>
          <a:p>
            <a:pPr lvl="1"/>
            <a:r>
              <a:rPr lang="en-US" smtClean="0"/>
              <a:t>Register windows</a:t>
            </a:r>
          </a:p>
          <a:p>
            <a:pPr lvl="1"/>
            <a:r>
              <a:rPr lang="en-US" smtClean="0"/>
              <a:t>Stack frames have specific format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ROP on SPARC</a:t>
            </a:r>
          </a:p>
        </p:txBody>
      </p:sp>
      <p:sp>
        <p:nvSpPr>
          <p:cNvPr id="5427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58200" cy="48768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Testbed</a:t>
            </a:r>
            <a:r>
              <a:rPr lang="en-US" dirty="0" smtClean="0"/>
              <a:t>: Solaris 10 </a:t>
            </a:r>
            <a:r>
              <a:rPr lang="en-US" dirty="0" err="1" smtClean="0"/>
              <a:t>libc</a:t>
            </a:r>
            <a:r>
              <a:rPr lang="en-US" dirty="0" smtClean="0"/>
              <a:t> (1.3 MB)</a:t>
            </a:r>
          </a:p>
          <a:p>
            <a:r>
              <a:rPr lang="en-US" dirty="0" smtClean="0"/>
              <a:t>Use instruction sequences that are </a:t>
            </a:r>
            <a:r>
              <a:rPr lang="en-US" u="sng" dirty="0" smtClean="0"/>
              <a:t>suffixes</a:t>
            </a:r>
            <a:r>
              <a:rPr lang="en-US" i="1" dirty="0" smtClean="0"/>
              <a:t> </a:t>
            </a:r>
            <a:r>
              <a:rPr lang="en-US" dirty="0" smtClean="0"/>
              <a:t>of real functions</a:t>
            </a:r>
          </a:p>
          <a:p>
            <a:r>
              <a:rPr lang="en-US" dirty="0" smtClean="0"/>
              <a:t>Dataflow within a gadget</a:t>
            </a:r>
          </a:p>
          <a:p>
            <a:pPr lvl="1"/>
            <a:r>
              <a:rPr lang="en-US" dirty="0" smtClean="0"/>
              <a:t>Structured dataflow to dovetail with calling convention</a:t>
            </a:r>
          </a:p>
          <a:p>
            <a:r>
              <a:rPr lang="en-US" dirty="0" smtClean="0"/>
              <a:t>Dataflow between gadgets</a:t>
            </a:r>
          </a:p>
          <a:p>
            <a:pPr lvl="1"/>
            <a:r>
              <a:rPr lang="en-US" dirty="0" smtClean="0"/>
              <a:t>Each gadget is memory-memory</a:t>
            </a:r>
          </a:p>
          <a:p>
            <a:r>
              <a:rPr lang="en-US" dirty="0" smtClean="0"/>
              <a:t>Turing-complete computation!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Interesting “When Good Instructions Go Bad: Generalizing ROP to RISC” for details (same authors)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Also interesting: “Escape from R.O.P.: ROP w/o Returns”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 smtClean="0"/>
              <a:t>Buffer Overflow: Causes and Cures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178800" cy="4876800"/>
          </a:xfrm>
        </p:spPr>
        <p:txBody>
          <a:bodyPr/>
          <a:lstStyle/>
          <a:p>
            <a:r>
              <a:rPr lang="en-US" dirty="0" smtClean="0"/>
              <a:t>Typical memory exploit involves </a:t>
            </a:r>
            <a:r>
              <a:rPr lang="en-US" dirty="0" smtClean="0">
                <a:solidFill>
                  <a:srgbClr val="C00000"/>
                </a:solidFill>
              </a:rPr>
              <a:t>code injection</a:t>
            </a:r>
          </a:p>
          <a:p>
            <a:pPr lvl="1"/>
            <a:r>
              <a:rPr lang="en-US" dirty="0" smtClean="0"/>
              <a:t>Put malicious code at a predictable location in memory, usually masquerading as data</a:t>
            </a:r>
          </a:p>
          <a:p>
            <a:pPr lvl="1"/>
            <a:r>
              <a:rPr lang="en-US" dirty="0" smtClean="0"/>
              <a:t>Trick vulnerable program into passing control to it</a:t>
            </a:r>
          </a:p>
          <a:p>
            <a:pPr lvl="2"/>
            <a:r>
              <a:rPr lang="en-US" dirty="0" smtClean="0"/>
              <a:t>Overwrite saved EIP, function callback pointer, etc.</a:t>
            </a:r>
          </a:p>
          <a:p>
            <a:r>
              <a:rPr lang="en-US" dirty="0" smtClean="0"/>
              <a:t>Idea: </a:t>
            </a:r>
            <a:r>
              <a:rPr lang="en-US" dirty="0" smtClean="0">
                <a:solidFill>
                  <a:srgbClr val="C00000"/>
                </a:solidFill>
              </a:rPr>
              <a:t>prevent execution of </a:t>
            </a:r>
            <a:r>
              <a:rPr lang="en-US" dirty="0" err="1" smtClean="0">
                <a:solidFill>
                  <a:srgbClr val="C00000"/>
                </a:solidFill>
              </a:rPr>
              <a:t>untrusted</a:t>
            </a:r>
            <a:r>
              <a:rPr lang="en-US" dirty="0" smtClean="0">
                <a:solidFill>
                  <a:srgbClr val="C00000"/>
                </a:solidFill>
              </a:rPr>
              <a:t> code</a:t>
            </a:r>
          </a:p>
          <a:p>
            <a:pPr lvl="1"/>
            <a:r>
              <a:rPr lang="en-US" dirty="0" smtClean="0"/>
              <a:t>Make stack and other data areas non-executable</a:t>
            </a:r>
          </a:p>
          <a:p>
            <a:pPr lvl="2"/>
            <a:r>
              <a:rPr lang="en-US" dirty="0" smtClean="0"/>
              <a:t>Note: messes up useful functionality (e.g., </a:t>
            </a:r>
            <a:r>
              <a:rPr lang="en-US" dirty="0" err="1" smtClean="0"/>
              <a:t>ActionScript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Digitally sign all code</a:t>
            </a:r>
          </a:p>
          <a:p>
            <a:pPr lvl="1"/>
            <a:r>
              <a:rPr lang="en-US" dirty="0" smtClean="0"/>
              <a:t>Ensure that all control transfers are into a trusted, approved code image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 smtClean="0"/>
              <a:t>W</a:t>
            </a:r>
            <a:r>
              <a:rPr lang="en-US" smtClean="0">
                <a:sym typeface="Symbol" pitchFamily="18" charset="2"/>
              </a:rPr>
              <a:t></a:t>
            </a:r>
            <a:r>
              <a:rPr lang="en-US" smtClean="0"/>
              <a:t>X / DEP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Mark all writeable memory locations as non-executable</a:t>
            </a:r>
          </a:p>
          <a:p>
            <a:pPr lvl="1"/>
            <a:r>
              <a:rPr lang="en-US" dirty="0" smtClean="0"/>
              <a:t>Example: Microsoft’s DEP (Data Execution Prevention)</a:t>
            </a:r>
          </a:p>
          <a:p>
            <a:pPr lvl="1"/>
            <a:r>
              <a:rPr lang="en-US" dirty="0" smtClean="0"/>
              <a:t>This mitigates some code injection exploits</a:t>
            </a:r>
          </a:p>
          <a:p>
            <a:r>
              <a:rPr lang="en-US" dirty="0" smtClean="0"/>
              <a:t>Hardware support</a:t>
            </a:r>
          </a:p>
          <a:p>
            <a:pPr lvl="1"/>
            <a:r>
              <a:rPr lang="en-US" dirty="0" smtClean="0"/>
              <a:t>AMD “NX” bit, Intel “XD” bit (in post-2004 CPUs)</a:t>
            </a:r>
          </a:p>
          <a:p>
            <a:pPr lvl="1"/>
            <a:r>
              <a:rPr lang="en-US" dirty="0" smtClean="0"/>
              <a:t>Makes memory page non-executable</a:t>
            </a:r>
          </a:p>
          <a:p>
            <a:r>
              <a:rPr lang="en-US" dirty="0" smtClean="0"/>
              <a:t>Widely deployed</a:t>
            </a:r>
          </a:p>
          <a:p>
            <a:pPr lvl="1"/>
            <a:r>
              <a:rPr lang="en-US" dirty="0" smtClean="0"/>
              <a:t>Windows (since XP SP2), Linux (via </a:t>
            </a:r>
            <a:r>
              <a:rPr lang="en-US" dirty="0" err="1" smtClean="0"/>
              <a:t>PaX</a:t>
            </a:r>
            <a:r>
              <a:rPr lang="en-US" dirty="0" smtClean="0"/>
              <a:t> patches), </a:t>
            </a:r>
            <a:r>
              <a:rPr lang="en-US" dirty="0" err="1" smtClean="0"/>
              <a:t>OpenBSD</a:t>
            </a:r>
            <a:r>
              <a:rPr lang="en-US" dirty="0" smtClean="0"/>
              <a:t>, OS X (since 10.5)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 smtClean="0"/>
              <a:t>What Does W</a:t>
            </a:r>
            <a:r>
              <a:rPr lang="en-US" smtClean="0">
                <a:sym typeface="Symbol" pitchFamily="18" charset="2"/>
              </a:rPr>
              <a:t></a:t>
            </a:r>
            <a:r>
              <a:rPr lang="en-US" smtClean="0"/>
              <a:t>X </a:t>
            </a:r>
            <a:r>
              <a:rPr lang="en-US" u="sng" smtClean="0"/>
              <a:t>Not</a:t>
            </a:r>
            <a:r>
              <a:rPr lang="en-US" smtClean="0"/>
              <a:t> Prevent?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8382000" cy="5105400"/>
          </a:xfrm>
        </p:spPr>
        <p:txBody>
          <a:bodyPr/>
          <a:lstStyle/>
          <a:p>
            <a:r>
              <a:rPr lang="en-US" dirty="0" smtClean="0"/>
              <a:t>Can still corrupt stack …</a:t>
            </a:r>
          </a:p>
          <a:p>
            <a:pPr lvl="1"/>
            <a:r>
              <a:rPr lang="en-US" dirty="0" smtClean="0"/>
              <a:t>… or function pointers or critical data on the heap, but that’s not important right now</a:t>
            </a:r>
          </a:p>
          <a:p>
            <a:r>
              <a:rPr lang="en-US" dirty="0" smtClean="0"/>
              <a:t>As long as “saved EIP” points into existing code, W</a:t>
            </a:r>
            <a:r>
              <a:rPr lang="en-US" dirty="0" smtClean="0">
                <a:sym typeface="Symbol" pitchFamily="18" charset="2"/>
              </a:rPr>
              <a:t></a:t>
            </a:r>
            <a:r>
              <a:rPr lang="en-US" dirty="0" smtClean="0"/>
              <a:t>X protection will not block control transfer</a:t>
            </a:r>
          </a:p>
          <a:p>
            <a:r>
              <a:rPr lang="en-US" dirty="0" smtClean="0"/>
              <a:t>This is the basis of </a:t>
            </a:r>
            <a:r>
              <a:rPr lang="en-US" dirty="0" smtClean="0">
                <a:solidFill>
                  <a:srgbClr val="C00000"/>
                </a:solidFill>
              </a:rPr>
              <a:t>return-to-</a:t>
            </a:r>
            <a:r>
              <a:rPr lang="en-US" dirty="0" err="1" smtClean="0">
                <a:solidFill>
                  <a:srgbClr val="C00000"/>
                </a:solidFill>
              </a:rPr>
              <a:t>libc</a:t>
            </a:r>
            <a:r>
              <a:rPr lang="en-US" dirty="0" smtClean="0"/>
              <a:t> exploits</a:t>
            </a:r>
          </a:p>
          <a:p>
            <a:pPr lvl="1"/>
            <a:r>
              <a:rPr lang="en-US" dirty="0" smtClean="0"/>
              <a:t>Overwrite saved EIP with address of any library routine, arrange memory to look like arguments</a:t>
            </a:r>
          </a:p>
          <a:p>
            <a:r>
              <a:rPr lang="en-US" dirty="0" smtClean="0"/>
              <a:t>Does not look like a huge threat</a:t>
            </a:r>
          </a:p>
          <a:p>
            <a:pPr lvl="1"/>
            <a:r>
              <a:rPr lang="en-US" dirty="0" smtClean="0"/>
              <a:t>Attacker cannot execute arbitrary code</a:t>
            </a:r>
          </a:p>
          <a:p>
            <a:pPr lvl="1"/>
            <a:r>
              <a:rPr lang="en-US" dirty="0" smtClean="0"/>
              <a:t>… especially if system() is not available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return-into-</a:t>
            </a:r>
            <a:r>
              <a:rPr lang="en-US" dirty="0" err="1" smtClean="0"/>
              <a:t>libc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Idea</a:t>
            </a:r>
          </a:p>
          <a:p>
            <a:pPr lvl="1"/>
            <a:r>
              <a:rPr lang="en-US" dirty="0" smtClean="0"/>
              <a:t>replace return </a:t>
            </a:r>
            <a:r>
              <a:rPr lang="en-US" dirty="0"/>
              <a:t>address of a </a:t>
            </a:r>
            <a:r>
              <a:rPr lang="en-US" dirty="0" smtClean="0"/>
              <a:t>subroutine with that of another subroutine</a:t>
            </a:r>
          </a:p>
          <a:p>
            <a:pPr lvl="1"/>
            <a:r>
              <a:rPr lang="en-US" dirty="0" smtClean="0"/>
              <a:t>the replacement subroutine must already be in memory</a:t>
            </a:r>
          </a:p>
          <a:p>
            <a:pPr lvl="1"/>
            <a:r>
              <a:rPr lang="en-US" dirty="0" smtClean="0"/>
              <a:t>the attack does not inject code</a:t>
            </a:r>
          </a:p>
          <a:p>
            <a:pPr lvl="1"/>
            <a:r>
              <a:rPr lang="en-US" dirty="0" smtClean="0"/>
              <a:t>Therefore, NX </a:t>
            </a:r>
            <a:r>
              <a:rPr lang="en-US" dirty="0"/>
              <a:t>bit feature </a:t>
            </a:r>
            <a:r>
              <a:rPr lang="en-US" dirty="0" smtClean="0"/>
              <a:t>useless</a:t>
            </a:r>
          </a:p>
          <a:p>
            <a:r>
              <a:rPr lang="en-US" dirty="0" smtClean="0"/>
              <a:t>Why “</a:t>
            </a:r>
            <a:r>
              <a:rPr lang="en-US" dirty="0" err="1" smtClean="0"/>
              <a:t>libc</a:t>
            </a:r>
            <a:r>
              <a:rPr lang="en-US" dirty="0" smtClean="0"/>
              <a:t>”?</a:t>
            </a:r>
          </a:p>
          <a:p>
            <a:r>
              <a:rPr lang="en-US" dirty="0" smtClean="0"/>
              <a:t>Countermeasure:</a:t>
            </a:r>
          </a:p>
          <a:p>
            <a:pPr lvl="1"/>
            <a:r>
              <a:rPr lang="en-US" dirty="0" smtClean="0"/>
              <a:t>Address Space Layout Randomization (ASLR)</a:t>
            </a:r>
          </a:p>
          <a:p>
            <a:pPr lvl="1"/>
            <a:r>
              <a:rPr lang="en-US" dirty="0" smtClean="0"/>
              <a:t> Alter compiler/loader to reorganize code layout (including subroutines) randomly</a:t>
            </a:r>
          </a:p>
          <a:p>
            <a:pPr lvl="1"/>
            <a:r>
              <a:rPr lang="en-US" dirty="0" smtClean="0"/>
              <a:t>I.e., your copy of the same program will have subroutines at different locations than mine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552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 smtClean="0"/>
              <a:t>return-to-libc on Steroids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95400"/>
            <a:ext cx="8382000" cy="5105400"/>
          </a:xfrm>
        </p:spPr>
        <p:txBody>
          <a:bodyPr/>
          <a:lstStyle/>
          <a:p>
            <a:r>
              <a:rPr lang="en-US" dirty="0" smtClean="0"/>
              <a:t>Overwritten saved EIP need not point to the </a:t>
            </a:r>
            <a:r>
              <a:rPr lang="en-US" b="1" dirty="0" smtClean="0"/>
              <a:t>beginning</a:t>
            </a:r>
            <a:r>
              <a:rPr lang="en-US" dirty="0" smtClean="0"/>
              <a:t> of a library routine</a:t>
            </a:r>
          </a:p>
          <a:p>
            <a:r>
              <a:rPr lang="en-US" dirty="0" smtClean="0"/>
              <a:t>Any existing instruction in the code image is fine</a:t>
            </a:r>
          </a:p>
          <a:p>
            <a:pPr lvl="1"/>
            <a:r>
              <a:rPr lang="en-US" dirty="0" smtClean="0"/>
              <a:t>Will execute the sequence starting from this instruction</a:t>
            </a:r>
          </a:p>
          <a:p>
            <a:r>
              <a:rPr lang="en-US" dirty="0" smtClean="0"/>
              <a:t>What if instruction sequence contains RET?</a:t>
            </a:r>
          </a:p>
          <a:p>
            <a:pPr lvl="1"/>
            <a:r>
              <a:rPr lang="en-US" dirty="0" smtClean="0"/>
              <a:t>Execution will be transferred… to where?</a:t>
            </a:r>
          </a:p>
          <a:p>
            <a:pPr lvl="1"/>
            <a:r>
              <a:rPr lang="en-US" dirty="0" smtClean="0"/>
              <a:t>Read the word pointed to by stack pointer (ESP)</a:t>
            </a:r>
          </a:p>
          <a:p>
            <a:pPr lvl="2"/>
            <a:r>
              <a:rPr lang="en-US" dirty="0" smtClean="0"/>
              <a:t>Guess what?  Its value is under attacker’s control!  </a:t>
            </a:r>
            <a:r>
              <a:rPr lang="en-US" dirty="0" smtClean="0">
                <a:solidFill>
                  <a:srgbClr val="C00000"/>
                </a:solidFill>
              </a:rPr>
              <a:t>(why?) </a:t>
            </a:r>
          </a:p>
          <a:p>
            <a:pPr lvl="1"/>
            <a:r>
              <a:rPr lang="en-US" dirty="0" smtClean="0"/>
              <a:t>Use it as the new value for EIP</a:t>
            </a:r>
          </a:p>
          <a:p>
            <a:pPr lvl="2"/>
            <a:r>
              <a:rPr lang="en-US" dirty="0" smtClean="0"/>
              <a:t>Now control is transferred to an address of attacker’s choice!</a:t>
            </a:r>
          </a:p>
          <a:p>
            <a:pPr lvl="1"/>
            <a:r>
              <a:rPr lang="en-US" dirty="0" smtClean="0"/>
              <a:t>Increment ESP to point to the next word on the stack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229600" cy="914400"/>
          </a:xfrm>
        </p:spPr>
        <p:txBody>
          <a:bodyPr/>
          <a:lstStyle/>
          <a:p>
            <a:r>
              <a:rPr lang="en-US" smtClean="0"/>
              <a:t>Chaining RETs for Fun and Profit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82000" cy="5105400"/>
          </a:xfrm>
        </p:spPr>
        <p:txBody>
          <a:bodyPr/>
          <a:lstStyle/>
          <a:p>
            <a:r>
              <a:rPr lang="en-US" dirty="0" smtClean="0"/>
              <a:t>Can chain together sequences ending in RET</a:t>
            </a:r>
          </a:p>
          <a:p>
            <a:pPr lvl="1"/>
            <a:r>
              <a:rPr lang="en-US" dirty="0" err="1" smtClean="0"/>
              <a:t>Krahmer</a:t>
            </a:r>
            <a:r>
              <a:rPr lang="en-US" dirty="0" smtClean="0"/>
              <a:t>, “x86-64 buffer overflow exploits and the </a:t>
            </a:r>
            <a:r>
              <a:rPr lang="en-US" dirty="0" smtClean="0">
                <a:solidFill>
                  <a:srgbClr val="C00000"/>
                </a:solidFill>
              </a:rPr>
              <a:t>borrowed code chunks exploitation </a:t>
            </a:r>
            <a:r>
              <a:rPr lang="en-US" dirty="0" smtClean="0"/>
              <a:t>technique” (2005)</a:t>
            </a:r>
          </a:p>
          <a:p>
            <a:r>
              <a:rPr lang="en-US" dirty="0" smtClean="0"/>
              <a:t>What is this good for?</a:t>
            </a:r>
          </a:p>
          <a:p>
            <a:r>
              <a:rPr lang="en-US" dirty="0" smtClean="0"/>
              <a:t>Answer [</a:t>
            </a:r>
            <a:r>
              <a:rPr lang="en-US" dirty="0" err="1" smtClean="0"/>
              <a:t>Shacham</a:t>
            </a:r>
            <a:r>
              <a:rPr lang="en-US" dirty="0" smtClean="0"/>
              <a:t> et al.]: </a:t>
            </a:r>
            <a:r>
              <a:rPr lang="en-US" dirty="0" smtClean="0">
                <a:solidFill>
                  <a:srgbClr val="FF0000"/>
                </a:solidFill>
              </a:rPr>
              <a:t>everything</a:t>
            </a:r>
          </a:p>
          <a:p>
            <a:pPr lvl="1"/>
            <a:r>
              <a:rPr lang="en-US" dirty="0" smtClean="0"/>
              <a:t>Turing-complete language</a:t>
            </a:r>
          </a:p>
          <a:p>
            <a:pPr lvl="1"/>
            <a:r>
              <a:rPr lang="en-US" dirty="0" smtClean="0"/>
              <a:t>Build “gadgets” for load-store, arithmetic,</a:t>
            </a:r>
          </a:p>
          <a:p>
            <a:pPr lvl="1">
              <a:buFontTx/>
              <a:buNone/>
            </a:pPr>
            <a:r>
              <a:rPr lang="en-US" dirty="0" smtClean="0"/>
              <a:t>   logic, control flow, system calls</a:t>
            </a:r>
          </a:p>
          <a:p>
            <a:pPr lvl="1"/>
            <a:r>
              <a:rPr lang="en-US" dirty="0" smtClean="0"/>
              <a:t>Attack can perform arbitrary computation</a:t>
            </a:r>
          </a:p>
          <a:p>
            <a:pPr lvl="1">
              <a:buFontTx/>
              <a:buNone/>
            </a:pPr>
            <a:r>
              <a:rPr lang="en-US" dirty="0" smtClean="0"/>
              <a:t>   using no injected code at all!</a:t>
            </a:r>
          </a:p>
        </p:txBody>
      </p:sp>
      <p:pic>
        <p:nvPicPr>
          <p:cNvPr id="3584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3009900"/>
            <a:ext cx="1704975" cy="2857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Ordinary Programming</a:t>
            </a:r>
          </a:p>
        </p:txBody>
      </p:sp>
      <p:sp>
        <p:nvSpPr>
          <p:cNvPr id="36867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657600"/>
            <a:ext cx="8610600" cy="2498725"/>
          </a:xfrm>
        </p:spPr>
        <p:txBody>
          <a:bodyPr/>
          <a:lstStyle/>
          <a:p>
            <a:r>
              <a:rPr lang="en-US" smtClean="0"/>
              <a:t>Instruction pointer (EIP) determines which instruction to fetch and execute</a:t>
            </a:r>
          </a:p>
          <a:p>
            <a:r>
              <a:rPr lang="en-US" smtClean="0"/>
              <a:t>Once processor has executed the instruction, it automatically increments EIP to next instruction</a:t>
            </a:r>
          </a:p>
          <a:p>
            <a:r>
              <a:rPr lang="en-US" smtClean="0"/>
              <a:t>Control flow by changing value of EIP</a:t>
            </a:r>
          </a:p>
        </p:txBody>
      </p:sp>
      <p:pic>
        <p:nvPicPr>
          <p:cNvPr id="36868" name="Picture 3" descr="insn-try.pd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466850"/>
            <a:ext cx="6781800" cy="219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9497</TotalTime>
  <Words>1684</Words>
  <Application>Microsoft Macintosh PowerPoint</Application>
  <PresentationFormat>On-screen Show (4:3)</PresentationFormat>
  <Paragraphs>242</Paragraphs>
  <Slides>28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Origin</vt:lpstr>
      <vt:lpstr>Return-Oriented Programming</vt:lpstr>
      <vt:lpstr>Announcements</vt:lpstr>
      <vt:lpstr>Buffer Overflow: Causes and Cures</vt:lpstr>
      <vt:lpstr>WX / DEP</vt:lpstr>
      <vt:lpstr>What Does WX Not Prevent?</vt:lpstr>
      <vt:lpstr>return-into-libc attacks</vt:lpstr>
      <vt:lpstr>return-to-libc on Steroids</vt:lpstr>
      <vt:lpstr>Chaining RETs for Fun and Profit</vt:lpstr>
      <vt:lpstr>Ordinary Programming</vt:lpstr>
      <vt:lpstr>Return-Oriented Programming</vt:lpstr>
      <vt:lpstr>No-ops</vt:lpstr>
      <vt:lpstr>What's a NOP Sled?</vt:lpstr>
      <vt:lpstr>Immediate Constants</vt:lpstr>
      <vt:lpstr>Control Flow</vt:lpstr>
      <vt:lpstr>Gadgets: Multi-instruction Sequences</vt:lpstr>
      <vt:lpstr>Gadget Design</vt:lpstr>
      <vt:lpstr>A Warning to the Curious</vt:lpstr>
      <vt:lpstr>Conditional Jumps*</vt:lpstr>
      <vt:lpstr>Phase 1: Perform Comparison</vt:lpstr>
      <vt:lpstr>Phase 2: Store 1-or-0 to Memory</vt:lpstr>
      <vt:lpstr>Phase 3: Compute Delta-or-Zero</vt:lpstr>
      <vt:lpstr>Phase 4: Perturb ESP by Delta</vt:lpstr>
      <vt:lpstr>Finding Instruction Sequences</vt:lpstr>
      <vt:lpstr>A Gadget Trie</vt:lpstr>
      <vt:lpstr>Unintended Instructions</vt:lpstr>
      <vt:lpstr>x86 Architecture Helps</vt:lpstr>
      <vt:lpstr>SPARC: the Un-x86</vt:lpstr>
      <vt:lpstr>ROP on SPARC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User Name</dc:creator>
  <cp:lastModifiedBy>William Harrison</cp:lastModifiedBy>
  <cp:revision>26</cp:revision>
  <cp:lastPrinted>2015-02-27T18:21:35Z</cp:lastPrinted>
  <dcterms:created xsi:type="dcterms:W3CDTF">2010-10-11T03:02:46Z</dcterms:created>
  <dcterms:modified xsi:type="dcterms:W3CDTF">2017-02-22T19:29:00Z</dcterms:modified>
</cp:coreProperties>
</file>