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1"/>
  </p:notesMasterIdLst>
  <p:sldIdLst>
    <p:sldId id="256" r:id="rId2"/>
    <p:sldId id="261" r:id="rId3"/>
    <p:sldId id="262" r:id="rId4"/>
    <p:sldId id="260" r:id="rId5"/>
    <p:sldId id="257" r:id="rId6"/>
    <p:sldId id="258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85" r:id="rId19"/>
    <p:sldId id="282" r:id="rId20"/>
    <p:sldId id="283" r:id="rId21"/>
    <p:sldId id="284" r:id="rId22"/>
    <p:sldId id="279" r:id="rId23"/>
    <p:sldId id="280" r:id="rId24"/>
    <p:sldId id="281" r:id="rId25"/>
    <p:sldId id="274" r:id="rId26"/>
    <p:sldId id="275" r:id="rId27"/>
    <p:sldId id="276" r:id="rId28"/>
    <p:sldId id="277" r:id="rId29"/>
    <p:sldId id="27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3EAE0-5D60-7E4C-A30E-6BA3EF38480C}" type="datetimeFigureOut">
              <a:rPr lang="en-US" smtClean="0"/>
              <a:t>8/23/16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468A-9C0C-C948-8B7F-C7DB783525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71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AB7B8E9-0286-5C41-B700-E0EAD24E695A}" type="slidenum">
              <a:rPr lang="en-US" sz="1200"/>
              <a:pPr/>
              <a:t>5</a:t>
            </a:fld>
            <a:endParaRPr lang="en-US" sz="1200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1D1A9E0-ABAD-F249-BBE0-B9943CBCC816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FC22A90-C3E5-0F48-9B33-2BCD70A8AB4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2A90-C3E5-0F48-9B33-2BCD70A8AB4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B620-D063-B146-BB2D-DB12BEC9F2E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2A90-C3E5-0F48-9B33-2BCD70A8AB4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B620-D063-B146-BB2D-DB12BEC9F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2A90-C3E5-0F48-9B33-2BCD70A8AB4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B620-D063-B146-BB2D-DB12BEC9F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FC22A90-C3E5-0F48-9B33-2BCD70A8AB4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FC22A90-C3E5-0F48-9B33-2BCD70A8AB4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B620-D063-B146-BB2D-DB12BEC9F2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2A90-C3E5-0F48-9B33-2BCD70A8AB4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B620-D063-B146-BB2D-DB12BEC9F2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C22A90-C3E5-0F48-9B33-2BCD70A8AB4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B620-D063-B146-BB2D-DB12BEC9F2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FC22A90-C3E5-0F48-9B33-2BCD70A8AB4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B620-D063-B146-BB2D-DB12BEC9F2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FFC22A90-C3E5-0F48-9B33-2BCD70A8AB4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B620-D063-B146-BB2D-DB12BEC9F2E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2A90-C3E5-0F48-9B33-2BCD70A8AB4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B620-D063-B146-BB2D-DB12BEC9F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2A90-C3E5-0F48-9B33-2BCD70A8AB4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B620-D063-B146-BB2D-DB12BEC9F2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2A90-C3E5-0F48-9B33-2BCD70A8AB4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B620-D063-B146-BB2D-DB12BEC9F2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2A90-C3E5-0F48-9B33-2BCD70A8AB4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B620-D063-B146-BB2D-DB12BEC9F2E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FFC22A90-C3E5-0F48-9B33-2BCD70A8AB4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FFC22A90-C3E5-0F48-9B33-2BCD70A8AB4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DAFAB620-D063-B146-BB2D-DB12BEC9F2E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2A90-C3E5-0F48-9B33-2BCD70A8AB4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B620-D063-B146-BB2D-DB12BEC9F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2A90-C3E5-0F48-9B33-2BCD70A8AB4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B620-D063-B146-BB2D-DB12BEC9F2E3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2A90-C3E5-0F48-9B33-2BCD70A8AB4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DAFAB620-D063-B146-BB2D-DB12BEC9F2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2A90-C3E5-0F48-9B33-2BCD70A8AB4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AB620-D063-B146-BB2D-DB12BEC9F2E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FC22A90-C3E5-0F48-9B33-2BCD70A8AB45}" type="datetimeFigureOut">
              <a:rPr lang="en-US" smtClean="0"/>
              <a:t>8/23/16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DAFAB620-D063-B146-BB2D-DB12BEC9F2E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cholar.google.com/url?sa=U&amp;q=http://www.dcs.napier.ac.uk/~bill/paper_eicw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ieeexplore.ieee.org/xpl/RecentIssue.jsp?punumber=49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Covert Channels, Analysis and Mitigation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CS8440</a:t>
            </a:r>
          </a:p>
          <a:p>
            <a:r>
              <a:rPr lang="en-US" dirty="0" smtClean="0"/>
              <a:t>Fall </a:t>
            </a:r>
            <a:r>
              <a:rPr lang="en-US" dirty="0" smtClean="0"/>
              <a:t>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533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Local Channels</a:t>
            </a:r>
          </a:p>
        </p:txBody>
      </p:sp>
    </p:spTree>
    <p:extLst>
      <p:ext uri="{BB962C8B-B14F-4D97-AF65-F5344CB8AC3E}">
        <p14:creationId xmlns:p14="http://schemas.microsoft.com/office/powerpoint/2010/main" val="409781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 Manipulation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Trojan fills </a:t>
            </a:r>
            <a:r>
              <a:rPr lang="en-US" dirty="0" smtClean="0"/>
              <a:t>kernels </a:t>
            </a:r>
            <a:r>
              <a:rPr lang="en-US" dirty="0"/>
              <a:t>process table to transmit 1, leaves it partially empty to transmit 0.  Spy tries to create process.</a:t>
            </a:r>
          </a:p>
          <a:p>
            <a:pPr>
              <a:lnSpc>
                <a:spcPct val="90000"/>
              </a:lnSpc>
            </a:pPr>
            <a:r>
              <a:rPr lang="en-US" dirty="0"/>
              <a:t>Trojan allocates 0MB of memory to transmit 00, 64MB to transmit 01, 128MB to transmit 10, 192MB to transmit 11.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Easily distinguishable by any spy with resource monitoring capabilities</a:t>
            </a:r>
          </a:p>
          <a:p>
            <a:pPr>
              <a:lnSpc>
                <a:spcPct val="90000"/>
              </a:lnSpc>
            </a:pPr>
            <a:r>
              <a:rPr lang="en-US" dirty="0"/>
              <a:t>Trojan induces bus contention, spy measures bus latency (multiprocessors)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Will multicores cause resurgence?</a:t>
            </a:r>
          </a:p>
        </p:txBody>
      </p:sp>
    </p:spTree>
    <p:extLst>
      <p:ext uri="{BB962C8B-B14F-4D97-AF65-F5344CB8AC3E}">
        <p14:creationId xmlns:p14="http://schemas.microsoft.com/office/powerpoint/2010/main" val="1279087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Resource Exhaustion Countermeasures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Preallocate resources and prevent dynamic modification</a:t>
            </a:r>
          </a:p>
          <a:p>
            <a:r>
              <a:rPr lang="en-US"/>
              <a:t>Only used when covert channels pose a serious enough risk to justify the inefficiency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27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229600" cy="1143000"/>
          </a:xfrm>
        </p:spPr>
        <p:txBody>
          <a:bodyPr/>
          <a:lstStyle/>
          <a:p>
            <a:r>
              <a:rPr lang="en-US" dirty="0"/>
              <a:t>Disk Arm </a:t>
            </a:r>
            <a:r>
              <a:rPr lang="en-US" dirty="0" smtClean="0"/>
              <a:t>Optimizations</a:t>
            </a:r>
            <a:endParaRPr lang="en-US" dirty="0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0" y="6553200"/>
            <a:ext cx="5791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 err="1">
                <a:ea typeface="宋体" charset="0"/>
              </a:rPr>
              <a:t>Karger</a:t>
            </a:r>
            <a:r>
              <a:rPr lang="en-US" sz="1400" dirty="0">
                <a:ea typeface="宋体" charset="0"/>
              </a:rPr>
              <a:t>, Wray, </a:t>
            </a:r>
            <a:r>
              <a:rPr lang="ja-JP" altLang="en-US" sz="1400" dirty="0">
                <a:ea typeface="宋体" charset="0"/>
              </a:rPr>
              <a:t>“</a:t>
            </a:r>
            <a:r>
              <a:rPr lang="en-US" sz="1400" dirty="0">
                <a:ea typeface="宋体" charset="0"/>
              </a:rPr>
              <a:t>Storage Channels in Disk Arm </a:t>
            </a:r>
            <a:r>
              <a:rPr lang="en-US" sz="1400" dirty="0" smtClean="0">
                <a:ea typeface="宋体" charset="0"/>
              </a:rPr>
              <a:t>Optimization”, 1991</a:t>
            </a:r>
            <a:endParaRPr lang="en-US" sz="1400" dirty="0">
              <a:ea typeface="宋体" charset="0"/>
            </a:endParaRPr>
          </a:p>
        </p:txBody>
      </p:sp>
      <p:sp>
        <p:nvSpPr>
          <p:cNvPr id="9221" name="Oval 5"/>
          <p:cNvSpPr>
            <a:spLocks noChangeArrowheads="1"/>
          </p:cNvSpPr>
          <p:nvPr/>
        </p:nvSpPr>
        <p:spPr bwMode="auto">
          <a:xfrm>
            <a:off x="0" y="1371600"/>
            <a:ext cx="5181600" cy="5181600"/>
          </a:xfrm>
          <a:prstGeom prst="ellipse">
            <a:avLst/>
          </a:prstGeom>
          <a:solidFill>
            <a:srgbClr val="B87F4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Oval 6"/>
          <p:cNvSpPr>
            <a:spLocks noChangeArrowheads="1"/>
          </p:cNvSpPr>
          <p:nvPr/>
        </p:nvSpPr>
        <p:spPr bwMode="auto">
          <a:xfrm>
            <a:off x="2133600" y="3429000"/>
            <a:ext cx="914400" cy="914400"/>
          </a:xfrm>
          <a:prstGeom prst="ellipse">
            <a:avLst/>
          </a:prstGeom>
          <a:solidFill>
            <a:schemeClr val="bg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Oval 7"/>
          <p:cNvSpPr>
            <a:spLocks noChangeArrowheads="1"/>
          </p:cNvSpPr>
          <p:nvPr/>
        </p:nvSpPr>
        <p:spPr bwMode="auto">
          <a:xfrm>
            <a:off x="2362200" y="3657600"/>
            <a:ext cx="457200" cy="457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5486400" y="1219200"/>
            <a:ext cx="3505200" cy="563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endParaRPr lang="en-US" sz="1800" dirty="0">
              <a:ea typeface="宋体" charset="0"/>
            </a:endParaRPr>
          </a:p>
          <a:p>
            <a:pPr>
              <a:spcBef>
                <a:spcPct val="50000"/>
              </a:spcBef>
            </a:pPr>
            <a:r>
              <a:rPr lang="en-US" sz="2400" dirty="0">
                <a:ea typeface="宋体" charset="0"/>
              </a:rPr>
              <a:t>To send a bit:</a:t>
            </a:r>
          </a:p>
          <a:p>
            <a:pPr>
              <a:spcBef>
                <a:spcPct val="50000"/>
              </a:spcBef>
            </a:pPr>
            <a:r>
              <a:rPr lang="en-US" sz="1800" dirty="0" smtClean="0">
                <a:ea typeface="宋体" charset="0"/>
              </a:rPr>
              <a:t>Starting at 2</a:t>
            </a:r>
            <a:endParaRPr lang="en-US" sz="1800" dirty="0">
              <a:ea typeface="宋体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>
                <a:ea typeface="宋体" charset="0"/>
              </a:rPr>
              <a:t>To send a 0: High: 1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ea typeface="宋体" charset="0"/>
              </a:rPr>
              <a:t>To send a 1: High: 3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ea typeface="宋体" charset="0"/>
              </a:rPr>
              <a:t>Low: 0, </a:t>
            </a:r>
            <a:r>
              <a:rPr lang="en-US" sz="1800" dirty="0" smtClean="0">
                <a:ea typeface="宋体" charset="0"/>
              </a:rPr>
              <a:t>4</a:t>
            </a:r>
          </a:p>
          <a:p>
            <a:pPr>
              <a:spcBef>
                <a:spcPct val="50000"/>
              </a:spcBef>
            </a:pPr>
            <a:r>
              <a:rPr lang="en-US" dirty="0" smtClean="0">
                <a:ea typeface="宋体" charset="0"/>
              </a:rPr>
              <a:t>     </a:t>
            </a:r>
            <a:r>
              <a:rPr lang="en-US" sz="1400" dirty="0" smtClean="0">
                <a:ea typeface="宋体" charset="0"/>
              </a:rPr>
              <a:t>  (assumes </a:t>
            </a:r>
            <a:r>
              <a:rPr lang="en-US" sz="1400" i="1" dirty="0" smtClean="0">
                <a:latin typeface="Times New Roman"/>
                <a:ea typeface="宋体" charset="0"/>
                <a:cs typeface="Times New Roman"/>
              </a:rPr>
              <a:t>elevator algorithm</a:t>
            </a:r>
            <a:r>
              <a:rPr lang="en-US" sz="1400" dirty="0" smtClean="0">
                <a:ea typeface="宋体" charset="0"/>
              </a:rPr>
              <a:t>)</a:t>
            </a:r>
            <a:endParaRPr lang="en-US" sz="1400" dirty="0">
              <a:ea typeface="宋体" charset="0"/>
            </a:endParaRPr>
          </a:p>
          <a:p>
            <a:pPr>
              <a:spcBef>
                <a:spcPct val="50000"/>
              </a:spcBef>
            </a:pPr>
            <a:endParaRPr lang="en-US" sz="1800" dirty="0">
              <a:ea typeface="宋体" charset="0"/>
            </a:endParaRPr>
          </a:p>
          <a:p>
            <a:pPr>
              <a:spcBef>
                <a:spcPct val="50000"/>
              </a:spcBef>
            </a:pPr>
            <a:r>
              <a:rPr lang="en-US" sz="1800" dirty="0">
                <a:ea typeface="宋体" charset="0"/>
              </a:rPr>
              <a:t>Spy process observes which request finishes first to receive bit: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ea typeface="宋体" charset="0"/>
              </a:rPr>
              <a:t> - 0 first = 0 transmitted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ea typeface="宋体" charset="0"/>
              </a:rPr>
              <a:t> - 4 first = 1 transmitted</a:t>
            </a:r>
          </a:p>
          <a:p>
            <a:pPr>
              <a:spcBef>
                <a:spcPct val="50000"/>
              </a:spcBef>
            </a:pPr>
            <a:r>
              <a:rPr lang="en-US" sz="1800" dirty="0">
                <a:ea typeface="宋体" charset="0"/>
              </a:rPr>
              <a:t>Bandwidth = 23-56b/s in 1970</a:t>
            </a:r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1752600" y="3048000"/>
            <a:ext cx="1676400" cy="1676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1295400" y="2590800"/>
            <a:ext cx="2590800" cy="25908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762000" y="2133600"/>
            <a:ext cx="3581400" cy="35814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Text Box 17"/>
          <p:cNvSpPr txBox="1">
            <a:spLocks noChangeArrowheads="1"/>
          </p:cNvSpPr>
          <p:nvPr/>
        </p:nvSpPr>
        <p:spPr bwMode="auto">
          <a:xfrm>
            <a:off x="2362200" y="4301066"/>
            <a:ext cx="382588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2800" dirty="0">
                <a:ea typeface="宋体" charset="0"/>
              </a:rPr>
              <a:t>0</a:t>
            </a:r>
          </a:p>
          <a:p>
            <a:r>
              <a:rPr lang="en-US" sz="2800" dirty="0">
                <a:ea typeface="宋体" charset="0"/>
              </a:rPr>
              <a:t>1</a:t>
            </a:r>
          </a:p>
          <a:p>
            <a:r>
              <a:rPr lang="en-US" sz="2800" dirty="0">
                <a:ea typeface="宋体" charset="0"/>
              </a:rPr>
              <a:t>2</a:t>
            </a:r>
          </a:p>
          <a:p>
            <a:r>
              <a:rPr lang="en-US" sz="2800" dirty="0">
                <a:ea typeface="宋体" charset="0"/>
              </a:rPr>
              <a:t>3</a:t>
            </a:r>
          </a:p>
          <a:p>
            <a:r>
              <a:rPr lang="en-US" sz="2800" dirty="0">
                <a:ea typeface="宋体" charset="0"/>
              </a:rPr>
              <a:t>4</a:t>
            </a:r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381000" y="1752600"/>
            <a:ext cx="4419600" cy="44196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6" name="Group 10"/>
          <p:cNvGrpSpPr>
            <a:grpSpLocks/>
          </p:cNvGrpSpPr>
          <p:nvPr/>
        </p:nvGrpSpPr>
        <p:grpSpPr bwMode="auto">
          <a:xfrm>
            <a:off x="2362200" y="2133600"/>
            <a:ext cx="2819400" cy="381000"/>
            <a:chOff x="1824" y="1968"/>
            <a:chExt cx="1968" cy="240"/>
          </a:xfrm>
        </p:grpSpPr>
        <p:sp>
          <p:nvSpPr>
            <p:cNvPr id="9224" name="AutoShape 8"/>
            <p:cNvSpPr>
              <a:spLocks noChangeArrowheads="1"/>
            </p:cNvSpPr>
            <p:nvPr/>
          </p:nvSpPr>
          <p:spPr bwMode="auto">
            <a:xfrm rot="16200000">
              <a:off x="2712" y="1128"/>
              <a:ext cx="240" cy="192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1824" y="2064"/>
              <a:ext cx="240" cy="48"/>
            </a:xfrm>
            <a:prstGeom prst="rect">
              <a:avLst/>
            </a:prstGeom>
            <a:solidFill>
              <a:schemeClr val="hlink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5831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Disk Arm Countermeasures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Return disk arm to fixed position after each seek</a:t>
            </a:r>
          </a:p>
          <a:p>
            <a:pPr lvl="1"/>
            <a:r>
              <a:rPr lang="en-US" sz="2400" dirty="0"/>
              <a:t>Awful performance, not portable</a:t>
            </a:r>
          </a:p>
          <a:p>
            <a:r>
              <a:rPr lang="en-US" sz="2800" dirty="0" smtClean="0"/>
              <a:t>Only </a:t>
            </a:r>
            <a:r>
              <a:rPr lang="en-US" sz="2800" dirty="0"/>
              <a:t>issue requests from one class of processes at a time, and restore disk arm direction when returning to low process</a:t>
            </a:r>
          </a:p>
          <a:p>
            <a:pPr lvl="1"/>
            <a:r>
              <a:rPr lang="en-US" sz="2400" dirty="0"/>
              <a:t>Not portable, hard to implement</a:t>
            </a:r>
          </a:p>
          <a:p>
            <a:r>
              <a:rPr lang="en-US" sz="2800" dirty="0"/>
              <a:t>Return disk blocks to software in the order they were requested</a:t>
            </a:r>
          </a:p>
          <a:p>
            <a:r>
              <a:rPr lang="en-US" sz="2800" dirty="0"/>
              <a:t>Batch requests in pseudorandom time quanta</a:t>
            </a:r>
          </a:p>
          <a:p>
            <a:r>
              <a:rPr lang="en-US" sz="2800" dirty="0"/>
              <a:t>No proofs for these approaches</a:t>
            </a:r>
          </a:p>
        </p:txBody>
      </p:sp>
    </p:spTree>
    <p:extLst>
      <p:ext uri="{BB962C8B-B14F-4D97-AF65-F5344CB8AC3E}">
        <p14:creationId xmlns:p14="http://schemas.microsoft.com/office/powerpoint/2010/main" val="3199750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Cache Missing for Fun and Profit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958011"/>
            <a:ext cx="5943600" cy="4554444"/>
          </a:xfrm>
        </p:spPr>
        <p:txBody>
          <a:bodyPr/>
          <a:lstStyle/>
          <a:p>
            <a:r>
              <a:rPr lang="en-US" dirty="0"/>
              <a:t>Hyper-Threading permits two threads to execute on a single Pentium 4 core</a:t>
            </a:r>
          </a:p>
          <a:p>
            <a:r>
              <a:rPr lang="en-US" dirty="0"/>
              <a:t>Cache is shared between threads (Trojan and spy)</a:t>
            </a:r>
          </a:p>
          <a:p>
            <a:endParaRPr lang="en-US" dirty="0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0" y="6553200"/>
            <a:ext cx="5791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ea typeface="宋体" charset="0"/>
              </a:rPr>
              <a:t>Percival 2005, </a:t>
            </a:r>
            <a:r>
              <a:rPr lang="ja-JP" altLang="en-US" sz="1400">
                <a:ea typeface="宋体" charset="0"/>
              </a:rPr>
              <a:t>“</a:t>
            </a:r>
            <a:r>
              <a:rPr lang="en-US" sz="1400">
                <a:ea typeface="宋体" charset="0"/>
              </a:rPr>
              <a:t>Cache Missing for Fun and Profit</a:t>
            </a:r>
            <a:r>
              <a:rPr lang="ja-JP" altLang="en-US" sz="1400">
                <a:ea typeface="宋体" charset="0"/>
              </a:rPr>
              <a:t>”</a:t>
            </a:r>
            <a:endParaRPr lang="en-US" sz="1400">
              <a:ea typeface="宋体" charset="0"/>
            </a:endParaRPr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1600200"/>
            <a:ext cx="2962275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7696200" y="6172200"/>
            <a:ext cx="13081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200">
                <a:ea typeface="宋体" charset="0"/>
              </a:rPr>
              <a:t>Arstechnica.com</a:t>
            </a:r>
          </a:p>
        </p:txBody>
      </p:sp>
    </p:spTree>
    <p:extLst>
      <p:ext uri="{BB962C8B-B14F-4D97-AF65-F5344CB8AC3E}">
        <p14:creationId xmlns:p14="http://schemas.microsoft.com/office/powerpoint/2010/main" val="39181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Missing (cont.)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Trojan horse (in high process) runs one thread, spy runs another</a:t>
            </a:r>
          </a:p>
          <a:p>
            <a:r>
              <a:rPr lang="en-US"/>
              <a:t>Trojan allocates 2KB array (in L1 cache)</a:t>
            </a:r>
          </a:p>
          <a:p>
            <a:r>
              <a:rPr lang="en-US"/>
              <a:t>Spy allocates 8KB array (in L1 cache)</a:t>
            </a:r>
          </a:p>
          <a:p>
            <a:endParaRPr lang="en-US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838200" y="4191000"/>
            <a:ext cx="4648200" cy="685800"/>
          </a:xfrm>
          <a:prstGeom prst="rect">
            <a:avLst/>
          </a:prstGeom>
          <a:solidFill>
            <a:srgbClr val="FF5D5D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4389438"/>
            <a:r>
              <a:rPr lang="en-US" sz="2400"/>
              <a:t>Trojan (in OpenSSL)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838200" y="5029200"/>
            <a:ext cx="4648200" cy="6858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4389438"/>
            <a:r>
              <a:rPr lang="en-US" sz="2400"/>
              <a:t>Spy</a:t>
            </a:r>
          </a:p>
        </p:txBody>
      </p:sp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4114800"/>
            <a:ext cx="1392238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8112125" y="6324600"/>
            <a:ext cx="1031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400">
                <a:ea typeface="宋体" charset="0"/>
              </a:rPr>
              <a:t>Nuwen.net</a:t>
            </a: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5943600" y="4114800"/>
            <a:ext cx="1676400" cy="1752600"/>
          </a:xfrm>
          <a:prstGeom prst="rect">
            <a:avLst/>
          </a:prstGeom>
          <a:solidFill>
            <a:schemeClr val="hlink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6019800" y="4191000"/>
            <a:ext cx="1524000" cy="381000"/>
          </a:xfrm>
          <a:prstGeom prst="rect">
            <a:avLst/>
          </a:prstGeom>
          <a:solidFill>
            <a:srgbClr val="FF5D5D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4389438"/>
            <a:r>
              <a:rPr lang="en-US" sz="2000"/>
              <a:t>2KB</a:t>
            </a:r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6019800" y="4648200"/>
            <a:ext cx="1524000" cy="1143000"/>
          </a:xfrm>
          <a:prstGeom prst="rect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4389438"/>
            <a:r>
              <a:rPr lang="en-US" sz="2000"/>
              <a:t>8KB</a:t>
            </a:r>
          </a:p>
        </p:txBody>
      </p:sp>
      <p:sp>
        <p:nvSpPr>
          <p:cNvPr id="12304" name="AutoShape 16"/>
          <p:cNvSpPr>
            <a:spLocks noChangeArrowheads="1"/>
          </p:cNvSpPr>
          <p:nvPr/>
        </p:nvSpPr>
        <p:spPr bwMode="auto">
          <a:xfrm>
            <a:off x="5486400" y="51816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AutoShape 17"/>
          <p:cNvSpPr>
            <a:spLocks noChangeArrowheads="1"/>
          </p:cNvSpPr>
          <p:nvPr/>
        </p:nvSpPr>
        <p:spPr bwMode="auto">
          <a:xfrm>
            <a:off x="5486400" y="43434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FF5D5D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2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Missing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transmit a 1 bit, Trojan accesses corresponding location in array, evicting one spy cache line</a:t>
            </a:r>
          </a:p>
          <a:p>
            <a:pPr lvl="1"/>
            <a:r>
              <a:rPr lang="en-US" dirty="0"/>
              <a:t>When spy reloads cache line from L2 cache, additional 30 cycle latency</a:t>
            </a:r>
          </a:p>
          <a:p>
            <a:r>
              <a:rPr lang="en-US" dirty="0"/>
              <a:t>32 bits per 5000 cycles, &lt; 25% error rate</a:t>
            </a:r>
          </a:p>
          <a:p>
            <a:r>
              <a:rPr lang="en-US" dirty="0"/>
              <a:t>400KB/s on 2.8GHz processor</a:t>
            </a:r>
          </a:p>
          <a:p>
            <a:r>
              <a:rPr lang="en-US" dirty="0" smtClean="0"/>
              <a:t>Size of RSA</a:t>
            </a:r>
            <a:r>
              <a:rPr lang="en-US" dirty="0"/>
              <a:t>/DSA private key usually &lt; 256B</a:t>
            </a:r>
          </a:p>
        </p:txBody>
      </p:sp>
    </p:spTree>
    <p:extLst>
      <p:ext uri="{BB962C8B-B14F-4D97-AF65-F5344CB8AC3E}">
        <p14:creationId xmlns:p14="http://schemas.microsoft.com/office/powerpoint/2010/main" val="2598637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Cache Missing Countermeasures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Architecture-level:</a:t>
            </a:r>
          </a:p>
          <a:p>
            <a:pPr lvl="1"/>
            <a:r>
              <a:rPr lang="en-US"/>
              <a:t>Don</a:t>
            </a:r>
            <a:r>
              <a:rPr lang="ja-JP" altLang="en-US"/>
              <a:t>’</a:t>
            </a:r>
            <a:r>
              <a:rPr lang="en-US"/>
              <a:t>t share caches between threads</a:t>
            </a:r>
          </a:p>
          <a:p>
            <a:pPr lvl="2"/>
            <a:r>
              <a:rPr lang="en-US"/>
              <a:t>More expensive, slower</a:t>
            </a:r>
          </a:p>
          <a:p>
            <a:pPr lvl="1"/>
            <a:r>
              <a:rPr lang="en-US"/>
              <a:t>Change cache eviction strategy to enforce fair sharing between threads</a:t>
            </a:r>
          </a:p>
          <a:p>
            <a:pPr lvl="2"/>
            <a:r>
              <a:rPr lang="en-US"/>
              <a:t>Performance penalty</a:t>
            </a:r>
          </a:p>
          <a:p>
            <a:r>
              <a:rPr lang="en-US"/>
              <a:t>OS-level:</a:t>
            </a:r>
          </a:p>
          <a:p>
            <a:pPr lvl="1"/>
            <a:r>
              <a:rPr lang="en-US"/>
              <a:t>Make sure low- and high-level processes never share the processor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57514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Channel detection and analysis</a:t>
            </a:r>
          </a:p>
        </p:txBody>
      </p:sp>
      <p:sp>
        <p:nvSpPr>
          <p:cNvPr id="4198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74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Covert channels are a means of communication between two processes</a:t>
            </a:r>
          </a:p>
          <a:p>
            <a:pPr>
              <a:lnSpc>
                <a:spcPct val="90000"/>
              </a:lnSpc>
            </a:pPr>
            <a:r>
              <a:rPr lang="en-US" dirty="0"/>
              <a:t>Processes may be: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Authorized to communicate, but not in the way they actually are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Prohibited from communicating</a:t>
            </a:r>
          </a:p>
          <a:p>
            <a:pPr>
              <a:lnSpc>
                <a:spcPct val="90000"/>
              </a:lnSpc>
            </a:pPr>
            <a:r>
              <a:rPr lang="en-US" dirty="0"/>
              <a:t>One process is a </a:t>
            </a:r>
            <a:r>
              <a:rPr lang="en-US" dirty="0">
                <a:solidFill>
                  <a:schemeClr val="hlink"/>
                </a:solidFill>
              </a:rPr>
              <a:t>Trojan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Transmits data covertly</a:t>
            </a:r>
          </a:p>
          <a:p>
            <a:pPr>
              <a:lnSpc>
                <a:spcPct val="90000"/>
              </a:lnSpc>
            </a:pPr>
            <a:r>
              <a:rPr lang="en-US" dirty="0"/>
              <a:t>The other is a </a:t>
            </a:r>
            <a:r>
              <a:rPr lang="en-US" dirty="0">
                <a:solidFill>
                  <a:schemeClr val="hlink"/>
                </a:solidFill>
              </a:rPr>
              <a:t>Spy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Receives data</a:t>
            </a:r>
          </a:p>
        </p:txBody>
      </p:sp>
    </p:spTree>
    <p:extLst>
      <p:ext uri="{BB962C8B-B14F-4D97-AF65-F5344CB8AC3E}">
        <p14:creationId xmlns:p14="http://schemas.microsoft.com/office/powerpoint/2010/main" val="13977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Techniques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flow</a:t>
            </a:r>
          </a:p>
          <a:p>
            <a:pPr lvl="1"/>
            <a:r>
              <a:rPr lang="en-US" dirty="0"/>
              <a:t>Operates at high-level language level</a:t>
            </a:r>
          </a:p>
          <a:p>
            <a:pPr lvl="1"/>
            <a:r>
              <a:rPr lang="en-US" dirty="0"/>
              <a:t>Often overestimates flows, flags non-</a:t>
            </a:r>
            <a:r>
              <a:rPr lang="en-US" dirty="0" smtClean="0"/>
              <a:t>existent </a:t>
            </a:r>
            <a:r>
              <a:rPr lang="en-US" dirty="0"/>
              <a:t>flows</a:t>
            </a:r>
          </a:p>
          <a:p>
            <a:r>
              <a:rPr lang="en-US" dirty="0"/>
              <a:t>Noninterference</a:t>
            </a:r>
          </a:p>
          <a:p>
            <a:pPr lvl="1"/>
            <a:r>
              <a:rPr lang="en-US" dirty="0"/>
              <a:t>Analysis performed on abstract model, not real system</a:t>
            </a:r>
          </a:p>
          <a:p>
            <a:r>
              <a:rPr lang="en-US" dirty="0"/>
              <a:t>Shared Resource Matrix</a:t>
            </a:r>
          </a:p>
          <a:p>
            <a:pPr lvl="1"/>
            <a:r>
              <a:rPr lang="en-US" dirty="0"/>
              <a:t>Very popular with systems folks</a:t>
            </a:r>
          </a:p>
          <a:p>
            <a:pPr lvl="1"/>
            <a:endParaRPr lang="en-US" dirty="0"/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0" y="6502400"/>
            <a:ext cx="82423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 dirty="0" err="1">
                <a:ea typeface="宋体" charset="0"/>
              </a:rPr>
              <a:t>Sabelfeld</a:t>
            </a:r>
            <a:r>
              <a:rPr lang="en-US" sz="1400" dirty="0">
                <a:ea typeface="宋体" charset="0"/>
              </a:rPr>
              <a:t>, Myers 2003, </a:t>
            </a:r>
            <a:r>
              <a:rPr lang="ja-JP" altLang="en-US" sz="1400" dirty="0">
                <a:ea typeface="宋体" charset="0"/>
              </a:rPr>
              <a:t>“</a:t>
            </a:r>
            <a:r>
              <a:rPr lang="en-US" sz="1400" dirty="0">
                <a:ea typeface="宋体" charset="0"/>
              </a:rPr>
              <a:t>Language-Based Information-Flow Security</a:t>
            </a:r>
            <a:r>
              <a:rPr lang="ja-JP" altLang="en-US" sz="1400" dirty="0">
                <a:ea typeface="宋体" charset="0"/>
              </a:rPr>
              <a:t>”</a:t>
            </a:r>
            <a:endParaRPr lang="en-US" sz="1400" dirty="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82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728"/>
            <a:ext cx="8229600" cy="1143000"/>
          </a:xfrm>
        </p:spPr>
        <p:txBody>
          <a:bodyPr/>
          <a:lstStyle/>
          <a:p>
            <a:r>
              <a:rPr lang="en-US" dirty="0"/>
              <a:t>Shared Resource Matrix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486" name="Rectangle 6"/>
          <p:cNvSpPr>
            <a:spLocks noGrp="1" noChangeArrowheads="1"/>
          </p:cNvSpPr>
          <p:nvPr>
            <p:ph sz="half" idx="2"/>
          </p:nvPr>
        </p:nvSpPr>
        <p:spPr>
          <a:xfrm>
            <a:off x="5257800" y="2249067"/>
            <a:ext cx="3429000" cy="4259683"/>
          </a:xfrm>
        </p:spPr>
        <p:txBody>
          <a:bodyPr/>
          <a:lstStyle/>
          <a:p>
            <a:r>
              <a:rPr lang="en-US" dirty="0"/>
              <a:t>If row has both R and M, attribute may permit covert channel to </a:t>
            </a:r>
            <a:r>
              <a:rPr lang="en-US" dirty="0" smtClean="0"/>
              <a:t>exist</a:t>
            </a:r>
          </a:p>
          <a:p>
            <a:pPr lvl="1"/>
            <a:r>
              <a:rPr lang="en-US" dirty="0" smtClean="0"/>
              <a:t>R,M are permissions</a:t>
            </a:r>
          </a:p>
          <a:p>
            <a:pPr lvl="2"/>
            <a:r>
              <a:rPr lang="en-US" dirty="0" smtClean="0"/>
              <a:t>R = read</a:t>
            </a:r>
          </a:p>
          <a:p>
            <a:pPr lvl="2"/>
            <a:r>
              <a:rPr lang="en-US" dirty="0" smtClean="0"/>
              <a:t>M = modify</a:t>
            </a:r>
            <a:endParaRPr lang="en-US" dirty="0"/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5400"/>
            <a:ext cx="515461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488" name="Text Box 8"/>
          <p:cNvSpPr txBox="1">
            <a:spLocks noChangeArrowheads="1"/>
          </p:cNvSpPr>
          <p:nvPr/>
        </p:nvSpPr>
        <p:spPr bwMode="auto">
          <a:xfrm>
            <a:off x="0" y="6599238"/>
            <a:ext cx="8915400" cy="274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200">
                <a:ea typeface="宋体" charset="0"/>
              </a:rPr>
              <a:t>Kemmerer 1983, </a:t>
            </a:r>
            <a:r>
              <a:rPr lang="ja-JP" altLang="en-US" sz="1200">
                <a:ea typeface="宋体" charset="0"/>
              </a:rPr>
              <a:t>“</a:t>
            </a:r>
            <a:r>
              <a:rPr lang="en-US" sz="1200">
                <a:ea typeface="宋体" charset="0"/>
              </a:rPr>
              <a:t>Shared Resource Matrix Methodology: An Approach to Identifying Storage and Timing Channels</a:t>
            </a:r>
            <a:r>
              <a:rPr lang="ja-JP" altLang="en-US" sz="1200">
                <a:ea typeface="宋体" charset="0"/>
              </a:rPr>
              <a:t>”</a:t>
            </a:r>
            <a:endParaRPr lang="en-US" sz="120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48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Advanced channel mitigation</a:t>
            </a: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78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Fuzzy Time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All covert </a:t>
            </a:r>
            <a:r>
              <a:rPr lang="en-US" sz="2800" u="sng" dirty="0"/>
              <a:t>timing</a:t>
            </a:r>
            <a:r>
              <a:rPr lang="en-US" sz="2800" dirty="0"/>
              <a:t> channels rely on accurate clock</a:t>
            </a:r>
          </a:p>
          <a:p>
            <a:r>
              <a:rPr lang="en-US" sz="2800" dirty="0"/>
              <a:t>You can either attempt to disrupt the timing of the channel (add noise or slow it down), or reduce the accuracy of the clock</a:t>
            </a:r>
          </a:p>
          <a:p>
            <a:r>
              <a:rPr lang="en-US" sz="2800" dirty="0"/>
              <a:t>VAX security kernel slows down timer interrupt periods to be uniformly distributed with a mean of 20 </a:t>
            </a:r>
            <a:r>
              <a:rPr lang="en-US" sz="2800" dirty="0" err="1"/>
              <a:t>ms.</a:t>
            </a:r>
            <a:endParaRPr lang="en-US" sz="2800" dirty="0"/>
          </a:p>
          <a:p>
            <a:r>
              <a:rPr lang="en-US" sz="2800" dirty="0"/>
              <a:t>Randomly modifies the completion time of I/O requests, so they can</a:t>
            </a:r>
            <a:r>
              <a:rPr lang="ja-JP" altLang="en-US" sz="2800" dirty="0"/>
              <a:t>’</a:t>
            </a:r>
            <a:r>
              <a:rPr lang="en-US" sz="2800" dirty="0"/>
              <a:t>t be used as a clock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0" y="6553200"/>
            <a:ext cx="5791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ea typeface="宋体" charset="0"/>
              </a:rPr>
              <a:t>Hu 1991, </a:t>
            </a:r>
            <a:r>
              <a:rPr lang="ja-JP" altLang="en-US" sz="1400">
                <a:ea typeface="宋体" charset="0"/>
              </a:rPr>
              <a:t>“</a:t>
            </a:r>
            <a:r>
              <a:rPr lang="en-US" sz="1400">
                <a:ea typeface="宋体" charset="0"/>
              </a:rPr>
              <a:t>Reducing Timing Channels with Fuzzy Time</a:t>
            </a:r>
            <a:r>
              <a:rPr lang="ja-JP" altLang="en-US" sz="1400">
                <a:ea typeface="宋体" charset="0"/>
              </a:rPr>
              <a:t>”</a:t>
            </a:r>
            <a:endParaRPr lang="en-US" sz="140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39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Scheduling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local covert channels require simultaneous operation of spy and Trojan</a:t>
            </a:r>
          </a:p>
          <a:p>
            <a:pPr lvl="1"/>
            <a:r>
              <a:rPr lang="en-US" dirty="0" smtClean="0"/>
              <a:t>Process </a:t>
            </a:r>
            <a:r>
              <a:rPr lang="en-US" dirty="0"/>
              <a:t>scheduler can be modified to prevent this situation</a:t>
            </a:r>
          </a:p>
          <a:p>
            <a:r>
              <a:rPr lang="en-US" dirty="0"/>
              <a:t>Recall cache missing attack…</a:t>
            </a:r>
          </a:p>
          <a:p>
            <a:pPr lvl="1"/>
            <a:r>
              <a:rPr lang="en-US" dirty="0"/>
              <a:t>This is actually the same sort of attack presented in this VAX security kernel paper!</a:t>
            </a:r>
          </a:p>
          <a:p>
            <a:pPr lvl="1"/>
            <a:r>
              <a:rPr lang="en-US" dirty="0"/>
              <a:t>Demonstrates that covert channels haven</a:t>
            </a:r>
            <a:r>
              <a:rPr lang="ja-JP" altLang="en-US" dirty="0"/>
              <a:t>’</a:t>
            </a:r>
            <a:r>
              <a:rPr lang="en-US" dirty="0"/>
              <a:t>t been taken seriously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0" y="6553200"/>
            <a:ext cx="57912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43894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43894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ea typeface="宋体" charset="0"/>
              </a:rPr>
              <a:t>Hu 1992, </a:t>
            </a:r>
            <a:r>
              <a:rPr lang="ja-JP" altLang="en-US" sz="1400">
                <a:ea typeface="宋体" charset="0"/>
              </a:rPr>
              <a:t>“</a:t>
            </a:r>
            <a:r>
              <a:rPr lang="en-US" sz="1400">
                <a:ea typeface="宋体" charset="0"/>
              </a:rPr>
              <a:t>Lattice Scheduling and Covert Channels</a:t>
            </a:r>
            <a:r>
              <a:rPr lang="ja-JP" altLang="en-US" sz="1400">
                <a:ea typeface="宋体" charset="0"/>
              </a:rPr>
              <a:t>”</a:t>
            </a:r>
            <a:endParaRPr lang="en-US" sz="1400"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25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sz="2800"/>
              <a:t>Wray; </a:t>
            </a:r>
            <a:r>
              <a:rPr lang="ja-JP" altLang="en-US" sz="2800"/>
              <a:t>“</a:t>
            </a:r>
            <a:r>
              <a:rPr lang="en-US" sz="2800" b="1"/>
              <a:t>An Analysis of Covert Timing Channels,</a:t>
            </a:r>
            <a:r>
              <a:rPr lang="ja-JP" altLang="en-US" sz="2800"/>
              <a:t>”</a:t>
            </a:r>
            <a:r>
              <a:rPr lang="en-US" sz="2800"/>
              <a:t> </a:t>
            </a:r>
            <a:r>
              <a:rPr lang="en-US" sz="2800" i="1"/>
              <a:t>Research in Security and Privacy, 1991. Proceedings., 1991 IEEE Computer Society Symposium on</a:t>
            </a:r>
          </a:p>
          <a:p>
            <a:pPr>
              <a:lnSpc>
                <a:spcPct val="80000"/>
              </a:lnSpc>
            </a:pPr>
            <a:r>
              <a:rPr lang="en-US" sz="2800"/>
              <a:t>Hu; </a:t>
            </a:r>
            <a:r>
              <a:rPr lang="ja-JP" altLang="en-US" sz="2800"/>
              <a:t>“</a:t>
            </a:r>
            <a:r>
              <a:rPr lang="en-US" sz="2800" b="1"/>
              <a:t>Reducing Timing Channels with Fuzzy Time,</a:t>
            </a:r>
            <a:r>
              <a:rPr lang="ja-JP" altLang="en-US" sz="2800"/>
              <a:t>”</a:t>
            </a:r>
            <a:r>
              <a:rPr lang="en-US" sz="2800"/>
              <a:t> </a:t>
            </a:r>
            <a:r>
              <a:rPr lang="en-US" sz="2800" i="1"/>
              <a:t>Research in Security and Privacy, 1991. Proceedings., 1991 IEEE Computer Society Symposium on </a:t>
            </a:r>
          </a:p>
          <a:p>
            <a:pPr>
              <a:lnSpc>
                <a:spcPct val="80000"/>
              </a:lnSpc>
            </a:pPr>
            <a:r>
              <a:rPr lang="en-US" sz="2800"/>
              <a:t>Kemmerer</a:t>
            </a:r>
            <a:r>
              <a:rPr lang="en-US" sz="2800" i="1"/>
              <a:t>; </a:t>
            </a:r>
            <a:r>
              <a:rPr lang="ja-JP" altLang="en-US" sz="2800" i="1"/>
              <a:t>“</a:t>
            </a:r>
            <a:r>
              <a:rPr lang="en-US" sz="2800" b="1" i="1"/>
              <a:t>Shared resource matrix methodology: an approach to identifying storage and timing channels</a:t>
            </a:r>
            <a:r>
              <a:rPr lang="en-US" sz="2800"/>
              <a:t>,</a:t>
            </a:r>
            <a:r>
              <a:rPr lang="ja-JP" altLang="en-US" sz="2800"/>
              <a:t>”</a:t>
            </a:r>
            <a:r>
              <a:rPr lang="en-US" sz="2800"/>
              <a:t> CM Transactions on Computer Systems (TOCS) 1983</a:t>
            </a:r>
          </a:p>
        </p:txBody>
      </p:sp>
    </p:spTree>
    <p:extLst>
      <p:ext uri="{BB962C8B-B14F-4D97-AF65-F5344CB8AC3E}">
        <p14:creationId xmlns:p14="http://schemas.microsoft.com/office/powerpoint/2010/main" val="506590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Sohn, Noh, Moon; </a:t>
            </a:r>
            <a:r>
              <a:rPr lang="ja-JP" altLang="en-US"/>
              <a:t>“</a:t>
            </a:r>
            <a:r>
              <a:rPr lang="en-US" b="1"/>
              <a:t>Support Vector Machine Based ICMP Covert Channel Attack Detection,</a:t>
            </a:r>
            <a:r>
              <a:rPr lang="ja-JP" altLang="en-US"/>
              <a:t>”</a:t>
            </a:r>
            <a:r>
              <a:rPr lang="en-US"/>
              <a:t> </a:t>
            </a:r>
            <a:r>
              <a:rPr lang="en-US" i="1"/>
              <a:t>Computer Network Security: Second International Workshop on Mathematical Methods, Models, and Architectures for Computer Network Security, MMM-ACNS 2003</a:t>
            </a:r>
            <a:endParaRPr lang="en-US"/>
          </a:p>
          <a:p>
            <a:r>
              <a:rPr lang="en-US"/>
              <a:t>Buchanan, Llamas; </a:t>
            </a:r>
            <a:r>
              <a:rPr lang="ja-JP" altLang="en-US"/>
              <a:t>“</a:t>
            </a:r>
            <a:r>
              <a:rPr lang="en-US">
                <a:hlinkClick r:id="rId2"/>
              </a:rPr>
              <a:t>Covert Channel Analysis and Detection with a Reverse Proxy Servers using Microsoft Windows</a:t>
            </a:r>
            <a:r>
              <a:rPr lang="ja-JP" altLang="en-US"/>
              <a:t>”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7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Moskowitz, Newman, Crepeau, Miller; </a:t>
            </a:r>
            <a:r>
              <a:rPr lang="ja-JP" altLang="en-US"/>
              <a:t>“</a:t>
            </a:r>
            <a:r>
              <a:rPr lang="en-US" b="1"/>
              <a:t>A detailed mathematical analysis of a class of covert channels arising in certain anonymizing networks</a:t>
            </a:r>
            <a:r>
              <a:rPr lang="ja-JP" altLang="en-US"/>
              <a:t>”</a:t>
            </a:r>
            <a:r>
              <a:rPr lang="en-US"/>
              <a:t>, </a:t>
            </a:r>
            <a:r>
              <a:rPr lang="en-US" i="1"/>
              <a:t>Naval Research Laboratory</a:t>
            </a:r>
          </a:p>
          <a:p>
            <a:r>
              <a:rPr lang="en-US"/>
              <a:t>Sabelfeld, Myers; </a:t>
            </a:r>
            <a:r>
              <a:rPr lang="ja-JP" altLang="en-US"/>
              <a:t>“</a:t>
            </a:r>
            <a:r>
              <a:rPr lang="en-US" b="1"/>
              <a:t>Language-Based Information-Flow Security,</a:t>
            </a:r>
            <a:r>
              <a:rPr lang="ja-JP" altLang="en-US"/>
              <a:t>”</a:t>
            </a:r>
            <a:r>
              <a:rPr lang="en-US" i="1"/>
              <a:t> </a:t>
            </a:r>
            <a:r>
              <a:rPr lang="en-US" i="1">
                <a:hlinkClick r:id="rId2"/>
              </a:rPr>
              <a:t>Selected Areas in Communications, IEEE Journal on</a:t>
            </a:r>
            <a:r>
              <a:rPr lang="en-US" i="1"/>
              <a:t>, 2003</a:t>
            </a:r>
          </a:p>
        </p:txBody>
      </p:sp>
    </p:spTree>
    <p:extLst>
      <p:ext uri="{BB962C8B-B14F-4D97-AF65-F5344CB8AC3E}">
        <p14:creationId xmlns:p14="http://schemas.microsoft.com/office/powerpoint/2010/main" val="21729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/>
              <a:t>Kelem, Feiertag; </a:t>
            </a:r>
            <a:r>
              <a:rPr lang="ja-JP" altLang="en-US" sz="2800"/>
              <a:t>“</a:t>
            </a:r>
            <a:r>
              <a:rPr lang="en-US" sz="2800" b="1"/>
              <a:t>A Separation Model for Virtual Machine Monitors</a:t>
            </a:r>
            <a:r>
              <a:rPr lang="en-US" sz="2800"/>
              <a:t>,</a:t>
            </a:r>
            <a:r>
              <a:rPr lang="ja-JP" altLang="en-US" sz="2800"/>
              <a:t>”</a:t>
            </a:r>
            <a:r>
              <a:rPr lang="en-US" sz="2800"/>
              <a:t> </a:t>
            </a:r>
            <a:r>
              <a:rPr lang="en-US" sz="2800" i="1"/>
              <a:t>Proc. IEEE Symposium on Security and Privacy, 1991</a:t>
            </a:r>
          </a:p>
          <a:p>
            <a:r>
              <a:rPr lang="en-US" sz="2800"/>
              <a:t>Giffin, Greenstadt, Litwack, Tibbetts; </a:t>
            </a:r>
            <a:r>
              <a:rPr lang="ja-JP" altLang="en-US" sz="2800" i="1"/>
              <a:t>“</a:t>
            </a:r>
            <a:r>
              <a:rPr lang="en-US" sz="2800" b="1"/>
              <a:t>Covert Messaging through TCP Timestamps,</a:t>
            </a:r>
            <a:r>
              <a:rPr lang="ja-JP" altLang="en-US" sz="2800" i="1"/>
              <a:t>”</a:t>
            </a:r>
            <a:r>
              <a:rPr lang="en-US" sz="2800"/>
              <a:t> </a:t>
            </a:r>
            <a:r>
              <a:rPr lang="en-US" sz="2800" i="1"/>
              <a:t>Proceedings of the Privacy Enhancing Technologies Workshop, 2002</a:t>
            </a:r>
          </a:p>
          <a:p>
            <a:r>
              <a:rPr lang="en-US" sz="2800"/>
              <a:t>Kuhn, Anderson; </a:t>
            </a:r>
            <a:r>
              <a:rPr lang="ja-JP" altLang="en-US" sz="2800"/>
              <a:t>“</a:t>
            </a:r>
            <a:r>
              <a:rPr lang="en-US" sz="2800" b="1"/>
              <a:t>Soft Tempest: Hidden Data Transmission Using Electromagnetic Emanations,</a:t>
            </a:r>
            <a:r>
              <a:rPr lang="ja-JP" altLang="en-US" sz="2800" b="1"/>
              <a:t>”</a:t>
            </a:r>
            <a:r>
              <a:rPr lang="en-US" sz="2800" i="1"/>
              <a:t> Information Hiding, Second International Workshop, IH, 1998</a:t>
            </a:r>
            <a:r>
              <a:rPr lang="en-US" sz="2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29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Hu; </a:t>
            </a:r>
            <a:r>
              <a:rPr lang="ja-JP" altLang="en-US"/>
              <a:t>“</a:t>
            </a:r>
            <a:r>
              <a:rPr lang="en-US" b="1"/>
              <a:t>Lattice Scheduling and Covert Channels</a:t>
            </a:r>
            <a:r>
              <a:rPr lang="en-US"/>
              <a:t>,</a:t>
            </a:r>
            <a:r>
              <a:rPr lang="ja-JP" altLang="en-US"/>
              <a:t>”</a:t>
            </a:r>
            <a:r>
              <a:rPr lang="en-US"/>
              <a:t> </a:t>
            </a:r>
            <a:r>
              <a:rPr lang="en-US" i="1"/>
              <a:t>Research in Security and Privacy, 1992</a:t>
            </a:r>
          </a:p>
          <a:p>
            <a:r>
              <a:rPr lang="en-US"/>
              <a:t>LeMay, Tan;</a:t>
            </a:r>
            <a:r>
              <a:rPr lang="en-US" i="1"/>
              <a:t> </a:t>
            </a:r>
            <a:r>
              <a:rPr lang="ja-JP" altLang="en-US" i="1"/>
              <a:t>“</a:t>
            </a:r>
            <a:r>
              <a:rPr lang="en-US" b="1" i="1"/>
              <a:t>Acoustic Surveillance of Physically Unmodified PCs,</a:t>
            </a:r>
            <a:r>
              <a:rPr lang="ja-JP" altLang="en-US" b="1" i="1"/>
              <a:t>”</a:t>
            </a:r>
            <a:r>
              <a:rPr lang="en-US" i="1"/>
              <a:t> Security and Management 2006</a:t>
            </a:r>
          </a:p>
          <a:p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168304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  <a:p>
            <a:r>
              <a:rPr lang="en-US" dirty="0"/>
              <a:t>Covert channel examples</a:t>
            </a:r>
          </a:p>
          <a:p>
            <a:pPr lvl="1"/>
            <a:r>
              <a:rPr lang="en-US" dirty="0"/>
              <a:t>Local channels</a:t>
            </a:r>
          </a:p>
          <a:p>
            <a:pPr lvl="1"/>
            <a:r>
              <a:rPr lang="en-US" dirty="0"/>
              <a:t>Remote (network) channels</a:t>
            </a:r>
          </a:p>
          <a:p>
            <a:r>
              <a:rPr lang="en-US" dirty="0"/>
              <a:t>Channel discovery and analysis</a:t>
            </a:r>
          </a:p>
          <a:p>
            <a:r>
              <a:rPr lang="en-US" dirty="0"/>
              <a:t>Channel mitigation</a:t>
            </a:r>
          </a:p>
        </p:txBody>
      </p:sp>
    </p:spTree>
    <p:extLst>
      <p:ext uri="{BB962C8B-B14F-4D97-AF65-F5344CB8AC3E}">
        <p14:creationId xmlns:p14="http://schemas.microsoft.com/office/powerpoint/2010/main" val="356855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GB"/>
              <a:t>Covert Channels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sz="2800" dirty="0"/>
              <a:t>Covert channels arise because subjects </a:t>
            </a:r>
            <a:r>
              <a:rPr lang="en-GB" sz="2800" b="1" dirty="0"/>
              <a:t>share</a:t>
            </a:r>
            <a:r>
              <a:rPr lang="en-GB" sz="2800" dirty="0"/>
              <a:t> </a:t>
            </a:r>
            <a:r>
              <a:rPr lang="en-GB" sz="2800" b="1" dirty="0"/>
              <a:t>resources</a:t>
            </a:r>
            <a:r>
              <a:rPr lang="en-GB" sz="2800" dirty="0"/>
              <a:t>. </a:t>
            </a:r>
            <a:endParaRPr lang="en-GB" sz="2800" dirty="0" smtClean="0"/>
          </a:p>
          <a:p>
            <a:pPr lvl="1">
              <a:lnSpc>
                <a:spcPct val="90000"/>
              </a:lnSpc>
            </a:pPr>
            <a:r>
              <a:rPr lang="en-GB" sz="2400" dirty="0" smtClean="0"/>
              <a:t>The </a:t>
            </a:r>
            <a:r>
              <a:rPr lang="en-GB" sz="2400" dirty="0"/>
              <a:t>shared resources allow one subject (the </a:t>
            </a:r>
            <a:r>
              <a:rPr lang="en-GB" sz="2400" b="1" dirty="0"/>
              <a:t>transmitter</a:t>
            </a:r>
            <a:r>
              <a:rPr lang="en-GB" sz="2400" dirty="0"/>
              <a:t>) to modulate some aspect of how another subject (the </a:t>
            </a:r>
            <a:r>
              <a:rPr lang="en-GB" sz="2400" b="1" dirty="0"/>
              <a:t>receiver</a:t>
            </a:r>
            <a:r>
              <a:rPr lang="en-GB" sz="2400" dirty="0"/>
              <a:t>) perceives the system.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Covert channels are generally grouped for working purposes into:</a:t>
            </a:r>
          </a:p>
          <a:p>
            <a:pPr lvl="2">
              <a:lnSpc>
                <a:spcPct val="90000"/>
              </a:lnSpc>
            </a:pPr>
            <a:r>
              <a:rPr lang="en-GB" sz="2000" b="1" dirty="0"/>
              <a:t>storage channels </a:t>
            </a:r>
            <a:r>
              <a:rPr lang="en-GB" sz="2000" dirty="0"/>
              <a:t>(where the values returned to the receiver by operations are affected).</a:t>
            </a:r>
          </a:p>
          <a:p>
            <a:pPr lvl="2">
              <a:lnSpc>
                <a:spcPct val="90000"/>
              </a:lnSpc>
            </a:pPr>
            <a:r>
              <a:rPr lang="en-GB" sz="2000" b="1" dirty="0"/>
              <a:t>timing channels </a:t>
            </a:r>
            <a:r>
              <a:rPr lang="en-GB" sz="2000" dirty="0"/>
              <a:t>(where the times at which events are perceived by the receiver are modulated).</a:t>
            </a:r>
          </a:p>
        </p:txBody>
      </p:sp>
    </p:spTree>
    <p:extLst>
      <p:ext uri="{BB962C8B-B14F-4D97-AF65-F5344CB8AC3E}">
        <p14:creationId xmlns:p14="http://schemas.microsoft.com/office/powerpoint/2010/main" val="58463379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Covert Channels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534400" cy="45307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Parasitic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 communications channel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Arial" charset="0"/>
                <a:ea typeface="ＭＳ Ｐゴシック" charset="0"/>
              </a:rPr>
              <a:t>hidden within the medium of a legitimate communications channel</a:t>
            </a:r>
            <a:endParaRPr lang="en-US" sz="1900" dirty="0">
              <a:latin typeface="Arial" charset="0"/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Storage channel: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Communicate by modifying a stored object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>
                <a:latin typeface="Arial" charset="0"/>
                <a:ea typeface="ＭＳ Ｐゴシック" charset="0"/>
              </a:rPr>
              <a:t>Examples: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dirty="0">
                <a:latin typeface="Arial" charset="0"/>
                <a:ea typeface="ＭＳ Ｐゴシック" charset="0"/>
              </a:rPr>
              <a:t>a storage location is written with confidential data; then a public process reads that location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500" dirty="0">
                <a:latin typeface="Arial" charset="0"/>
                <a:ea typeface="ＭＳ Ｐゴシック" charset="0"/>
              </a:rPr>
              <a:t>a shared buffer is first written with confidential information, then, assuming the buffer is not </a:t>
            </a:r>
            <a:r>
              <a:rPr lang="ja-JP" altLang="en-US" sz="15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1500" dirty="0">
                <a:latin typeface="Arial" charset="0"/>
                <a:ea typeface="ＭＳ Ｐゴシック" charset="0"/>
              </a:rPr>
              <a:t>zeroed out</a:t>
            </a:r>
            <a:r>
              <a:rPr lang="ja-JP" altLang="en-US" sz="15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1500" dirty="0">
                <a:latin typeface="Arial" charset="0"/>
                <a:ea typeface="ＭＳ Ｐゴシック" charset="0"/>
              </a:rPr>
              <a:t>, a public process retrieves that information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Storage &amp; Timing channels are defined </a:t>
            </a:r>
            <a:r>
              <a:rPr lang="en-US" sz="2400" dirty="0" smtClean="0">
                <a:latin typeface="Arial" charset="0"/>
                <a:ea typeface="ＭＳ Ｐゴシック" charset="0"/>
                <a:cs typeface="ＭＳ Ｐゴシック" charset="0"/>
              </a:rPr>
              <a:t>in 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the 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Orange Book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endParaRPr lang="en-US" altLang="ja-JP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900" dirty="0">
                <a:latin typeface="Arial" charset="0"/>
                <a:ea typeface="ＭＳ Ｐゴシック" charset="0"/>
                <a:cs typeface="ＭＳ Ｐゴシック" charset="0"/>
              </a:rPr>
              <a:t>Originally in Butler Lampson</a:t>
            </a:r>
            <a:r>
              <a:rPr lang="ja-JP" altLang="en-US" sz="1900" dirty="0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sz="1900" dirty="0">
                <a:latin typeface="Arial" charset="0"/>
                <a:ea typeface="ＭＳ Ｐゴシック" charset="0"/>
                <a:cs typeface="ＭＳ Ｐゴシック" charset="0"/>
              </a:rPr>
              <a:t>s </a:t>
            </a:r>
            <a:r>
              <a:rPr lang="ja-JP" altLang="en-US" sz="1900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1900" dirty="0">
                <a:latin typeface="Arial" charset="0"/>
                <a:ea typeface="ＭＳ Ｐゴシック" charset="0"/>
                <a:cs typeface="ＭＳ Ｐゴシック" charset="0"/>
              </a:rPr>
              <a:t>A Note on the Con-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900" dirty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1900" dirty="0" err="1">
                <a:latin typeface="Arial" charset="0"/>
                <a:ea typeface="ＭＳ Ｐゴシック" charset="0"/>
                <a:cs typeface="ＭＳ Ｐゴシック" charset="0"/>
              </a:rPr>
              <a:t>finement</a:t>
            </a:r>
            <a:r>
              <a:rPr lang="en-US" sz="1900" dirty="0">
                <a:latin typeface="Arial" charset="0"/>
                <a:ea typeface="ＭＳ Ｐゴシック" charset="0"/>
                <a:cs typeface="ＭＳ Ｐゴシック" charset="0"/>
              </a:rPr>
              <a:t> Problem</a:t>
            </a:r>
            <a:r>
              <a:rPr lang="ja-JP" altLang="en-US" sz="19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1900" dirty="0">
                <a:latin typeface="Arial" charset="0"/>
                <a:ea typeface="ＭＳ Ｐゴシック" charset="0"/>
                <a:cs typeface="ＭＳ Ｐゴシック" charset="0"/>
              </a:rPr>
              <a:t>, 1973.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900" dirty="0">
                <a:latin typeface="Arial" charset="0"/>
                <a:ea typeface="ＭＳ Ｐゴシック" charset="0"/>
                <a:cs typeface="ＭＳ Ｐゴシック" charset="0"/>
              </a:rPr>
              <a:t>On the website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3993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3376" y="4698179"/>
            <a:ext cx="1598224" cy="2131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1698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Covert Channels (cont</a:t>
            </a:r>
            <a:r>
              <a:rPr lang="ja-JP" altLang="en-US">
                <a:latin typeface="Arial" charset="0"/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d)</a:t>
            </a:r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b="1" dirty="0">
                <a:latin typeface="Arial" charset="0"/>
                <a:ea typeface="ＭＳ Ｐゴシック" charset="0"/>
                <a:cs typeface="ＭＳ Ｐゴシック" charset="0"/>
              </a:rPr>
              <a:t>Timing channel: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Transmit information by affecting the relative timing of events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Example: the execution of processes at one level affects when processes at another level execute or which resources are available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100" dirty="0">
                <a:latin typeface="Arial" charset="0"/>
                <a:ea typeface="ＭＳ Ｐゴシック" charset="0"/>
              </a:rPr>
              <a:t> E.g., a Hi process and Lo process conspire to circumvent system security. The Hi process will attempt to acquire the disk drive at midnight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dirty="0">
                <a:latin typeface="Arial" charset="0"/>
                <a:ea typeface="ＭＳ Ｐゴシック" charset="0"/>
              </a:rPr>
              <a:t> The Lo process knows that, if the disk is unavailable at midnight, then </a:t>
            </a:r>
            <a:r>
              <a:rPr lang="ja-JP" altLang="en-US" sz="19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1900" dirty="0">
                <a:latin typeface="Arial" charset="0"/>
                <a:ea typeface="ＭＳ Ｐゴシック" charset="0"/>
              </a:rPr>
              <a:t>we attack at dawn</a:t>
            </a:r>
            <a:r>
              <a:rPr lang="ja-JP" altLang="en-US" sz="19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1900" dirty="0">
                <a:latin typeface="Arial" charset="0"/>
                <a:ea typeface="ＭＳ Ｐゴシック" charset="0"/>
              </a:rPr>
              <a:t>; otherwise, not.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 Timing channels are very difficult to avoid on time-shared systems</a:t>
            </a:r>
          </a:p>
        </p:txBody>
      </p:sp>
    </p:spTree>
    <p:extLst>
      <p:ext uri="{BB962C8B-B14F-4D97-AF65-F5344CB8AC3E}">
        <p14:creationId xmlns:p14="http://schemas.microsoft.com/office/powerpoint/2010/main" val="386750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and What?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a covert channel to exist, it must be the case that:</a:t>
            </a:r>
          </a:p>
          <a:p>
            <a:pPr lvl="1"/>
            <a:r>
              <a:rPr lang="en-US" dirty="0"/>
              <a:t>A multi-level system is in use</a:t>
            </a:r>
          </a:p>
          <a:p>
            <a:pPr lvl="1"/>
            <a:r>
              <a:rPr lang="en-US" dirty="0"/>
              <a:t>A resource (or one of its attributes) is shared by high (Trojan) and low (spy) </a:t>
            </a:r>
            <a:r>
              <a:rPr lang="en-US" dirty="0" smtClean="0"/>
              <a:t>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7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 of Channels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127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i="1" dirty="0"/>
              <a:t>Covert channel</a:t>
            </a:r>
            <a:r>
              <a:rPr lang="en-US" dirty="0"/>
              <a:t>: Intentionally used to communicate</a:t>
            </a:r>
          </a:p>
          <a:p>
            <a:pPr>
              <a:lnSpc>
                <a:spcPct val="90000"/>
              </a:lnSpc>
            </a:pPr>
            <a:r>
              <a:rPr lang="en-US" i="1" dirty="0"/>
              <a:t>Side channel</a:t>
            </a:r>
            <a:r>
              <a:rPr lang="en-US" dirty="0"/>
              <a:t>: Unintentionally reveals information</a:t>
            </a:r>
          </a:p>
          <a:p>
            <a:pPr>
              <a:lnSpc>
                <a:spcPct val="90000"/>
              </a:lnSpc>
            </a:pPr>
            <a:r>
              <a:rPr lang="en-US" i="1" dirty="0"/>
              <a:t>Steganography</a:t>
            </a:r>
            <a:r>
              <a:rPr lang="en-US" dirty="0"/>
              <a:t>: Techniques for hiding the very presence of communication</a:t>
            </a:r>
          </a:p>
          <a:p>
            <a:pPr>
              <a:lnSpc>
                <a:spcPct val="90000"/>
              </a:lnSpc>
            </a:pPr>
            <a:r>
              <a:rPr lang="en-US" i="1" dirty="0"/>
              <a:t>Subliminal channel</a:t>
            </a:r>
            <a:r>
              <a:rPr lang="en-US" dirty="0"/>
              <a:t>: Covert channel with mathematically proven </a:t>
            </a:r>
            <a:r>
              <a:rPr lang="en-US" dirty="0" err="1"/>
              <a:t>steganographic</a:t>
            </a:r>
            <a:r>
              <a:rPr lang="en-US" dirty="0"/>
              <a:t> properties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Ex: human speech.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Even # words = 0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Odd # words  = 1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“how do you do?” </a:t>
            </a:r>
            <a:r>
              <a:rPr lang="en-US" dirty="0" smtClean="0">
                <a:sym typeface="Wingdings"/>
              </a:rPr>
              <a:t>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64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Are They Important?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detect</a:t>
            </a:r>
          </a:p>
          <a:p>
            <a:r>
              <a:rPr lang="en-US" dirty="0"/>
              <a:t>Can operate for a long time and leak a substantial amount of classified data to </a:t>
            </a:r>
            <a:r>
              <a:rPr lang="en-US" dirty="0" err="1"/>
              <a:t>uncleared</a:t>
            </a:r>
            <a:r>
              <a:rPr lang="en-US" dirty="0"/>
              <a:t> processes</a:t>
            </a:r>
          </a:p>
          <a:p>
            <a:r>
              <a:rPr lang="en-US" dirty="0"/>
              <a:t>Can compromise an otherwise secure system, including one that has been formally verified!</a:t>
            </a:r>
          </a:p>
          <a:p>
            <a:r>
              <a:rPr lang="en-US" dirty="0"/>
              <a:t>Must be considered to achieve high government certification levels</a:t>
            </a:r>
          </a:p>
        </p:txBody>
      </p:sp>
    </p:spTree>
    <p:extLst>
      <p:ext uri="{BB962C8B-B14F-4D97-AF65-F5344CB8AC3E}">
        <p14:creationId xmlns:p14="http://schemas.microsoft.com/office/powerpoint/2010/main" val="333932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247</TotalTime>
  <Words>1515</Words>
  <Application>Microsoft Macintosh PowerPoint</Application>
  <PresentationFormat>On-screen Show (4:3)</PresentationFormat>
  <Paragraphs>174</Paragraphs>
  <Slides>29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Advantage</vt:lpstr>
      <vt:lpstr>Covert Channels, Analysis and Mitigation</vt:lpstr>
      <vt:lpstr>Introduction</vt:lpstr>
      <vt:lpstr>Outline</vt:lpstr>
      <vt:lpstr>Covert Channels</vt:lpstr>
      <vt:lpstr>Covert Channels</vt:lpstr>
      <vt:lpstr>Covert Channels (cont’d)</vt:lpstr>
      <vt:lpstr>Where and What?</vt:lpstr>
      <vt:lpstr>Definitions of Channels</vt:lpstr>
      <vt:lpstr>Why Are They Important?</vt:lpstr>
      <vt:lpstr>Local Channels</vt:lpstr>
      <vt:lpstr>Resource Manipulation</vt:lpstr>
      <vt:lpstr>Resource Exhaustion Countermeasures</vt:lpstr>
      <vt:lpstr>Disk Arm Optimizations</vt:lpstr>
      <vt:lpstr>Disk Arm Countermeasures</vt:lpstr>
      <vt:lpstr>Cache Missing for Fun and Profit</vt:lpstr>
      <vt:lpstr>Cache Missing (cont.)</vt:lpstr>
      <vt:lpstr>Cache Missing (cont.)</vt:lpstr>
      <vt:lpstr>Cache Missing Countermeasures</vt:lpstr>
      <vt:lpstr>Channel detection and analysis</vt:lpstr>
      <vt:lpstr>Analysis Techniques</vt:lpstr>
      <vt:lpstr>Shared Resource Matrix</vt:lpstr>
      <vt:lpstr>Advanced channel mitigation</vt:lpstr>
      <vt:lpstr>Fuzzy Time</vt:lpstr>
      <vt:lpstr>Lattice Scheduling</vt:lpstr>
      <vt:lpstr>References</vt:lpstr>
      <vt:lpstr>References</vt:lpstr>
      <vt:lpstr>References</vt:lpstr>
      <vt:lpstr>References</vt:lpstr>
      <vt:lpstr>References</vt:lpstr>
    </vt:vector>
  </TitlesOfParts>
  <Company>University of Missouri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Harrison</dc:creator>
  <cp:lastModifiedBy>William Harrison</cp:lastModifiedBy>
  <cp:revision>10</cp:revision>
  <dcterms:created xsi:type="dcterms:W3CDTF">2014-09-08T14:32:15Z</dcterms:created>
  <dcterms:modified xsi:type="dcterms:W3CDTF">2016-08-23T19:48:32Z</dcterms:modified>
</cp:coreProperties>
</file>