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8" r:id="rId4"/>
    <p:sldId id="259" r:id="rId5"/>
    <p:sldId id="260" r:id="rId6"/>
    <p:sldId id="261" r:id="rId7"/>
    <p:sldId id="262" r:id="rId8"/>
    <p:sldId id="263" r:id="rId9"/>
    <p:sldId id="289" r:id="rId10"/>
    <p:sldId id="265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12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9" r:id="rId31"/>
    <p:sldId id="310" r:id="rId32"/>
    <p:sldId id="31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F86C1-AE0E-0841-91B8-0D54DC4239E8}" type="datetimeFigureOut">
              <a:rPr lang="en-US" smtClean="0"/>
              <a:pPr/>
              <a:t>8/22/16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6F4B9-7853-E04F-9540-5A734D367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2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E9A16B-4F8C-064A-A8B1-EEF4BDD22D9F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AA7B92-556C-AC44-A5B8-1182A3D09475}" type="slidenum">
              <a:rPr lang="en-US"/>
              <a:pPr/>
              <a:t>17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712E1F-9133-E942-9F77-7BF0589F8D22}" type="slidenum">
              <a:rPr lang="en-US"/>
              <a:pPr/>
              <a:t>19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B48D79-9E42-2F46-B8AB-ABDA6DD18CBA}" type="slidenum">
              <a:rPr lang="en-US"/>
              <a:pPr/>
              <a:t>20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7DCD50-0A3E-E44F-AF6E-A11CB521D5D7}" type="slidenum">
              <a:rPr lang="en-US"/>
              <a:pPr/>
              <a:t>21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AF6403-B933-2A49-AF2B-FBBD3621F913}" type="slidenum">
              <a:rPr lang="en-US"/>
              <a:pPr/>
              <a:t>22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B9B14F-3B44-224D-9435-60FCADE99361}" type="slidenum">
              <a:rPr lang="en-US"/>
              <a:pPr/>
              <a:t>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F6CBB-2305-9346-88F6-28D304F2C8F0}" type="slidenum">
              <a:rPr lang="en-US"/>
              <a:pPr/>
              <a:t>9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635180-1929-A244-B41F-3B8099363F36}" type="slidenum">
              <a:rPr lang="en-US"/>
              <a:pPr/>
              <a:t>11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BBAB2D-AA17-A340-BF93-67C97930F637}" type="slidenum">
              <a:rPr lang="en-US"/>
              <a:pPr/>
              <a:t>12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C6DF57-12BC-5947-B2A3-0AA686571312}" type="slidenum">
              <a:rPr lang="en-US"/>
              <a:pPr/>
              <a:t>13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C2CFA-0BAE-EC41-B965-E3CC0AA3A114}" type="slidenum">
              <a:rPr lang="en-US"/>
              <a:pPr/>
              <a:t>14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E1088E-D430-7748-9B68-F15DA39F87A4}" type="slidenum">
              <a:rPr lang="en-US"/>
              <a:pPr/>
              <a:t>15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3C51A-9A8D-1A4E-A239-3B6599B59A43}" type="slidenum">
              <a:rPr lang="en-US"/>
              <a:pPr/>
              <a:t>16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86A3-258E-8041-94CC-25B10A0E4567}" type="datetimeFigureOut">
              <a:rPr lang="en-US" smtClean="0"/>
              <a:pPr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AA5-2C6C-AD40-825B-A20B3CD47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86A3-258E-8041-94CC-25B10A0E4567}" type="datetimeFigureOut">
              <a:rPr lang="en-US" smtClean="0"/>
              <a:pPr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AA5-2C6C-AD40-825B-A20B3CD47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86A3-258E-8041-94CC-25B10A0E4567}" type="datetimeFigureOut">
              <a:rPr lang="en-US" smtClean="0"/>
              <a:pPr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AA5-2C6C-AD40-825B-A20B3CD47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86A3-258E-8041-94CC-25B10A0E4567}" type="datetimeFigureOut">
              <a:rPr lang="en-US" smtClean="0"/>
              <a:pPr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AA5-2C6C-AD40-825B-A20B3CD47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86A3-258E-8041-94CC-25B10A0E4567}" type="datetimeFigureOut">
              <a:rPr lang="en-US" smtClean="0"/>
              <a:pPr/>
              <a:t>8/22/16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AA5-2C6C-AD40-825B-A20B3CD47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86A3-258E-8041-94CC-25B10A0E4567}" type="datetimeFigureOut">
              <a:rPr lang="en-US" smtClean="0"/>
              <a:pPr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AA5-2C6C-AD40-825B-A20B3CD47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86A3-258E-8041-94CC-25B10A0E4567}" type="datetimeFigureOut">
              <a:rPr lang="en-US" smtClean="0"/>
              <a:pPr/>
              <a:t>8/22/16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AA5-2C6C-AD40-825B-A20B3CD47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86A3-258E-8041-94CC-25B10A0E4567}" type="datetimeFigureOut">
              <a:rPr lang="en-US" smtClean="0"/>
              <a:pPr/>
              <a:t>8/22/16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AA5-2C6C-AD40-825B-A20B3CD47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86A3-258E-8041-94CC-25B10A0E4567}" type="datetimeFigureOut">
              <a:rPr lang="en-US" smtClean="0"/>
              <a:pPr/>
              <a:t>8/22/16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AA5-2C6C-AD40-825B-A20B3CD47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86A3-258E-8041-94CC-25B10A0E4567}" type="datetimeFigureOut">
              <a:rPr lang="en-US" smtClean="0"/>
              <a:pPr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AA5-2C6C-AD40-825B-A20B3CD47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86A3-258E-8041-94CC-25B10A0E4567}" type="datetimeFigureOut">
              <a:rPr lang="en-US" smtClean="0"/>
              <a:pPr/>
              <a:t>8/22/16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2AA5-2C6C-AD40-825B-A20B3CD47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CS 8440: Information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2AA5-2C6C-AD40-825B-A20B3CD478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rifiedvotingfoundation.org/" TargetMode="External"/><Relationship Id="rId4" Type="http://schemas.openxmlformats.org/officeDocument/2006/relationships/hyperlink" Target="http://nob.cs.ucdavis.edu/~bishop/notes/2006-inter/index.html" TargetMode="External"/><Relationship Id="rId5" Type="http://schemas.openxmlformats.org/officeDocument/2006/relationships/hyperlink" Target="http://itpolicy.princeton.edu/votin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itpolicy.princeton.edu/voting/ts-paper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CS8440: Information </a:t>
            </a:r>
            <a:r>
              <a:rPr lang="en-US" b="1" dirty="0"/>
              <a:t>Security: A Language-Based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Dr William L. Harrison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University of Missouri</a:t>
            </a:r>
          </a:p>
          <a:p>
            <a:r>
              <a:rPr lang="en-US" dirty="0" smtClean="0"/>
              <a:t>FALL </a:t>
            </a:r>
            <a:r>
              <a:rPr lang="en-US" dirty="0" smtClean="0"/>
              <a:t>2016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Program or system </a:t>
            </a:r>
            <a:r>
              <a:rPr lang="en-US" dirty="0" smtClean="0">
                <a:solidFill>
                  <a:schemeClr val="folHlink"/>
                </a:solidFill>
              </a:rPr>
              <a:t>correctness: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 smtClean="0"/>
              <a:t>program </a:t>
            </a:r>
            <a:r>
              <a:rPr lang="en-US" dirty="0"/>
              <a:t>satisfies specification</a:t>
            </a:r>
          </a:p>
          <a:p>
            <a:pPr lvl="1"/>
            <a:r>
              <a:rPr lang="en-US" dirty="0"/>
              <a:t>For reasonable input, get reasonable output</a:t>
            </a:r>
          </a:p>
          <a:p>
            <a:r>
              <a:rPr lang="en-US" dirty="0"/>
              <a:t>Program or system </a:t>
            </a:r>
            <a:r>
              <a:rPr lang="en-US" dirty="0" smtClean="0">
                <a:solidFill>
                  <a:schemeClr val="folHlink"/>
                </a:solidFill>
              </a:rPr>
              <a:t>security: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 smtClean="0"/>
              <a:t>program </a:t>
            </a:r>
            <a:r>
              <a:rPr lang="en-US" dirty="0"/>
              <a:t>properties preserved in face of attack</a:t>
            </a:r>
          </a:p>
          <a:p>
            <a:pPr lvl="1"/>
            <a:r>
              <a:rPr lang="en-US" dirty="0"/>
              <a:t>For </a:t>
            </a:r>
            <a:r>
              <a:rPr lang="en-US" u="sng" dirty="0"/>
              <a:t>un</a:t>
            </a:r>
            <a:r>
              <a:rPr lang="en-US" dirty="0"/>
              <a:t>reasonable input, output not completely disastrous</a:t>
            </a:r>
          </a:p>
          <a:p>
            <a:r>
              <a:rPr lang="en-US" dirty="0"/>
              <a:t>Main difference: </a:t>
            </a:r>
            <a:r>
              <a:rPr lang="en-US" dirty="0">
                <a:solidFill>
                  <a:schemeClr val="hlink"/>
                </a:solidFill>
              </a:rPr>
              <a:t>adversary</a:t>
            </a:r>
          </a:p>
          <a:p>
            <a:pPr lvl="1"/>
            <a:r>
              <a:rPr lang="en-US" dirty="0"/>
              <a:t>Active interference from a malicious agent</a:t>
            </a:r>
          </a:p>
          <a:p>
            <a:pPr lvl="1"/>
            <a:r>
              <a:rPr lang="en-US" dirty="0"/>
              <a:t>It is very difficult to come up with a model that captures </a:t>
            </a:r>
            <a:r>
              <a:rPr lang="en-US" u="sng" dirty="0"/>
              <a:t>all</a:t>
            </a:r>
            <a:r>
              <a:rPr lang="en-US" dirty="0"/>
              <a:t> possible adversarial actions</a:t>
            </a:r>
          </a:p>
          <a:p>
            <a:pPr lvl="2"/>
            <a:r>
              <a:rPr lang="en-US" dirty="0"/>
              <a:t>Look at how adversary is modeled in “systems” and in “theory”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vs. Security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Case Study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Voting</a:t>
            </a:r>
          </a:p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Do electronic voting machines meet the reasonable expectations of society to provide a technology that is trustworthy and cost effective?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981200" y="4800600"/>
            <a:ext cx="6629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Trustworthy</a:t>
            </a:r>
            <a:r>
              <a:rPr lang="en-US" sz="3200"/>
              <a:t>:  Worthy of confidence; dependable [Webster’s on-line]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Expectations of Voting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Vote is by secret ballot</a:t>
            </a:r>
          </a:p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The vote should be correctly tallied; all votes cast should be counted in the election</a:t>
            </a:r>
          </a:p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Every eligible voter who presents themselves at the polling place should be able to vote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6096000" y="12192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105400" y="1600200"/>
            <a:ext cx="3625850" cy="4491038"/>
            <a:chOff x="5105400" y="1600200"/>
            <a:chExt cx="3625850" cy="4491038"/>
          </a:xfrm>
        </p:grpSpPr>
        <p:sp>
          <p:nvSpPr>
            <p:cNvPr id="94213" name="AutoShape 5"/>
            <p:cNvSpPr>
              <a:spLocks/>
            </p:cNvSpPr>
            <p:nvPr/>
          </p:nvSpPr>
          <p:spPr bwMode="auto">
            <a:xfrm>
              <a:off x="6096000" y="1600200"/>
              <a:ext cx="2635250" cy="528637"/>
            </a:xfrm>
            <a:prstGeom prst="borderCallout1">
              <a:avLst>
                <a:gd name="adj1" fmla="val 21620"/>
                <a:gd name="adj2" fmla="val -2894"/>
                <a:gd name="adj3" fmla="val 55522"/>
                <a:gd name="adj4" fmla="val -5312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 dirty="0">
                  <a:solidFill>
                    <a:srgbClr val="0000FF"/>
                  </a:solidFill>
                </a:rPr>
                <a:t>Confidentiality</a:t>
              </a:r>
            </a:p>
          </p:txBody>
        </p:sp>
        <p:sp>
          <p:nvSpPr>
            <p:cNvPr id="94214" name="AutoShape 6"/>
            <p:cNvSpPr>
              <a:spLocks/>
            </p:cNvSpPr>
            <p:nvPr/>
          </p:nvSpPr>
          <p:spPr bwMode="auto">
            <a:xfrm>
              <a:off x="5822556" y="4766480"/>
              <a:ext cx="2635250" cy="528637"/>
            </a:xfrm>
            <a:prstGeom prst="borderCallout1">
              <a:avLst>
                <a:gd name="adj1" fmla="val 21620"/>
                <a:gd name="adj2" fmla="val -2894"/>
                <a:gd name="adj3" fmla="val -352934"/>
                <a:gd name="adj4" fmla="val -29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Integrity</a:t>
              </a:r>
            </a:p>
          </p:txBody>
        </p:sp>
        <p:sp>
          <p:nvSpPr>
            <p:cNvPr id="94215" name="AutoShape 7"/>
            <p:cNvSpPr>
              <a:spLocks/>
            </p:cNvSpPr>
            <p:nvPr/>
          </p:nvSpPr>
          <p:spPr bwMode="auto">
            <a:xfrm>
              <a:off x="5105400" y="5562600"/>
              <a:ext cx="2635250" cy="528638"/>
            </a:xfrm>
            <a:prstGeom prst="borderCallout1">
              <a:avLst>
                <a:gd name="adj1" fmla="val 21620"/>
                <a:gd name="adj2" fmla="val -2894"/>
                <a:gd name="adj3" fmla="val -317239"/>
                <a:gd name="adj4" fmla="val -9191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>
                  <a:solidFill>
                    <a:srgbClr val="0000FF"/>
                  </a:solidFill>
                </a:rPr>
                <a:t>Availability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Security or </a:t>
            </a:r>
            <a:br>
              <a:rPr lang="en-US">
                <a:ea typeface="ＭＳ Ｐゴシック" pitchFamily="-108" charset="-128"/>
                <a:cs typeface="ＭＳ Ｐゴシック" pitchFamily="-108" charset="-128"/>
              </a:rPr>
            </a:b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Computer Security?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Are the expectations of integrity, confidentiality, and availability specific to computers?</a:t>
            </a:r>
          </a:p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Can the properties of the computer system be considered independently of its use?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Voting:  Policies and Mechanisms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Who can vote?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Legal requirements for eligibility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Must be a citizen residing in the precinct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Must be of voting 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Administrative requirements to register to vote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Fill out an application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</a:rPr>
              <a:t>Present evidence of residence (can be by mail or fax)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553200" y="1828800"/>
            <a:ext cx="2260600" cy="4657725"/>
            <a:chOff x="6553200" y="1828800"/>
            <a:chExt cx="2260600" cy="4657725"/>
          </a:xfrm>
        </p:grpSpPr>
        <p:sp>
          <p:nvSpPr>
            <p:cNvPr id="48133" name="AutoShape 4"/>
            <p:cNvSpPr>
              <a:spLocks/>
            </p:cNvSpPr>
            <p:nvPr/>
          </p:nvSpPr>
          <p:spPr bwMode="auto">
            <a:xfrm>
              <a:off x="6934200" y="1828800"/>
              <a:ext cx="1879600" cy="466725"/>
            </a:xfrm>
            <a:prstGeom prst="borderCallout1">
              <a:avLst>
                <a:gd name="adj1" fmla="val 24491"/>
                <a:gd name="adj2" fmla="val -4056"/>
                <a:gd name="adj3" fmla="val 152042"/>
                <a:gd name="adj4" fmla="val -6731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Policy  </a:t>
              </a:r>
            </a:p>
          </p:txBody>
        </p:sp>
        <p:sp>
          <p:nvSpPr>
            <p:cNvPr id="48134" name="AutoShape 5"/>
            <p:cNvSpPr>
              <a:spLocks/>
            </p:cNvSpPr>
            <p:nvPr/>
          </p:nvSpPr>
          <p:spPr bwMode="auto">
            <a:xfrm>
              <a:off x="6553200" y="6019800"/>
              <a:ext cx="1879600" cy="466725"/>
            </a:xfrm>
            <a:prstGeom prst="borderCallout1">
              <a:avLst>
                <a:gd name="adj1" fmla="val 24491"/>
                <a:gd name="adj2" fmla="val -4056"/>
                <a:gd name="adj3" fmla="val -391282"/>
                <a:gd name="adj4" fmla="val -16365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Mechanism  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9A984FA-6E65-3A47-A1C2-3C5D83A1822F}" type="datetime8">
              <a:rPr lang="en-US" smtClean="0"/>
              <a:pPr/>
              <a:t>8/22/16 12:27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Voting Mechanisms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Paper ballot in a ballot box (or mail)</a:t>
            </a:r>
          </a:p>
          <a:p>
            <a:pPr lvl="1" eaLnBrk="1" hangingPunct="1"/>
            <a:r>
              <a:rPr lang="en-US"/>
              <a:t>May be implemented as a scan form</a:t>
            </a:r>
          </a:p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Punch cards</a:t>
            </a:r>
          </a:p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Mechanical voting machines</a:t>
            </a:r>
          </a:p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Direct Recording Electronic</a:t>
            </a:r>
          </a:p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Voter-verifiable paper audit trail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00A1829-92DC-C54C-A5A4-CF9CB7644D10}" type="datetime8">
              <a:rPr lang="en-US" smtClean="0"/>
              <a:pPr/>
              <a:t>8/22/16 12:27</a:t>
            </a:fld>
            <a:endParaRPr lang="en-US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Evaluating mechanisms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How do we evaluate these options?</a:t>
            </a:r>
          </a:p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Evaluation must be relevant to a threat model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8" charset="-128"/>
                <a:cs typeface="ＭＳ Ｐゴシック" pitchFamily="-108" charset="-128"/>
              </a:rPr>
              <a:t>Voting</a:t>
            </a:r>
            <a:r>
              <a:rPr lang="en-US" dirty="0" smtClean="0">
                <a:ea typeface="ＭＳ Ｐゴシック" pitchFamily="-108" charset="-128"/>
                <a:cs typeface="ＭＳ Ｐゴシック" pitchFamily="-108" charset="-128"/>
              </a:rPr>
              <a:t> “threat models”</a:t>
            </a:r>
            <a:endParaRPr lang="en-US" dirty="0"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Correlating ballot with voter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Ballot stuffing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Casting multiple votes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Losing ballot boxes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Ballot modification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Incorrect reporting of results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Denial of access to polls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Vandalism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Physical intimidation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“Concerns”: confidentiality, availability, </a:t>
            </a:r>
            <a:r>
              <a:rPr lang="en-US" dirty="0" err="1" smtClean="0"/>
              <a:t>intergrity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“Threat Models”</a:t>
            </a:r>
          </a:p>
          <a:p>
            <a:r>
              <a:rPr lang="en-US" dirty="0" smtClean="0"/>
              <a:t>“Policy” vs. “Mechanism”</a:t>
            </a:r>
          </a:p>
          <a:p>
            <a:r>
              <a:rPr lang="en-US" dirty="0" smtClean="0"/>
              <a:t>Correctness </a:t>
            </a:r>
            <a:r>
              <a:rPr lang="en-US" dirty="0" err="1" smtClean="0"/>
              <a:t>vs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8947" y="5494421"/>
            <a:ext cx="699181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You will hear these terms over and over this semester.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82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Electronic voting in the news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After the 2000 election in Florida there has been a national initiative to improve automation in voting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Access:  must improve accessibility of polls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Mechanism:  must improve the repeatability of vote counting (ambiguity of the “hanging chad” or “pregnant chad”)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Electronic voting was suggested as solution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Lectures: MWF, 2-2:50pm</a:t>
            </a:r>
          </a:p>
          <a:p>
            <a:r>
              <a:rPr lang="en-US" dirty="0" smtClean="0"/>
              <a:t>Instructor: Bill Harrison</a:t>
            </a:r>
          </a:p>
          <a:p>
            <a:r>
              <a:rPr lang="en-US" dirty="0" smtClean="0"/>
              <a:t>Office: 318 Engineering Building North</a:t>
            </a:r>
          </a:p>
          <a:p>
            <a:r>
              <a:rPr lang="en-US" dirty="0" smtClean="0"/>
              <a:t>Office hours: By appointment only.</a:t>
            </a:r>
          </a:p>
          <a:p>
            <a:pPr lvl="1"/>
            <a:r>
              <a:rPr lang="en-US" dirty="0" smtClean="0"/>
              <a:t>More or less open door policy: send me email to schedule a time; 15 minutes advanced warning will frequently work</a:t>
            </a:r>
          </a:p>
          <a:p>
            <a:r>
              <a:rPr lang="en-US" dirty="0" smtClean="0"/>
              <a:t>Watch the course website for lecture notes, assignments, and reference materials</a:t>
            </a:r>
          </a:p>
          <a:p>
            <a:pPr lvl="1"/>
            <a:r>
              <a:rPr lang="en-US" dirty="0" smtClean="0"/>
              <a:t>Scores/announcements </a:t>
            </a:r>
            <a:r>
              <a:rPr lang="en-US" b="1" dirty="0" smtClean="0"/>
              <a:t>will </a:t>
            </a:r>
            <a:r>
              <a:rPr lang="en-US" dirty="0" smtClean="0"/>
              <a:t>come through</a:t>
            </a:r>
            <a:r>
              <a:rPr lang="en-US" dirty="0" smtClean="0"/>
              <a:t> blackboard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Voting in news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-108" charset="-128"/>
                <a:cs typeface="ＭＳ Ｐゴシック" pitchFamily="-108" charset="-128"/>
              </a:rPr>
              <a:t>Computer hardware manufacturers brought forward Direct Recording Electronic voting machines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-108" charset="-128"/>
                <a:cs typeface="ＭＳ Ｐゴシック" pitchFamily="-108" charset="-128"/>
              </a:rPr>
              <a:t>Computer Scientists questioned this, including: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David Dill, Stanford:  </a:t>
            </a:r>
            <a:r>
              <a:rPr lang="en-US" sz="2400">
                <a:hlinkClick r:id="rId3"/>
              </a:rPr>
              <a:t>http://www.verifiedvotingfoundation.org/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Matt Bishop, UC Davis </a:t>
            </a:r>
            <a:r>
              <a:rPr lang="en-US" sz="2400">
                <a:hlinkClick r:id="rId4"/>
              </a:rPr>
              <a:t>http://nob.cs.ucdavis.edu/~bishop/notes/2006-inter/index.html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Ed Felten</a:t>
            </a:r>
            <a:r>
              <a:rPr lang="en-US" sz="2400">
                <a:hlinkClick r:id="rId5"/>
              </a:rPr>
              <a:t> http://itpolicy.princeton.edu/voting/</a:t>
            </a:r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Felten’s paper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>
                <a:ea typeface="ＭＳ Ｐゴシック" pitchFamily="-108" charset="-128"/>
                <a:cs typeface="ＭＳ Ｐゴシック" pitchFamily="-108" charset="-128"/>
              </a:rPr>
              <a:t>Security Analysis of the Diebold AccuVote-TS Voting Machine</a:t>
            </a:r>
          </a:p>
          <a:p>
            <a:pPr lvl="1" eaLnBrk="1" hangingPunct="1"/>
            <a:r>
              <a:rPr lang="en-US" sz="2400"/>
              <a:t>Felton’s team injected malware in a voting machine that could alter the outcome of an election or disable a voting machine during an election</a:t>
            </a:r>
          </a:p>
          <a:p>
            <a:pPr lvl="1" eaLnBrk="1" hangingPunct="1"/>
            <a:r>
              <a:rPr lang="en-US" sz="2400"/>
              <a:t>Malware was spread by sharing memory cards</a:t>
            </a:r>
          </a:p>
          <a:p>
            <a:pPr lvl="1" eaLnBrk="1" hangingPunct="1"/>
            <a:r>
              <a:rPr lang="en-US" sz="2400">
                <a:hlinkClick r:id="rId3"/>
              </a:rPr>
              <a:t>http://itpolicy.princeton.edu/voting/ts-paper.pdf</a:t>
            </a:r>
            <a:endParaRPr lang="en-US" sz="2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Goals of the class: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-108" charset="-128"/>
                <a:cs typeface="ＭＳ Ｐゴシック" pitchFamily="-108" charset="-128"/>
              </a:rPr>
              <a:t>Provide a vocabulary to discuss issues relevant to the trustworthiness of systems that include computers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-108" charset="-128"/>
                <a:cs typeface="ＭＳ Ｐゴシック" pitchFamily="-108" charset="-128"/>
              </a:rPr>
              <a:t>Provide a set of models and design rules to assist in building and assessing trustworthy systems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-108" charset="-128"/>
                <a:cs typeface="ＭＳ Ｐゴシック" pitchFamily="-108" charset="-128"/>
              </a:rPr>
              <a:t>Introduce mechanisms that, when used correctly, can increase trust (e.g. crypto, access control)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-108" charset="-128"/>
                <a:cs typeface="ＭＳ Ｐゴシック" pitchFamily="-108" charset="-128"/>
              </a:rPr>
              <a:t>Survey common exploitable vulnerabilities (stack attacks, malware, bots)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Why Language-based Approach?</a:t>
            </a:r>
            <a:endParaRPr lang="en-US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6893"/>
            <a:ext cx="83820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common cause of Internet attacks</a:t>
            </a:r>
          </a:p>
          <a:p>
            <a:pPr lvl="1"/>
            <a:r>
              <a:rPr lang="en-US" dirty="0"/>
              <a:t>Over 50% of advisories published by CERT (computer security incident report team) are caused by various buffer overflows</a:t>
            </a:r>
          </a:p>
          <a:p>
            <a:r>
              <a:rPr lang="en-US" dirty="0"/>
              <a:t>Morris worm (1988): overflow in </a:t>
            </a:r>
            <a:r>
              <a:rPr lang="en-US" dirty="0" err="1"/>
              <a:t>fingerd</a:t>
            </a:r>
            <a:endParaRPr lang="en-US" dirty="0"/>
          </a:p>
          <a:p>
            <a:pPr lvl="1"/>
            <a:r>
              <a:rPr lang="en-US" dirty="0"/>
              <a:t>Infected 10% of the existing Internet</a:t>
            </a:r>
          </a:p>
          <a:p>
            <a:r>
              <a:rPr lang="en-US" dirty="0" err="1"/>
              <a:t>CodeRed</a:t>
            </a:r>
            <a:r>
              <a:rPr lang="en-US" dirty="0"/>
              <a:t> (2001): overflow in MS-IIS server</a:t>
            </a:r>
          </a:p>
          <a:p>
            <a:pPr lvl="1"/>
            <a:r>
              <a:rPr lang="en-US" dirty="0"/>
              <a:t>300,000 machines infected in 14 hours</a:t>
            </a:r>
          </a:p>
          <a:p>
            <a:r>
              <a:rPr lang="en-US" dirty="0"/>
              <a:t>SQL Slammer (2003): overflow in MS-SQL server</a:t>
            </a:r>
          </a:p>
          <a:p>
            <a:pPr lvl="1"/>
            <a:r>
              <a:rPr lang="en-US" dirty="0"/>
              <a:t>75,000 machines infected in </a:t>
            </a:r>
            <a:r>
              <a:rPr lang="en-US" b="1" dirty="0"/>
              <a:t>10 minutes (!!)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03308"/>
            <a:ext cx="3734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Ex: Buffer Overflow Exploits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5977"/>
            <a:ext cx="8458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hlink"/>
                </a:solidFill>
              </a:rPr>
              <a:t>Buffer</a:t>
            </a:r>
            <a:r>
              <a:rPr lang="en-US" dirty="0"/>
              <a:t> is a data storage area inside computer memory (stack or heap)</a:t>
            </a:r>
          </a:p>
          <a:p>
            <a:pPr lvl="1"/>
            <a:r>
              <a:rPr lang="en-US" dirty="0"/>
              <a:t>Intended to hold pre-defined amount of data</a:t>
            </a:r>
          </a:p>
          <a:p>
            <a:pPr lvl="2"/>
            <a:r>
              <a:rPr lang="en-US" dirty="0"/>
              <a:t>If more data is stuffed into it, it spills into adjacent memory</a:t>
            </a:r>
          </a:p>
          <a:p>
            <a:pPr lvl="1"/>
            <a:r>
              <a:rPr lang="en-US" dirty="0"/>
              <a:t>If executable code is supplied as “data”, victim’s machine may be fooled into executing it</a:t>
            </a:r>
          </a:p>
          <a:p>
            <a:pPr lvl="2"/>
            <a:r>
              <a:rPr lang="en-US" dirty="0"/>
              <a:t>Code </a:t>
            </a:r>
            <a:r>
              <a:rPr lang="en-US" dirty="0" smtClean="0"/>
              <a:t>may self</a:t>
            </a:r>
            <a:r>
              <a:rPr lang="en-US" dirty="0"/>
              <a:t>-propagate or give attacker control over machine </a:t>
            </a:r>
          </a:p>
          <a:p>
            <a:r>
              <a:rPr lang="en-US" dirty="0"/>
              <a:t>Attack can exploit </a:t>
            </a:r>
            <a:r>
              <a:rPr lang="en-US" u="sng" dirty="0"/>
              <a:t>any</a:t>
            </a:r>
            <a:r>
              <a:rPr lang="en-US" dirty="0"/>
              <a:t> memory operation</a:t>
            </a:r>
          </a:p>
          <a:p>
            <a:pPr lvl="1"/>
            <a:r>
              <a:rPr lang="en-US" dirty="0"/>
              <a:t>Pointer assignment, format strings, memory allocation and de-allocation, function pointers, calls to library routines via offset tables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Attacks on Memory Buffers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Freeform 2"/>
          <p:cNvSpPr>
            <a:spLocks/>
          </p:cNvSpPr>
          <p:nvPr/>
        </p:nvSpPr>
        <p:spPr bwMode="auto">
          <a:xfrm>
            <a:off x="4276725" y="5573713"/>
            <a:ext cx="3214688" cy="1022350"/>
          </a:xfrm>
          <a:custGeom>
            <a:avLst/>
            <a:gdLst>
              <a:gd name="T0" fmla="*/ 0 w 2025"/>
              <a:gd name="T1" fmla="*/ 2147483647 h 644"/>
              <a:gd name="T2" fmla="*/ 2147483647 w 2025"/>
              <a:gd name="T3" fmla="*/ 2147483647 h 644"/>
              <a:gd name="T4" fmla="*/ 2147483647 w 2025"/>
              <a:gd name="T5" fmla="*/ 2147483647 h 644"/>
              <a:gd name="T6" fmla="*/ 2147483647 w 2025"/>
              <a:gd name="T7" fmla="*/ 0 h 644"/>
              <a:gd name="T8" fmla="*/ 0 60000 65536"/>
              <a:gd name="T9" fmla="*/ 0 60000 65536"/>
              <a:gd name="T10" fmla="*/ 0 60000 65536"/>
              <a:gd name="T11" fmla="*/ 0 60000 65536"/>
              <a:gd name="T12" fmla="*/ 0 w 2025"/>
              <a:gd name="T13" fmla="*/ 0 h 644"/>
              <a:gd name="T14" fmla="*/ 2025 w 2025"/>
              <a:gd name="T15" fmla="*/ 644 h 6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5" h="644">
                <a:moveTo>
                  <a:pt x="0" y="527"/>
                </a:moveTo>
                <a:cubicBezTo>
                  <a:pt x="179" y="543"/>
                  <a:pt x="761" y="644"/>
                  <a:pt x="1074" y="623"/>
                </a:cubicBezTo>
                <a:cubicBezTo>
                  <a:pt x="1387" y="602"/>
                  <a:pt x="1727" y="504"/>
                  <a:pt x="1876" y="400"/>
                </a:cubicBezTo>
                <a:cubicBezTo>
                  <a:pt x="2025" y="296"/>
                  <a:pt x="1947" y="83"/>
                  <a:pt x="196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34363" cy="914400"/>
          </a:xfrm>
        </p:spPr>
        <p:txBody>
          <a:bodyPr/>
          <a:lstStyle/>
          <a:p>
            <a:r>
              <a:rPr lang="en-US"/>
              <a:t>Stack Buffers</a:t>
            </a: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648200"/>
          </a:xfrm>
          <a:noFill/>
        </p:spPr>
        <p:txBody>
          <a:bodyPr/>
          <a:lstStyle/>
          <a:p>
            <a:r>
              <a:rPr lang="en-US" dirty="0"/>
              <a:t>Suppose Web server contains this function</a:t>
            </a:r>
          </a:p>
          <a:p>
            <a:pPr>
              <a:lnSpc>
                <a:spcPct val="120000"/>
              </a:lnSpc>
              <a:buFont typeface="Monotype Sorts" pitchFamily="-108" charset="2"/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itchFamily="-108" charset="0"/>
              </a:rPr>
              <a:t>	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-108" charset="0"/>
              </a:rPr>
              <a:t>void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-108" charset="0"/>
              </a:rPr>
              <a:t>func(char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-108" charset="0"/>
              </a:rPr>
              <a:t> *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-108" charset="0"/>
              </a:rPr>
              <a:t>str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-108" charset="0"/>
              </a:rPr>
              <a:t>) {</a:t>
            </a:r>
          </a:p>
          <a:p>
            <a:pPr>
              <a:lnSpc>
                <a:spcPct val="80000"/>
              </a:lnSpc>
              <a:buFont typeface="Monotype Sorts" pitchFamily="-108" charset="2"/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-108" charset="0"/>
              </a:rPr>
              <a:t>           char buf[126];</a:t>
            </a:r>
          </a:p>
          <a:p>
            <a:pPr>
              <a:lnSpc>
                <a:spcPct val="80000"/>
              </a:lnSpc>
              <a:buFont typeface="Monotype Sorts" pitchFamily="-108" charset="2"/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-108" charset="0"/>
              </a:rPr>
              <a:t>          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-108" charset="0"/>
              </a:rPr>
              <a:t>strcpy(buf,str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-108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-108" charset="2"/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itchFamily="-108" charset="0"/>
              </a:rPr>
              <a:t>     	}</a:t>
            </a:r>
          </a:p>
          <a:p>
            <a:r>
              <a:rPr lang="en-US" dirty="0"/>
              <a:t>When this function is invoked, a new </a:t>
            </a:r>
            <a:r>
              <a:rPr lang="en-US" dirty="0">
                <a:solidFill>
                  <a:schemeClr val="hlink"/>
                </a:solidFill>
              </a:rPr>
              <a:t>frame</a:t>
            </a:r>
            <a:r>
              <a:rPr lang="en-US" dirty="0"/>
              <a:t> with local variables is pushed onto the stack</a:t>
            </a:r>
            <a:endParaRPr lang="en-US" b="1" dirty="0"/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5157788" y="2209800"/>
            <a:ext cx="2538412" cy="531813"/>
          </a:xfrm>
          <a:prstGeom prst="wedgeRectCallout">
            <a:avLst>
              <a:gd name="adj1" fmla="val -77079"/>
              <a:gd name="adj2" fmla="val 39551"/>
            </a:avLst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Allocate local buffer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(126 bytes reserved on stack)</a:t>
            </a:r>
          </a:p>
        </p:txBody>
      </p:sp>
      <p:sp>
        <p:nvSpPr>
          <p:cNvPr id="20487" name="AutoShape 6"/>
          <p:cNvSpPr>
            <a:spLocks noChangeArrowheads="1"/>
          </p:cNvSpPr>
          <p:nvPr/>
        </p:nvSpPr>
        <p:spPr bwMode="auto">
          <a:xfrm>
            <a:off x="5318125" y="2895600"/>
            <a:ext cx="2682875" cy="296863"/>
          </a:xfrm>
          <a:prstGeom prst="wedgeRectCallout">
            <a:avLst>
              <a:gd name="adj1" fmla="val -69292"/>
              <a:gd name="adj2" fmla="val -15241"/>
            </a:avLst>
          </a:prstGeom>
          <a:noFill/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Copy argument into local buffer</a:t>
            </a:r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1447800" y="4843463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1447800" y="5529263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9"/>
          <p:cNvSpPr>
            <a:spLocks noChangeArrowheads="1"/>
          </p:cNvSpPr>
          <p:nvPr/>
        </p:nvSpPr>
        <p:spPr bwMode="auto">
          <a:xfrm>
            <a:off x="7696200" y="4876800"/>
            <a:ext cx="836613" cy="642938"/>
          </a:xfrm>
          <a:prstGeom prst="wedgeRectCallout">
            <a:avLst>
              <a:gd name="adj1" fmla="val -69546"/>
              <a:gd name="adj2" fmla="val -15185"/>
            </a:avLst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Top of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20491" name="Line 10"/>
          <p:cNvSpPr>
            <a:spLocks noChangeShapeType="1"/>
          </p:cNvSpPr>
          <p:nvPr/>
        </p:nvSpPr>
        <p:spPr bwMode="auto">
          <a:xfrm flipH="1">
            <a:off x="2057400" y="4691063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5562600" y="4487863"/>
            <a:ext cx="2071688" cy="312737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Stack grows this way</a:t>
            </a:r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1708150" y="4843463"/>
            <a:ext cx="2286000" cy="685800"/>
          </a:xfrm>
          <a:prstGeom prst="rect">
            <a:avLst/>
          </a:prstGeom>
          <a:solidFill>
            <a:srgbClr val="FFCCCC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buf</a:t>
            </a:r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4010025" y="4843463"/>
            <a:ext cx="746125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sfp</a:t>
            </a:r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4772025" y="4843463"/>
            <a:ext cx="746125" cy="685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0000"/>
              </a:lnSpc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ret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addr</a:t>
            </a: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5534025" y="4843463"/>
            <a:ext cx="746125" cy="6858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>
                <a:solidFill>
                  <a:schemeClr val="tx1"/>
                </a:solidFill>
              </a:rPr>
              <a:t>str</a:t>
            </a:r>
          </a:p>
        </p:txBody>
      </p:sp>
      <p:sp>
        <p:nvSpPr>
          <p:cNvPr id="20497" name="AutoShape 16"/>
          <p:cNvSpPr>
            <a:spLocks/>
          </p:cNvSpPr>
          <p:nvPr/>
        </p:nvSpPr>
        <p:spPr bwMode="auto">
          <a:xfrm rot="5400000">
            <a:off x="2774950" y="4648200"/>
            <a:ext cx="152400" cy="2133600"/>
          </a:xfrm>
          <a:prstGeom prst="rightBrace">
            <a:avLst>
              <a:gd name="adj1" fmla="val 116667"/>
              <a:gd name="adj2" fmla="val 49995"/>
            </a:avLst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8" name="AutoShape 17"/>
          <p:cNvSpPr>
            <a:spLocks noChangeArrowheads="1"/>
          </p:cNvSpPr>
          <p:nvPr/>
        </p:nvSpPr>
        <p:spPr bwMode="auto">
          <a:xfrm>
            <a:off x="2165350" y="5791200"/>
            <a:ext cx="1495425" cy="312738"/>
          </a:xfrm>
          <a:prstGeom prst="wedgeRectCallout">
            <a:avLst>
              <a:gd name="adj1" fmla="val -69292"/>
              <a:gd name="adj2" fmla="val -15241"/>
            </a:avLst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Local variables</a:t>
            </a:r>
          </a:p>
        </p:txBody>
      </p:sp>
      <p:sp>
        <p:nvSpPr>
          <p:cNvPr id="20499" name="AutoShape 18"/>
          <p:cNvSpPr>
            <a:spLocks/>
          </p:cNvSpPr>
          <p:nvPr/>
        </p:nvSpPr>
        <p:spPr bwMode="auto">
          <a:xfrm rot="5400000">
            <a:off x="4298950" y="5334000"/>
            <a:ext cx="152400" cy="762000"/>
          </a:xfrm>
          <a:prstGeom prst="rightBrace">
            <a:avLst>
              <a:gd name="adj1" fmla="val 41667"/>
              <a:gd name="adj2" fmla="val 49995"/>
            </a:avLst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0" name="Rectangle 19" descr="20%"/>
          <p:cNvSpPr>
            <a:spLocks noChangeArrowheads="1"/>
          </p:cNvSpPr>
          <p:nvPr/>
        </p:nvSpPr>
        <p:spPr bwMode="auto">
          <a:xfrm>
            <a:off x="6400800" y="4953000"/>
            <a:ext cx="1295400" cy="533400"/>
          </a:xfrm>
          <a:prstGeom prst="rect">
            <a:avLst/>
          </a:prstGeom>
          <a:pattFill prst="pct20">
            <a:fgClr>
              <a:schemeClr val="tx1"/>
            </a:fgClr>
            <a:bgClr>
              <a:srgbClr val="FFFFFF"/>
            </a:bgClr>
          </a:pattFill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i="1">
                <a:solidFill>
                  <a:schemeClr val="tx1"/>
                </a:solidFill>
              </a:rPr>
              <a:t>Frame of the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i="1">
                <a:solidFill>
                  <a:schemeClr val="tx1"/>
                </a:solidFill>
              </a:rPr>
              <a:t>calling function</a:t>
            </a:r>
          </a:p>
        </p:txBody>
      </p:sp>
      <p:sp>
        <p:nvSpPr>
          <p:cNvPr id="20501" name="AutoShape 20"/>
          <p:cNvSpPr>
            <a:spLocks/>
          </p:cNvSpPr>
          <p:nvPr/>
        </p:nvSpPr>
        <p:spPr bwMode="auto">
          <a:xfrm rot="5400000">
            <a:off x="5060950" y="5410200"/>
            <a:ext cx="152400" cy="609600"/>
          </a:xfrm>
          <a:prstGeom prst="rightBrace">
            <a:avLst>
              <a:gd name="adj1" fmla="val 33333"/>
              <a:gd name="adj2" fmla="val 49995"/>
            </a:avLst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2" name="AutoShape 21"/>
          <p:cNvSpPr>
            <a:spLocks noChangeArrowheads="1"/>
          </p:cNvSpPr>
          <p:nvPr/>
        </p:nvSpPr>
        <p:spPr bwMode="auto">
          <a:xfrm>
            <a:off x="4641850" y="5837238"/>
            <a:ext cx="1039813" cy="881062"/>
          </a:xfrm>
          <a:prstGeom prst="wedgeRectCallout">
            <a:avLst>
              <a:gd name="adj1" fmla="val -69269"/>
              <a:gd name="adj2" fmla="val -15407"/>
            </a:avLst>
          </a:prstGeom>
          <a:solidFill>
            <a:schemeClr val="bg1"/>
          </a:solidFill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Execute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code at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this address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after func()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finishes</a:t>
            </a:r>
          </a:p>
        </p:txBody>
      </p:sp>
      <p:sp>
        <p:nvSpPr>
          <p:cNvPr id="20503" name="AutoShape 22"/>
          <p:cNvSpPr>
            <a:spLocks/>
          </p:cNvSpPr>
          <p:nvPr/>
        </p:nvSpPr>
        <p:spPr bwMode="auto">
          <a:xfrm rot="5400000">
            <a:off x="5861050" y="5295900"/>
            <a:ext cx="152400" cy="838200"/>
          </a:xfrm>
          <a:prstGeom prst="rightBrace">
            <a:avLst>
              <a:gd name="adj1" fmla="val 45833"/>
              <a:gd name="adj2" fmla="val 49995"/>
            </a:avLst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4" name="Rectangle 23"/>
          <p:cNvSpPr>
            <a:spLocks noChangeArrowheads="1"/>
          </p:cNvSpPr>
          <p:nvPr/>
        </p:nvSpPr>
        <p:spPr bwMode="auto">
          <a:xfrm>
            <a:off x="5561013" y="5837238"/>
            <a:ext cx="915987" cy="257175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Arguments</a:t>
            </a:r>
          </a:p>
        </p:txBody>
      </p:sp>
      <p:sp>
        <p:nvSpPr>
          <p:cNvPr id="20505" name="AutoShape 24"/>
          <p:cNvSpPr>
            <a:spLocks noChangeArrowheads="1"/>
          </p:cNvSpPr>
          <p:nvPr/>
        </p:nvSpPr>
        <p:spPr bwMode="auto">
          <a:xfrm>
            <a:off x="3916363" y="5837238"/>
            <a:ext cx="839787" cy="550862"/>
          </a:xfrm>
          <a:prstGeom prst="wedgeRectCallout">
            <a:avLst>
              <a:gd name="adj1" fmla="val -69250"/>
              <a:gd name="adj2" fmla="val -15481"/>
            </a:avLst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Pointer to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previous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frame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34363" cy="914400"/>
          </a:xfrm>
        </p:spPr>
        <p:txBody>
          <a:bodyPr/>
          <a:lstStyle/>
          <a:p>
            <a:r>
              <a:rPr lang="en-US"/>
              <a:t>What If Buffer is Overstuffed?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6804"/>
            <a:ext cx="8382000" cy="4648200"/>
          </a:xfrm>
          <a:noFill/>
        </p:spPr>
        <p:txBody>
          <a:bodyPr/>
          <a:lstStyle/>
          <a:p>
            <a:r>
              <a:rPr lang="en-US" dirty="0"/>
              <a:t>Memory pointed to by </a:t>
            </a:r>
            <a:r>
              <a:rPr lang="en-US" dirty="0" err="1"/>
              <a:t>str</a:t>
            </a:r>
            <a:r>
              <a:rPr lang="en-US" dirty="0"/>
              <a:t> is copied onto stack…</a:t>
            </a:r>
          </a:p>
          <a:p>
            <a:pPr>
              <a:lnSpc>
                <a:spcPct val="120000"/>
              </a:lnSpc>
              <a:buFont typeface="Monotype Sorts" pitchFamily="-108" charset="2"/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itchFamily="-108" charset="0"/>
              </a:rPr>
              <a:t>	</a:t>
            </a:r>
            <a:r>
              <a:rPr lang="en-US" sz="2000" b="1" dirty="0">
                <a:solidFill>
                  <a:srgbClr val="0D0D0D"/>
                </a:solidFill>
                <a:latin typeface="Courier New" pitchFamily="-108" charset="0"/>
              </a:rPr>
              <a:t>void </a:t>
            </a:r>
            <a:r>
              <a:rPr lang="en-US" sz="2000" b="1" dirty="0" err="1">
                <a:solidFill>
                  <a:srgbClr val="0D0D0D"/>
                </a:solidFill>
                <a:latin typeface="Courier New" pitchFamily="-108" charset="0"/>
              </a:rPr>
              <a:t>func(char</a:t>
            </a:r>
            <a:r>
              <a:rPr lang="en-US" sz="2000" b="1" dirty="0">
                <a:solidFill>
                  <a:srgbClr val="0D0D0D"/>
                </a:solidFill>
                <a:latin typeface="Courier New" pitchFamily="-108" charset="0"/>
              </a:rPr>
              <a:t> *</a:t>
            </a:r>
            <a:r>
              <a:rPr lang="en-US" sz="2000" b="1" dirty="0" err="1">
                <a:solidFill>
                  <a:srgbClr val="0D0D0D"/>
                </a:solidFill>
                <a:latin typeface="Courier New" pitchFamily="-108" charset="0"/>
              </a:rPr>
              <a:t>str</a:t>
            </a:r>
            <a:r>
              <a:rPr lang="en-US" sz="2000" b="1" dirty="0">
                <a:solidFill>
                  <a:srgbClr val="0D0D0D"/>
                </a:solidFill>
                <a:latin typeface="Courier New" pitchFamily="-108" charset="0"/>
              </a:rPr>
              <a:t>) {</a:t>
            </a:r>
          </a:p>
          <a:p>
            <a:pPr>
              <a:lnSpc>
                <a:spcPct val="80000"/>
              </a:lnSpc>
              <a:buFont typeface="Monotype Sorts" pitchFamily="-108" charset="2"/>
              <a:buNone/>
            </a:pPr>
            <a:r>
              <a:rPr lang="en-US" sz="2000" b="1" dirty="0">
                <a:solidFill>
                  <a:srgbClr val="0D0D0D"/>
                </a:solidFill>
                <a:latin typeface="Courier New" pitchFamily="-108" charset="0"/>
              </a:rPr>
              <a:t>           char buf[126];</a:t>
            </a:r>
          </a:p>
          <a:p>
            <a:pPr>
              <a:lnSpc>
                <a:spcPct val="80000"/>
              </a:lnSpc>
              <a:buFont typeface="Monotype Sorts" pitchFamily="-108" charset="2"/>
              <a:buNone/>
            </a:pPr>
            <a:r>
              <a:rPr lang="en-US" sz="2000" b="1" dirty="0">
                <a:solidFill>
                  <a:srgbClr val="0D0D0D"/>
                </a:solidFill>
                <a:latin typeface="Courier New" pitchFamily="-108" charset="0"/>
              </a:rPr>
              <a:t>           </a:t>
            </a:r>
            <a:r>
              <a:rPr lang="en-US" sz="2000" b="1" dirty="0" err="1">
                <a:solidFill>
                  <a:srgbClr val="0D0D0D"/>
                </a:solidFill>
                <a:latin typeface="Courier New" pitchFamily="-108" charset="0"/>
              </a:rPr>
              <a:t>strcpy(buf,str</a:t>
            </a:r>
            <a:r>
              <a:rPr lang="en-US" sz="2000" b="1" dirty="0">
                <a:solidFill>
                  <a:srgbClr val="0D0D0D"/>
                </a:solidFill>
                <a:latin typeface="Courier New" pitchFamily="-108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-108" charset="2"/>
              <a:buNone/>
            </a:pPr>
            <a:r>
              <a:rPr lang="en-US" sz="2000" b="1" dirty="0">
                <a:solidFill>
                  <a:srgbClr val="0D0D0D"/>
                </a:solidFill>
                <a:latin typeface="Courier New" pitchFamily="-108" charset="0"/>
              </a:rPr>
              <a:t>     	}</a:t>
            </a:r>
          </a:p>
          <a:p>
            <a:r>
              <a:rPr lang="en-US" dirty="0"/>
              <a:t>If a string longer than 126 bytes is copied into buffer, it will overwrite adjacent stack locations</a:t>
            </a:r>
            <a:endParaRPr lang="en-US" b="1" dirty="0"/>
          </a:p>
        </p:txBody>
      </p:sp>
      <p:sp>
        <p:nvSpPr>
          <p:cNvPr id="21509" name="AutoShape 4"/>
          <p:cNvSpPr>
            <a:spLocks noChangeArrowheads="1"/>
          </p:cNvSpPr>
          <p:nvPr/>
        </p:nvSpPr>
        <p:spPr bwMode="auto">
          <a:xfrm>
            <a:off x="4906621" y="2291760"/>
            <a:ext cx="3548062" cy="531813"/>
          </a:xfrm>
          <a:prstGeom prst="wedgeRectCallout">
            <a:avLst>
              <a:gd name="adj1" fmla="val -56625"/>
              <a:gd name="adj2" fmla="val 33880"/>
            </a:avLst>
          </a:prstGeom>
          <a:noFill/>
          <a:ln w="12700">
            <a:solidFill>
              <a:schemeClr val="hlink"/>
            </a:solidFill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 err="1">
                <a:solidFill>
                  <a:schemeClr val="hlink"/>
                </a:solidFill>
              </a:rPr>
              <a:t>strcpy</a:t>
            </a:r>
            <a:r>
              <a:rPr lang="en-US" sz="1400" dirty="0">
                <a:solidFill>
                  <a:schemeClr val="hlink"/>
                </a:solidFill>
              </a:rPr>
              <a:t> does NOT check whether the string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solidFill>
                  <a:schemeClr val="hlink"/>
                </a:solidFill>
              </a:rPr>
              <a:t>at *</a:t>
            </a:r>
            <a:r>
              <a:rPr lang="en-US" sz="1400" dirty="0" err="1">
                <a:solidFill>
                  <a:schemeClr val="hlink"/>
                </a:solidFill>
              </a:rPr>
              <a:t>str</a:t>
            </a:r>
            <a:r>
              <a:rPr lang="en-US" sz="1400" dirty="0">
                <a:solidFill>
                  <a:schemeClr val="hlink"/>
                </a:solidFill>
              </a:rPr>
              <a:t> contains fewer than 126 characters</a:t>
            </a:r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1447800" y="4843463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>
            <a:off x="1447800" y="5529263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1752600" y="4876800"/>
            <a:ext cx="2286000" cy="609600"/>
          </a:xfrm>
          <a:prstGeom prst="rect">
            <a:avLst/>
          </a:prstGeom>
          <a:solidFill>
            <a:srgbClr val="FFCCCC"/>
          </a:solidFill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buf</a:t>
            </a:r>
          </a:p>
        </p:txBody>
      </p:sp>
      <p:sp>
        <p:nvSpPr>
          <p:cNvPr id="21514" name="AutoShape 9"/>
          <p:cNvSpPr>
            <a:spLocks/>
          </p:cNvSpPr>
          <p:nvPr/>
        </p:nvSpPr>
        <p:spPr bwMode="auto">
          <a:xfrm rot="5400000">
            <a:off x="5105400" y="5410200"/>
            <a:ext cx="152400" cy="609600"/>
          </a:xfrm>
          <a:prstGeom prst="rightBrace">
            <a:avLst>
              <a:gd name="adj1" fmla="val 33333"/>
              <a:gd name="adj2" fmla="val 49995"/>
            </a:avLst>
          </a:prstGeom>
          <a:noFill/>
          <a:ln w="28575">
            <a:solidFill>
              <a:schemeClr val="hlink"/>
            </a:solidFill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5" name="AutoShape 10"/>
          <p:cNvSpPr>
            <a:spLocks noChangeArrowheads="1"/>
          </p:cNvSpPr>
          <p:nvPr/>
        </p:nvSpPr>
        <p:spPr bwMode="auto">
          <a:xfrm>
            <a:off x="4378325" y="5837238"/>
            <a:ext cx="1412875" cy="550862"/>
          </a:xfrm>
          <a:prstGeom prst="wedgeRectCallout">
            <a:avLst>
              <a:gd name="adj1" fmla="val -69269"/>
              <a:gd name="adj2" fmla="val -15407"/>
            </a:avLst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1200">
                <a:solidFill>
                  <a:schemeClr val="hlink"/>
                </a:solidFill>
              </a:rPr>
              <a:t>This will be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200">
                <a:solidFill>
                  <a:schemeClr val="hlink"/>
                </a:solidFill>
              </a:rPr>
              <a:t>interpreted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1200">
                <a:solidFill>
                  <a:schemeClr val="hlink"/>
                </a:solidFill>
              </a:rPr>
              <a:t>as return address!</a:t>
            </a:r>
          </a:p>
        </p:txBody>
      </p:sp>
      <p:sp>
        <p:nvSpPr>
          <p:cNvPr id="21516" name="Rectangle 11" descr="Large checker board"/>
          <p:cNvSpPr>
            <a:spLocks noChangeArrowheads="1"/>
          </p:cNvSpPr>
          <p:nvPr/>
        </p:nvSpPr>
        <p:spPr bwMode="auto">
          <a:xfrm>
            <a:off x="4038600" y="4876800"/>
            <a:ext cx="1676400" cy="609600"/>
          </a:xfrm>
          <a:prstGeom prst="rect">
            <a:avLst/>
          </a:prstGeom>
          <a:pattFill prst="lgCheck">
            <a:fgClr>
              <a:srgbClr val="FFCCCC"/>
            </a:fgClr>
            <a:bgClr>
              <a:schemeClr val="bg1"/>
            </a:bgClr>
          </a:pattFill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overflow</a:t>
            </a:r>
          </a:p>
        </p:txBody>
      </p:sp>
      <p:sp>
        <p:nvSpPr>
          <p:cNvPr id="21517" name="Rectangle 12"/>
          <p:cNvSpPr>
            <a:spLocks noChangeArrowheads="1"/>
          </p:cNvSpPr>
          <p:nvPr/>
        </p:nvSpPr>
        <p:spPr bwMode="auto">
          <a:xfrm>
            <a:off x="4876800" y="4800600"/>
            <a:ext cx="685800" cy="804863"/>
          </a:xfrm>
          <a:prstGeom prst="rect">
            <a:avLst/>
          </a:prstGeom>
          <a:noFill/>
          <a:ln w="6350">
            <a:solidFill>
              <a:schemeClr val="hlink"/>
            </a:solidFill>
            <a:miter lim="800000"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0000"/>
              </a:lnSpc>
              <a:buFontTx/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1518" name="AutoShape 13"/>
          <p:cNvSpPr>
            <a:spLocks noChangeArrowheads="1"/>
          </p:cNvSpPr>
          <p:nvPr/>
        </p:nvSpPr>
        <p:spPr bwMode="auto">
          <a:xfrm>
            <a:off x="7696200" y="4876800"/>
            <a:ext cx="836613" cy="642938"/>
          </a:xfrm>
          <a:prstGeom prst="wedgeRectCallout">
            <a:avLst>
              <a:gd name="adj1" fmla="val -69546"/>
              <a:gd name="adj2" fmla="val -15185"/>
            </a:avLst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Top of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21519" name="Rectangle 14" descr="20%"/>
          <p:cNvSpPr>
            <a:spLocks noChangeArrowheads="1"/>
          </p:cNvSpPr>
          <p:nvPr/>
        </p:nvSpPr>
        <p:spPr bwMode="auto">
          <a:xfrm>
            <a:off x="6400800" y="4953000"/>
            <a:ext cx="1295400" cy="533400"/>
          </a:xfrm>
          <a:prstGeom prst="rect">
            <a:avLst/>
          </a:prstGeom>
          <a:pattFill prst="pct20">
            <a:fgClr>
              <a:schemeClr val="tx1"/>
            </a:fgClr>
            <a:bgClr>
              <a:srgbClr val="FFFFFF"/>
            </a:bgClr>
          </a:pattFill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i="1">
                <a:solidFill>
                  <a:schemeClr val="tx1"/>
                </a:solidFill>
              </a:rPr>
              <a:t>Frame of the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i="1">
                <a:solidFill>
                  <a:schemeClr val="tx1"/>
                </a:solidFill>
              </a:rPr>
              <a:t>calling function</a:t>
            </a: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5578475" y="4843463"/>
            <a:ext cx="746125" cy="6858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0000"/>
              </a:lnSpc>
              <a:buFontTx/>
              <a:buNone/>
            </a:pPr>
            <a:r>
              <a:rPr lang="en-US" dirty="0" err="1">
                <a:solidFill>
                  <a:schemeClr val="tx1"/>
                </a:solidFill>
              </a:rPr>
              <a:t>str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1054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buffer contains attacker-created string</a:t>
            </a:r>
          </a:p>
          <a:p>
            <a:pPr lvl="1"/>
            <a:r>
              <a:rPr lang="en-US" dirty="0"/>
              <a:t>For example, *</a:t>
            </a:r>
            <a:r>
              <a:rPr lang="en-US" dirty="0" err="1"/>
              <a:t>str</a:t>
            </a:r>
            <a:r>
              <a:rPr lang="en-US" dirty="0"/>
              <a:t> contains a string received from the network as input to some network service daemon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Tx/>
              <a:buNone/>
            </a:pP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When function exits, code in the buffer will be </a:t>
            </a:r>
          </a:p>
          <a:p>
            <a:pPr>
              <a:lnSpc>
                <a:spcPct val="60000"/>
              </a:lnSpc>
              <a:buFont typeface="Monotype Sorts" pitchFamily="-108" charset="2"/>
              <a:buNone/>
            </a:pPr>
            <a:r>
              <a:rPr lang="en-US" dirty="0"/>
              <a:t>    executed, giving attacker a shell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Root shell</a:t>
            </a:r>
            <a:r>
              <a:rPr lang="en-US" dirty="0"/>
              <a:t> if the victim program is </a:t>
            </a:r>
            <a:r>
              <a:rPr lang="en-US" dirty="0" err="1"/>
              <a:t>setuid</a:t>
            </a:r>
            <a:r>
              <a:rPr lang="en-US" dirty="0"/>
              <a:t> root</a:t>
            </a:r>
          </a:p>
        </p:txBody>
      </p:sp>
      <p:sp>
        <p:nvSpPr>
          <p:cNvPr id="22531" name="Rectangle 2" descr="Large checker board"/>
          <p:cNvSpPr>
            <a:spLocks noChangeArrowheads="1"/>
          </p:cNvSpPr>
          <p:nvPr/>
        </p:nvSpPr>
        <p:spPr bwMode="auto">
          <a:xfrm>
            <a:off x="4013200" y="3352800"/>
            <a:ext cx="1676400" cy="609600"/>
          </a:xfrm>
          <a:prstGeom prst="rect">
            <a:avLst/>
          </a:prstGeom>
          <a:pattFill prst="lgCheck">
            <a:fgClr>
              <a:srgbClr val="FFCCCC"/>
            </a:fgClr>
            <a:bgClr>
              <a:schemeClr val="bg1"/>
            </a:bgClr>
          </a:pattFill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34363" cy="914400"/>
          </a:xfrm>
        </p:spPr>
        <p:txBody>
          <a:bodyPr/>
          <a:lstStyle/>
          <a:p>
            <a:r>
              <a:rPr lang="en-US"/>
              <a:t>Executing Attack Code</a:t>
            </a: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1447800" y="3332163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>
            <a:off x="1447800" y="4017963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727200" y="3365500"/>
            <a:ext cx="2286000" cy="609600"/>
          </a:xfrm>
          <a:prstGeom prst="rect">
            <a:avLst/>
          </a:prstGeom>
          <a:solidFill>
            <a:srgbClr val="FFCCCC"/>
          </a:solidFill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5553075" y="3332163"/>
            <a:ext cx="746125" cy="6858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0000"/>
              </a:lnSpc>
              <a:buFontTx/>
              <a:buNone/>
            </a:pPr>
            <a:r>
              <a:rPr lang="en-US">
                <a:solidFill>
                  <a:schemeClr val="tx1"/>
                </a:solidFill>
              </a:rPr>
              <a:t>str</a:t>
            </a:r>
          </a:p>
        </p:txBody>
      </p:sp>
      <p:sp>
        <p:nvSpPr>
          <p:cNvPr id="22538" name="Rectangle 9" descr="20%"/>
          <p:cNvSpPr>
            <a:spLocks noChangeArrowheads="1"/>
          </p:cNvSpPr>
          <p:nvPr/>
        </p:nvSpPr>
        <p:spPr bwMode="auto">
          <a:xfrm>
            <a:off x="6400800" y="3429000"/>
            <a:ext cx="1295400" cy="533400"/>
          </a:xfrm>
          <a:prstGeom prst="rect">
            <a:avLst/>
          </a:prstGeom>
          <a:pattFill prst="pct20">
            <a:fgClr>
              <a:schemeClr val="tx1"/>
            </a:fgClr>
            <a:bgClr>
              <a:srgbClr val="FFFFFF"/>
            </a:bgClr>
          </a:pattFill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i="1">
                <a:solidFill>
                  <a:schemeClr val="tx1"/>
                </a:solidFill>
              </a:rPr>
              <a:t>Frame of the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i="1">
                <a:solidFill>
                  <a:schemeClr val="tx1"/>
                </a:solidFill>
              </a:rPr>
              <a:t>calling function</a:t>
            </a:r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4775200" y="3289300"/>
            <a:ext cx="685800" cy="8048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0000"/>
              </a:lnSpc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ret</a:t>
            </a:r>
          </a:p>
        </p:txBody>
      </p:sp>
      <p:sp>
        <p:nvSpPr>
          <p:cNvPr id="22540" name="AutoShape 11"/>
          <p:cNvSpPr>
            <a:spLocks noChangeArrowheads="1"/>
          </p:cNvSpPr>
          <p:nvPr/>
        </p:nvSpPr>
        <p:spPr bwMode="auto">
          <a:xfrm>
            <a:off x="533400" y="4186238"/>
            <a:ext cx="3128963" cy="766762"/>
          </a:xfrm>
          <a:prstGeom prst="wedgeRectCallout">
            <a:avLst>
              <a:gd name="adj1" fmla="val 21481"/>
              <a:gd name="adj2" fmla="val -8271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Attacker puts actual assembly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instructions into his input string, e.g.,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binary code of </a:t>
            </a:r>
            <a:r>
              <a:rPr lang="en-US" sz="1400">
                <a:solidFill>
                  <a:schemeClr val="hlink"/>
                </a:solidFill>
              </a:rPr>
              <a:t>execve(“/bin/sh”)</a:t>
            </a:r>
          </a:p>
        </p:txBody>
      </p:sp>
      <p:sp>
        <p:nvSpPr>
          <p:cNvPr id="22541" name="AutoShape 12"/>
          <p:cNvSpPr>
            <a:spLocks noChangeArrowheads="1"/>
          </p:cNvSpPr>
          <p:nvPr/>
        </p:nvSpPr>
        <p:spPr bwMode="auto">
          <a:xfrm>
            <a:off x="4318000" y="4256088"/>
            <a:ext cx="2622550" cy="1001712"/>
          </a:xfrm>
          <a:prstGeom prst="wedgeRectCallout">
            <a:avLst>
              <a:gd name="adj1" fmla="val -20278"/>
              <a:gd name="adj2" fmla="val -6331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In the overflow, a </a:t>
            </a:r>
            <a:r>
              <a:rPr lang="en-US" sz="1400">
                <a:solidFill>
                  <a:schemeClr val="hlink"/>
                </a:solidFill>
              </a:rPr>
              <a:t>pointer back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chemeClr val="hlink"/>
                </a:solidFill>
              </a:rPr>
              <a:t>into the buffer</a:t>
            </a:r>
            <a:r>
              <a:rPr lang="en-US" sz="1400">
                <a:solidFill>
                  <a:schemeClr val="tx1"/>
                </a:solidFill>
              </a:rPr>
              <a:t> appears 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the location where the system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expects to find return address</a:t>
            </a:r>
            <a:endParaRPr lang="en-US" sz="1400">
              <a:solidFill>
                <a:schemeClr val="hlink"/>
              </a:solidFill>
            </a:endParaRPr>
          </a:p>
        </p:txBody>
      </p:sp>
      <p:sp>
        <p:nvSpPr>
          <p:cNvPr id="22542" name="Freeform 13"/>
          <p:cNvSpPr>
            <a:spLocks/>
          </p:cNvSpPr>
          <p:nvPr/>
        </p:nvSpPr>
        <p:spPr bwMode="auto">
          <a:xfrm>
            <a:off x="2541588" y="3124200"/>
            <a:ext cx="2552700" cy="433388"/>
          </a:xfrm>
          <a:custGeom>
            <a:avLst/>
            <a:gdLst>
              <a:gd name="T0" fmla="*/ 2147483647 w 1608"/>
              <a:gd name="T1" fmla="*/ 2147483647 h 336"/>
              <a:gd name="T2" fmla="*/ 2147483647 w 1608"/>
              <a:gd name="T3" fmla="*/ 2147483647 h 336"/>
              <a:gd name="T4" fmla="*/ 2147483647 w 1608"/>
              <a:gd name="T5" fmla="*/ 0 h 336"/>
              <a:gd name="T6" fmla="*/ 0 w 1608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1608"/>
              <a:gd name="T13" fmla="*/ 0 h 336"/>
              <a:gd name="T14" fmla="*/ 1608 w 1608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8" h="336">
                <a:moveTo>
                  <a:pt x="1608" y="300"/>
                </a:moveTo>
                <a:lnTo>
                  <a:pt x="1605" y="1"/>
                </a:lnTo>
                <a:lnTo>
                  <a:pt x="3" y="0"/>
                </a:lnTo>
                <a:lnTo>
                  <a:pt x="0" y="33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7924800" y="3352800"/>
            <a:ext cx="836613" cy="642938"/>
          </a:xfrm>
          <a:prstGeom prst="rect">
            <a:avLst/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Top of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stack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Executable attack code is stored on stack, inside the buffer containing attacker’s string </a:t>
            </a:r>
          </a:p>
          <a:p>
            <a:pPr lvl="1"/>
            <a:r>
              <a:rPr lang="en-US" dirty="0"/>
              <a:t>Stack memory is supposed to contain only data, but…</a:t>
            </a:r>
          </a:p>
          <a:p>
            <a:r>
              <a:rPr lang="en-US" dirty="0"/>
              <a:t>Overflow portion of the buffer must contain </a:t>
            </a:r>
            <a:r>
              <a:rPr lang="en-US" dirty="0">
                <a:solidFill>
                  <a:schemeClr val="hlink"/>
                </a:solidFill>
              </a:rPr>
              <a:t>correct address of attack code</a:t>
            </a:r>
            <a:r>
              <a:rPr lang="en-US" dirty="0"/>
              <a:t> in the RET position</a:t>
            </a:r>
          </a:p>
          <a:p>
            <a:pPr lvl="1"/>
            <a:r>
              <a:rPr lang="en-US" dirty="0"/>
              <a:t>The value in the RET position must point to the beginning of attack assembly code in the buffer</a:t>
            </a:r>
          </a:p>
          <a:p>
            <a:pPr lvl="2"/>
            <a:r>
              <a:rPr lang="en-US" dirty="0"/>
              <a:t>Otherwise application will crash with segmentation violation</a:t>
            </a:r>
          </a:p>
          <a:p>
            <a:pPr lvl="1"/>
            <a:r>
              <a:rPr lang="en-US" dirty="0"/>
              <a:t>Attacker must correctly guess in which stack position his buffer will be when the function is called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 Overflow Issues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No Range Checking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strcpy</a:t>
            </a:r>
            <a:r>
              <a:rPr lang="en-US" dirty="0"/>
              <a:t> does </a:t>
            </a:r>
            <a:r>
              <a:rPr lang="en-US" u="sng" dirty="0"/>
              <a:t>not</a:t>
            </a:r>
            <a:r>
              <a:rPr lang="en-US" dirty="0"/>
              <a:t> check input size</a:t>
            </a:r>
          </a:p>
          <a:p>
            <a:pPr lvl="1"/>
            <a:r>
              <a:rPr lang="en-US" dirty="0" err="1"/>
              <a:t>strcpy(buf</a:t>
            </a:r>
            <a:r>
              <a:rPr lang="en-US" dirty="0"/>
              <a:t>, </a:t>
            </a:r>
            <a:r>
              <a:rPr lang="en-US" dirty="0" err="1"/>
              <a:t>str</a:t>
            </a:r>
            <a:r>
              <a:rPr lang="en-US" dirty="0"/>
              <a:t>) simply copies memory contents into </a:t>
            </a:r>
            <a:r>
              <a:rPr lang="en-US" dirty="0" err="1"/>
              <a:t>buf</a:t>
            </a:r>
            <a:r>
              <a:rPr lang="en-US" dirty="0"/>
              <a:t> starting from *</a:t>
            </a:r>
            <a:r>
              <a:rPr lang="en-US" dirty="0" err="1"/>
              <a:t>str</a:t>
            </a:r>
            <a:r>
              <a:rPr lang="en-US" dirty="0"/>
              <a:t> until “\0” is encountered, ignoring the size of area allocated to </a:t>
            </a:r>
            <a:r>
              <a:rPr lang="en-US" dirty="0" err="1"/>
              <a:t>buf</a:t>
            </a:r>
            <a:endParaRPr lang="en-US" dirty="0"/>
          </a:p>
          <a:p>
            <a:r>
              <a:rPr lang="en-US" dirty="0"/>
              <a:t>Many C library functions are unsafe</a:t>
            </a:r>
          </a:p>
          <a:p>
            <a:pPr lvl="1"/>
            <a:r>
              <a:rPr lang="en-US" dirty="0" err="1">
                <a:solidFill>
                  <a:schemeClr val="hlink"/>
                </a:solidFill>
              </a:rPr>
              <a:t>strcpy</a:t>
            </a:r>
            <a:r>
              <a:rPr lang="en-US" dirty="0" err="1"/>
              <a:t>(char</a:t>
            </a:r>
            <a:r>
              <a:rPr lang="en-US" dirty="0"/>
              <a:t> *</a:t>
            </a:r>
            <a:r>
              <a:rPr lang="en-US" dirty="0" err="1"/>
              <a:t>dest</a:t>
            </a:r>
            <a:r>
              <a:rPr lang="en-US" dirty="0"/>
              <a:t>, const char *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strcat(char</a:t>
            </a:r>
            <a:r>
              <a:rPr lang="en-US" dirty="0"/>
              <a:t> *</a:t>
            </a:r>
            <a:r>
              <a:rPr lang="en-US" dirty="0" err="1"/>
              <a:t>dest</a:t>
            </a:r>
            <a:r>
              <a:rPr lang="en-US" dirty="0"/>
              <a:t>, const char *</a:t>
            </a:r>
            <a:r>
              <a:rPr lang="en-US" dirty="0" err="1"/>
              <a:t>src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gets(char</a:t>
            </a:r>
            <a:r>
              <a:rPr lang="en-US" dirty="0"/>
              <a:t> *</a:t>
            </a:r>
            <a:r>
              <a:rPr lang="en-US" dirty="0" err="1"/>
              <a:t>s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chemeClr val="hlink"/>
                </a:solidFill>
              </a:rPr>
              <a:t>scanf</a:t>
            </a:r>
            <a:r>
              <a:rPr lang="en-US" dirty="0" err="1"/>
              <a:t>(const</a:t>
            </a:r>
            <a:r>
              <a:rPr lang="en-US" dirty="0"/>
              <a:t> char *format, …)</a:t>
            </a:r>
          </a:p>
          <a:p>
            <a:pPr lvl="1"/>
            <a:r>
              <a:rPr lang="en-US" dirty="0" err="1">
                <a:solidFill>
                  <a:schemeClr val="hlink"/>
                </a:solidFill>
              </a:rPr>
              <a:t>printf</a:t>
            </a:r>
            <a:r>
              <a:rPr lang="en-US" dirty="0" err="1"/>
              <a:t>(const</a:t>
            </a:r>
            <a:r>
              <a:rPr lang="en-US" dirty="0"/>
              <a:t> char *format, …) </a:t>
            </a:r>
          </a:p>
        </p:txBody>
      </p:sp>
      <p:sp>
        <p:nvSpPr>
          <p:cNvPr id="6" name="Explosion 2 5"/>
          <p:cNvSpPr/>
          <p:nvPr/>
        </p:nvSpPr>
        <p:spPr>
          <a:xfrm>
            <a:off x="2189611" y="2391487"/>
            <a:ext cx="4857557" cy="3513011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Big Question: Whose “Problem” is This, Anyway?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Classic Information Security Models</a:t>
            </a:r>
          </a:p>
          <a:p>
            <a:pPr lvl="1"/>
            <a:r>
              <a:rPr lang="en-US" dirty="0"/>
              <a:t>what does “secure” mean?</a:t>
            </a:r>
          </a:p>
          <a:p>
            <a:pPr lvl="1"/>
            <a:r>
              <a:rPr lang="en-US" dirty="0"/>
              <a:t>Non-interference; Bell-</a:t>
            </a:r>
            <a:r>
              <a:rPr lang="en-US" dirty="0" err="1"/>
              <a:t>LaPadula</a:t>
            </a:r>
            <a:r>
              <a:rPr lang="en-US" dirty="0"/>
              <a:t>; separation; …</a:t>
            </a:r>
          </a:p>
          <a:p>
            <a:r>
              <a:rPr lang="en-US" dirty="0" smtClean="0"/>
              <a:t>Security </a:t>
            </a:r>
            <a:r>
              <a:rPr lang="en-US" dirty="0" smtClean="0"/>
              <a:t>Languages</a:t>
            </a:r>
          </a:p>
          <a:p>
            <a:pPr lvl="1"/>
            <a:r>
              <a:rPr lang="en-US" dirty="0" smtClean="0"/>
              <a:t>JIF: Java with Information Flow control</a:t>
            </a:r>
          </a:p>
          <a:p>
            <a:pPr lvl="1"/>
            <a:r>
              <a:rPr lang="en-US" dirty="0" err="1" smtClean="0"/>
              <a:t>Cryptol</a:t>
            </a:r>
            <a:r>
              <a:rPr lang="en-US" dirty="0" smtClean="0"/>
              <a:t>: Domain-specific language for programming cryptographic protocols</a:t>
            </a:r>
          </a:p>
          <a:p>
            <a:pPr lvl="1"/>
            <a:r>
              <a:rPr lang="en-US" dirty="0" smtClean="0"/>
              <a:t>Flow-ML: Functional programming with security levels</a:t>
            </a:r>
          </a:p>
          <a:p>
            <a:r>
              <a:rPr lang="en-US" dirty="0" smtClean="0"/>
              <a:t>Topics </a:t>
            </a:r>
            <a:r>
              <a:rPr lang="en-US" dirty="0" smtClean="0"/>
              <a:t>in Language-based Security</a:t>
            </a:r>
          </a:p>
          <a:p>
            <a:pPr lvl="1"/>
            <a:r>
              <a:rPr lang="en-US" dirty="0" smtClean="0"/>
              <a:t>especially type systems for security</a:t>
            </a:r>
          </a:p>
          <a:p>
            <a:pPr lvl="1"/>
            <a:r>
              <a:rPr lang="en-US" dirty="0" err="1" smtClean="0"/>
              <a:t>Volpano</a:t>
            </a:r>
            <a:r>
              <a:rPr lang="en-US" dirty="0" smtClean="0"/>
              <a:t> &amp; Smith, “A Type-Based Approach to Program Security”, TAPSOFT 1997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3505200"/>
          </a:xfrm>
        </p:spPr>
        <p:txBody>
          <a:bodyPr/>
          <a:lstStyle/>
          <a:p>
            <a:r>
              <a:rPr lang="en-US" dirty="0"/>
              <a:t>Home-brewed range-checking string copy</a:t>
            </a:r>
          </a:p>
          <a:p>
            <a:pPr>
              <a:lnSpc>
                <a:spcPct val="120000"/>
              </a:lnSpc>
              <a:buFont typeface="Monotype Sorts" pitchFamily="-108" charset="2"/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itchFamily="-108" charset="0"/>
              </a:rPr>
              <a:t>		</a:t>
            </a:r>
            <a:r>
              <a:rPr lang="en-US" sz="1800" b="1" dirty="0">
                <a:solidFill>
                  <a:schemeClr val="bg2"/>
                </a:solidFill>
                <a:latin typeface="Courier New" pitchFamily="-108" charset="0"/>
              </a:rPr>
              <a:t> </a:t>
            </a:r>
            <a:r>
              <a:rPr lang="en-US" sz="1800" b="1" dirty="0">
                <a:solidFill>
                  <a:srgbClr val="0D0D0D"/>
                </a:solidFill>
                <a:latin typeface="Courier New" pitchFamily="-108" charset="0"/>
              </a:rPr>
              <a:t>void </a:t>
            </a:r>
            <a:r>
              <a:rPr lang="en-US" sz="1800" b="1" dirty="0" err="1">
                <a:solidFill>
                  <a:srgbClr val="0D0D0D"/>
                </a:solidFill>
                <a:latin typeface="Courier New" pitchFamily="-108" charset="0"/>
              </a:rPr>
              <a:t>notSoSafeCopy(char</a:t>
            </a:r>
            <a:r>
              <a:rPr lang="en-US" sz="1800" b="1" dirty="0">
                <a:solidFill>
                  <a:srgbClr val="0D0D0D"/>
                </a:solidFill>
                <a:latin typeface="Courier New" pitchFamily="-108" charset="0"/>
              </a:rPr>
              <a:t> *input) {</a:t>
            </a:r>
          </a:p>
          <a:p>
            <a:pPr>
              <a:lnSpc>
                <a:spcPct val="30000"/>
              </a:lnSpc>
              <a:buFont typeface="Monotype Sorts" pitchFamily="-108" charset="2"/>
              <a:buNone/>
            </a:pPr>
            <a:r>
              <a:rPr lang="en-US" sz="1800" b="1" dirty="0">
                <a:solidFill>
                  <a:srgbClr val="0D0D0D"/>
                </a:solidFill>
                <a:latin typeface="Courier New" pitchFamily="-108" charset="0"/>
              </a:rPr>
              <a:t>  		      char buffer[512]; </a:t>
            </a:r>
            <a:r>
              <a:rPr lang="en-US" sz="1800" b="1" dirty="0" err="1">
                <a:solidFill>
                  <a:srgbClr val="0D0D0D"/>
                </a:solidFill>
                <a:latin typeface="Courier New" pitchFamily="-108" charset="0"/>
              </a:rPr>
              <a:t>int</a:t>
            </a:r>
            <a:r>
              <a:rPr lang="en-US" sz="1800" b="1" dirty="0">
                <a:solidFill>
                  <a:srgbClr val="0D0D0D"/>
                </a:solidFill>
                <a:latin typeface="Courier New" pitchFamily="-108" charset="0"/>
              </a:rPr>
              <a:t> </a:t>
            </a:r>
            <a:r>
              <a:rPr lang="en-US" sz="1800" b="1" dirty="0" err="1">
                <a:solidFill>
                  <a:srgbClr val="0D0D0D"/>
                </a:solidFill>
                <a:latin typeface="Courier New" pitchFamily="-108" charset="0"/>
              </a:rPr>
              <a:t>i</a:t>
            </a:r>
            <a:r>
              <a:rPr lang="en-US" sz="1800" b="1" dirty="0">
                <a:solidFill>
                  <a:srgbClr val="0D0D0D"/>
                </a:solidFill>
                <a:latin typeface="Courier New" pitchFamily="-108" charset="0"/>
              </a:rPr>
              <a:t>; </a:t>
            </a:r>
          </a:p>
          <a:p>
            <a:pPr>
              <a:lnSpc>
                <a:spcPct val="30000"/>
              </a:lnSpc>
              <a:buFont typeface="Monotype Sorts" pitchFamily="-108" charset="2"/>
              <a:buNone/>
            </a:pPr>
            <a:endParaRPr lang="en-US" sz="1800" b="1" dirty="0">
              <a:solidFill>
                <a:srgbClr val="0D0D0D"/>
              </a:solidFill>
              <a:latin typeface="Courier New" pitchFamily="-108" charset="0"/>
            </a:endParaRPr>
          </a:p>
          <a:p>
            <a:pPr>
              <a:lnSpc>
                <a:spcPct val="70000"/>
              </a:lnSpc>
              <a:buFont typeface="Monotype Sorts" pitchFamily="-108" charset="2"/>
              <a:buNone/>
            </a:pPr>
            <a:r>
              <a:rPr lang="en-US" sz="1800" b="1" dirty="0">
                <a:solidFill>
                  <a:srgbClr val="0D0D0D"/>
                </a:solidFill>
                <a:latin typeface="Courier New" pitchFamily="-108" charset="0"/>
              </a:rPr>
              <a:t>             for (</a:t>
            </a:r>
            <a:r>
              <a:rPr lang="en-US" sz="1800" b="1" dirty="0" err="1">
                <a:solidFill>
                  <a:srgbClr val="0D0D0D"/>
                </a:solidFill>
                <a:latin typeface="Courier New" pitchFamily="-108" charset="0"/>
              </a:rPr>
              <a:t>i</a:t>
            </a:r>
            <a:r>
              <a:rPr lang="en-US" sz="1800" b="1" dirty="0">
                <a:solidFill>
                  <a:srgbClr val="0D0D0D"/>
                </a:solidFill>
                <a:latin typeface="Courier New" pitchFamily="-108" charset="0"/>
              </a:rPr>
              <a:t>=0; </a:t>
            </a:r>
            <a:r>
              <a:rPr lang="en-US" sz="1800" b="1" dirty="0" err="1">
                <a:solidFill>
                  <a:srgbClr val="0D0D0D"/>
                </a:solidFill>
                <a:latin typeface="Courier New" pitchFamily="-108" charset="0"/>
              </a:rPr>
              <a:t>i</a:t>
            </a:r>
            <a:r>
              <a:rPr lang="en-US" sz="1800" b="1" dirty="0">
                <a:solidFill>
                  <a:srgbClr val="0D0D0D"/>
                </a:solidFill>
                <a:latin typeface="Courier New" pitchFamily="-108" charset="0"/>
              </a:rPr>
              <a:t>&lt;=512; </a:t>
            </a:r>
            <a:r>
              <a:rPr lang="en-US" sz="1800" b="1" dirty="0" err="1">
                <a:solidFill>
                  <a:srgbClr val="0D0D0D"/>
                </a:solidFill>
                <a:latin typeface="Courier New" pitchFamily="-108" charset="0"/>
              </a:rPr>
              <a:t>i</a:t>
            </a:r>
            <a:r>
              <a:rPr lang="en-US" sz="1800" b="1" dirty="0">
                <a:solidFill>
                  <a:srgbClr val="0D0D0D"/>
                </a:solidFill>
                <a:latin typeface="Courier New" pitchFamily="-108" charset="0"/>
              </a:rPr>
              <a:t>++)</a:t>
            </a:r>
          </a:p>
          <a:p>
            <a:pPr>
              <a:lnSpc>
                <a:spcPct val="70000"/>
              </a:lnSpc>
              <a:buFont typeface="Monotype Sorts" pitchFamily="-108" charset="2"/>
              <a:buNone/>
            </a:pPr>
            <a:r>
              <a:rPr lang="en-US" sz="1800" b="1" dirty="0">
                <a:solidFill>
                  <a:srgbClr val="0D0D0D"/>
                </a:solidFill>
                <a:latin typeface="Courier New" pitchFamily="-108" charset="0"/>
              </a:rPr>
              <a:t>                 </a:t>
            </a:r>
            <a:r>
              <a:rPr lang="en-US" sz="1800" b="1" dirty="0" err="1">
                <a:solidFill>
                  <a:srgbClr val="0D0D0D"/>
                </a:solidFill>
                <a:latin typeface="Courier New" pitchFamily="-108" charset="0"/>
              </a:rPr>
              <a:t>buffer[i</a:t>
            </a:r>
            <a:r>
              <a:rPr lang="en-US" sz="1800" b="1" dirty="0">
                <a:solidFill>
                  <a:srgbClr val="0D0D0D"/>
                </a:solidFill>
                <a:latin typeface="Courier New" pitchFamily="-108" charset="0"/>
              </a:rPr>
              <a:t>] = </a:t>
            </a:r>
            <a:r>
              <a:rPr lang="en-US" sz="1800" b="1" dirty="0" err="1">
                <a:solidFill>
                  <a:srgbClr val="0D0D0D"/>
                </a:solidFill>
                <a:latin typeface="Courier New" pitchFamily="-108" charset="0"/>
              </a:rPr>
              <a:t>input[i</a:t>
            </a:r>
            <a:r>
              <a:rPr lang="en-US" sz="1800" b="1" dirty="0">
                <a:solidFill>
                  <a:srgbClr val="0D0D0D"/>
                </a:solidFill>
                <a:latin typeface="Courier New" pitchFamily="-108" charset="0"/>
              </a:rPr>
              <a:t>]; </a:t>
            </a:r>
          </a:p>
          <a:p>
            <a:pPr>
              <a:lnSpc>
                <a:spcPct val="70000"/>
              </a:lnSpc>
              <a:buFont typeface="Monotype Sorts" pitchFamily="-108" charset="2"/>
              <a:buNone/>
            </a:pPr>
            <a:r>
              <a:rPr lang="en-US" sz="1800" b="1" dirty="0">
                <a:solidFill>
                  <a:srgbClr val="0D0D0D"/>
                </a:solidFill>
                <a:latin typeface="Courier New" pitchFamily="-108" charset="0"/>
              </a:rPr>
              <a:t>        }</a:t>
            </a:r>
          </a:p>
          <a:p>
            <a:pPr>
              <a:lnSpc>
                <a:spcPct val="70000"/>
              </a:lnSpc>
              <a:buFont typeface="Monotype Sorts" pitchFamily="-108" charset="2"/>
              <a:buNone/>
            </a:pPr>
            <a:r>
              <a:rPr lang="en-US" sz="1800" b="1" dirty="0">
                <a:solidFill>
                  <a:srgbClr val="0D0D0D"/>
                </a:solidFill>
                <a:latin typeface="Courier New" pitchFamily="-108" charset="0"/>
              </a:rPr>
              <a:t>        void </a:t>
            </a:r>
            <a:r>
              <a:rPr lang="en-US" sz="1800" b="1" dirty="0" err="1">
                <a:solidFill>
                  <a:srgbClr val="0D0D0D"/>
                </a:solidFill>
                <a:latin typeface="Courier New" pitchFamily="-108" charset="0"/>
              </a:rPr>
              <a:t>main(int</a:t>
            </a:r>
            <a:r>
              <a:rPr lang="en-US" sz="1800" b="1" dirty="0">
                <a:solidFill>
                  <a:srgbClr val="0D0D0D"/>
                </a:solidFill>
                <a:latin typeface="Courier New" pitchFamily="-108" charset="0"/>
              </a:rPr>
              <a:t> </a:t>
            </a:r>
            <a:r>
              <a:rPr lang="en-US" sz="1800" b="1" dirty="0" err="1">
                <a:solidFill>
                  <a:srgbClr val="0D0D0D"/>
                </a:solidFill>
                <a:latin typeface="Courier New" pitchFamily="-108" charset="0"/>
              </a:rPr>
              <a:t>argc</a:t>
            </a:r>
            <a:r>
              <a:rPr lang="en-US" sz="1800" b="1" dirty="0">
                <a:solidFill>
                  <a:srgbClr val="0D0D0D"/>
                </a:solidFill>
                <a:latin typeface="Courier New" pitchFamily="-108" charset="0"/>
              </a:rPr>
              <a:t>, char *</a:t>
            </a:r>
            <a:r>
              <a:rPr lang="en-US" sz="1800" b="1" dirty="0" err="1">
                <a:solidFill>
                  <a:srgbClr val="0D0D0D"/>
                </a:solidFill>
                <a:latin typeface="Courier New" pitchFamily="-108" charset="0"/>
              </a:rPr>
              <a:t>argv</a:t>
            </a:r>
            <a:r>
              <a:rPr lang="en-US" sz="1800" b="1" dirty="0">
                <a:solidFill>
                  <a:srgbClr val="0D0D0D"/>
                </a:solidFill>
                <a:latin typeface="Courier New" pitchFamily="-108" charset="0"/>
              </a:rPr>
              <a:t>[]) {</a:t>
            </a:r>
          </a:p>
          <a:p>
            <a:pPr>
              <a:lnSpc>
                <a:spcPct val="70000"/>
              </a:lnSpc>
              <a:buFont typeface="Monotype Sorts" pitchFamily="-108" charset="2"/>
              <a:buNone/>
            </a:pPr>
            <a:r>
              <a:rPr lang="en-US" sz="1800" b="1" dirty="0">
                <a:solidFill>
                  <a:srgbClr val="0D0D0D"/>
                </a:solidFill>
                <a:latin typeface="Courier New" pitchFamily="-108" charset="0"/>
              </a:rPr>
              <a:t>             if (</a:t>
            </a:r>
            <a:r>
              <a:rPr lang="en-US" sz="1800" b="1" dirty="0" err="1">
                <a:solidFill>
                  <a:srgbClr val="0D0D0D"/>
                </a:solidFill>
                <a:latin typeface="Courier New" pitchFamily="-108" charset="0"/>
              </a:rPr>
              <a:t>argc</a:t>
            </a:r>
            <a:r>
              <a:rPr lang="en-US" sz="1800" b="1" dirty="0">
                <a:solidFill>
                  <a:srgbClr val="0D0D0D"/>
                </a:solidFill>
                <a:latin typeface="Courier New" pitchFamily="-108" charset="0"/>
              </a:rPr>
              <a:t>==2) </a:t>
            </a:r>
          </a:p>
          <a:p>
            <a:pPr>
              <a:lnSpc>
                <a:spcPct val="70000"/>
              </a:lnSpc>
              <a:buFont typeface="Monotype Sorts" pitchFamily="-108" charset="2"/>
              <a:buNone/>
            </a:pPr>
            <a:r>
              <a:rPr lang="en-US" sz="1800" b="1" dirty="0">
                <a:solidFill>
                  <a:srgbClr val="0D0D0D"/>
                </a:solidFill>
                <a:latin typeface="Courier New" pitchFamily="-108" charset="0"/>
              </a:rPr>
              <a:t>                notSoSafeCopy(argv[1]);</a:t>
            </a:r>
          </a:p>
          <a:p>
            <a:pPr>
              <a:lnSpc>
                <a:spcPct val="70000"/>
              </a:lnSpc>
              <a:buFont typeface="Monotype Sorts" pitchFamily="-108" charset="2"/>
              <a:buNone/>
            </a:pPr>
            <a:r>
              <a:rPr lang="en-US" sz="1800" b="1" dirty="0">
                <a:solidFill>
                  <a:schemeClr val="bg2"/>
                </a:solidFill>
                <a:latin typeface="Courier New" pitchFamily="-108" charset="0"/>
              </a:rPr>
              <a:t>        }</a:t>
            </a:r>
            <a:endParaRPr lang="en-US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Off-By-One Overflow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371600" y="2133600"/>
            <a:ext cx="5105400" cy="251460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9925" name="Rectangle 5"/>
          <p:cNvSpPr>
            <a:spLocks noChangeArrowheads="1"/>
          </p:cNvSpPr>
          <p:nvPr/>
        </p:nvSpPr>
        <p:spPr bwMode="auto">
          <a:xfrm>
            <a:off x="457200" y="4800600"/>
            <a:ext cx="8458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buFont typeface="Arial"/>
              <a:buChar char="•"/>
            </a:pPr>
            <a:r>
              <a:rPr kumimoji="1" lang="en-US" sz="2800" dirty="0">
                <a:solidFill>
                  <a:schemeClr val="tx1"/>
                </a:solidFill>
              </a:rPr>
              <a:t>1-byte overflow: can’t change RET, but can change pointer to </a:t>
            </a:r>
            <a:r>
              <a:rPr kumimoji="1" lang="en-US" sz="2800" u="sng" dirty="0">
                <a:solidFill>
                  <a:schemeClr val="tx1"/>
                </a:solidFill>
              </a:rPr>
              <a:t>previous</a:t>
            </a:r>
            <a:r>
              <a:rPr kumimoji="1" lang="en-US" sz="2800" dirty="0">
                <a:solidFill>
                  <a:schemeClr val="tx1"/>
                </a:solidFill>
              </a:rPr>
              <a:t> stack frame</a:t>
            </a:r>
          </a:p>
          <a:p>
            <a:pPr marL="742950" lvl="1" indent="-285750" algn="l"/>
            <a:r>
              <a:rPr kumimoji="1" lang="en-US" dirty="0"/>
              <a:t>On little-endian architecture, make it point into buffer</a:t>
            </a:r>
          </a:p>
          <a:p>
            <a:pPr marL="742950" lvl="1" indent="-285750" algn="l"/>
            <a:r>
              <a:rPr kumimoji="1" lang="en-US" dirty="0"/>
              <a:t>RET for previous function will be read from buffer!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10000" y="2286000"/>
            <a:ext cx="5114925" cy="762000"/>
            <a:chOff x="2400" y="1440"/>
            <a:chExt cx="3222" cy="480"/>
          </a:xfrm>
        </p:grpSpPr>
        <p:sp>
          <p:nvSpPr>
            <p:cNvPr id="26632" name="Oval 7"/>
            <p:cNvSpPr>
              <a:spLocks noChangeArrowheads="1"/>
            </p:cNvSpPr>
            <p:nvPr/>
          </p:nvSpPr>
          <p:spPr bwMode="auto">
            <a:xfrm>
              <a:off x="2400" y="1728"/>
              <a:ext cx="192" cy="1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 type="none" w="lg" len="lg"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buFontTx/>
                <a:buNone/>
              </a:pP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 flipV="1">
              <a:off x="2496" y="1632"/>
              <a:ext cx="216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lg" len="lg"/>
              <a:tailEnd type="non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4593" y="1440"/>
              <a:ext cx="1029" cy="433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  <a:buFontTx/>
                <a:buNone/>
              </a:pPr>
              <a:r>
                <a:rPr lang="en-US" sz="1400">
                  <a:solidFill>
                    <a:srgbClr val="FF0000"/>
                  </a:solidFill>
                </a:rPr>
                <a:t>This will copy </a:t>
              </a:r>
              <a:r>
                <a:rPr lang="en-US" sz="1400" b="1" u="sng">
                  <a:solidFill>
                    <a:srgbClr val="FF0000"/>
                  </a:solidFill>
                </a:rPr>
                <a:t>513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sz="1400">
                  <a:solidFill>
                    <a:srgbClr val="FF0000"/>
                  </a:solidFill>
                </a:rPr>
                <a:t>characters into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sz="1400">
                  <a:solidFill>
                    <a:srgbClr val="FF0000"/>
                  </a:solidFill>
                </a:rPr>
                <a:t>buffer. Oops!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99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Overflowing buffers on heap can change pointers that point to important data</a:t>
            </a:r>
          </a:p>
          <a:p>
            <a:pPr lvl="1"/>
            <a:r>
              <a:rPr lang="en-US" dirty="0"/>
              <a:t>Sometimes can also transfer execution to attack code</a:t>
            </a:r>
          </a:p>
          <a:p>
            <a:pPr lvl="1"/>
            <a:r>
              <a:rPr lang="en-US" dirty="0"/>
              <a:t>Can cause program to crash by forcing it to read from an invalid address (segmentation violation)</a:t>
            </a:r>
          </a:p>
          <a:p>
            <a:r>
              <a:rPr lang="en-US" dirty="0">
                <a:solidFill>
                  <a:schemeClr val="hlink"/>
                </a:solidFill>
              </a:rPr>
              <a:t>Illegitimate privilege elevation:</a:t>
            </a:r>
            <a:r>
              <a:rPr lang="en-US" dirty="0"/>
              <a:t> if program with overflow has </a:t>
            </a:r>
            <a:r>
              <a:rPr lang="en-US" dirty="0" err="1"/>
              <a:t>sysadm</a:t>
            </a:r>
            <a:r>
              <a:rPr lang="en-US" dirty="0"/>
              <a:t>/root rights, attacker can use it to write into a normally inaccessible file</a:t>
            </a:r>
          </a:p>
          <a:p>
            <a:pPr lvl="1"/>
            <a:r>
              <a:rPr lang="en-US" dirty="0"/>
              <a:t>For example, replace a filename pointer with a pointer into buffer location containing name of a system file</a:t>
            </a:r>
          </a:p>
          <a:p>
            <a:pPr lvl="2"/>
            <a:r>
              <a:rPr lang="en-US" dirty="0"/>
              <a:t>Instead of temporary file, write into AUTOEXEC.BAT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r>
              <a:rPr lang="en-US"/>
              <a:t>Heap Overflow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105400"/>
          </a:xfrm>
        </p:spPr>
        <p:txBody>
          <a:bodyPr/>
          <a:lstStyle/>
          <a:p>
            <a:r>
              <a:rPr lang="en-US"/>
              <a:t>C uses </a:t>
            </a:r>
            <a:r>
              <a:rPr lang="en-US">
                <a:solidFill>
                  <a:schemeClr val="hlink"/>
                </a:solidFill>
              </a:rPr>
              <a:t>function pointers</a:t>
            </a:r>
            <a:r>
              <a:rPr lang="en-US"/>
              <a:t> for callbacks: if pointer to F is stored in memory location P, then another function G can call F as (*P)(…)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r>
              <a:rPr lang="en-US"/>
              <a:t>Function Pointer Overflow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>
            <a:off x="914400" y="4221163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914400" y="4906963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2057400" y="4221163"/>
            <a:ext cx="3048000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680" name="AutoShape 7"/>
          <p:cNvSpPr>
            <a:spLocks/>
          </p:cNvSpPr>
          <p:nvPr/>
        </p:nvSpPr>
        <p:spPr bwMode="auto">
          <a:xfrm rot="5400000" flipH="1" flipV="1">
            <a:off x="3505200" y="2544763"/>
            <a:ext cx="152400" cy="3048000"/>
          </a:xfrm>
          <a:prstGeom prst="rightBrace">
            <a:avLst>
              <a:gd name="adj1" fmla="val 166667"/>
              <a:gd name="adj2" fmla="val 49995"/>
            </a:avLst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0952" name="Rectangle 8"/>
          <p:cNvSpPr>
            <a:spLocks noChangeArrowheads="1"/>
          </p:cNvSpPr>
          <p:nvPr/>
        </p:nvSpPr>
        <p:spPr bwMode="auto">
          <a:xfrm>
            <a:off x="2133600" y="4297363"/>
            <a:ext cx="2908300" cy="533400"/>
          </a:xfrm>
          <a:prstGeom prst="rect">
            <a:avLst/>
          </a:prstGeom>
          <a:solidFill>
            <a:srgbClr val="FFCCCC"/>
          </a:solidFill>
          <a:ln w="28575">
            <a:noFill/>
            <a:miter lim="800000"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attack code</a:t>
            </a:r>
          </a:p>
        </p:txBody>
      </p:sp>
      <p:sp>
        <p:nvSpPr>
          <p:cNvPr id="28682" name="AutoShape 9"/>
          <p:cNvSpPr>
            <a:spLocks noChangeArrowheads="1"/>
          </p:cNvSpPr>
          <p:nvPr/>
        </p:nvSpPr>
        <p:spPr bwMode="auto">
          <a:xfrm>
            <a:off x="2209800" y="3397250"/>
            <a:ext cx="2832100" cy="582613"/>
          </a:xfrm>
          <a:prstGeom prst="wedgeRectCallout">
            <a:avLst>
              <a:gd name="adj1" fmla="val -69292"/>
              <a:gd name="adj2" fmla="val -37310"/>
            </a:avLst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Buffer with attacker-supplied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input string</a:t>
            </a:r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5105400" y="4221163"/>
            <a:ext cx="892175" cy="68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684" name="AutoShape 11"/>
          <p:cNvSpPr>
            <a:spLocks/>
          </p:cNvSpPr>
          <p:nvPr/>
        </p:nvSpPr>
        <p:spPr bwMode="auto">
          <a:xfrm rot="5400000" flipH="1" flipV="1">
            <a:off x="5513388" y="3675062"/>
            <a:ext cx="152400" cy="815975"/>
          </a:xfrm>
          <a:prstGeom prst="rightBrace">
            <a:avLst>
              <a:gd name="adj1" fmla="val 44618"/>
              <a:gd name="adj2" fmla="val 49995"/>
            </a:avLst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5" name="AutoShape 12"/>
          <p:cNvSpPr>
            <a:spLocks noChangeArrowheads="1"/>
          </p:cNvSpPr>
          <p:nvPr/>
        </p:nvSpPr>
        <p:spPr bwMode="auto">
          <a:xfrm>
            <a:off x="5105400" y="3397250"/>
            <a:ext cx="919163" cy="582613"/>
          </a:xfrm>
          <a:prstGeom prst="wedgeRectCallout">
            <a:avLst>
              <a:gd name="adj1" fmla="val -69292"/>
              <a:gd name="adj2" fmla="val -37310"/>
            </a:avLst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Callback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pointer</a:t>
            </a:r>
          </a:p>
        </p:txBody>
      </p:sp>
      <p:sp>
        <p:nvSpPr>
          <p:cNvPr id="28686" name="AutoShape 13"/>
          <p:cNvSpPr>
            <a:spLocks noChangeArrowheads="1"/>
          </p:cNvSpPr>
          <p:nvPr/>
        </p:nvSpPr>
        <p:spPr bwMode="auto">
          <a:xfrm>
            <a:off x="371475" y="4387850"/>
            <a:ext cx="706438" cy="339725"/>
          </a:xfrm>
          <a:prstGeom prst="wedgeRectCallout">
            <a:avLst>
              <a:gd name="adj1" fmla="val -69356"/>
              <a:gd name="adj2" fmla="val -3333"/>
            </a:avLst>
          </a:prstGeom>
          <a:noFill/>
          <a:ln w="12700">
            <a:noFill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Heap</a:t>
            </a:r>
          </a:p>
        </p:txBody>
      </p:sp>
      <p:sp>
        <p:nvSpPr>
          <p:cNvPr id="1490958" name="Freeform 14"/>
          <p:cNvSpPr>
            <a:spLocks/>
          </p:cNvSpPr>
          <p:nvPr/>
        </p:nvSpPr>
        <p:spPr bwMode="auto">
          <a:xfrm>
            <a:off x="5600700" y="4772025"/>
            <a:ext cx="1787525" cy="673100"/>
          </a:xfrm>
          <a:custGeom>
            <a:avLst/>
            <a:gdLst>
              <a:gd name="T0" fmla="*/ 0 w 1126"/>
              <a:gd name="T1" fmla="*/ 0 h 424"/>
              <a:gd name="T2" fmla="*/ 2147483647 w 1126"/>
              <a:gd name="T3" fmla="*/ 2147483647 h 424"/>
              <a:gd name="T4" fmla="*/ 2147483647 w 1126"/>
              <a:gd name="T5" fmla="*/ 2147483647 h 424"/>
              <a:gd name="T6" fmla="*/ 2147483647 w 1126"/>
              <a:gd name="T7" fmla="*/ 2147483647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1126"/>
              <a:gd name="T13" fmla="*/ 0 h 424"/>
              <a:gd name="T14" fmla="*/ 1126 w 1126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6" h="424">
                <a:moveTo>
                  <a:pt x="0" y="0"/>
                </a:moveTo>
                <a:lnTo>
                  <a:pt x="2" y="237"/>
                </a:lnTo>
                <a:lnTo>
                  <a:pt x="1126" y="238"/>
                </a:lnTo>
                <a:lnTo>
                  <a:pt x="1125" y="42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8" name="Rectangle 15"/>
          <p:cNvSpPr>
            <a:spLocks noChangeArrowheads="1"/>
          </p:cNvSpPr>
          <p:nvPr/>
        </p:nvSpPr>
        <p:spPr bwMode="auto">
          <a:xfrm>
            <a:off x="6172200" y="5454650"/>
            <a:ext cx="22098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Legitimate function F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152650" y="4297363"/>
            <a:ext cx="3714750" cy="771525"/>
            <a:chOff x="1356" y="2583"/>
            <a:chExt cx="2340" cy="486"/>
          </a:xfrm>
        </p:grpSpPr>
        <p:sp>
          <p:nvSpPr>
            <p:cNvPr id="28691" name="Rectangle 17" descr="Large checker board"/>
            <p:cNvSpPr>
              <a:spLocks noChangeArrowheads="1"/>
            </p:cNvSpPr>
            <p:nvPr/>
          </p:nvSpPr>
          <p:spPr bwMode="auto">
            <a:xfrm>
              <a:off x="3264" y="2583"/>
              <a:ext cx="432" cy="336"/>
            </a:xfrm>
            <a:prstGeom prst="rect">
              <a:avLst/>
            </a:prstGeom>
            <a:pattFill prst="lgCheck">
              <a:fgClr>
                <a:srgbClr val="FFCCCC"/>
              </a:fgClr>
              <a:bgClr>
                <a:schemeClr val="bg1"/>
              </a:bgClr>
            </a:pattFill>
            <a:ln w="28575">
              <a:noFill/>
              <a:miter lim="800000"/>
              <a:headEnd type="none" w="lg" len="lg"/>
              <a:tailEnd type="none" w="lg" len="lg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overflow</a:t>
              </a:r>
            </a:p>
          </p:txBody>
        </p:sp>
        <p:sp>
          <p:nvSpPr>
            <p:cNvPr id="28692" name="Freeform 18"/>
            <p:cNvSpPr>
              <a:spLocks/>
            </p:cNvSpPr>
            <p:nvPr/>
          </p:nvSpPr>
          <p:spPr bwMode="auto">
            <a:xfrm>
              <a:off x="1356" y="2832"/>
              <a:ext cx="1956" cy="237"/>
            </a:xfrm>
            <a:custGeom>
              <a:avLst/>
              <a:gdLst>
                <a:gd name="T0" fmla="*/ 1956 w 1956"/>
                <a:gd name="T1" fmla="*/ 0 h 237"/>
                <a:gd name="T2" fmla="*/ 1953 w 1956"/>
                <a:gd name="T3" fmla="*/ 237 h 237"/>
                <a:gd name="T4" fmla="*/ 0 w 1956"/>
                <a:gd name="T5" fmla="*/ 237 h 237"/>
                <a:gd name="T6" fmla="*/ 0 w 1956"/>
                <a:gd name="T7" fmla="*/ 87 h 2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56"/>
                <a:gd name="T13" fmla="*/ 0 h 237"/>
                <a:gd name="T14" fmla="*/ 1956 w 1956"/>
                <a:gd name="T15" fmla="*/ 237 h 2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56" h="237">
                  <a:moveTo>
                    <a:pt x="1956" y="0"/>
                  </a:moveTo>
                  <a:lnTo>
                    <a:pt x="1953" y="237"/>
                  </a:lnTo>
                  <a:lnTo>
                    <a:pt x="0" y="237"/>
                  </a:lnTo>
                  <a:lnTo>
                    <a:pt x="0" y="8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lg" len="lg"/>
              <a:tailEnd type="stealth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690" name="Rectangle 19"/>
          <p:cNvSpPr>
            <a:spLocks noChangeArrowheads="1"/>
          </p:cNvSpPr>
          <p:nvPr/>
        </p:nvSpPr>
        <p:spPr bwMode="auto">
          <a:xfrm>
            <a:off x="6199188" y="5835650"/>
            <a:ext cx="2259012" cy="336550"/>
          </a:xfrm>
          <a:prstGeom prst="rect">
            <a:avLst/>
          </a:prstGeom>
          <a:noFill/>
          <a:ln w="28575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(elsewhere in memory)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0952" grpId="0" animBg="1"/>
      <p:bldP spid="14909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Academic Integrity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Be truthful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Always hand in </a:t>
            </a:r>
            <a:r>
              <a:rPr lang="en-US" sz="2800" u="sng" dirty="0">
                <a:ea typeface="ＭＳ Ｐゴシック" pitchFamily="-108" charset="-128"/>
                <a:cs typeface="ＭＳ Ｐゴシック" pitchFamily="-108" charset="-128"/>
              </a:rPr>
              <a:t>your own </a:t>
            </a:r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work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Never present the work of others as your own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Give proper credit to sources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Present your data accurately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Violations of academic integrity will be taken very seriously.  Grade of 0 on the assignment.  Reported to the university in a manner consistent with university policy.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Plagiarism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Copying text or presenting ideas without attribution is plagiarism</a:t>
            </a:r>
          </a:p>
          <a:p>
            <a:pPr eaLnBrk="1" hangingPunct="1"/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Plagiarism is a violation of academic integrity</a:t>
            </a:r>
          </a:p>
          <a:p>
            <a:pPr eaLnBrk="1" hangingPunct="1"/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If you commit plagiarism you will get a grade of 0 and be reported to the university</a:t>
            </a:r>
          </a:p>
          <a:p>
            <a:pPr eaLnBrk="1" hangingPunct="1"/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I know how to use </a:t>
            </a:r>
            <a:r>
              <a:rPr lang="en-US" sz="2800" dirty="0" err="1">
                <a:ea typeface="ＭＳ Ｐゴシック" pitchFamily="-108" charset="-128"/>
                <a:cs typeface="ＭＳ Ｐゴシック" pitchFamily="-108" charset="-128"/>
              </a:rPr>
              <a:t>google</a:t>
            </a:r>
            <a:endParaRPr lang="en-US" sz="2800" dirty="0">
              <a:ea typeface="ＭＳ Ｐゴシック" pitchFamily="-108" charset="-128"/>
              <a:cs typeface="ＭＳ Ｐゴシック" pitchFamily="-108" charset="-128"/>
            </a:endParaRPr>
          </a:p>
          <a:p>
            <a:pPr eaLnBrk="1" hangingPunct="1"/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I will accept no excuses</a:t>
            </a:r>
          </a:p>
          <a:p>
            <a:pPr eaLnBrk="1" hangingPunct="1"/>
            <a:r>
              <a:rPr lang="en-US" sz="2800" dirty="0">
                <a:ea typeface="ＭＳ Ｐゴシック" pitchFamily="-108" charset="-128"/>
                <a:cs typeface="ＭＳ Ｐゴシック" pitchFamily="-108" charset="-128"/>
              </a:rPr>
              <a:t>There will be no second chances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Homeworks</a:t>
            </a:r>
            <a:r>
              <a:rPr lang="en-US" dirty="0" smtClean="0"/>
              <a:t>/Quizzes: </a:t>
            </a:r>
            <a:r>
              <a:rPr lang="en-US" dirty="0"/>
              <a:t>2</a:t>
            </a:r>
            <a:r>
              <a:rPr lang="en-US" dirty="0" smtClean="0"/>
              <a:t>0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Problems </a:t>
            </a:r>
            <a:r>
              <a:rPr lang="en-US" dirty="0"/>
              <a:t>will be based on research </a:t>
            </a:r>
            <a:r>
              <a:rPr lang="en-US" dirty="0" smtClean="0"/>
              <a:t>papers/text book</a:t>
            </a:r>
          </a:p>
          <a:p>
            <a:pPr lvl="1"/>
            <a:r>
              <a:rPr lang="en-US" dirty="0" smtClean="0"/>
              <a:t>May involve Haskell programming</a:t>
            </a:r>
          </a:p>
          <a:p>
            <a:r>
              <a:rPr lang="en-US" smtClean="0"/>
              <a:t>Presentation: 20%</a:t>
            </a:r>
            <a:endParaRPr lang="en-US" dirty="0" smtClean="0"/>
          </a:p>
          <a:p>
            <a:r>
              <a:rPr lang="en-US" dirty="0"/>
              <a:t>Midterm:</a:t>
            </a:r>
            <a:r>
              <a:rPr lang="en-US" dirty="0" smtClean="0"/>
              <a:t> 25% </a:t>
            </a:r>
            <a:endParaRPr lang="en-US" dirty="0" smtClean="0"/>
          </a:p>
          <a:p>
            <a:pPr lvl="1"/>
            <a:r>
              <a:rPr lang="en-US" dirty="0" smtClean="0"/>
              <a:t>Friday</a:t>
            </a:r>
            <a:r>
              <a:rPr lang="en-US" dirty="0" smtClean="0"/>
              <a:t>, September </a:t>
            </a:r>
            <a:r>
              <a:rPr lang="en-US" dirty="0" smtClean="0"/>
              <a:t>23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smtClean="0"/>
              <a:t>in class</a:t>
            </a:r>
          </a:p>
          <a:p>
            <a:r>
              <a:rPr lang="en-US" dirty="0" smtClean="0"/>
              <a:t>Final: 35%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45959"/>
            <a:ext cx="8229600" cy="1143000"/>
          </a:xfrm>
          <a:noFill/>
        </p:spPr>
        <p:txBody>
          <a:bodyPr lIns="92075" tIns="46038" rIns="92075" bIns="46038"/>
          <a:lstStyle/>
          <a:p>
            <a:r>
              <a:rPr lang="en-US" dirty="0"/>
              <a:t>Prerequisites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83746"/>
            <a:ext cx="8305800" cy="6074253"/>
          </a:xfrm>
          <a:noFill/>
        </p:spPr>
        <p:txBody>
          <a:bodyPr lIns="92075" tIns="46038" rIns="92075" bIns="46038"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2000" dirty="0" smtClean="0"/>
              <a:t>Basic understanding (i.e., at the level of an undergraduate course) of these issues is </a:t>
            </a:r>
            <a:r>
              <a:rPr lang="en-US" sz="2000" u="sng" dirty="0" smtClean="0"/>
              <a:t>necessary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operating systems</a:t>
            </a:r>
          </a:p>
          <a:p>
            <a:pPr lvl="1"/>
            <a:r>
              <a:rPr lang="en-US" sz="2000" dirty="0" smtClean="0"/>
              <a:t>programming languages (compilers, type systems, functional programming)</a:t>
            </a:r>
          </a:p>
          <a:p>
            <a:pPr lvl="1"/>
            <a:r>
              <a:rPr lang="en-US" sz="2000" dirty="0" smtClean="0"/>
              <a:t>theory of computation (abstract state machines)</a:t>
            </a:r>
          </a:p>
          <a:p>
            <a:pPr lvl="1"/>
            <a:r>
              <a:rPr lang="en-US" sz="2000" dirty="0" smtClean="0"/>
              <a:t>some logic</a:t>
            </a:r>
          </a:p>
          <a:p>
            <a:r>
              <a:rPr lang="en-US" sz="2400" dirty="0" smtClean="0"/>
              <a:t>Course is “self-contained”</a:t>
            </a:r>
          </a:p>
          <a:p>
            <a:pPr lvl="1"/>
            <a:r>
              <a:rPr lang="en-US" sz="2000" dirty="0" smtClean="0"/>
              <a:t>I will provide background material in class for these concepts when needed or when a review is called for.</a:t>
            </a:r>
          </a:p>
          <a:p>
            <a:r>
              <a:rPr lang="en-US" sz="2400" dirty="0" smtClean="0"/>
              <a:t>My expectations of you:</a:t>
            </a:r>
          </a:p>
          <a:p>
            <a:pPr lvl="1"/>
            <a:r>
              <a:rPr lang="en-US" sz="2000" dirty="0" smtClean="0"/>
              <a:t>eager to learn about security; independent</a:t>
            </a:r>
          </a:p>
          <a:p>
            <a:pPr lvl="1"/>
            <a:r>
              <a:rPr lang="en-US" sz="2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VERY IMPORTANT</a:t>
            </a:r>
          </a:p>
          <a:p>
            <a:pPr lvl="2"/>
            <a:r>
              <a:rPr lang="en-US" sz="1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not afraid to learn new languages</a:t>
            </a:r>
          </a:p>
          <a:p>
            <a:pPr lvl="2"/>
            <a:r>
              <a:rPr lang="en-US" sz="1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mathematical maturity</a:t>
            </a:r>
          </a:p>
          <a:p>
            <a:r>
              <a:rPr lang="en-US" sz="2400" dirty="0" smtClean="0"/>
              <a:t>Ask if not sure whether you </a:t>
            </a:r>
            <a:r>
              <a:rPr lang="en-US" sz="2400" dirty="0"/>
              <a:t>are qualified to take this course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This Course is </a:t>
            </a:r>
            <a:r>
              <a:rPr lang="en-US" u="sng"/>
              <a:t>Not</a:t>
            </a:r>
            <a:r>
              <a:rPr lang="en-US"/>
              <a:t> About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724400"/>
          </a:xfrm>
        </p:spPr>
        <p:txBody>
          <a:bodyPr>
            <a:normAutofit fontScale="92500"/>
          </a:bodyPr>
          <a:lstStyle/>
          <a:p>
            <a:r>
              <a:rPr lang="en-US" u="sng" dirty="0"/>
              <a:t>Not</a:t>
            </a:r>
            <a:r>
              <a:rPr lang="en-US" dirty="0"/>
              <a:t> a comprehensive course on computer security</a:t>
            </a:r>
          </a:p>
          <a:p>
            <a:r>
              <a:rPr lang="en-US" u="sng" dirty="0"/>
              <a:t>Not</a:t>
            </a:r>
            <a:r>
              <a:rPr lang="en-US" dirty="0"/>
              <a:t> a course on cryptography</a:t>
            </a:r>
            <a:endParaRPr lang="en-US" dirty="0" smtClean="0"/>
          </a:p>
          <a:p>
            <a:r>
              <a:rPr lang="en-US" u="sng" dirty="0" smtClean="0"/>
              <a:t>Not</a:t>
            </a:r>
            <a:r>
              <a:rPr lang="en-US" dirty="0" smtClean="0"/>
              <a:t> </a:t>
            </a:r>
            <a:r>
              <a:rPr lang="en-US" dirty="0"/>
              <a:t>a seminar course</a:t>
            </a:r>
          </a:p>
          <a:p>
            <a:pPr lvl="1"/>
            <a:r>
              <a:rPr lang="en-US" dirty="0">
                <a:sym typeface="Wingdings" pitchFamily="-108" charset="2"/>
              </a:rPr>
              <a:t>We will read and understand state-of-the-art research papers, but you’ll also have to do some actual work </a:t>
            </a:r>
            <a:r>
              <a:rPr lang="en-US" dirty="0" err="1">
                <a:sym typeface="Wingdings" pitchFamily="-108" charset="2"/>
              </a:rPr>
              <a:t></a:t>
            </a:r>
            <a:endParaRPr lang="en-US" dirty="0"/>
          </a:p>
          <a:p>
            <a:r>
              <a:rPr lang="en-US" dirty="0"/>
              <a:t>Focus on several specific research areas</a:t>
            </a:r>
          </a:p>
          <a:p>
            <a:pPr lvl="1"/>
            <a:r>
              <a:rPr lang="en-US" dirty="0"/>
              <a:t>Mixture of theory and systems (very unusual!)</a:t>
            </a:r>
          </a:p>
          <a:p>
            <a:r>
              <a:rPr lang="en-US" dirty="0" smtClean="0"/>
              <a:t>You will spend a lot of time with </a:t>
            </a:r>
            <a:r>
              <a:rPr lang="en-US" dirty="0" err="1" smtClean="0"/>
              <a:t>Volpano</a:t>
            </a:r>
            <a:r>
              <a:rPr lang="en-US" dirty="0" smtClean="0"/>
              <a:t> and Smith.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CS as Engineering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Is Computer Science, or Computer Security, an engineering discipline?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108" charset="-128"/>
                <a:cs typeface="ＭＳ Ｐゴシック" pitchFamily="-108" charset="-128"/>
              </a:rPr>
              <a:t>Are we meeting the reasonable expectations of society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Codify best practices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Not repeat mistakes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Appropriately apply relevant science to the construction of artifacts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1973</Words>
  <Application>Microsoft Macintosh PowerPoint</Application>
  <PresentationFormat>On-screen Show (4:3)</PresentationFormat>
  <Paragraphs>315</Paragraphs>
  <Slides>32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CS8440: Information Security: A Language-Based Approach</vt:lpstr>
      <vt:lpstr>Course Logistics</vt:lpstr>
      <vt:lpstr>Topics we cover</vt:lpstr>
      <vt:lpstr>Academic Integrity</vt:lpstr>
      <vt:lpstr>Plagiarism</vt:lpstr>
      <vt:lpstr>Grading</vt:lpstr>
      <vt:lpstr>Prerequisites</vt:lpstr>
      <vt:lpstr>What This Course is Not About</vt:lpstr>
      <vt:lpstr>CS as Engineering</vt:lpstr>
      <vt:lpstr>Correctness vs. Security</vt:lpstr>
      <vt:lpstr>Case Study</vt:lpstr>
      <vt:lpstr>Expectations of Voting</vt:lpstr>
      <vt:lpstr>Security or  Computer Security?</vt:lpstr>
      <vt:lpstr>Voting:  Policies and Mechanisms</vt:lpstr>
      <vt:lpstr>Voting Mechanisms</vt:lpstr>
      <vt:lpstr>Evaluating mechanisms</vt:lpstr>
      <vt:lpstr>Voting “threat models”</vt:lpstr>
      <vt:lpstr>Summary</vt:lpstr>
      <vt:lpstr>Electronic voting in the news</vt:lpstr>
      <vt:lpstr>Voting in news</vt:lpstr>
      <vt:lpstr>Felten’s paper</vt:lpstr>
      <vt:lpstr>Goals of the class:</vt:lpstr>
      <vt:lpstr>Why Language-based Approach?</vt:lpstr>
      <vt:lpstr>Attacks on Memory Buffers</vt:lpstr>
      <vt:lpstr>Stack Buffers</vt:lpstr>
      <vt:lpstr>What If Buffer is Overstuffed?</vt:lpstr>
      <vt:lpstr>Executing Attack Code</vt:lpstr>
      <vt:lpstr>Buffer Overflow Issues</vt:lpstr>
      <vt:lpstr>Problem: No Range Checking</vt:lpstr>
      <vt:lpstr>Off-By-One Overflow</vt:lpstr>
      <vt:lpstr>Heap Overflow</vt:lpstr>
      <vt:lpstr>Function Pointer Overflow</vt:lpstr>
    </vt:vector>
  </TitlesOfParts>
  <Company>CS Dept., University of Missouri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CS8440: Information Security: A Language-Based Approach</dc:title>
  <dc:creator>William  Harrison</dc:creator>
  <cp:lastModifiedBy>William Harrison</cp:lastModifiedBy>
  <cp:revision>17</cp:revision>
  <cp:lastPrinted>2009-08-24T18:52:59Z</cp:lastPrinted>
  <dcterms:created xsi:type="dcterms:W3CDTF">2011-08-22T19:02:14Z</dcterms:created>
  <dcterms:modified xsi:type="dcterms:W3CDTF">2016-08-22T18:04:16Z</dcterms:modified>
</cp:coreProperties>
</file>