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1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6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7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CE5D9-8620-5740-BDB3-626BC17B2844}" type="datetimeFigureOut">
              <a:rPr lang="en-US" smtClean="0"/>
              <a:t>2/10/17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8D9E5-4ADB-154D-A610-A23F57745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4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5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6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 Smashing,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CS4440/7440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55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Buffer Overflows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452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Buffer Overflows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57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Buffer Overflows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95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Buffer Overflows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63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Buffer Overflows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00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Buffer Overflows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489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Buffer Overflows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49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Modifying the Execution Flow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81000" y="1641834"/>
            <a:ext cx="8458200" cy="465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void function() </a:t>
            </a:r>
            <a:endParaRPr lang="en-US" sz="28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</a:t>
            </a:r>
            <a:r>
              <a:rPr lang="en-US" sz="2800" dirty="0" smtClean="0">
                <a:latin typeface="Courier New"/>
                <a:cs typeface="Courier New"/>
              </a:rPr>
              <a:t>{</a:t>
            </a:r>
            <a:r>
              <a:rPr lang="en-US" sz="2800" dirty="0">
                <a:latin typeface="Courier New"/>
                <a:cs typeface="Courier New"/>
              </a:rPr>
              <a:t>	char buffer1[4];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			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*ret;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			ret = buffer1 + 8;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			(*ret) += 8; 	}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28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void main() </a:t>
            </a:r>
            <a:endParaRPr lang="en-US" sz="28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</a:t>
            </a:r>
            <a:r>
              <a:rPr lang="en-US" sz="2800" dirty="0" smtClean="0">
                <a:latin typeface="Courier New"/>
                <a:cs typeface="Courier New"/>
              </a:rPr>
              <a:t>{ </a:t>
            </a: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err="1">
                <a:latin typeface="Courier New"/>
                <a:cs typeface="Courier New"/>
              </a:rPr>
              <a:t>int</a:t>
            </a:r>
            <a:r>
              <a:rPr lang="en-US" sz="2800" dirty="0">
                <a:latin typeface="Courier New"/>
                <a:cs typeface="Courier New"/>
              </a:rPr>
              <a:t> x = 0;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			function();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			x = 1;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2800" dirty="0">
                <a:latin typeface="Courier New"/>
                <a:cs typeface="Courier New"/>
              </a:rPr>
              <a:t>			</a:t>
            </a:r>
            <a:r>
              <a:rPr lang="en-US" sz="2800" dirty="0" err="1">
                <a:latin typeface="Courier New"/>
                <a:cs typeface="Courier New"/>
              </a:rPr>
              <a:t>printf</a:t>
            </a:r>
            <a:r>
              <a:rPr lang="en-US" sz="2800" dirty="0">
                <a:latin typeface="Courier New"/>
                <a:cs typeface="Courier New"/>
              </a:rPr>
              <a:t>("%d\</a:t>
            </a:r>
            <a:r>
              <a:rPr lang="en-US" sz="2800" dirty="0" err="1">
                <a:latin typeface="Courier New"/>
                <a:cs typeface="Courier New"/>
              </a:rPr>
              <a:t>n",x</a:t>
            </a:r>
            <a:r>
              <a:rPr lang="en-US" sz="2800" dirty="0">
                <a:latin typeface="Courier New"/>
                <a:cs typeface="Courier New"/>
              </a:rPr>
              <a:t>);  } </a:t>
            </a:r>
          </a:p>
        </p:txBody>
      </p:sp>
    </p:spTree>
    <p:extLst>
      <p:ext uri="{BB962C8B-B14F-4D97-AF65-F5344CB8AC3E}">
        <p14:creationId xmlns:p14="http://schemas.microsoft.com/office/powerpoint/2010/main" val="129081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Modifying the Execution Flow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53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Modifying the Execution Flow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4020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/>
              <a:t>Smashing the Stack </a:t>
            </a:r>
            <a:br>
              <a:rPr lang="en-US" sz="4800"/>
            </a:br>
            <a:r>
              <a:rPr lang="en-US" sz="4800"/>
              <a:t>for Fun and Profit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Review: Process memory organization</a:t>
            </a:r>
          </a:p>
          <a:p>
            <a:r>
              <a:rPr lang="en-US" dirty="0"/>
              <a:t>The problem: Buffer overflows</a:t>
            </a:r>
          </a:p>
          <a:p>
            <a:r>
              <a:rPr lang="en-US" dirty="0"/>
              <a:t>How to exploit the problem </a:t>
            </a:r>
          </a:p>
          <a:p>
            <a:r>
              <a:rPr lang="en-US" dirty="0"/>
              <a:t>Implementing the Exploit</a:t>
            </a:r>
          </a:p>
          <a:p>
            <a:r>
              <a:rPr lang="en-US" dirty="0" smtClean="0"/>
              <a:t>Challenge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9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Modifying the Execution Flow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68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Modifying the Execution Flow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72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Compiler: </a:t>
            </a:r>
            <a:r>
              <a:rPr lang="en-US" dirty="0" err="1" smtClean="0"/>
              <a:t>gcc</a:t>
            </a:r>
            <a:r>
              <a:rPr lang="en-US" dirty="0" smtClean="0"/>
              <a:t> –</a:t>
            </a:r>
            <a:r>
              <a:rPr lang="en-US" dirty="0" err="1" smtClean="0"/>
              <a:t>fno</a:t>
            </a:r>
            <a:r>
              <a:rPr lang="en-US" dirty="0" smtClean="0"/>
              <a:t>-stack-protector</a:t>
            </a:r>
          </a:p>
          <a:p>
            <a:r>
              <a:rPr lang="en-US" dirty="0" smtClean="0"/>
              <a:t>Shell</a:t>
            </a:r>
          </a:p>
          <a:p>
            <a:pPr lvl="1"/>
            <a:r>
              <a:rPr lang="en-US" dirty="0" smtClean="0"/>
              <a:t>Mac or Cygwin</a:t>
            </a:r>
          </a:p>
          <a:p>
            <a:r>
              <a:rPr lang="en-US" dirty="0" smtClean="0"/>
              <a:t>Windows/Linux: </a:t>
            </a:r>
            <a:r>
              <a:rPr lang="en-US" dirty="0" err="1" smtClean="0"/>
              <a:t>objdump</a:t>
            </a:r>
            <a:r>
              <a:rPr lang="en-US" dirty="0" smtClean="0"/>
              <a:t> -D</a:t>
            </a:r>
            <a:endParaRPr lang="en-US" dirty="0"/>
          </a:p>
          <a:p>
            <a:r>
              <a:rPr lang="en-US" dirty="0" smtClean="0"/>
              <a:t>Mac: </a:t>
            </a:r>
            <a:r>
              <a:rPr lang="en-US" dirty="0" err="1" smtClean="0"/>
              <a:t>otools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US" dirty="0" err="1" smtClean="0"/>
              <a:t>tv</a:t>
            </a:r>
            <a:endParaRPr lang="en-US" dirty="0" smtClean="0"/>
          </a:p>
          <a:p>
            <a:r>
              <a:rPr lang="en-US" dirty="0" smtClean="0"/>
              <a:t>Your mileage may vary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9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Install these tools</a:t>
            </a:r>
          </a:p>
          <a:p>
            <a:r>
              <a:rPr lang="en-US" dirty="0" smtClean="0"/>
              <a:t>Try playing with the offset constants</a:t>
            </a:r>
          </a:p>
          <a:p>
            <a:pPr lvl="1"/>
            <a:r>
              <a:rPr lang="en-US" dirty="0" smtClean="0"/>
              <a:t>I.e.,. the “8”s</a:t>
            </a:r>
          </a:p>
          <a:p>
            <a:pPr lvl="2"/>
            <a:r>
              <a:rPr lang="en-US" dirty="0" smtClean="0"/>
              <a:t>are these correct?</a:t>
            </a:r>
          </a:p>
          <a:p>
            <a:pPr lvl="1"/>
            <a:r>
              <a:rPr lang="en-US" dirty="0" smtClean="0"/>
              <a:t>Can you get the predicted behavior to work by altering the offsets?</a:t>
            </a:r>
          </a:p>
          <a:p>
            <a:pPr lvl="1"/>
            <a:r>
              <a:rPr lang="en-US" dirty="0" smtClean="0"/>
              <a:t>Go ahead and use “brute force” search</a:t>
            </a:r>
          </a:p>
          <a:p>
            <a:r>
              <a:rPr lang="en-US" dirty="0" smtClean="0"/>
              <a:t>Try to figure out what the constants should be with </a:t>
            </a:r>
            <a:r>
              <a:rPr lang="en-US" dirty="0" err="1" smtClean="0"/>
              <a:t>otools</a:t>
            </a:r>
            <a:r>
              <a:rPr lang="en-US" dirty="0" smtClean="0"/>
              <a:t> or </a:t>
            </a:r>
            <a:r>
              <a:rPr lang="en-US" dirty="0" err="1" smtClean="0"/>
              <a:t>objdump</a:t>
            </a:r>
            <a:endParaRPr lang="en-US" dirty="0" smtClean="0"/>
          </a:p>
          <a:p>
            <a:pPr lvl="1"/>
            <a:r>
              <a:rPr lang="en-US" dirty="0" smtClean="0"/>
              <a:t>…and/or by looking at the slides for x86</a:t>
            </a:r>
          </a:p>
          <a:p>
            <a:pPr lvl="1"/>
            <a:r>
              <a:rPr lang="en-US" dirty="0" smtClean="0"/>
              <a:t>Turn in your best answer(s) </a:t>
            </a:r>
          </a:p>
          <a:p>
            <a:pPr lvl="2"/>
            <a:r>
              <a:rPr lang="en-US" dirty="0" smtClean="0"/>
              <a:t>i.e., the version(s) of </a:t>
            </a:r>
            <a:r>
              <a:rPr lang="en-US" dirty="0" err="1" smtClean="0"/>
              <a:t>stacksmash.c</a:t>
            </a:r>
            <a:r>
              <a:rPr lang="en-US" dirty="0"/>
              <a:t> </a:t>
            </a:r>
            <a:r>
              <a:rPr lang="en-US" dirty="0" smtClean="0"/>
              <a:t>that alter control flow other than segmentation faults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3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Memory Organization</a:t>
            </a:r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09600" y="2054225"/>
          <a:ext cx="8077200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3" imgW="4619048" imgH="2419048" progId="Paint.Picture">
                  <p:embed/>
                </p:oleObj>
              </mc:Choice>
              <mc:Fallback>
                <p:oleObj name="Bitmap Image" r:id="rId3" imgW="4619048" imgH="2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4225"/>
                        <a:ext cx="8077200" cy="422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4476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Memory Organization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09600" y="2057400"/>
          <a:ext cx="8077200" cy="42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Bitmap Image" r:id="rId3" imgW="4619048" imgH="2419048" progId="Paint.Picture">
                  <p:embed/>
                </p:oleObj>
              </mc:Choice>
              <mc:Fallback>
                <p:oleObj name="Bitmap Image" r:id="rId3" imgW="4619048" imgH="2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8077200" cy="423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135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Process Memory Organization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8680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Function Calls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97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>
                <a:solidFill>
                  <a:schemeClr val="tx2"/>
                </a:solidFill>
              </a:rPr>
              <a:t>Function Calls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398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Buffer Overflows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/>
                <a:cs typeface="Courier New"/>
              </a:rPr>
              <a:t>void function(char *</a:t>
            </a:r>
            <a:r>
              <a:rPr lang="en-US" dirty="0" err="1">
                <a:latin typeface="Courier New"/>
                <a:cs typeface="Courier New"/>
              </a:rPr>
              <a:t>str</a:t>
            </a:r>
            <a:r>
              <a:rPr lang="en-US" dirty="0">
                <a:latin typeface="Courier New"/>
                <a:cs typeface="Courier New"/>
              </a:rPr>
              <a:t>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/>
                <a:cs typeface="Courier New"/>
              </a:rPr>
              <a:t>   char buffer[8];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strcpy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buffer,str</a:t>
            </a:r>
            <a:r>
              <a:rPr lang="en-US" dirty="0">
                <a:latin typeface="Courier New"/>
                <a:cs typeface="Courier New"/>
              </a:rPr>
              <a:t>); }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/>
                <a:cs typeface="Courier New"/>
              </a:rPr>
              <a:t>void main()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/>
                <a:cs typeface="Courier New"/>
              </a:rPr>
              <a:t>   char </a:t>
            </a:r>
            <a:r>
              <a:rPr lang="en-US" dirty="0" err="1">
                <a:latin typeface="Courier New"/>
                <a:cs typeface="Courier New"/>
              </a:rPr>
              <a:t>large_string</a:t>
            </a:r>
            <a:r>
              <a:rPr lang="en-US" dirty="0">
                <a:latin typeface="Courier New"/>
                <a:cs typeface="Courier New"/>
              </a:rPr>
              <a:t>[256];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/>
                <a:cs typeface="Courier New"/>
              </a:rPr>
              <a:t>  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/>
                <a:cs typeface="Courier New"/>
              </a:rPr>
              <a:t>   for(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= 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 &lt; 255;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dirty="0" err="1">
                <a:latin typeface="Courier New"/>
                <a:cs typeface="Courier New"/>
              </a:rPr>
              <a:t>large_string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] = 'A'; function(</a:t>
            </a:r>
            <a:r>
              <a:rPr lang="en-US" dirty="0" err="1">
                <a:latin typeface="Courier New"/>
                <a:cs typeface="Courier New"/>
              </a:rPr>
              <a:t>large_string</a:t>
            </a:r>
            <a:r>
              <a:rPr lang="en-US" dirty="0">
                <a:latin typeface="Courier New"/>
                <a:cs typeface="Courier New"/>
              </a:rPr>
              <a:t>); } </a:t>
            </a:r>
          </a:p>
        </p:txBody>
      </p:sp>
    </p:spTree>
    <p:extLst>
      <p:ext uri="{BB962C8B-B14F-4D97-AF65-F5344CB8AC3E}">
        <p14:creationId xmlns:p14="http://schemas.microsoft.com/office/powerpoint/2010/main" val="405678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Buffer Overflows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447800" y="1428750"/>
          <a:ext cx="6259513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Bitmap Image" r:id="rId3" imgW="6257143" imgH="5428571" progId="Paint.Picture">
                  <p:embed/>
                </p:oleObj>
              </mc:Choice>
              <mc:Fallback>
                <p:oleObj name="Bitmap Image" r:id="rId3" imgW="6257143" imgH="54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28750"/>
                        <a:ext cx="6259513" cy="542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488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8935</TotalTime>
  <Words>286</Words>
  <Application>Microsoft Macintosh PowerPoint</Application>
  <PresentationFormat>On-screen Show (4:3)</PresentationFormat>
  <Paragraphs>66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Bitmap Image</vt:lpstr>
      <vt:lpstr>Stack Smashing, Part 1</vt:lpstr>
      <vt:lpstr>Smashing the Stack  for Fun and Profit</vt:lpstr>
      <vt:lpstr>Process Memory Organization</vt:lpstr>
      <vt:lpstr>Process Memory Organization</vt:lpstr>
      <vt:lpstr>PowerPoint Presentation</vt:lpstr>
      <vt:lpstr>PowerPoint Presentation</vt:lpstr>
      <vt:lpstr>PowerPoint Presentation</vt:lpstr>
      <vt:lpstr>Buffer Overflows</vt:lpstr>
      <vt:lpstr>Buffer Overflows</vt:lpstr>
      <vt:lpstr>Buffer Overflows</vt:lpstr>
      <vt:lpstr>Buffer Overflows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Modifying the Execution Flow</vt:lpstr>
      <vt:lpstr>PowerPoint Presentation</vt:lpstr>
      <vt:lpstr>PowerPoint Presentation</vt:lpstr>
      <vt:lpstr>PowerPoint Presentation</vt:lpstr>
      <vt:lpstr>PowerPoint Presentation</vt:lpstr>
      <vt:lpstr>Tools Used</vt:lpstr>
      <vt:lpstr>Challenge Problem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Smashing, Part 1</dc:title>
  <dc:creator>Bill Harrison</dc:creator>
  <cp:lastModifiedBy>William Harrison</cp:lastModifiedBy>
  <cp:revision>11</cp:revision>
  <dcterms:created xsi:type="dcterms:W3CDTF">2015-02-11T16:34:08Z</dcterms:created>
  <dcterms:modified xsi:type="dcterms:W3CDTF">2017-02-10T21:37:25Z</dcterms:modified>
</cp:coreProperties>
</file>