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58" r:id="rId8"/>
    <p:sldId id="264" r:id="rId9"/>
    <p:sldId id="278" r:id="rId10"/>
    <p:sldId id="272" r:id="rId11"/>
    <p:sldId id="273" r:id="rId12"/>
    <p:sldId id="275" r:id="rId13"/>
    <p:sldId id="266" r:id="rId14"/>
    <p:sldId id="267" r:id="rId15"/>
    <p:sldId id="269" r:id="rId16"/>
    <p:sldId id="270" r:id="rId17"/>
    <p:sldId id="271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118"/>
    <a:srgbClr val="FF879B"/>
    <a:srgbClr val="9B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9C0-DA09-CB4F-B8B9-F97D51D25971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9C0-DA09-CB4F-B8B9-F97D51D25971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E36-9195-A449-B9BD-4FAAF6057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9C0-DA09-CB4F-B8B9-F97D51D25971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E36-9195-A449-B9BD-4FAAF6057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5494717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9C0-DA09-CB4F-B8B9-F97D51D25971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E36-9195-A449-B9BD-4FAAF6057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9C0-DA09-CB4F-B8B9-F97D51D25971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E36-9195-A449-B9BD-4FAAF605717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9C0-DA09-CB4F-B8B9-F97D51D25971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E36-9195-A449-B9BD-4FAAF6057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9C0-DA09-CB4F-B8B9-F97D51D25971}" type="datetimeFigureOut">
              <a:rPr lang="en-US" smtClean="0"/>
              <a:t>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E36-9195-A449-B9BD-4FAAF605717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9C0-DA09-CB4F-B8B9-F97D51D25971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E36-9195-A449-B9BD-4FAAF6057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9C0-DA09-CB4F-B8B9-F97D51D25971}" type="datetimeFigureOut">
              <a:rPr lang="en-US" smtClean="0"/>
              <a:t>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E36-9195-A449-B9BD-4FAAF6057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9C0-DA09-CB4F-B8B9-F97D51D25971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9C0-DA09-CB4F-B8B9-F97D51D25971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2E36-9195-A449-B9BD-4FAAF6057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956F9C0-DA09-CB4F-B8B9-F97D51D25971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93D2E36-9195-A449-B9BD-4FAAF6057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bucket.org/william-lawrence-harrison/cs443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Lexing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cs4430 Spring 2018</a:t>
            </a:r>
          </a:p>
          <a:p>
            <a:r>
              <a:rPr lang="en-US" dirty="0" smtClean="0"/>
              <a:t>Bill Harrison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1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Errors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Errors are an </a:t>
            </a:r>
            <a:r>
              <a:rPr dirty="0">
                <a:solidFill>
                  <a:schemeClr val="accent5"/>
                </a:solidFill>
              </a:rPr>
              <a:t>important aspect of computation</a:t>
            </a:r>
            <a:r>
              <a:rPr dirty="0"/>
              <a:t>.</a:t>
            </a:r>
          </a:p>
          <a:p>
            <a:r>
              <a:rPr dirty="0"/>
              <a:t>They are typically a </a:t>
            </a:r>
            <a:r>
              <a:rPr dirty="0">
                <a:solidFill>
                  <a:schemeClr val="accent5"/>
                </a:solidFill>
              </a:rPr>
              <a:t>pervasive feature of a language</a:t>
            </a:r>
            <a:r>
              <a:rPr dirty="0"/>
              <a:t>, because they affect the way every expression is evaluated. For example, consider the expression:</a:t>
            </a:r>
          </a:p>
          <a:p>
            <a:pPr marL="0" indent="0">
              <a:buSzTx/>
              <a:buNone/>
            </a:pPr>
            <a:r>
              <a:rPr dirty="0"/>
              <a:t>	</a:t>
            </a:r>
            <a:r>
              <a:rPr dirty="0">
                <a:solidFill>
                  <a:schemeClr val="accent5"/>
                </a:solidFill>
              </a:rPr>
              <a:t>a + b</a:t>
            </a:r>
          </a:p>
          <a:p>
            <a:r>
              <a:rPr dirty="0"/>
              <a:t>If </a:t>
            </a:r>
            <a:r>
              <a:rPr dirty="0">
                <a:solidFill>
                  <a:schemeClr val="accent5"/>
                </a:solidFill>
              </a:rPr>
              <a:t>a </a:t>
            </a:r>
            <a:r>
              <a:rPr dirty="0"/>
              <a:t>or</a:t>
            </a:r>
            <a:r>
              <a:rPr dirty="0">
                <a:solidFill>
                  <a:schemeClr val="accent5"/>
                </a:solidFill>
              </a:rPr>
              <a:t> b </a:t>
            </a:r>
            <a:r>
              <a:rPr dirty="0"/>
              <a:t>raise errors then we need to deal with this possibility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Lexical errors include unrecognized symbols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138551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Errors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Because errors are so pervasive they are a </a:t>
            </a:r>
            <a:r>
              <a:rPr dirty="0">
                <a:solidFill>
                  <a:schemeClr val="accent5"/>
                </a:solidFill>
              </a:rPr>
              <a:t>notorious problem in programming and programming languages</a:t>
            </a:r>
            <a:r>
              <a:rPr dirty="0"/>
              <a:t>.</a:t>
            </a:r>
          </a:p>
          <a:p>
            <a:r>
              <a:rPr dirty="0"/>
              <a:t>When coding </a:t>
            </a:r>
            <a:r>
              <a:rPr dirty="0">
                <a:solidFill>
                  <a:schemeClr val="accent5"/>
                </a:solidFill>
              </a:rPr>
              <a:t>in C the convention is to check the return codes of all system calls</a:t>
            </a:r>
            <a:r>
              <a:rPr dirty="0"/>
              <a:t>.</a:t>
            </a:r>
          </a:p>
          <a:p>
            <a:r>
              <a:rPr dirty="0"/>
              <a:t>However this is </a:t>
            </a:r>
            <a:r>
              <a:rPr dirty="0">
                <a:solidFill>
                  <a:schemeClr val="accent5"/>
                </a:solidFill>
              </a:rPr>
              <a:t>often not done</a:t>
            </a:r>
            <a:r>
              <a:rPr dirty="0"/>
              <a:t>.</a:t>
            </a:r>
          </a:p>
          <a:p>
            <a:pPr lvl="1"/>
            <a:r>
              <a:rPr dirty="0"/>
              <a:t>Java’s exception handling mechanism provides a </a:t>
            </a:r>
            <a:r>
              <a:rPr dirty="0">
                <a:solidFill>
                  <a:schemeClr val="accent5"/>
                </a:solidFill>
              </a:rPr>
              <a:t>more robust way to deal with errors</a:t>
            </a:r>
            <a:r>
              <a:rPr dirty="0"/>
              <a:t>. </a:t>
            </a:r>
            <a:endParaRPr lang="en-US" dirty="0" smtClean="0"/>
          </a:p>
          <a:p>
            <a:r>
              <a:rPr lang="en-US" dirty="0"/>
              <a:t>Errors are a kind of "side effect"</a:t>
            </a:r>
          </a:p>
          <a:p>
            <a:pPr lvl="1"/>
            <a:r>
              <a:rPr lang="en-US" dirty="0"/>
              <a:t>Therefore, they are encoded as a "Monad" in Haskell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5005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Maybe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The Maybe datatype provides a useful mechanism to deal with errors:</a:t>
            </a:r>
          </a:p>
          <a:p>
            <a:pPr marL="0" indent="0">
              <a:buSzTx/>
              <a:buNone/>
              <a:defRPr>
                <a:solidFill>
                  <a:schemeClr val="accent5"/>
                </a:solidFill>
              </a:defRPr>
            </a:pPr>
            <a:r>
              <a:rPr lang="en-US" dirty="0" smtClean="0"/>
              <a:t>        </a:t>
            </a:r>
            <a:r>
              <a:rPr b="1" dirty="0" smtClean="0">
                <a:solidFill>
                  <a:srgbClr val="292934"/>
                </a:solidFill>
                <a:latin typeface="Courier New"/>
                <a:cs typeface="Courier New"/>
              </a:rPr>
              <a:t>data </a:t>
            </a:r>
            <a:r>
              <a:rPr b="1" dirty="0">
                <a:solidFill>
                  <a:srgbClr val="292934"/>
                </a:solidFill>
                <a:latin typeface="Courier New"/>
                <a:cs typeface="Courier New"/>
              </a:rPr>
              <a:t>Maybe a = Nothing | Just a</a:t>
            </a:r>
          </a:p>
        </p:txBody>
      </p:sp>
      <p:sp>
        <p:nvSpPr>
          <p:cNvPr id="161" name="Shape 161"/>
          <p:cNvSpPr/>
          <p:nvPr/>
        </p:nvSpPr>
        <p:spPr>
          <a:xfrm>
            <a:off x="706423" y="3728925"/>
            <a:ext cx="1892072" cy="857213"/>
          </a:xfrm>
          <a:prstGeom prst="wedgeEllipseCallout">
            <a:avLst>
              <a:gd name="adj1" fmla="val 130796"/>
              <a:gd name="adj2" fmla="val -159076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t>Error!</a:t>
            </a:r>
          </a:p>
        </p:txBody>
      </p:sp>
      <p:sp>
        <p:nvSpPr>
          <p:cNvPr id="162" name="Shape 162"/>
          <p:cNvSpPr/>
          <p:nvPr/>
        </p:nvSpPr>
        <p:spPr>
          <a:xfrm>
            <a:off x="4492610" y="3728925"/>
            <a:ext cx="3336424" cy="857213"/>
          </a:xfrm>
          <a:prstGeom prst="wedgeEllipseCallout">
            <a:avLst>
              <a:gd name="adj1" fmla="val 681"/>
              <a:gd name="adj2" fmla="val -149713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t>Good result!</a:t>
            </a:r>
          </a:p>
        </p:txBody>
      </p:sp>
    </p:spTree>
    <p:extLst>
      <p:ext uri="{BB962C8B-B14F-4D97-AF65-F5344CB8AC3E}">
        <p14:creationId xmlns:p14="http://schemas.microsoft.com/office/powerpoint/2010/main" val="239014169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Monads in Haskell</a:t>
            </a:r>
          </a:p>
        </p:txBody>
      </p:sp>
      <p:sp>
        <p:nvSpPr>
          <p:cNvPr id="226" name="Shape 2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96902" indent="-296902" defTabSz="390213">
              <a:spcBef>
                <a:spcPts val="2742"/>
              </a:spcBef>
              <a:defRPr sz="3420"/>
            </a:pPr>
            <a:r>
              <a:rPr dirty="0"/>
              <a:t>Monads are a structure composed of two basic operations (</a:t>
            </a:r>
            <a:r>
              <a:rPr dirty="0">
                <a:solidFill>
                  <a:schemeClr val="accent5"/>
                </a:solidFill>
              </a:rPr>
              <a:t>bind</a:t>
            </a:r>
            <a:r>
              <a:rPr dirty="0"/>
              <a:t> and </a:t>
            </a:r>
            <a:r>
              <a:rPr dirty="0">
                <a:solidFill>
                  <a:schemeClr val="accent5"/>
                </a:solidFill>
              </a:rPr>
              <a:t>return</a:t>
            </a:r>
            <a:r>
              <a:rPr dirty="0"/>
              <a:t>), which capture a common pattern that occurs in many types.</a:t>
            </a:r>
          </a:p>
          <a:p>
            <a:pPr marL="296902" indent="-296902" defTabSz="390213">
              <a:spcBef>
                <a:spcPts val="2742"/>
              </a:spcBef>
              <a:defRPr sz="3420"/>
            </a:pPr>
            <a:r>
              <a:rPr dirty="0"/>
              <a:t>In Haskell Monads are implemented using type classes:</a:t>
            </a:r>
          </a:p>
          <a:p>
            <a:pPr marL="296902" indent="-296902" defTabSz="390213">
              <a:spcBef>
                <a:spcPts val="2742"/>
              </a:spcBef>
              <a:defRPr sz="3420"/>
            </a:pPr>
            <a:endParaRPr dirty="0"/>
          </a:p>
          <a:p>
            <a:pPr marL="0" indent="0" defTabSz="390213">
              <a:spcBef>
                <a:spcPts val="0"/>
              </a:spcBef>
              <a:buSzTx/>
              <a:buNone/>
              <a:defRPr sz="342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rgbClr val="292934"/>
                </a:solidFill>
              </a:rPr>
              <a:t>class Monad m where</a:t>
            </a:r>
          </a:p>
          <a:p>
            <a:pPr marL="0" indent="0" defTabSz="390213">
              <a:spcBef>
                <a:spcPts val="0"/>
              </a:spcBef>
              <a:buSzTx/>
              <a:buNone/>
              <a:defRPr sz="342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rgbClr val="292934"/>
                </a:solidFill>
              </a:rPr>
              <a:t>  (&gt;&gt;=)  :: m a -&gt; (a -&gt; m b) -&gt; m b</a:t>
            </a:r>
          </a:p>
          <a:p>
            <a:pPr marL="0" indent="0" defTabSz="390213">
              <a:spcBef>
                <a:spcPts val="0"/>
              </a:spcBef>
              <a:buSzTx/>
              <a:buNone/>
              <a:defRPr sz="342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rgbClr val="292934"/>
                </a:solidFill>
              </a:rPr>
              <a:t>  return :: a -&gt; m a</a:t>
            </a:r>
            <a:r>
              <a:rPr dirty="0">
                <a:solidFill>
                  <a:srgbClr val="292934"/>
                </a:solidFill>
              </a:rPr>
              <a:t> </a:t>
            </a:r>
          </a:p>
          <a:p>
            <a:pPr marL="0" indent="0" defTabSz="390213">
              <a:spcBef>
                <a:spcPts val="0"/>
              </a:spcBef>
              <a:buSzTx/>
              <a:buNone/>
              <a:defRPr sz="342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004915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Maybe</a:t>
            </a:r>
            <a:r>
              <a:rPr dirty="0" smtClean="0"/>
              <a:t> </a:t>
            </a:r>
            <a:r>
              <a:rPr dirty="0"/>
              <a:t>as a Monad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r>
              <a:rPr dirty="0"/>
              <a:t>Because </a:t>
            </a:r>
            <a:r>
              <a:rPr lang="en-US" dirty="0" smtClean="0">
                <a:solidFill>
                  <a:schemeClr val="accent5"/>
                </a:solidFill>
              </a:rPr>
              <a:t>Maybe </a:t>
            </a:r>
            <a:r>
              <a:rPr dirty="0" smtClean="0"/>
              <a:t>can </a:t>
            </a:r>
            <a:r>
              <a:rPr dirty="0"/>
              <a:t>implement return and bind it can be made an instance of Monad</a:t>
            </a:r>
          </a:p>
          <a:p>
            <a:pPr marL="0" indent="0">
              <a:spcBef>
                <a:spcPts val="0"/>
              </a:spcBef>
              <a:buSzTx/>
              <a:buNone/>
            </a:pPr>
            <a:endParaRPr dirty="0"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>
                <a:solidFill>
                  <a:srgbClr val="292934"/>
                </a:solidFill>
              </a:rPr>
              <a:t>instance Monad Checked where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>
                <a:solidFill>
                  <a:srgbClr val="292934"/>
                </a:solidFill>
              </a:rPr>
              <a:t>   return v = </a:t>
            </a:r>
            <a:r>
              <a:rPr lang="en-US" b="1" dirty="0" smtClean="0">
                <a:solidFill>
                  <a:srgbClr val="292934"/>
                </a:solidFill>
              </a:rPr>
              <a:t>Just</a:t>
            </a:r>
            <a:r>
              <a:rPr b="1" dirty="0" smtClean="0">
                <a:solidFill>
                  <a:srgbClr val="292934"/>
                </a:solidFill>
              </a:rPr>
              <a:t> </a:t>
            </a:r>
            <a:r>
              <a:rPr b="1" dirty="0">
                <a:solidFill>
                  <a:srgbClr val="292934"/>
                </a:solidFill>
              </a:rPr>
              <a:t>v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>
                <a:solidFill>
                  <a:srgbClr val="292934"/>
                </a:solidFill>
              </a:rPr>
              <a:t>   x &gt;&gt;= f </a:t>
            </a:r>
            <a:r>
              <a:rPr lang="en-US" b="1" dirty="0" smtClean="0">
                <a:solidFill>
                  <a:srgbClr val="292934"/>
                </a:solidFill>
              </a:rPr>
              <a:t> </a:t>
            </a:r>
            <a:r>
              <a:rPr b="1" dirty="0" smtClean="0">
                <a:solidFill>
                  <a:srgbClr val="292934"/>
                </a:solidFill>
              </a:rPr>
              <a:t>= </a:t>
            </a:r>
            <a:r>
              <a:rPr b="1" dirty="0" smtClean="0">
                <a:solidFill>
                  <a:srgbClr val="292934"/>
                </a:solidFill>
              </a:rPr>
              <a:t>case </a:t>
            </a:r>
            <a:r>
              <a:rPr b="1" dirty="0">
                <a:solidFill>
                  <a:srgbClr val="292934"/>
                </a:solidFill>
              </a:rPr>
              <a:t>x of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>
                <a:solidFill>
                  <a:srgbClr val="292934"/>
                </a:solidFill>
              </a:rPr>
              <a:t>       </a:t>
            </a:r>
            <a:r>
              <a:rPr lang="en-US" b="1" dirty="0" smtClean="0">
                <a:solidFill>
                  <a:srgbClr val="292934"/>
                </a:solidFill>
              </a:rPr>
              <a:t>           Nothing </a:t>
            </a:r>
            <a:r>
              <a:rPr b="1" dirty="0" smtClean="0">
                <a:solidFill>
                  <a:srgbClr val="292934"/>
                </a:solidFill>
              </a:rPr>
              <a:t>-</a:t>
            </a:r>
            <a:r>
              <a:rPr b="1" dirty="0">
                <a:solidFill>
                  <a:srgbClr val="292934"/>
                </a:solidFill>
              </a:rPr>
              <a:t>&gt; </a:t>
            </a:r>
            <a:r>
              <a:rPr lang="en-US" b="1" dirty="0" smtClean="0">
                <a:solidFill>
                  <a:srgbClr val="292934"/>
                </a:solidFill>
              </a:rPr>
              <a:t>Nothing</a:t>
            </a:r>
            <a:endParaRPr b="1" dirty="0">
              <a:solidFill>
                <a:srgbClr val="292934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>
                <a:solidFill>
                  <a:srgbClr val="292934"/>
                </a:solidFill>
              </a:rPr>
              <a:t>       </a:t>
            </a:r>
            <a:r>
              <a:rPr lang="en-US" b="1" dirty="0" smtClean="0">
                <a:solidFill>
                  <a:srgbClr val="292934"/>
                </a:solidFill>
              </a:rPr>
              <a:t>           </a:t>
            </a:r>
            <a:r>
              <a:rPr lang="en-US" b="1" dirty="0" smtClean="0">
                <a:solidFill>
                  <a:srgbClr val="292934"/>
                </a:solidFill>
              </a:rPr>
              <a:t>Just</a:t>
            </a:r>
            <a:r>
              <a:rPr b="1" dirty="0" smtClean="0">
                <a:solidFill>
                  <a:srgbClr val="292934"/>
                </a:solidFill>
              </a:rPr>
              <a:t> </a:t>
            </a:r>
            <a:r>
              <a:rPr b="1" dirty="0">
                <a:solidFill>
                  <a:srgbClr val="292934"/>
                </a:solidFill>
              </a:rPr>
              <a:t>v </a:t>
            </a:r>
            <a:r>
              <a:rPr lang="en-US" b="1" dirty="0" smtClean="0">
                <a:solidFill>
                  <a:srgbClr val="292934"/>
                </a:solidFill>
              </a:rPr>
              <a:t> </a:t>
            </a:r>
            <a:r>
              <a:rPr b="1" dirty="0" smtClean="0">
                <a:solidFill>
                  <a:srgbClr val="292934"/>
                </a:solidFill>
              </a:rPr>
              <a:t>-</a:t>
            </a:r>
            <a:r>
              <a:rPr b="1" dirty="0">
                <a:solidFill>
                  <a:srgbClr val="292934"/>
                </a:solidFill>
              </a:rPr>
              <a:t>&gt; f v</a:t>
            </a:r>
          </a:p>
        </p:txBody>
      </p:sp>
    </p:spTree>
    <p:extLst>
      <p:ext uri="{BB962C8B-B14F-4D97-AF65-F5344CB8AC3E}">
        <p14:creationId xmlns:p14="http://schemas.microsoft.com/office/powerpoint/2010/main" val="334481773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Do-notation</a:t>
            </a:r>
            <a:endParaRPr dirty="0"/>
          </a:p>
        </p:txBody>
      </p:sp>
      <p:sp>
        <p:nvSpPr>
          <p:cNvPr id="235" name="Shape 23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79138" cy="48768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296902" indent="-296902" defTabSz="390213">
              <a:spcBef>
                <a:spcPts val="2742"/>
              </a:spcBef>
              <a:defRPr sz="3420"/>
            </a:pPr>
            <a:r>
              <a:rPr dirty="0"/>
              <a:t>However, because monads are so pervasive, Haskell supports a special notation for monads (called the </a:t>
            </a:r>
            <a:r>
              <a:rPr dirty="0">
                <a:solidFill>
                  <a:schemeClr val="accent5"/>
                </a:solidFill>
              </a:rPr>
              <a:t>do-notation</a:t>
            </a:r>
            <a:r>
              <a:rPr dirty="0"/>
              <a:t>).</a:t>
            </a:r>
          </a:p>
          <a:p>
            <a:pPr marL="296902" indent="-296902" defTabSz="390213">
              <a:spcBef>
                <a:spcPts val="2742"/>
              </a:spcBef>
              <a:defRPr sz="3420"/>
            </a:pPr>
            <a:r>
              <a:rPr lang="en-US" dirty="0" err="1" smtClean="0"/>
              <a:t>Uing</a:t>
            </a:r>
            <a:r>
              <a:rPr lang="en-US" dirty="0" smtClean="0"/>
              <a:t> </a:t>
            </a:r>
            <a:r>
              <a:rPr dirty="0" smtClean="0"/>
              <a:t>do</a:t>
            </a:r>
            <a:r>
              <a:rPr dirty="0"/>
              <a:t>-</a:t>
            </a:r>
            <a:r>
              <a:rPr dirty="0" smtClean="0"/>
              <a:t>notation</a:t>
            </a:r>
            <a:r>
              <a:rPr lang="en-US" dirty="0" smtClean="0"/>
              <a:t>, </a:t>
            </a:r>
            <a:r>
              <a:rPr dirty="0" smtClean="0"/>
              <a:t>write </a:t>
            </a:r>
            <a:r>
              <a:rPr lang="en-US" dirty="0" smtClean="0"/>
              <a:t>lexer </a:t>
            </a:r>
            <a:r>
              <a:rPr dirty="0" smtClean="0"/>
              <a:t>as </a:t>
            </a:r>
            <a:r>
              <a:rPr dirty="0"/>
              <a:t>follows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58620" y="4855803"/>
            <a:ext cx="8157376" cy="1631216"/>
          </a:xfrm>
          <a:prstGeom prst="rect">
            <a:avLst/>
          </a:prstGeom>
          <a:solidFill>
            <a:srgbClr val="9BFFFF"/>
          </a:solidFill>
        </p:spPr>
        <p:txBody>
          <a:bodyPr wrap="none" rtlCol="0">
            <a:spAutoFit/>
          </a:bodyPr>
          <a:lstStyle/>
          <a:p>
            <a:pPr defTabSz="390213">
              <a:defRPr sz="342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292934"/>
                </a:solidFill>
              </a:rPr>
              <a:t> | c==';' = do</a:t>
            </a:r>
          </a:p>
          <a:p>
            <a:pPr defTabSz="390213">
              <a:defRPr sz="342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292934"/>
                </a:solidFill>
              </a:rPr>
              <a:t>              rest &lt;- </a:t>
            </a:r>
            <a:r>
              <a:rPr lang="en-US" sz="2800" dirty="0" err="1">
                <a:solidFill>
                  <a:srgbClr val="292934"/>
                </a:solidFill>
              </a:rPr>
              <a:t>lexer</a:t>
            </a:r>
            <a:r>
              <a:rPr lang="en-US" sz="2800" dirty="0">
                <a:solidFill>
                  <a:srgbClr val="292934"/>
                </a:solidFill>
              </a:rPr>
              <a:t> </a:t>
            </a:r>
            <a:r>
              <a:rPr lang="en-US" sz="2800" dirty="0" err="1">
                <a:solidFill>
                  <a:srgbClr val="292934"/>
                </a:solidFill>
              </a:rPr>
              <a:t>cs</a:t>
            </a:r>
            <a:endParaRPr lang="en-US" sz="2800" dirty="0">
              <a:solidFill>
                <a:srgbClr val="292934"/>
              </a:solidFill>
            </a:endParaRPr>
          </a:p>
          <a:p>
            <a:pPr defTabSz="390213">
              <a:defRPr sz="342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sz="2800" dirty="0">
                <a:solidFill>
                  <a:srgbClr val="292934"/>
                </a:solidFill>
              </a:rPr>
              <a:t>              return $ SEMICOL : rest</a:t>
            </a:r>
          </a:p>
          <a:p>
            <a:endParaRPr lang="en-US" sz="1400" dirty="0">
              <a:solidFill>
                <a:srgbClr val="2929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7743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Do-notation</a:t>
            </a:r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xfrm>
            <a:off x="669727" y="1830586"/>
            <a:ext cx="8234532" cy="4420195"/>
          </a:xfrm>
          <a:prstGeom prst="rect">
            <a:avLst/>
          </a:prstGeom>
        </p:spPr>
        <p:txBody>
          <a:bodyPr/>
          <a:lstStyle/>
          <a:p>
            <a:r>
              <a:rPr dirty="0"/>
              <a:t>In Haskell, code using the do-notation, such as:</a:t>
            </a:r>
          </a:p>
          <a:p>
            <a:endParaRPr dirty="0"/>
          </a:p>
          <a:p>
            <a:pPr marL="0" indent="0" defTabSz="321457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>
                <a:solidFill>
                  <a:srgbClr val="01701F"/>
                </a:solidFill>
              </a:rPr>
              <a:t>do</a:t>
            </a:r>
            <a:r>
              <a:rPr dirty="0"/>
              <a:t>  pattern </a:t>
            </a:r>
            <a:r>
              <a:rPr dirty="0">
                <a:solidFill>
                  <a:srgbClr val="01701F"/>
                </a:solidFill>
              </a:rPr>
              <a:t>&lt;-</a:t>
            </a:r>
            <a:r>
              <a:rPr dirty="0"/>
              <a:t> exp</a:t>
            </a:r>
          </a:p>
          <a:p>
            <a:pPr marL="0" indent="0" defTabSz="321457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morelines</a:t>
            </a:r>
          </a:p>
          <a:p>
            <a:pPr marL="0" indent="0" defTabSz="321457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 defTabSz="321457">
              <a:spcBef>
                <a:spcPts val="0"/>
              </a:spcBef>
              <a:buSzTx/>
              <a:buNone/>
            </a:pPr>
            <a:r>
              <a:rPr dirty="0"/>
              <a:t>Is converted to code using </a:t>
            </a:r>
            <a:r>
              <a:rPr lang="en-US" dirty="0" smtClean="0"/>
              <a:t>this transformation</a:t>
            </a:r>
            <a:r>
              <a:rPr dirty="0" smtClean="0"/>
              <a:t>:</a:t>
            </a:r>
            <a:endParaRPr dirty="0"/>
          </a:p>
          <a:p>
            <a:pPr marL="0" indent="0" defTabSz="321457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 defTabSz="321457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exp </a:t>
            </a:r>
            <a:r>
              <a:rPr dirty="0">
                <a:solidFill>
                  <a:srgbClr val="06287E"/>
                </a:solidFill>
              </a:rPr>
              <a:t>&gt;&gt;=</a:t>
            </a:r>
            <a:r>
              <a:rPr dirty="0"/>
              <a:t> (\pattern </a:t>
            </a:r>
            <a:r>
              <a:rPr dirty="0">
                <a:solidFill>
                  <a:srgbClr val="01701F"/>
                </a:solidFill>
              </a:rPr>
              <a:t>-&gt;</a:t>
            </a:r>
            <a:r>
              <a:rPr dirty="0"/>
              <a:t> </a:t>
            </a:r>
            <a:r>
              <a:rPr b="1" dirty="0">
                <a:solidFill>
                  <a:srgbClr val="01701F"/>
                </a:solidFill>
              </a:rPr>
              <a:t>do </a:t>
            </a:r>
            <a:r>
              <a:rPr dirty="0"/>
              <a:t>morelines)</a:t>
            </a:r>
          </a:p>
        </p:txBody>
      </p:sp>
    </p:spTree>
    <p:extLst>
      <p:ext uri="{BB962C8B-B14F-4D97-AF65-F5344CB8AC3E}">
        <p14:creationId xmlns:p14="http://schemas.microsoft.com/office/powerpoint/2010/main" val="238589448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Monad Laws</a:t>
            </a:r>
          </a:p>
        </p:txBody>
      </p:sp>
      <p:sp>
        <p:nvSpPr>
          <p:cNvPr id="241" name="Shape 24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91548" cy="4876800"/>
          </a:xfrm>
          <a:prstGeom prst="rect">
            <a:avLst/>
          </a:prstGeom>
        </p:spPr>
        <p:txBody>
          <a:bodyPr/>
          <a:lstStyle/>
          <a:p>
            <a:r>
              <a:rPr dirty="0"/>
              <a:t>It is not enough to implement </a:t>
            </a:r>
            <a:r>
              <a:rPr dirty="0">
                <a:solidFill>
                  <a:schemeClr val="accent5"/>
                </a:solidFill>
              </a:rPr>
              <a:t>bind</a:t>
            </a:r>
            <a:r>
              <a:rPr dirty="0"/>
              <a:t> and </a:t>
            </a:r>
            <a:r>
              <a:rPr dirty="0">
                <a:solidFill>
                  <a:schemeClr val="accent5"/>
                </a:solidFill>
              </a:rPr>
              <a:t>return</a:t>
            </a:r>
            <a:r>
              <a:rPr dirty="0"/>
              <a:t>. A proper monad is also required to satisfy some laws:</a:t>
            </a:r>
          </a:p>
          <a:p>
            <a:endParaRPr dirty="0"/>
          </a:p>
          <a:p>
            <a:pPr marL="0" indent="0" defTabSz="321457">
              <a:spcBef>
                <a:spcPts val="0"/>
              </a:spcBef>
              <a:buSzTx/>
              <a:buNone/>
              <a:defRPr sz="3000">
                <a:solidFill>
                  <a:srgbClr val="55448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a </a:t>
            </a:r>
            <a:r>
              <a:rPr dirty="0">
                <a:solidFill>
                  <a:srgbClr val="666666"/>
                </a:solidFill>
              </a:rPr>
              <a:t>&gt;&gt;=</a:t>
            </a:r>
            <a:r>
              <a:rPr dirty="0">
                <a:solidFill>
                  <a:srgbClr val="000000"/>
                </a:solidFill>
              </a:rPr>
              <a:t> k </a:t>
            </a:r>
            <a:r>
              <a:rPr lang="en-US" dirty="0" smtClean="0">
                <a:solidFill>
                  <a:srgbClr val="000000"/>
                </a:solidFill>
              </a:rPr>
              <a:t>=</a:t>
            </a:r>
            <a:r>
              <a:rPr dirty="0" smtClean="0">
                <a:solidFill>
                  <a:srgbClr val="666666"/>
                </a:solidFill>
              </a:rPr>
              <a:t>=</a:t>
            </a:r>
            <a:r>
              <a:rPr dirty="0" smtClean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000000"/>
                </a:solidFill>
              </a:rPr>
              <a:t>k </a:t>
            </a:r>
            <a:r>
              <a:rPr dirty="0" smtClean="0">
                <a:solidFill>
                  <a:srgbClr val="000000"/>
                </a:solidFill>
              </a:rPr>
              <a:t>a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 defTabSz="321457">
              <a:spcBef>
                <a:spcPts val="0"/>
              </a:spcBef>
              <a:buSzTx/>
              <a:buNone/>
              <a:defRPr sz="3000">
                <a:solidFill>
                  <a:srgbClr val="55448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>
              <a:solidFill>
                <a:srgbClr val="000000"/>
              </a:solidFill>
            </a:endParaRPr>
          </a:p>
          <a:p>
            <a:pPr marL="0" indent="0" defTabSz="321457">
              <a:spcBef>
                <a:spcPts val="0"/>
              </a:spcBef>
              <a:buSzTx/>
              <a:buNone/>
              <a:defRPr sz="3000">
                <a:solidFill>
                  <a:srgbClr val="55448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rgbClr val="000000"/>
                </a:solidFill>
              </a:rPr>
              <a:t>m </a:t>
            </a:r>
            <a:r>
              <a:rPr dirty="0">
                <a:solidFill>
                  <a:srgbClr val="666666"/>
                </a:solidFill>
              </a:rPr>
              <a:t>&gt;&gt;=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dirty="0" smtClean="0">
                <a:solidFill>
                  <a:srgbClr val="666666"/>
                </a:solidFill>
              </a:rPr>
              <a:t>=</a:t>
            </a:r>
            <a:r>
              <a:rPr lang="en-US" dirty="0" smtClean="0">
                <a:solidFill>
                  <a:srgbClr val="666666"/>
                </a:solidFill>
              </a:rPr>
              <a:t>=</a:t>
            </a:r>
            <a:r>
              <a:rPr dirty="0" smtClean="0">
                <a:solidFill>
                  <a:srgbClr val="000000"/>
                </a:solidFill>
              </a:rPr>
              <a:t>  </a:t>
            </a:r>
            <a:r>
              <a:rPr dirty="0" smtClean="0">
                <a:solidFill>
                  <a:srgbClr val="000000"/>
                </a:solidFill>
              </a:rPr>
              <a:t>m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 defTabSz="321457">
              <a:spcBef>
                <a:spcPts val="0"/>
              </a:spcBef>
              <a:buSzTx/>
              <a:buNone/>
              <a:defRPr sz="3000">
                <a:solidFill>
                  <a:srgbClr val="55448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>
              <a:solidFill>
                <a:srgbClr val="000000"/>
              </a:solidFill>
            </a:endParaRPr>
          </a:p>
          <a:p>
            <a:pPr marL="0" indent="0" defTabSz="321457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 </a:t>
            </a:r>
            <a:r>
              <a:rPr dirty="0">
                <a:solidFill>
                  <a:srgbClr val="666666"/>
                </a:solidFill>
              </a:rPr>
              <a:t>&gt;&gt;=</a:t>
            </a:r>
            <a:r>
              <a:rPr dirty="0"/>
              <a:t> </a:t>
            </a:r>
            <a:r>
              <a:rPr dirty="0">
                <a:solidFill>
                  <a:srgbClr val="666666"/>
                </a:solidFill>
              </a:rPr>
              <a:t>(</a:t>
            </a:r>
            <a:r>
              <a:rPr dirty="0"/>
              <a:t>\x </a:t>
            </a:r>
            <a:r>
              <a:rPr dirty="0">
                <a:solidFill>
                  <a:srgbClr val="666666"/>
                </a:solidFill>
              </a:rPr>
              <a:t>-&gt;</a:t>
            </a:r>
            <a:r>
              <a:rPr dirty="0"/>
              <a:t> k x </a:t>
            </a:r>
            <a:r>
              <a:rPr dirty="0">
                <a:solidFill>
                  <a:srgbClr val="666666"/>
                </a:solidFill>
              </a:rPr>
              <a:t>&gt;&gt;=</a:t>
            </a:r>
            <a:r>
              <a:rPr dirty="0"/>
              <a:t> h</a:t>
            </a:r>
            <a:r>
              <a:rPr dirty="0">
                <a:solidFill>
                  <a:srgbClr val="666666"/>
                </a:solidFill>
              </a:rPr>
              <a:t>)</a:t>
            </a:r>
            <a:r>
              <a:rPr dirty="0"/>
              <a:t> </a:t>
            </a:r>
            <a:endParaRPr lang="en-US" dirty="0" smtClean="0"/>
          </a:p>
          <a:p>
            <a:pPr marL="0" indent="0" defTabSz="321457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 </a:t>
            </a:r>
            <a:r>
              <a:rPr lang="en-US" dirty="0" smtClean="0"/>
              <a:t>              </a:t>
            </a:r>
            <a:r>
              <a:rPr lang="en-US" dirty="0" smtClean="0"/>
              <a:t>=</a:t>
            </a:r>
            <a:r>
              <a:rPr dirty="0" smtClean="0">
                <a:solidFill>
                  <a:srgbClr val="666666"/>
                </a:solidFill>
              </a:rPr>
              <a:t>=</a:t>
            </a:r>
            <a:r>
              <a:rPr dirty="0" smtClean="0"/>
              <a:t>  </a:t>
            </a:r>
            <a:r>
              <a:rPr dirty="0">
                <a:solidFill>
                  <a:srgbClr val="666666"/>
                </a:solidFill>
              </a:rPr>
              <a:t>(</a:t>
            </a:r>
            <a:r>
              <a:rPr dirty="0"/>
              <a:t>m </a:t>
            </a:r>
            <a:r>
              <a:rPr dirty="0">
                <a:solidFill>
                  <a:srgbClr val="666666"/>
                </a:solidFill>
              </a:rPr>
              <a:t>&gt;&gt;=</a:t>
            </a:r>
            <a:r>
              <a:rPr dirty="0"/>
              <a:t> k</a:t>
            </a:r>
            <a:r>
              <a:rPr dirty="0">
                <a:solidFill>
                  <a:srgbClr val="666666"/>
                </a:solidFill>
              </a:rPr>
              <a:t>)</a:t>
            </a:r>
            <a:r>
              <a:rPr dirty="0"/>
              <a:t> </a:t>
            </a:r>
            <a:r>
              <a:rPr dirty="0">
                <a:solidFill>
                  <a:srgbClr val="666666"/>
                </a:solidFill>
              </a:rPr>
              <a:t>&gt;&gt;=</a:t>
            </a:r>
            <a:r>
              <a:rPr dirty="0"/>
              <a:t> h</a:t>
            </a:r>
          </a:p>
        </p:txBody>
      </p:sp>
    </p:spTree>
    <p:extLst>
      <p:ext uri="{BB962C8B-B14F-4D97-AF65-F5344CB8AC3E}">
        <p14:creationId xmlns:p14="http://schemas.microsoft.com/office/powerpoint/2010/main" val="390351239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Maybe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However, sometimes we would like to track some more information about what went wrong. </a:t>
            </a:r>
          </a:p>
          <a:p>
            <a:r>
              <a:t>For example, perhaps we would like to </a:t>
            </a:r>
            <a:r>
              <a:rPr>
                <a:solidFill>
                  <a:schemeClr val="accent5"/>
                </a:solidFill>
              </a:rPr>
              <a:t>report an error message</a:t>
            </a:r>
            <a:r>
              <a:t>.</a:t>
            </a:r>
          </a:p>
          <a:p>
            <a:r>
              <a:t>The Maybe datatype is limiting in this case, because </a:t>
            </a:r>
            <a:r>
              <a:rPr>
                <a:solidFill>
                  <a:schemeClr val="accent5"/>
                </a:solidFill>
              </a:rPr>
              <a:t>Nothing</a:t>
            </a:r>
            <a:r>
              <a:t> does not track any information.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How to improve the Maybe datatype to allows us to track more information?</a:t>
            </a:r>
          </a:p>
        </p:txBody>
      </p:sp>
    </p:spTree>
    <p:extLst>
      <p:ext uri="{BB962C8B-B14F-4D97-AF65-F5344CB8AC3E}">
        <p14:creationId xmlns:p14="http://schemas.microsoft.com/office/powerpoint/2010/main" val="411196820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Representing Errors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669727" y="1849282"/>
            <a:ext cx="7804547" cy="4420195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We can create a datatype </a:t>
            </a:r>
            <a:r>
              <a:rPr dirty="0">
                <a:solidFill>
                  <a:schemeClr val="accent5"/>
                </a:solidFill>
              </a:rPr>
              <a:t>Checked</a:t>
            </a:r>
            <a:r>
              <a:rPr dirty="0"/>
              <a:t>, provides a constructor </a:t>
            </a:r>
            <a:r>
              <a:rPr dirty="0">
                <a:solidFill>
                  <a:schemeClr val="accent5"/>
                </a:solidFill>
              </a:rPr>
              <a:t>Error</a:t>
            </a:r>
            <a:r>
              <a:rPr dirty="0"/>
              <a:t> to be used instead of </a:t>
            </a:r>
            <a:r>
              <a:rPr dirty="0">
                <a:solidFill>
                  <a:schemeClr val="accent5"/>
                </a:solidFill>
              </a:rPr>
              <a:t>Nothing</a:t>
            </a:r>
          </a:p>
        </p:txBody>
      </p:sp>
      <p:sp>
        <p:nvSpPr>
          <p:cNvPr id="171" name="Shape 171"/>
          <p:cNvSpPr/>
          <p:nvPr/>
        </p:nvSpPr>
        <p:spPr>
          <a:xfrm>
            <a:off x="5676072" y="4059380"/>
            <a:ext cx="2993574" cy="1367011"/>
          </a:xfrm>
          <a:prstGeom prst="wedgeEllipseCallout">
            <a:avLst>
              <a:gd name="adj1" fmla="val -8956"/>
              <a:gd name="adj2" fmla="val -78499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rPr sz="2400" dirty="0"/>
              <a:t>Error with an error message!</a:t>
            </a:r>
          </a:p>
        </p:txBody>
      </p:sp>
      <p:sp>
        <p:nvSpPr>
          <p:cNvPr id="172" name="Shape 172"/>
          <p:cNvSpPr/>
          <p:nvPr/>
        </p:nvSpPr>
        <p:spPr>
          <a:xfrm>
            <a:off x="2318509" y="4059380"/>
            <a:ext cx="2993574" cy="1367011"/>
          </a:xfrm>
          <a:prstGeom prst="wedgeEllipseCallout">
            <a:avLst>
              <a:gd name="adj1" fmla="val 20610"/>
              <a:gd name="adj2" fmla="val -84794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rPr sz="2400" dirty="0"/>
              <a:t>A good value!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1550" y="3122698"/>
            <a:ext cx="7575406" cy="456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7" tIns="35717" rIns="35717" bIns="35717" numCol="1" spcCol="26788" rtlCol="0" anchor="ctr">
            <a:spAutoFit/>
          </a:bodyPr>
          <a:lstStyle/>
          <a:p>
            <a:pPr algn="ctr" defTabSz="410751" hangingPunct="0"/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  <a:sym typeface="Helvetica Light"/>
              </a:rPr>
              <a:t>data Checked a = Good a | Error </a:t>
            </a:r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  <a:sym typeface="Helvetica Light"/>
              </a:rPr>
              <a:t>String</a:t>
            </a:r>
            <a:endParaRPr lang="en-US" sz="2500" dirty="0">
              <a:solidFill>
                <a:srgbClr val="000000"/>
              </a:solidFill>
              <a:latin typeface="Courier New"/>
              <a:cs typeface="Courier New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2659257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"CS4430 Code Repository" is a thing:</a:t>
            </a:r>
          </a:p>
          <a:p>
            <a:pPr lvl="1"/>
            <a:r>
              <a:rPr lang="en-US" dirty="0" smtClean="0">
                <a:hlinkClick r:id="rId2"/>
              </a:rPr>
              <a:t>https://bitbucket.org/william-lawrence-harrison/cs4430</a:t>
            </a:r>
            <a:endParaRPr lang="en-US" dirty="0" smtClean="0"/>
          </a:p>
          <a:p>
            <a:pPr marL="571500" indent="-457200"/>
            <a:r>
              <a:rPr lang="en-US" dirty="0" smtClean="0"/>
              <a:t>"Homework 0": install the Haskell Platform, if you haven't already.</a:t>
            </a:r>
          </a:p>
          <a:p>
            <a:pPr marL="971550" lvl="1" indent="-457200"/>
            <a:r>
              <a:rPr lang="en-US" dirty="0" smtClean="0"/>
              <a:t>HW1 out soon; it'll be based on the code in the above repo.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8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Checked as a Monad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r>
              <a:rPr dirty="0"/>
              <a:t>Because </a:t>
            </a:r>
            <a:r>
              <a:rPr dirty="0">
                <a:solidFill>
                  <a:schemeClr val="accent5"/>
                </a:solidFill>
              </a:rPr>
              <a:t>Checked</a:t>
            </a:r>
            <a:r>
              <a:rPr dirty="0"/>
              <a:t> can implement return and bind it can be made an instance of Monad</a:t>
            </a:r>
          </a:p>
          <a:p>
            <a:pPr marL="0" indent="0">
              <a:spcBef>
                <a:spcPts val="0"/>
              </a:spcBef>
              <a:buSzTx/>
              <a:buNone/>
            </a:pPr>
            <a:endParaRPr dirty="0"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rgbClr val="292934"/>
                </a:solidFill>
              </a:rPr>
              <a:t>instance Monad Checked where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rgbClr val="292934"/>
                </a:solidFill>
              </a:rPr>
              <a:t>   return v = Good v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rgbClr val="292934"/>
                </a:solidFill>
              </a:rPr>
              <a:t>   x &gt;&gt;= f </a:t>
            </a:r>
            <a:r>
              <a:rPr lang="en-US" dirty="0" smtClean="0">
                <a:solidFill>
                  <a:srgbClr val="292934"/>
                </a:solidFill>
              </a:rPr>
              <a:t> </a:t>
            </a:r>
            <a:r>
              <a:rPr dirty="0" smtClean="0">
                <a:solidFill>
                  <a:srgbClr val="292934"/>
                </a:solidFill>
              </a:rPr>
              <a:t>= </a:t>
            </a:r>
            <a:endParaRPr dirty="0">
              <a:solidFill>
                <a:srgbClr val="292934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rgbClr val="292934"/>
                </a:solidFill>
              </a:rPr>
              <a:t>     case x of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rgbClr val="292934"/>
                </a:solidFill>
              </a:rPr>
              <a:t>       Error msg -&gt; Error msg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rgbClr val="292934"/>
                </a:solidFill>
              </a:rPr>
              <a:t>       Good v </a:t>
            </a:r>
            <a:r>
              <a:rPr lang="en-US" dirty="0" smtClean="0">
                <a:solidFill>
                  <a:srgbClr val="292934"/>
                </a:solidFill>
              </a:rPr>
              <a:t>   </a:t>
            </a:r>
            <a:r>
              <a:rPr dirty="0" smtClean="0">
                <a:solidFill>
                  <a:srgbClr val="292934"/>
                </a:solidFill>
              </a:rPr>
              <a:t>-</a:t>
            </a:r>
            <a:r>
              <a:rPr dirty="0">
                <a:solidFill>
                  <a:srgbClr val="292934"/>
                </a:solidFill>
              </a:rPr>
              <a:t>&gt; f v</a:t>
            </a:r>
          </a:p>
        </p:txBody>
      </p:sp>
    </p:spTree>
    <p:extLst>
      <p:ext uri="{BB962C8B-B14F-4D97-AF65-F5344CB8AC3E}">
        <p14:creationId xmlns:p14="http://schemas.microsoft.com/office/powerpoint/2010/main" val="271009654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"Three Address Code" Language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42130" y="1553198"/>
            <a:ext cx="4988432" cy="4718304"/>
          </a:xfrm>
        </p:spPr>
        <p:txBody>
          <a:bodyPr/>
          <a:lstStyle/>
          <a:p>
            <a:r>
              <a:rPr lang="en-US" dirty="0" smtClean="0"/>
              <a:t> Here's a program in the </a:t>
            </a:r>
            <a:r>
              <a:rPr lang="en-US" dirty="0" err="1" smtClean="0"/>
              <a:t>ThreeAddr</a:t>
            </a:r>
            <a:r>
              <a:rPr lang="en-US" dirty="0" smtClean="0"/>
              <a:t> language</a:t>
            </a:r>
          </a:p>
          <a:p>
            <a:pPr lvl="1"/>
            <a:r>
              <a:rPr lang="is-IS" dirty="0" smtClean="0"/>
              <a:t>…the intermediate representation used in the Imp compiler</a:t>
            </a:r>
          </a:p>
          <a:p>
            <a:r>
              <a:rPr lang="is-IS" dirty="0"/>
              <a:t> </a:t>
            </a:r>
            <a:r>
              <a:rPr lang="is-IS" dirty="0" smtClean="0"/>
              <a:t>This program is in </a:t>
            </a:r>
            <a:r>
              <a:rPr lang="is-IS" b="1" dirty="0" smtClean="0"/>
              <a:t>concrete syntax</a:t>
            </a:r>
          </a:p>
          <a:p>
            <a:pPr lvl="1"/>
            <a:r>
              <a:rPr lang="is-IS" dirty="0"/>
              <a:t> </a:t>
            </a:r>
            <a:r>
              <a:rPr lang="is-IS" dirty="0" smtClean="0"/>
              <a:t>i.e., the syntax that we (i.e., us humans) use to write a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10118" y="2116892"/>
            <a:ext cx="24471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latin typeface="Courier New"/>
                <a:cs typeface="Courier New"/>
              </a:rPr>
              <a:t>	mov R0 #99;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	mov Rx R0;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0:	mov R1 #0;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	sub R2 Rx R1;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	brnz R2 #2;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	mov R2 #0;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	jmp #3;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2:	mov R2 #1;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3:	brz R2 #1;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	mov R3 #1;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	sub R4 Rx R3;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	mov Rx R4;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	jmp #0;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1: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28149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"Three Address Code Language" (also)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3" y="1673352"/>
            <a:ext cx="4158456" cy="4718304"/>
          </a:xfrm>
        </p:spPr>
        <p:txBody>
          <a:bodyPr/>
          <a:lstStyle/>
          <a:p>
            <a:r>
              <a:rPr lang="en-US" dirty="0" smtClean="0"/>
              <a:t>This is also the Three Address Code language</a:t>
            </a:r>
          </a:p>
          <a:p>
            <a:pPr lvl="1"/>
            <a:r>
              <a:rPr lang="is-IS" dirty="0" smtClean="0"/>
              <a:t>…as </a:t>
            </a:r>
            <a:r>
              <a:rPr lang="is-IS" b="1" dirty="0" smtClean="0"/>
              <a:t>abstract syntax</a:t>
            </a:r>
          </a:p>
          <a:p>
            <a:r>
              <a:rPr lang="is-IS" dirty="0"/>
              <a:t> </a:t>
            </a:r>
            <a:r>
              <a:rPr lang="is-IS" dirty="0" smtClean="0"/>
              <a:t>Abstract syntax is the representation of the </a:t>
            </a:r>
            <a:r>
              <a:rPr lang="is-IS" dirty="0"/>
              <a:t>language</a:t>
            </a:r>
            <a:r>
              <a:rPr lang="is-IS" dirty="0" smtClean="0"/>
              <a:t> used by the compiler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61659" y="1923681"/>
            <a:ext cx="47076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data </a:t>
            </a:r>
            <a:r>
              <a:rPr lang="en-US" sz="1600" b="1" dirty="0" err="1" smtClean="0">
                <a:latin typeface="Courier New"/>
                <a:cs typeface="Courier New"/>
              </a:rPr>
              <a:t>ThreeAddrProg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= </a:t>
            </a:r>
            <a:r>
              <a:rPr lang="en-US" sz="1600" b="1" dirty="0" err="1" smtClean="0">
                <a:latin typeface="Courier New"/>
                <a:cs typeface="Courier New"/>
              </a:rPr>
              <a:t>ThreeAddrProg</a:t>
            </a:r>
            <a:r>
              <a:rPr lang="en-US" sz="1600" b="1" dirty="0" smtClean="0">
                <a:latin typeface="Courier New"/>
                <a:cs typeface="Courier New"/>
              </a:rPr>
              <a:t> [</a:t>
            </a:r>
            <a:r>
              <a:rPr lang="en-US" sz="1600" b="1" dirty="0" err="1" smtClean="0">
                <a:latin typeface="Courier New"/>
                <a:cs typeface="Courier New"/>
              </a:rPr>
              <a:t>ThreeAddr</a:t>
            </a:r>
            <a:r>
              <a:rPr lang="en-US" sz="1600" b="1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data </a:t>
            </a:r>
            <a:r>
              <a:rPr lang="en-US" sz="1600" b="1" dirty="0" err="1" smtClean="0">
                <a:latin typeface="Courier New"/>
                <a:cs typeface="Courier New"/>
              </a:rPr>
              <a:t>ThreeAddr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= </a:t>
            </a:r>
            <a:r>
              <a:rPr lang="en-US" sz="1600" b="1" dirty="0" err="1" smtClean="0">
                <a:latin typeface="Courier New"/>
                <a:cs typeface="Courier New"/>
              </a:rPr>
              <a:t>Mov</a:t>
            </a:r>
            <a:r>
              <a:rPr lang="en-US" sz="1600" b="1" dirty="0" smtClean="0">
                <a:latin typeface="Courier New"/>
                <a:cs typeface="Courier New"/>
              </a:rPr>
              <a:t> Register </a:t>
            </a:r>
            <a:r>
              <a:rPr lang="en-US" sz="1600" b="1" dirty="0" err="1" smtClean="0">
                <a:latin typeface="Courier New"/>
                <a:cs typeface="Courier New"/>
              </a:rPr>
              <a:t>Arg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| Load Register Register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| Store Register Register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  </a:t>
            </a:r>
            <a:r>
              <a:rPr lang="is-IS" sz="1600" b="1" dirty="0" smtClean="0">
                <a:latin typeface="Courier New"/>
                <a:cs typeface="Courier New"/>
              </a:rPr>
              <a:t>…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| Call </a:t>
            </a:r>
            <a:r>
              <a:rPr lang="en-US" sz="1600" b="1" dirty="0" err="1" smtClean="0">
                <a:latin typeface="Courier New"/>
                <a:cs typeface="Courier New"/>
              </a:rPr>
              <a:t>Arg</a:t>
            </a:r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        | Ret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| Exit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data Register  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= </a:t>
            </a:r>
            <a:r>
              <a:rPr lang="en-US" sz="1600" b="1" dirty="0" err="1" smtClean="0">
                <a:latin typeface="Courier New"/>
                <a:cs typeface="Courier New"/>
              </a:rPr>
              <a:t>Reg</a:t>
            </a:r>
            <a:r>
              <a:rPr lang="en-US" sz="1600" b="1" dirty="0" smtClean="0">
                <a:latin typeface="Courier New"/>
                <a:cs typeface="Courier New"/>
              </a:rPr>
              <a:t> String | SP | FP | BP 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data </a:t>
            </a:r>
            <a:r>
              <a:rPr lang="en-US" sz="1600" b="1" dirty="0" err="1" smtClean="0">
                <a:latin typeface="Courier New"/>
                <a:cs typeface="Courier New"/>
              </a:rPr>
              <a:t>Arg</a:t>
            </a:r>
            <a:r>
              <a:rPr lang="en-US" sz="1600" b="1" dirty="0" smtClean="0">
                <a:latin typeface="Courier New"/>
                <a:cs typeface="Courier New"/>
              </a:rPr>
              <a:t> = Immediate Register | </a:t>
            </a:r>
          </a:p>
          <a:p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        Literal Word</a:t>
            </a:r>
          </a:p>
        </p:txBody>
      </p:sp>
    </p:spTree>
    <p:extLst>
      <p:ext uri="{BB962C8B-B14F-4D97-AF65-F5344CB8AC3E}">
        <p14:creationId xmlns:p14="http://schemas.microsoft.com/office/powerpoint/2010/main" val="245145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0623" y="1795708"/>
            <a:ext cx="79418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front3addr :: String -&gt; Maybe [</a:t>
            </a:r>
            <a:r>
              <a:rPr lang="en-US" sz="2400" b="1" dirty="0" err="1" smtClean="0">
                <a:latin typeface="Courier New"/>
                <a:cs typeface="Courier New"/>
              </a:rPr>
              <a:t>ThreeAddr</a:t>
            </a:r>
            <a:r>
              <a:rPr lang="en-US" sz="2400" b="1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front3addr = </a:t>
            </a:r>
            <a:r>
              <a:rPr lang="en-US" sz="2400" b="1" dirty="0" err="1" smtClean="0">
                <a:latin typeface="Courier New"/>
                <a:cs typeface="Courier New"/>
              </a:rPr>
              <a:t>lexer</a:t>
            </a:r>
            <a:r>
              <a:rPr lang="en-US" sz="2400" b="1" dirty="0" smtClean="0">
                <a:latin typeface="Courier New"/>
                <a:cs typeface="Courier New"/>
              </a:rPr>
              <a:t> &lt;&gt; parse3addr</a:t>
            </a:r>
          </a:p>
          <a:p>
            <a:endParaRPr lang="en-US" sz="2400" b="1" dirty="0" smtClean="0">
              <a:latin typeface="Courier New"/>
              <a:cs typeface="Courier New"/>
            </a:endParaRPr>
          </a:p>
          <a:p>
            <a:r>
              <a:rPr lang="en-US" sz="2400" b="1" dirty="0" err="1" smtClean="0">
                <a:latin typeface="Courier New"/>
                <a:cs typeface="Courier New"/>
              </a:rPr>
              <a:t>lexer</a:t>
            </a:r>
            <a:r>
              <a:rPr lang="en-US" sz="2400" b="1" dirty="0" smtClean="0">
                <a:latin typeface="Courier New"/>
                <a:cs typeface="Courier New"/>
              </a:rPr>
              <a:t> :: String -&gt; Maybe [Token]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      </a:t>
            </a:r>
            <a:endParaRPr lang="en-US" sz="2400" b="1" dirty="0">
              <a:latin typeface="Courier New"/>
              <a:cs typeface="Courier New"/>
            </a:endParaRPr>
          </a:p>
          <a:p>
            <a:r>
              <a:rPr lang="en-US" sz="2400" b="1" dirty="0" smtClean="0">
                <a:latin typeface="Courier New"/>
                <a:cs typeface="Courier New"/>
              </a:rPr>
              <a:t>parse3addr :: [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Token</a:t>
            </a:r>
            <a:r>
              <a:rPr lang="en-US" sz="2400" b="1" dirty="0" smtClean="0">
                <a:latin typeface="Courier New"/>
                <a:cs typeface="Courier New"/>
              </a:rPr>
              <a:t>] -&gt; Maybe [</a:t>
            </a:r>
            <a:r>
              <a:rPr lang="en-US" sz="2400" b="1" dirty="0" err="1" smtClean="0">
                <a:latin typeface="Courier New"/>
                <a:cs typeface="Courier New"/>
              </a:rPr>
              <a:t>ThreeAddr</a:t>
            </a:r>
            <a:r>
              <a:rPr lang="en-US" sz="2400" b="1" dirty="0" smtClean="0">
                <a:latin typeface="Courier New"/>
                <a:cs typeface="Courier New"/>
              </a:rPr>
              <a:t>]</a:t>
            </a:r>
          </a:p>
          <a:p>
            <a:endParaRPr lang="en-US" sz="2400" b="1" dirty="0">
              <a:latin typeface="Courier New"/>
              <a:cs typeface="Courier New"/>
            </a:endParaRPr>
          </a:p>
          <a:p>
            <a:r>
              <a:rPr lang="en-US" sz="2400" b="1" dirty="0" smtClean="0">
                <a:latin typeface="Courier New"/>
                <a:cs typeface="Courier New"/>
              </a:rPr>
              <a:t>(&lt;&gt;) :: 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cs typeface="Courier New"/>
              </a:rPr>
              <a:t>Monad m</a:t>
            </a:r>
            <a:r>
              <a:rPr lang="en-US" sz="2400" b="1" dirty="0" smtClean="0">
                <a:latin typeface="Courier New"/>
                <a:cs typeface="Courier New"/>
              </a:rPr>
              <a:t> =&gt; (a -&gt; m b) -&gt; 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         (b -&gt; m c) -&gt; </a:t>
            </a:r>
          </a:p>
          <a:p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            a -&gt; m c</a:t>
            </a:r>
          </a:p>
          <a:p>
            <a:r>
              <a:rPr lang="en-US" sz="2400" b="1" dirty="0" smtClean="0">
                <a:latin typeface="Courier New"/>
                <a:cs typeface="Courier New"/>
              </a:rPr>
              <a:t>f &lt;&gt; g = \ a -&gt; f a &gt;&gt;= g</a:t>
            </a:r>
          </a:p>
          <a:p>
            <a:endParaRPr lang="en-US" sz="24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015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front end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1352" y="4655721"/>
            <a:ext cx="4755892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λ</a:t>
            </a:r>
            <a:r>
              <a:rPr lang="en-US" b="1" dirty="0" smtClean="0">
                <a:latin typeface="Courier New"/>
                <a:cs typeface="Courier New"/>
              </a:rPr>
              <a:t>&gt; front3addr </a:t>
            </a:r>
            <a:r>
              <a:rPr lang="en-US" b="1" dirty="0" err="1" smtClean="0">
                <a:latin typeface="Courier New"/>
                <a:cs typeface="Courier New"/>
              </a:rPr>
              <a:t>foobar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Just [</a:t>
            </a:r>
            <a:r>
              <a:rPr lang="en-US" b="1" dirty="0" err="1" smtClean="0">
                <a:latin typeface="Courier New"/>
                <a:cs typeface="Courier New"/>
              </a:rPr>
              <a:t>Mov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Reg</a:t>
            </a:r>
            <a:r>
              <a:rPr lang="en-US" b="1" dirty="0" smtClean="0">
                <a:latin typeface="Courier New"/>
                <a:cs typeface="Courier New"/>
              </a:rPr>
              <a:t> "0") (Literal 99),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</a:t>
            </a:r>
            <a:r>
              <a:rPr lang="is-IS" b="1" dirty="0" smtClean="0">
                <a:latin typeface="Courier New"/>
                <a:cs typeface="Courier New"/>
              </a:rPr>
              <a:t>…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</a:t>
            </a:r>
            <a:r>
              <a:rPr lang="en-US" b="1" dirty="0" err="1" smtClean="0">
                <a:latin typeface="Courier New"/>
                <a:cs typeface="Courier New"/>
              </a:rPr>
              <a:t>Jmp</a:t>
            </a:r>
            <a:r>
              <a:rPr lang="en-US" b="1" dirty="0" smtClean="0">
                <a:latin typeface="Courier New"/>
                <a:cs typeface="Courier New"/>
              </a:rPr>
              <a:t> (Literal 0),Label 1]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1352" y="2571285"/>
            <a:ext cx="420180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λ</a:t>
            </a:r>
            <a:r>
              <a:rPr lang="en-US" b="1" dirty="0" smtClean="0">
                <a:latin typeface="Courier New"/>
                <a:cs typeface="Courier New"/>
              </a:rPr>
              <a:t>&gt; </a:t>
            </a:r>
            <a:r>
              <a:rPr lang="en-US" b="1" dirty="0" smtClean="0">
                <a:latin typeface="Courier New"/>
                <a:cs typeface="Courier New"/>
              </a:rPr>
              <a:t>front3addr </a:t>
            </a:r>
            <a:r>
              <a:rPr lang="en-US" b="1" dirty="0" err="1" smtClean="0">
                <a:latin typeface="Courier New"/>
                <a:cs typeface="Courier New"/>
              </a:rPr>
              <a:t>foobar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Just [</a:t>
            </a:r>
            <a:r>
              <a:rPr lang="en-US" b="1" dirty="0" err="1" smtClean="0">
                <a:latin typeface="Courier New"/>
                <a:cs typeface="Courier New"/>
              </a:rPr>
              <a:t>mov</a:t>
            </a:r>
            <a:r>
              <a:rPr lang="en-US" b="1" dirty="0" smtClean="0">
                <a:latin typeface="Courier New"/>
                <a:cs typeface="Courier New"/>
              </a:rPr>
              <a:t> R0 #99,</a:t>
            </a:r>
            <a:r>
              <a:rPr lang="is-IS" b="1" dirty="0" smtClean="0">
                <a:latin typeface="Courier New"/>
                <a:cs typeface="Courier New"/>
              </a:rPr>
              <a:t>…</a:t>
            </a:r>
            <a:r>
              <a:rPr lang="en-US" b="1" dirty="0" smtClean="0">
                <a:latin typeface="Courier New"/>
                <a:cs typeface="Courier New"/>
              </a:rPr>
              <a:t>,jmp #0,1:]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0273" y="2160690"/>
            <a:ext cx="232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</a:t>
            </a:r>
            <a:r>
              <a:rPr lang="en-US" b="1" dirty="0" smtClean="0">
                <a:latin typeface="Courier New"/>
                <a:cs typeface="Courier New"/>
              </a:rPr>
              <a:t>Show</a:t>
            </a:r>
            <a:r>
              <a:rPr lang="en-US" dirty="0" smtClean="0"/>
              <a:t> instances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273" y="4238752"/>
            <a:ext cx="262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b="1" dirty="0" smtClean="0">
                <a:latin typeface="Courier New"/>
                <a:cs typeface="Courier New"/>
              </a:rPr>
              <a:t>Show</a:t>
            </a:r>
            <a:r>
              <a:rPr lang="en-US" dirty="0" smtClean="0"/>
              <a:t>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4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Front End: Lexical Analysis</a:t>
            </a:r>
          </a:p>
        </p:txBody>
      </p:sp>
      <p:grpSp>
        <p:nvGrpSpPr>
          <p:cNvPr id="20482" name="Group 29"/>
          <p:cNvGrpSpPr>
            <a:grpSpLocks/>
          </p:cNvGrpSpPr>
          <p:nvPr/>
        </p:nvGrpSpPr>
        <p:grpSpPr bwMode="auto">
          <a:xfrm>
            <a:off x="2057400" y="2590800"/>
            <a:ext cx="5257800" cy="381000"/>
            <a:chOff x="1248" y="2496"/>
            <a:chExt cx="3312" cy="240"/>
          </a:xfrm>
        </p:grpSpPr>
        <p:sp>
          <p:nvSpPr>
            <p:cNvPr id="20493" name="Rectangle 5"/>
            <p:cNvSpPr>
              <a:spLocks noChangeArrowheads="1"/>
            </p:cNvSpPr>
            <p:nvPr/>
          </p:nvSpPr>
          <p:spPr bwMode="auto">
            <a:xfrm>
              <a:off x="1248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20494" name="Rectangle 6"/>
            <p:cNvSpPr>
              <a:spLocks noChangeArrowheads="1"/>
            </p:cNvSpPr>
            <p:nvPr/>
          </p:nvSpPr>
          <p:spPr bwMode="auto">
            <a:xfrm>
              <a:off x="1392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20495" name="Rectangle 7"/>
            <p:cNvSpPr>
              <a:spLocks noChangeArrowheads="1"/>
            </p:cNvSpPr>
            <p:nvPr/>
          </p:nvSpPr>
          <p:spPr bwMode="auto">
            <a:xfrm>
              <a:off x="1536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0496" name="Rectangle 8"/>
            <p:cNvSpPr>
              <a:spLocks noChangeArrowheads="1"/>
            </p:cNvSpPr>
            <p:nvPr/>
          </p:nvSpPr>
          <p:spPr bwMode="auto">
            <a:xfrm>
              <a:off x="1680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20497" name="Rectangle 9"/>
            <p:cNvSpPr>
              <a:spLocks noChangeArrowheads="1"/>
            </p:cNvSpPr>
            <p:nvPr/>
          </p:nvSpPr>
          <p:spPr bwMode="auto">
            <a:xfrm>
              <a:off x="1824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20498" name="Rectangle 10"/>
            <p:cNvSpPr>
              <a:spLocks noChangeArrowheads="1"/>
            </p:cNvSpPr>
            <p:nvPr/>
          </p:nvSpPr>
          <p:spPr bwMode="auto">
            <a:xfrm>
              <a:off x="1968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Rectangle 11"/>
            <p:cNvSpPr>
              <a:spLocks noChangeArrowheads="1"/>
            </p:cNvSpPr>
            <p:nvPr/>
          </p:nvSpPr>
          <p:spPr bwMode="auto">
            <a:xfrm>
              <a:off x="2112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20500" name="Rectangle 12"/>
            <p:cNvSpPr>
              <a:spLocks noChangeArrowheads="1"/>
            </p:cNvSpPr>
            <p:nvPr/>
          </p:nvSpPr>
          <p:spPr bwMode="auto">
            <a:xfrm>
              <a:off x="2256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20501" name="Rectangle 13"/>
            <p:cNvSpPr>
              <a:spLocks noChangeArrowheads="1"/>
            </p:cNvSpPr>
            <p:nvPr/>
          </p:nvSpPr>
          <p:spPr bwMode="auto">
            <a:xfrm>
              <a:off x="2400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20502" name="Rectangle 14"/>
            <p:cNvSpPr>
              <a:spLocks noChangeArrowheads="1"/>
            </p:cNvSpPr>
            <p:nvPr/>
          </p:nvSpPr>
          <p:spPr bwMode="auto">
            <a:xfrm>
              <a:off x="2544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20503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20504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20505" name="Rectangle 18"/>
            <p:cNvSpPr>
              <a:spLocks noChangeArrowheads="1"/>
            </p:cNvSpPr>
            <p:nvPr/>
          </p:nvSpPr>
          <p:spPr bwMode="auto">
            <a:xfrm>
              <a:off x="2976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Rectangle 19"/>
            <p:cNvSpPr>
              <a:spLocks noChangeArrowheads="1"/>
            </p:cNvSpPr>
            <p:nvPr/>
          </p:nvSpPr>
          <p:spPr bwMode="auto">
            <a:xfrm>
              <a:off x="3120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20507" name="Rectangle 20"/>
            <p:cNvSpPr>
              <a:spLocks noChangeArrowheads="1"/>
            </p:cNvSpPr>
            <p:nvPr/>
          </p:nvSpPr>
          <p:spPr bwMode="auto">
            <a:xfrm>
              <a:off x="3264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20508" name="Rectangle 21"/>
            <p:cNvSpPr>
              <a:spLocks noChangeArrowheads="1"/>
            </p:cNvSpPr>
            <p:nvPr/>
          </p:nvSpPr>
          <p:spPr bwMode="auto">
            <a:xfrm>
              <a:off x="3408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20509" name="Rectangle 22"/>
            <p:cNvSpPr>
              <a:spLocks noChangeArrowheads="1"/>
            </p:cNvSpPr>
            <p:nvPr/>
          </p:nvSpPr>
          <p:spPr bwMode="auto">
            <a:xfrm>
              <a:off x="3552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Rectangle 23"/>
            <p:cNvSpPr>
              <a:spLocks noChangeArrowheads="1"/>
            </p:cNvSpPr>
            <p:nvPr/>
          </p:nvSpPr>
          <p:spPr bwMode="auto">
            <a:xfrm>
              <a:off x="3696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{</a:t>
              </a:r>
            </a:p>
          </p:txBody>
        </p:sp>
        <p:sp>
          <p:nvSpPr>
            <p:cNvPr id="20511" name="Rectangle 24"/>
            <p:cNvSpPr>
              <a:spLocks noChangeArrowheads="1"/>
            </p:cNvSpPr>
            <p:nvPr/>
          </p:nvSpPr>
          <p:spPr bwMode="auto">
            <a:xfrm>
              <a:off x="3840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Rectangle 25"/>
            <p:cNvSpPr>
              <a:spLocks noChangeArrowheads="1"/>
            </p:cNvSpPr>
            <p:nvPr/>
          </p:nvSpPr>
          <p:spPr bwMode="auto">
            <a:xfrm>
              <a:off x="3984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20513" name="Rectangle 26"/>
            <p:cNvSpPr>
              <a:spLocks noChangeArrowheads="1"/>
            </p:cNvSpPr>
            <p:nvPr/>
          </p:nvSpPr>
          <p:spPr bwMode="auto">
            <a:xfrm>
              <a:off x="4128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20514" name="Rectangle 27"/>
            <p:cNvSpPr>
              <a:spLocks noChangeArrowheads="1"/>
            </p:cNvSpPr>
            <p:nvPr/>
          </p:nvSpPr>
          <p:spPr bwMode="auto">
            <a:xfrm>
              <a:off x="4272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20515" name="Rectangle 28"/>
            <p:cNvSpPr>
              <a:spLocks noChangeArrowheads="1"/>
            </p:cNvSpPr>
            <p:nvPr/>
          </p:nvSpPr>
          <p:spPr bwMode="auto">
            <a:xfrm>
              <a:off x="4416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…</a:t>
              </a:r>
            </a:p>
          </p:txBody>
        </p:sp>
      </p:grpSp>
      <p:sp>
        <p:nvSpPr>
          <p:cNvPr id="20483" name="Rectangle 30"/>
          <p:cNvSpPr>
            <a:spLocks noChangeArrowheads="1"/>
          </p:cNvSpPr>
          <p:nvPr/>
        </p:nvSpPr>
        <p:spPr bwMode="auto">
          <a:xfrm>
            <a:off x="1981200" y="51054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class</a:t>
            </a:r>
          </a:p>
        </p:txBody>
      </p:sp>
      <p:sp>
        <p:nvSpPr>
          <p:cNvPr id="20484" name="Rectangle 31"/>
          <p:cNvSpPr>
            <a:spLocks noChangeArrowheads="1"/>
          </p:cNvSpPr>
          <p:nvPr/>
        </p:nvSpPr>
        <p:spPr bwMode="auto">
          <a:xfrm>
            <a:off x="2895600" y="51054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public</a:t>
            </a:r>
          </a:p>
        </p:txBody>
      </p:sp>
      <p:sp>
        <p:nvSpPr>
          <p:cNvPr id="20485" name="Rectangle 32"/>
          <p:cNvSpPr>
            <a:spLocks noChangeArrowheads="1"/>
          </p:cNvSpPr>
          <p:nvPr/>
        </p:nvSpPr>
        <p:spPr bwMode="auto">
          <a:xfrm>
            <a:off x="3810000" y="5105400"/>
            <a:ext cx="1447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name(</a:t>
            </a:r>
            <a:r>
              <a:rPr lang="ja-JP" altLang="en-US"/>
              <a:t>“</a:t>
            </a:r>
            <a:r>
              <a:rPr lang="en-US" altLang="ja-JP"/>
              <a:t>Foo</a:t>
            </a:r>
            <a:r>
              <a:rPr lang="ja-JP" altLang="en-US"/>
              <a:t>”</a:t>
            </a:r>
            <a:r>
              <a:rPr lang="en-US" altLang="ja-JP"/>
              <a:t>)</a:t>
            </a:r>
            <a:endParaRPr lang="en-US"/>
          </a:p>
        </p:txBody>
      </p:sp>
      <p:sp>
        <p:nvSpPr>
          <p:cNvPr id="20486" name="Rectangle 33"/>
          <p:cNvSpPr>
            <a:spLocks noChangeArrowheads="1"/>
          </p:cNvSpPr>
          <p:nvPr/>
        </p:nvSpPr>
        <p:spPr bwMode="auto">
          <a:xfrm>
            <a:off x="5486400" y="5105400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left-brack</a:t>
            </a:r>
          </a:p>
        </p:txBody>
      </p:sp>
      <p:sp>
        <p:nvSpPr>
          <p:cNvPr id="20487" name="Rectangle 34"/>
          <p:cNvSpPr>
            <a:spLocks noChangeArrowheads="1"/>
          </p:cNvSpPr>
          <p:nvPr/>
        </p:nvSpPr>
        <p:spPr bwMode="auto">
          <a:xfrm>
            <a:off x="6858000" y="51054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type-int</a:t>
            </a:r>
          </a:p>
        </p:txBody>
      </p:sp>
      <p:sp>
        <p:nvSpPr>
          <p:cNvPr id="20488" name="Text Box 35"/>
          <p:cNvSpPr txBox="1">
            <a:spLocks noChangeArrowheads="1"/>
          </p:cNvSpPr>
          <p:nvPr/>
        </p:nvSpPr>
        <p:spPr bwMode="auto">
          <a:xfrm>
            <a:off x="7908925" y="49895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…</a:t>
            </a:r>
          </a:p>
        </p:txBody>
      </p:sp>
      <p:sp>
        <p:nvSpPr>
          <p:cNvPr id="20489" name="AutoShape 36"/>
          <p:cNvSpPr>
            <a:spLocks noChangeArrowheads="1"/>
          </p:cNvSpPr>
          <p:nvPr/>
        </p:nvSpPr>
        <p:spPr bwMode="auto">
          <a:xfrm>
            <a:off x="4267200" y="3505200"/>
            <a:ext cx="762000" cy="11430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lexer</a:t>
            </a:r>
          </a:p>
        </p:txBody>
      </p:sp>
      <p:sp>
        <p:nvSpPr>
          <p:cNvPr id="20490" name="Text Box 38"/>
          <p:cNvSpPr txBox="1">
            <a:spLocks noChangeArrowheads="1"/>
          </p:cNvSpPr>
          <p:nvPr/>
        </p:nvSpPr>
        <p:spPr bwMode="auto">
          <a:xfrm>
            <a:off x="288925" y="2551113"/>
            <a:ext cx="1162050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ascii form</a:t>
            </a:r>
          </a:p>
        </p:txBody>
      </p:sp>
      <p:sp>
        <p:nvSpPr>
          <p:cNvPr id="20491" name="Text Box 39"/>
          <p:cNvSpPr txBox="1">
            <a:spLocks noChangeArrowheads="1"/>
          </p:cNvSpPr>
          <p:nvPr/>
        </p:nvSpPr>
        <p:spPr bwMode="auto">
          <a:xfrm>
            <a:off x="304800" y="5043488"/>
            <a:ext cx="114300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 smtClean="0"/>
              <a:t>"tokens"</a:t>
            </a:r>
            <a:endParaRPr lang="en-US" sz="1800" dirty="0"/>
          </a:p>
        </p:txBody>
      </p:sp>
      <p:sp>
        <p:nvSpPr>
          <p:cNvPr id="20492" name="Text Box 40"/>
          <p:cNvSpPr txBox="1">
            <a:spLocks noChangeArrowheads="1"/>
          </p:cNvSpPr>
          <p:nvPr/>
        </p:nvSpPr>
        <p:spPr bwMode="auto">
          <a:xfrm>
            <a:off x="2940050" y="6034088"/>
            <a:ext cx="3862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solidFill>
                  <a:srgbClr val="000000"/>
                </a:solidFill>
              </a:rPr>
              <a:t>What are the tokens for </a:t>
            </a:r>
            <a:r>
              <a:rPr lang="en-US" sz="1800" dirty="0" err="1" smtClean="0">
                <a:solidFill>
                  <a:srgbClr val="000000"/>
                </a:solidFill>
              </a:rPr>
              <a:t>ThreeAddr</a:t>
            </a:r>
            <a:r>
              <a:rPr lang="en-US" sz="1800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028809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Tokens for </a:t>
            </a:r>
            <a:r>
              <a:rPr lang="en-US" dirty="0" err="1" smtClean="0"/>
              <a:t>ThreeAddr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240" y="2219087"/>
            <a:ext cx="2447117" cy="39703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sk-SK" b="1" dirty="0" smtClean="0">
                <a:latin typeface="Courier New"/>
                <a:cs typeface="Courier New"/>
              </a:rPr>
              <a:t>	mov R0 #99;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	mov Rx R0;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0:	mov R1 #0;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	sub R2 Rx R1;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	brnz R2 #2;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	mov R2 #0;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	jmp #3;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2:	mov R2 #1;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3:	brz R2 #1;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	mov R3 #1;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	sub R4 Rx R3;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	mov Rx R4;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   jmp #0;</a:t>
            </a:r>
          </a:p>
          <a:p>
            <a:r>
              <a:rPr lang="sk-SK" b="1" dirty="0" smtClean="0">
                <a:latin typeface="Courier New"/>
                <a:cs typeface="Courier New"/>
              </a:rPr>
              <a:t>1: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51107" y="1902591"/>
            <a:ext cx="5259028" cy="2862323"/>
          </a:xfrm>
          <a:prstGeom prst="rect">
            <a:avLst/>
          </a:prstGeom>
          <a:solidFill>
            <a:srgbClr val="9BFFFF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data Token = MOV | LOAD | STORE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| ADD | SUB | DIV | MUL 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| NEGATE | EQUAL | NOT 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| GTHAN | JMP | BRZ | BRNZ 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| BRGT | BRGE | READ 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| WRITE | CALL | RET 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| EXIT | REG String 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| LIT </a:t>
            </a:r>
            <a:r>
              <a:rPr lang="en-US" b="1" dirty="0" err="1" smtClean="0">
                <a:latin typeface="Courier New"/>
                <a:cs typeface="Courier New"/>
              </a:rPr>
              <a:t>Int</a:t>
            </a:r>
            <a:r>
              <a:rPr lang="en-US" b="1" dirty="0" smtClean="0">
                <a:latin typeface="Courier New"/>
                <a:cs typeface="Courier New"/>
              </a:rPr>
              <a:t> | </a:t>
            </a:r>
            <a:r>
              <a:rPr lang="en-US" b="1" dirty="0" err="1" smtClean="0">
                <a:latin typeface="Courier New"/>
                <a:cs typeface="Courier New"/>
              </a:rPr>
              <a:t>FPtok</a:t>
            </a:r>
            <a:r>
              <a:rPr lang="en-US" b="1" dirty="0" smtClean="0">
                <a:latin typeface="Courier New"/>
                <a:cs typeface="Courier New"/>
              </a:rPr>
              <a:t> | </a:t>
            </a:r>
            <a:r>
              <a:rPr lang="en-US" b="1" dirty="0" err="1" smtClean="0">
                <a:latin typeface="Courier New"/>
                <a:cs typeface="Courier New"/>
              </a:rPr>
              <a:t>SPtok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| </a:t>
            </a:r>
            <a:r>
              <a:rPr lang="en-US" b="1" dirty="0" err="1" smtClean="0">
                <a:latin typeface="Courier New"/>
                <a:cs typeface="Courier New"/>
              </a:rPr>
              <a:t>BPtok</a:t>
            </a:r>
            <a:r>
              <a:rPr lang="en-US" b="1" dirty="0" smtClean="0">
                <a:latin typeface="Courier New"/>
                <a:cs typeface="Courier New"/>
              </a:rPr>
              <a:t> | SEMICOL | COLON 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| ENDOFINPUT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34258" y="5188744"/>
            <a:ext cx="5970698" cy="1200329"/>
          </a:xfrm>
          <a:prstGeom prst="rect">
            <a:avLst/>
          </a:prstGeom>
          <a:solidFill>
            <a:srgbClr val="FF879B"/>
          </a:solidFill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λ</a:t>
            </a:r>
            <a:r>
              <a:rPr lang="en-US" b="1" dirty="0" smtClean="0">
                <a:latin typeface="Courier New"/>
                <a:cs typeface="Courier New"/>
              </a:rPr>
              <a:t>&gt; </a:t>
            </a:r>
            <a:r>
              <a:rPr lang="en-US" b="1" dirty="0" err="1" smtClean="0">
                <a:latin typeface="Courier New"/>
                <a:cs typeface="Courier New"/>
              </a:rPr>
              <a:t>lexer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foobar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Just [MOV,REG "0",LIT 99,SEMICOL,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  MOV,REG "</a:t>
            </a:r>
            <a:r>
              <a:rPr lang="en-US" b="1" dirty="0" err="1" smtClean="0">
                <a:latin typeface="Courier New"/>
                <a:cs typeface="Courier New"/>
              </a:rPr>
              <a:t>x",REG</a:t>
            </a:r>
            <a:r>
              <a:rPr lang="en-US" b="1" dirty="0" smtClean="0">
                <a:latin typeface="Courier New"/>
                <a:cs typeface="Courier New"/>
              </a:rPr>
              <a:t> "0",SEMICOL,</a:t>
            </a:r>
          </a:p>
          <a:p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            LIT 0,</a:t>
            </a:r>
            <a:r>
              <a:rPr lang="is-IS" b="1" dirty="0" smtClean="0">
                <a:latin typeface="Courier New"/>
                <a:cs typeface="Courier New"/>
              </a:rPr>
              <a:t>…</a:t>
            </a:r>
            <a:r>
              <a:rPr lang="en-US" b="1" dirty="0" smtClean="0">
                <a:latin typeface="Courier New"/>
                <a:cs typeface="Courier New"/>
              </a:rPr>
              <a:t>,ENDOFINPUT]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3933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Lexer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5473" y="1866507"/>
            <a:ext cx="6559738" cy="4247317"/>
          </a:xfrm>
          <a:prstGeom prst="rect">
            <a:avLst/>
          </a:prstGeom>
          <a:solidFill>
            <a:srgbClr val="FF879B"/>
          </a:solidFill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lexer</a:t>
            </a:r>
            <a:r>
              <a:rPr lang="en-US" b="1" dirty="0" smtClean="0">
                <a:latin typeface="Courier New"/>
                <a:cs typeface="Courier New"/>
              </a:rPr>
              <a:t> :: String -&gt; Maybe [Token]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lexer</a:t>
            </a:r>
            <a:r>
              <a:rPr lang="en-US" b="1" dirty="0" smtClean="0">
                <a:latin typeface="Courier New"/>
                <a:cs typeface="Courier New"/>
              </a:rPr>
              <a:t> [] = return [ENDOFINPUT]</a:t>
            </a:r>
          </a:p>
          <a:p>
            <a:r>
              <a:rPr lang="en-US" b="1" dirty="0" err="1" smtClean="0">
                <a:latin typeface="Courier New"/>
                <a:cs typeface="Courier New"/>
              </a:rPr>
              <a:t>lexer</a:t>
            </a:r>
            <a:r>
              <a:rPr lang="en-US" b="1" dirty="0" smtClean="0">
                <a:latin typeface="Courier New"/>
                <a:cs typeface="Courier New"/>
              </a:rPr>
              <a:t> ('/':'/':</a:t>
            </a:r>
            <a:r>
              <a:rPr lang="en-US" b="1" dirty="0" err="1" smtClean="0">
                <a:latin typeface="Courier New"/>
                <a:cs typeface="Courier New"/>
              </a:rPr>
              <a:t>cs</a:t>
            </a:r>
            <a:r>
              <a:rPr lang="en-US" b="1" dirty="0" smtClean="0">
                <a:latin typeface="Courier New"/>
                <a:cs typeface="Courier New"/>
              </a:rPr>
              <a:t>) = </a:t>
            </a:r>
            <a:r>
              <a:rPr lang="en-US" b="1" dirty="0" err="1" smtClean="0">
                <a:latin typeface="Courier New"/>
                <a:cs typeface="Courier New"/>
              </a:rPr>
              <a:t>consumeLine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cs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err="1" smtClean="0">
                <a:latin typeface="Courier New"/>
                <a:cs typeface="Courier New"/>
              </a:rPr>
              <a:t>lexer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c:cs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| </a:t>
            </a:r>
            <a:r>
              <a:rPr lang="en-US" b="1" dirty="0" err="1" smtClean="0">
                <a:latin typeface="Courier New"/>
                <a:cs typeface="Courier New"/>
              </a:rPr>
              <a:t>isSpace</a:t>
            </a:r>
            <a:r>
              <a:rPr lang="en-US" b="1" dirty="0" smtClean="0">
                <a:latin typeface="Courier New"/>
                <a:cs typeface="Courier New"/>
              </a:rPr>
              <a:t> c = </a:t>
            </a:r>
            <a:r>
              <a:rPr lang="en-US" b="1" dirty="0" err="1" smtClean="0">
                <a:latin typeface="Courier New"/>
                <a:cs typeface="Courier New"/>
              </a:rPr>
              <a:t>lexer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cs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| </a:t>
            </a:r>
            <a:r>
              <a:rPr lang="en-US" b="1" dirty="0" err="1" smtClean="0">
                <a:latin typeface="Courier New"/>
                <a:cs typeface="Courier New"/>
              </a:rPr>
              <a:t>isAlpha</a:t>
            </a:r>
            <a:r>
              <a:rPr lang="en-US" b="1" dirty="0" smtClean="0">
                <a:latin typeface="Courier New"/>
                <a:cs typeface="Courier New"/>
              </a:rPr>
              <a:t> c = </a:t>
            </a:r>
            <a:r>
              <a:rPr lang="en-US" b="1" dirty="0" err="1" smtClean="0">
                <a:latin typeface="Courier New"/>
                <a:cs typeface="Courier New"/>
              </a:rPr>
              <a:t>lexAlpha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c:cs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| </a:t>
            </a:r>
            <a:r>
              <a:rPr lang="en-US" b="1" dirty="0" err="1" smtClean="0">
                <a:latin typeface="Courier New"/>
                <a:cs typeface="Courier New"/>
              </a:rPr>
              <a:t>isDigit</a:t>
            </a:r>
            <a:r>
              <a:rPr lang="en-US" b="1" dirty="0" smtClean="0">
                <a:latin typeface="Courier New"/>
                <a:cs typeface="Courier New"/>
              </a:rPr>
              <a:t> c = </a:t>
            </a:r>
            <a:r>
              <a:rPr lang="en-US" b="1" dirty="0" err="1" smtClean="0">
                <a:latin typeface="Courier New"/>
                <a:cs typeface="Courier New"/>
              </a:rPr>
              <a:t>lexNum</a:t>
            </a:r>
            <a:r>
              <a:rPr lang="en-US" b="1" dirty="0" smtClean="0">
                <a:latin typeface="Courier New"/>
                <a:cs typeface="Courier New"/>
              </a:rPr>
              <a:t> (</a:t>
            </a:r>
            <a:r>
              <a:rPr lang="en-US" b="1" dirty="0" err="1" smtClean="0">
                <a:latin typeface="Courier New"/>
                <a:cs typeface="Courier New"/>
              </a:rPr>
              <a:t>c:cs</a:t>
            </a:r>
            <a:r>
              <a:rPr lang="en-US" b="1" dirty="0" smtClean="0">
                <a:latin typeface="Courier New"/>
                <a:cs typeface="Courier New"/>
              </a:rPr>
              <a:t>)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| c==';'    = do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              rest &lt;- </a:t>
            </a:r>
            <a:r>
              <a:rPr lang="en-US" b="1" dirty="0" err="1" smtClean="0">
                <a:latin typeface="Courier New"/>
                <a:cs typeface="Courier New"/>
              </a:rPr>
              <a:t>lexer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cs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                return $ SEMICOL : rest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| c==':'    = do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                 rest &lt;- </a:t>
            </a:r>
            <a:r>
              <a:rPr lang="en-US" b="1" dirty="0" err="1" smtClean="0">
                <a:latin typeface="Courier New"/>
                <a:cs typeface="Courier New"/>
              </a:rPr>
              <a:t>lexer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cs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                 return $ COLON : rest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     | c=='#'    = </a:t>
            </a:r>
            <a:r>
              <a:rPr lang="en-US" b="1" dirty="0" err="1" smtClean="0">
                <a:latin typeface="Courier New"/>
                <a:cs typeface="Courier New"/>
              </a:rPr>
              <a:t>lexNum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cs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     | otherwise = Nothing</a:t>
            </a:r>
            <a:endParaRPr lang="en-US" b="1" dirty="0">
              <a:latin typeface="Courier New"/>
              <a:cs typeface="Courier Ne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75791" y="2073094"/>
            <a:ext cx="2102153" cy="1927102"/>
            <a:chOff x="6875791" y="2073094"/>
            <a:chExt cx="2102153" cy="1927102"/>
          </a:xfrm>
          <a:solidFill>
            <a:srgbClr val="FFFF00"/>
          </a:solidFill>
        </p:grpSpPr>
        <p:sp>
          <p:nvSpPr>
            <p:cNvPr id="7" name="Oval Callout 6"/>
            <p:cNvSpPr/>
            <p:nvPr/>
          </p:nvSpPr>
          <p:spPr>
            <a:xfrm>
              <a:off x="6875791" y="2073094"/>
              <a:ext cx="2087555" cy="1927102"/>
            </a:xfrm>
            <a:prstGeom prst="wedgeEllipseCallout">
              <a:avLst>
                <a:gd name="adj1" fmla="val -229224"/>
                <a:gd name="adj2" fmla="val 48106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6890389" y="2073094"/>
              <a:ext cx="2087555" cy="1927102"/>
            </a:xfrm>
            <a:prstGeom prst="wedgeEllipseCallout">
              <a:avLst>
                <a:gd name="adj1" fmla="val -211043"/>
                <a:gd name="adj2" fmla="val 74621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do? return?</a:t>
              </a:r>
              <a:endParaRPr lang="en-US" sz="2400" b="1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" name="Oval Callout 8"/>
          <p:cNvSpPr/>
          <p:nvPr/>
        </p:nvSpPr>
        <p:spPr>
          <a:xfrm>
            <a:off x="6875791" y="4638913"/>
            <a:ext cx="2087555" cy="1927102"/>
          </a:xfrm>
          <a:prstGeom prst="wedgeEllipseCallout">
            <a:avLst>
              <a:gd name="adj1" fmla="val -196358"/>
              <a:gd name="adj2" fmla="val 16288"/>
            </a:avLst>
          </a:prstGeom>
          <a:solidFill>
            <a:srgbClr val="9B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92934"/>
                </a:solidFill>
              </a:rPr>
              <a:t>what input might generate </a:t>
            </a:r>
            <a:r>
              <a:rPr lang="en-US" b="1" dirty="0" smtClean="0">
                <a:solidFill>
                  <a:srgbClr val="292934"/>
                </a:solidFill>
                <a:latin typeface="Courier New"/>
                <a:cs typeface="Courier New"/>
              </a:rPr>
              <a:t>Nothing</a:t>
            </a:r>
            <a:r>
              <a:rPr lang="en-US" dirty="0" smtClean="0">
                <a:solidFill>
                  <a:srgbClr val="292934"/>
                </a:solidFill>
                <a:latin typeface="+mj-lt"/>
                <a:cs typeface="Courier New"/>
              </a:rPr>
              <a:t>?</a:t>
            </a:r>
            <a:endParaRPr lang="en-US" dirty="0">
              <a:solidFill>
                <a:srgbClr val="292934"/>
              </a:solidFill>
              <a:latin typeface="+mj-lt"/>
              <a:cs typeface="Courier New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4437877" y="577197"/>
            <a:ext cx="4248923" cy="1927102"/>
          </a:xfrm>
          <a:prstGeom prst="wedgeEllipseCallout">
            <a:avLst>
              <a:gd name="adj1" fmla="val -52682"/>
              <a:gd name="adj2" fmla="val 147348"/>
            </a:avLst>
          </a:prstGeom>
          <a:solidFill>
            <a:srgbClr val="FF411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92934"/>
                </a:solidFill>
              </a:rPr>
              <a:t>Notation Alert!</a:t>
            </a:r>
          </a:p>
          <a:p>
            <a:pPr algn="ctr"/>
            <a:r>
              <a:rPr lang="en-US" sz="2800" b="1" dirty="0" smtClean="0">
                <a:solidFill>
                  <a:srgbClr val="292934"/>
                </a:solidFill>
                <a:latin typeface="Courier New"/>
                <a:cs typeface="Courier New"/>
              </a:rPr>
              <a:t>f $ g x </a:t>
            </a:r>
            <a:r>
              <a:rPr lang="en-US" sz="2800" dirty="0" smtClean="0">
                <a:solidFill>
                  <a:srgbClr val="292934"/>
                </a:solidFill>
              </a:rPr>
              <a:t>is </a:t>
            </a:r>
          </a:p>
          <a:p>
            <a:pPr algn="ctr"/>
            <a:r>
              <a:rPr lang="en-US" sz="2800" b="1" dirty="0">
                <a:solidFill>
                  <a:srgbClr val="292934"/>
                </a:solidFill>
                <a:latin typeface="Courier New"/>
                <a:cs typeface="Courier New"/>
              </a:rPr>
              <a:t> </a:t>
            </a:r>
            <a:r>
              <a:rPr lang="en-US" sz="2800" b="1" dirty="0" smtClean="0">
                <a:solidFill>
                  <a:srgbClr val="292934"/>
                </a:solidFill>
                <a:latin typeface="Courier New"/>
                <a:cs typeface="Courier New"/>
              </a:rPr>
              <a:t>     f (g x)</a:t>
            </a:r>
            <a:endParaRPr lang="en-US" sz="2800" b="1" dirty="0">
              <a:solidFill>
                <a:srgbClr val="292934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51722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1471</TotalTime>
  <Words>1259</Words>
  <Application>Microsoft Macintosh PowerPoint</Application>
  <PresentationFormat>On-screen Show (4:3)</PresentationFormat>
  <Paragraphs>226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Lexing</vt:lpstr>
      <vt:lpstr>Announcements</vt:lpstr>
      <vt:lpstr>The "Three Address Code" Language</vt:lpstr>
      <vt:lpstr>"Three Address Code Language" (also)</vt:lpstr>
      <vt:lpstr>Front End Types</vt:lpstr>
      <vt:lpstr>Running the front end</vt:lpstr>
      <vt:lpstr>Front End: Lexical Analysis</vt:lpstr>
      <vt:lpstr>Tokens for ThreeAddr</vt:lpstr>
      <vt:lpstr>The Lexer</vt:lpstr>
      <vt:lpstr>Errors</vt:lpstr>
      <vt:lpstr>Errors</vt:lpstr>
      <vt:lpstr>Maybe</vt:lpstr>
      <vt:lpstr>Monads in Haskell</vt:lpstr>
      <vt:lpstr>Maybe as a Monad</vt:lpstr>
      <vt:lpstr>Do-notation</vt:lpstr>
      <vt:lpstr>Do-notation</vt:lpstr>
      <vt:lpstr>Monad Laws</vt:lpstr>
      <vt:lpstr>Maybe</vt:lpstr>
      <vt:lpstr>Representing Errors</vt:lpstr>
      <vt:lpstr>Checked as a Monad</vt:lpstr>
    </vt:vector>
  </TitlesOfParts>
  <Company>University of Missouri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Lexing</dc:title>
  <dc:creator>William Harrison</dc:creator>
  <cp:lastModifiedBy>William Harrison</cp:lastModifiedBy>
  <cp:revision>13</cp:revision>
  <dcterms:created xsi:type="dcterms:W3CDTF">2018-01-19T15:38:25Z</dcterms:created>
  <dcterms:modified xsi:type="dcterms:W3CDTF">2018-01-20T16:10:01Z</dcterms:modified>
</cp:coreProperties>
</file>