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66" r:id="rId3"/>
    <p:sldId id="257" r:id="rId4"/>
    <p:sldId id="267" r:id="rId5"/>
    <p:sldId id="260" r:id="rId6"/>
    <p:sldId id="263" r:id="rId7"/>
    <p:sldId id="258" r:id="rId8"/>
    <p:sldId id="259" r:id="rId9"/>
    <p:sldId id="268" r:id="rId10"/>
    <p:sldId id="269" r:id="rId11"/>
    <p:sldId id="261" r:id="rId12"/>
    <p:sldId id="270" r:id="rId13"/>
    <p:sldId id="262" r:id="rId14"/>
    <p:sldId id="271" r:id="rId15"/>
    <p:sldId id="264" r:id="rId16"/>
    <p:sldId id="265" r:id="rId17"/>
    <p:sldId id="273" r:id="rId18"/>
    <p:sldId id="274" r:id="rId19"/>
    <p:sldId id="276" r:id="rId20"/>
    <p:sldId id="277" r:id="rId21"/>
    <p:sldId id="275" r:id="rId22"/>
    <p:sldId id="27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EE7E6"/>
    <a:srgbClr val="99CCCC"/>
    <a:srgbClr val="FF0000"/>
    <a:srgbClr val="D7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F8A12-F8FB-314A-82C1-6D9643D5BB35}" type="datetimeFigureOut">
              <a:rPr lang="en-US" smtClean="0"/>
              <a:pPr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BC52-555E-0C4D-8D7D-1B239DA85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2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3BC52-555E-0C4D-8D7D-1B239DA8578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3A4A3167-E783-4493-99DF-B9629CE0CD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1F06E-457A-4357-9484-8B5157E132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90500"/>
            <a:ext cx="2019300" cy="5753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90500"/>
            <a:ext cx="5905500" cy="5753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955EB-7590-4E74-9A3D-1E53EB8895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B59C5-AA07-4B29-B3C7-7ADE91734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AFD25-9C53-4353-885E-D4D27727B6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8CBDD-2B38-426E-A06C-F29D4B17FE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B124E-DFE1-4625-9A02-C1F762FE83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109A3-A59E-4F5B-AC25-EE2EA41C9E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91FA7-0AAD-4595-96CD-0D6F2CA7E0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2B573-C518-4A92-AB90-E92543BD00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F1CC8-6D61-4D41-A971-A5A0E0503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BA124094-897D-4695-B65B-BEADCDC225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¢"/>
        <a:defRPr sz="300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l"/>
        <a:defRPr sz="2800">
          <a:solidFill>
            <a:schemeClr val="tx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arrisonWL@missouri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CS4430/7430 </a:t>
            </a:r>
            <a:br>
              <a:rPr lang="en-US" sz="4400" dirty="0" smtClean="0"/>
            </a:br>
            <a:r>
              <a:rPr lang="en-US" sz="3600" dirty="0" smtClean="0"/>
              <a:t>Introduction to Compiler Construction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 William Harrison</a:t>
            </a:r>
          </a:p>
          <a:p>
            <a:pPr eaLnBrk="1" hangingPunct="1"/>
            <a:r>
              <a:rPr lang="en-US" dirty="0" smtClean="0"/>
              <a:t>Spring </a:t>
            </a:r>
            <a:r>
              <a:rPr lang="en-US" dirty="0" smtClean="0"/>
              <a:t>2017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2"/>
              </a:rPr>
              <a:t>HarrisonWL@missouri.edu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parsing does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2286000" y="2133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class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200400" y="2133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114800" y="2133600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name(“Foo”)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5791200" y="21336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left-brack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7162800" y="2133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type-int</a:t>
            </a:r>
          </a:p>
        </p:txBody>
      </p: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505200" y="4343400"/>
            <a:ext cx="3581400" cy="1066800"/>
            <a:chOff x="2064" y="2592"/>
            <a:chExt cx="2256" cy="672"/>
          </a:xfrm>
        </p:grpSpPr>
        <p:sp>
          <p:nvSpPr>
            <p:cNvPr id="21517" name="Rectangle 9"/>
            <p:cNvSpPr>
              <a:spLocks noChangeArrowheads="1"/>
            </p:cNvSpPr>
            <p:nvPr/>
          </p:nvSpPr>
          <p:spPr bwMode="auto">
            <a:xfrm>
              <a:off x="2640" y="2592"/>
              <a:ext cx="91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CLASSDECL</a:t>
              </a:r>
            </a:p>
          </p:txBody>
        </p:sp>
        <p:sp>
          <p:nvSpPr>
            <p:cNvPr id="21518" name="Rectangle 10"/>
            <p:cNvSpPr>
              <a:spLocks noChangeArrowheads="1"/>
            </p:cNvSpPr>
            <p:nvPr/>
          </p:nvSpPr>
          <p:spPr bwMode="auto">
            <a:xfrm>
              <a:off x="2064" y="3072"/>
              <a:ext cx="4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public</a:t>
              </a:r>
            </a:p>
          </p:txBody>
        </p:sp>
        <p:sp>
          <p:nvSpPr>
            <p:cNvPr id="21519" name="Rectangle 11"/>
            <p:cNvSpPr>
              <a:spLocks noChangeArrowheads="1"/>
            </p:cNvSpPr>
            <p:nvPr/>
          </p:nvSpPr>
          <p:spPr bwMode="auto">
            <a:xfrm>
              <a:off x="2688" y="3072"/>
              <a:ext cx="91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name(“Foo”)</a:t>
              </a:r>
            </a:p>
          </p:txBody>
        </p:sp>
        <p:sp>
          <p:nvSpPr>
            <p:cNvPr id="21520" name="Line 14"/>
            <p:cNvSpPr>
              <a:spLocks noChangeShapeType="1"/>
            </p:cNvSpPr>
            <p:nvPr/>
          </p:nvSpPr>
          <p:spPr bwMode="auto">
            <a:xfrm flipH="1">
              <a:off x="2352" y="278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5"/>
            <p:cNvSpPr>
              <a:spLocks noChangeShapeType="1"/>
            </p:cNvSpPr>
            <p:nvPr/>
          </p:nvSpPr>
          <p:spPr bwMode="auto">
            <a:xfrm>
              <a:off x="3024" y="278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6"/>
            <p:cNvSpPr>
              <a:spLocks noChangeShapeType="1"/>
            </p:cNvSpPr>
            <p:nvPr/>
          </p:nvSpPr>
          <p:spPr bwMode="auto">
            <a:xfrm>
              <a:off x="3024" y="2784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Text Box 17"/>
            <p:cNvSpPr txBox="1">
              <a:spLocks noChangeArrowheads="1"/>
            </p:cNvSpPr>
            <p:nvPr/>
          </p:nvSpPr>
          <p:spPr bwMode="auto">
            <a:xfrm>
              <a:off x="4060" y="302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sp>
        <p:nvSpPr>
          <p:cNvPr id="21513" name="AutoShape 18"/>
          <p:cNvSpPr>
            <a:spLocks noChangeArrowheads="1"/>
          </p:cNvSpPr>
          <p:nvPr/>
        </p:nvSpPr>
        <p:spPr bwMode="auto">
          <a:xfrm>
            <a:off x="4648200" y="2819400"/>
            <a:ext cx="762000" cy="11430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parser</a:t>
            </a:r>
          </a:p>
        </p:txBody>
      </p:sp>
      <p:sp>
        <p:nvSpPr>
          <p:cNvPr id="21514" name="Text Box 20"/>
          <p:cNvSpPr txBox="1">
            <a:spLocks noChangeArrowheads="1"/>
          </p:cNvSpPr>
          <p:nvPr/>
        </p:nvSpPr>
        <p:spPr bwMode="auto">
          <a:xfrm>
            <a:off x="381000" y="2057400"/>
            <a:ext cx="1593850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symbolic form</a:t>
            </a:r>
          </a:p>
        </p:txBody>
      </p:sp>
      <p:sp>
        <p:nvSpPr>
          <p:cNvPr id="21515" name="Text Box 21"/>
          <p:cNvSpPr txBox="1">
            <a:spLocks noChangeArrowheads="1"/>
          </p:cNvSpPr>
          <p:nvPr/>
        </p:nvSpPr>
        <p:spPr bwMode="auto">
          <a:xfrm>
            <a:off x="530225" y="4702175"/>
            <a:ext cx="1143000" cy="9159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abstract</a:t>
            </a:r>
          </a:p>
          <a:p>
            <a:pPr algn="ctr"/>
            <a:r>
              <a:rPr lang="en-US"/>
              <a:t>syntax</a:t>
            </a:r>
          </a:p>
          <a:p>
            <a:pPr algn="ctr"/>
            <a:r>
              <a:rPr lang="en-US"/>
              <a:t>tree</a:t>
            </a:r>
          </a:p>
        </p:txBody>
      </p:sp>
      <p:sp>
        <p:nvSpPr>
          <p:cNvPr id="21516" name="Text Box 22"/>
          <p:cNvSpPr txBox="1">
            <a:spLocks noChangeArrowheads="1"/>
          </p:cNvSpPr>
          <p:nvPr/>
        </p:nvSpPr>
        <p:spPr bwMode="auto">
          <a:xfrm>
            <a:off x="2362200" y="6034088"/>
            <a:ext cx="5380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Key Concept: “Backus-Naur form” grammars (BNF)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phases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57200" y="2487613"/>
            <a:ext cx="7772400" cy="1093787"/>
            <a:chOff x="240" y="1632"/>
            <a:chExt cx="4896" cy="689"/>
          </a:xfrm>
        </p:grpSpPr>
        <p:grpSp>
          <p:nvGrpSpPr>
            <p:cNvPr id="22545" name="Group 4"/>
            <p:cNvGrpSpPr>
              <a:grpSpLocks/>
            </p:cNvGrpSpPr>
            <p:nvPr/>
          </p:nvGrpSpPr>
          <p:grpSpPr bwMode="auto">
            <a:xfrm>
              <a:off x="1296" y="1968"/>
              <a:ext cx="3168" cy="240"/>
              <a:chOff x="624" y="1392"/>
              <a:chExt cx="4512" cy="528"/>
            </a:xfrm>
          </p:grpSpPr>
          <p:sp>
            <p:nvSpPr>
              <p:cNvPr id="22550" name="Rectangle 5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6"/>
              <p:cNvSpPr>
                <a:spLocks noChangeArrowheads="1"/>
              </p:cNvSpPr>
              <p:nvPr/>
            </p:nvSpPr>
            <p:spPr bwMode="auto">
              <a:xfrm>
                <a:off x="13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22552" name="Rectangle 7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8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Rectangle 9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Rectangle 10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11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Rectangle 12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13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Line 14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Line 15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Line 16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Line 17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Line 18"/>
              <p:cNvSpPr>
                <a:spLocks noChangeShapeType="1"/>
              </p:cNvSpPr>
              <p:nvPr/>
            </p:nvSpPr>
            <p:spPr bwMode="auto">
              <a:xfrm>
                <a:off x="25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4" name="Line 19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Line 20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Line 21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7" name="Line 22"/>
              <p:cNvSpPr>
                <a:spLocks noChangeShapeType="1"/>
              </p:cNvSpPr>
              <p:nvPr/>
            </p:nvSpPr>
            <p:spPr bwMode="auto">
              <a:xfrm>
                <a:off x="44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8" name="Line 23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6" name="Text Box 24"/>
            <p:cNvSpPr txBox="1">
              <a:spLocks noChangeArrowheads="1"/>
            </p:cNvSpPr>
            <p:nvPr/>
          </p:nvSpPr>
          <p:spPr bwMode="auto">
            <a:xfrm>
              <a:off x="432" y="1632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Source</a:t>
              </a:r>
            </a:p>
          </p:txBody>
        </p:sp>
        <p:sp>
          <p:nvSpPr>
            <p:cNvPr id="22547" name="AutoShape 25"/>
            <p:cNvSpPr>
              <a:spLocks noChangeArrowheads="1"/>
            </p:cNvSpPr>
            <p:nvPr/>
          </p:nvSpPr>
          <p:spPr bwMode="auto">
            <a:xfrm>
              <a:off x="240" y="1872"/>
              <a:ext cx="1007" cy="449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</a:rPr>
                <a:t>class public Foo {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   int maxargs(Stm s)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…}</a:t>
              </a:r>
            </a:p>
          </p:txBody>
        </p:sp>
        <p:sp>
          <p:nvSpPr>
            <p:cNvPr id="22548" name="Text Box 26"/>
            <p:cNvSpPr txBox="1">
              <a:spLocks noChangeArrowheads="1"/>
            </p:cNvSpPr>
            <p:nvPr/>
          </p:nvSpPr>
          <p:spPr bwMode="auto">
            <a:xfrm>
              <a:off x="4604" y="1632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Target</a:t>
              </a:r>
            </a:p>
          </p:txBody>
        </p:sp>
        <p:sp>
          <p:nvSpPr>
            <p:cNvPr id="22549" name="AutoShape 27"/>
            <p:cNvSpPr>
              <a:spLocks noChangeArrowheads="1"/>
            </p:cNvSpPr>
            <p:nvPr/>
          </p:nvSpPr>
          <p:spPr bwMode="auto">
            <a:xfrm>
              <a:off x="4560" y="1872"/>
              <a:ext cx="522" cy="385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tx2"/>
                  </a:solidFill>
                </a:rPr>
                <a:t>load R0,R8</a:t>
              </a:r>
            </a:p>
            <a:p>
              <a:r>
                <a:rPr lang="en-US" sz="1000">
                  <a:solidFill>
                    <a:schemeClr val="tx2"/>
                  </a:solidFill>
                </a:rPr>
                <a:t>call label4</a:t>
              </a:r>
            </a:p>
            <a:p>
              <a:r>
                <a:rPr lang="en-US" sz="1000">
                  <a:solidFill>
                    <a:schemeClr val="tx2"/>
                  </a:solidFill>
                </a:rPr>
                <a:t>       …</a:t>
              </a:r>
            </a:p>
          </p:txBody>
        </p:sp>
      </p:grpSp>
      <p:sp>
        <p:nvSpPr>
          <p:cNvPr id="22532" name="AutoShape 28"/>
          <p:cNvSpPr>
            <a:spLocks/>
          </p:cNvSpPr>
          <p:nvPr/>
        </p:nvSpPr>
        <p:spPr bwMode="auto">
          <a:xfrm rot="-5400000">
            <a:off x="4381500" y="1790700"/>
            <a:ext cx="457200" cy="1600200"/>
          </a:xfrm>
          <a:prstGeom prst="rightBrace">
            <a:avLst>
              <a:gd name="adj1" fmla="val 270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29"/>
          <p:cNvSpPr txBox="1">
            <a:spLocks noChangeArrowheads="1"/>
          </p:cNvSpPr>
          <p:nvPr/>
        </p:nvSpPr>
        <p:spPr bwMode="auto">
          <a:xfrm>
            <a:off x="4175125" y="186531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“middle”</a:t>
            </a:r>
          </a:p>
        </p:txBody>
      </p:sp>
      <p:sp>
        <p:nvSpPr>
          <p:cNvPr id="22534" name="Text Box 30"/>
          <p:cNvSpPr txBox="1">
            <a:spLocks noChangeArrowheads="1"/>
          </p:cNvSpPr>
          <p:nvPr/>
        </p:nvSpPr>
        <p:spPr bwMode="auto">
          <a:xfrm>
            <a:off x="914400" y="5029200"/>
            <a:ext cx="793908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middle phases transform AST into directed graph(s) of code chunks called</a:t>
            </a:r>
          </a:p>
          <a:p>
            <a:r>
              <a:rPr lang="en-US"/>
              <a:t>  basic blocks; graphs describe control &amp; data-flow information of program</a:t>
            </a:r>
          </a:p>
          <a:p>
            <a:pPr>
              <a:buFontTx/>
              <a:buChar char="•"/>
            </a:pPr>
            <a:r>
              <a:rPr lang="en-US"/>
              <a:t> “intermediate code generation” – code chunks look like high-level assembly</a:t>
            </a:r>
          </a:p>
          <a:p>
            <a:r>
              <a:rPr lang="en-US"/>
              <a:t>  language called “intermediate representation” (IR)</a:t>
            </a:r>
          </a:p>
          <a:p>
            <a:pPr>
              <a:buFontTx/>
              <a:buChar char="•"/>
            </a:pPr>
            <a:r>
              <a:rPr lang="en-US"/>
              <a:t> IR:    </a:t>
            </a:r>
            <a:r>
              <a:rPr lang="en-US" b="1">
                <a:solidFill>
                  <a:schemeClr val="tx2"/>
                </a:solidFill>
                <a:latin typeface="Courier New" charset="0"/>
              </a:rPr>
              <a:t>r0:=r8+5; jump label3;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2535" name="AutoShape 31"/>
          <p:cNvSpPr>
            <a:spLocks/>
          </p:cNvSpPr>
          <p:nvPr/>
        </p:nvSpPr>
        <p:spPr bwMode="auto">
          <a:xfrm>
            <a:off x="3886200" y="3733800"/>
            <a:ext cx="914400" cy="1066800"/>
          </a:xfrm>
          <a:prstGeom prst="borderCallout1">
            <a:avLst>
              <a:gd name="adj1" fmla="val 10713"/>
              <a:gd name="adj2" fmla="val 108333"/>
              <a:gd name="adj3" fmla="val -32736"/>
              <a:gd name="adj4" fmla="val 171528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536" name="Group 45"/>
          <p:cNvGrpSpPr>
            <a:grpSpLocks/>
          </p:cNvGrpSpPr>
          <p:nvPr/>
        </p:nvGrpSpPr>
        <p:grpSpPr bwMode="auto">
          <a:xfrm>
            <a:off x="3962400" y="3810000"/>
            <a:ext cx="762000" cy="914400"/>
            <a:chOff x="1152" y="2592"/>
            <a:chExt cx="384" cy="384"/>
          </a:xfrm>
        </p:grpSpPr>
        <p:sp>
          <p:nvSpPr>
            <p:cNvPr id="22537" name="Rectangle 37"/>
            <p:cNvSpPr>
              <a:spLocks noChangeArrowheads="1"/>
            </p:cNvSpPr>
            <p:nvPr/>
          </p:nvSpPr>
          <p:spPr bwMode="auto">
            <a:xfrm>
              <a:off x="1152" y="2592"/>
              <a:ext cx="48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Rectangle 38"/>
            <p:cNvSpPr>
              <a:spLocks noChangeArrowheads="1"/>
            </p:cNvSpPr>
            <p:nvPr/>
          </p:nvSpPr>
          <p:spPr bwMode="auto">
            <a:xfrm>
              <a:off x="1296" y="2784"/>
              <a:ext cx="48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Rectangle 39"/>
            <p:cNvSpPr>
              <a:spLocks noChangeArrowheads="1"/>
            </p:cNvSpPr>
            <p:nvPr/>
          </p:nvSpPr>
          <p:spPr bwMode="auto">
            <a:xfrm flipH="1">
              <a:off x="1440" y="2928"/>
              <a:ext cx="48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0" name="AutoShape 40"/>
            <p:cNvCxnSpPr>
              <a:cxnSpLocks noChangeShapeType="1"/>
              <a:stCxn id="22537" idx="3"/>
              <a:endCxn id="22538" idx="0"/>
            </p:cNvCxnSpPr>
            <p:nvPr/>
          </p:nvCxnSpPr>
          <p:spPr bwMode="auto">
            <a:xfrm>
              <a:off x="1200" y="2616"/>
              <a:ext cx="120" cy="16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41" name="AutoShape 41"/>
            <p:cNvCxnSpPr>
              <a:cxnSpLocks noChangeShapeType="1"/>
              <a:stCxn id="22538" idx="2"/>
              <a:endCxn id="22539" idx="3"/>
            </p:cNvCxnSpPr>
            <p:nvPr/>
          </p:nvCxnSpPr>
          <p:spPr bwMode="auto">
            <a:xfrm rot="16200000" flipH="1">
              <a:off x="1320" y="2832"/>
              <a:ext cx="120" cy="12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42" name="AutoShape 42"/>
            <p:cNvCxnSpPr>
              <a:cxnSpLocks noChangeShapeType="1"/>
              <a:stCxn id="22539" idx="3"/>
              <a:endCxn id="22538" idx="3"/>
            </p:cNvCxnSpPr>
            <p:nvPr/>
          </p:nvCxnSpPr>
          <p:spPr bwMode="auto">
            <a:xfrm rot="10800000">
              <a:off x="1344" y="2808"/>
              <a:ext cx="96" cy="14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43" name="AutoShape 43"/>
            <p:cNvCxnSpPr>
              <a:cxnSpLocks noChangeShapeType="1"/>
              <a:stCxn id="22538" idx="0"/>
            </p:cNvCxnSpPr>
            <p:nvPr/>
          </p:nvCxnSpPr>
          <p:spPr bwMode="auto">
            <a:xfrm rot="-5400000">
              <a:off x="1332" y="2628"/>
              <a:ext cx="144" cy="16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44" name="Rectangle 44"/>
            <p:cNvSpPr>
              <a:spLocks noChangeArrowheads="1"/>
            </p:cNvSpPr>
            <p:nvPr/>
          </p:nvSpPr>
          <p:spPr bwMode="auto">
            <a:xfrm>
              <a:off x="1488" y="2640"/>
              <a:ext cx="48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intermediate code generation does</a:t>
            </a:r>
          </a:p>
        </p:txBody>
      </p: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2057400" y="22860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ASSIGNMENT</a:t>
            </a:r>
          </a:p>
        </p:txBody>
      </p:sp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1066800" y="30480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name(“x”)</a:t>
            </a:r>
          </a:p>
        </p:txBody>
      </p:sp>
      <p:sp>
        <p:nvSpPr>
          <p:cNvPr id="23557" name="Line 12"/>
          <p:cNvSpPr>
            <a:spLocks noChangeShapeType="1"/>
          </p:cNvSpPr>
          <p:nvPr/>
        </p:nvSpPr>
        <p:spPr bwMode="auto">
          <a:xfrm flipH="1">
            <a:off x="1639888" y="2590800"/>
            <a:ext cx="117951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>
            <a:off x="2795588" y="2590800"/>
            <a:ext cx="25241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Text Box 15"/>
          <p:cNvSpPr txBox="1">
            <a:spLocks noChangeArrowheads="1"/>
          </p:cNvSpPr>
          <p:nvPr/>
        </p:nvSpPr>
        <p:spPr bwMode="auto">
          <a:xfrm>
            <a:off x="2971800" y="37338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3560" name="AutoShape 16"/>
          <p:cNvSpPr>
            <a:spLocks noChangeArrowheads="1"/>
          </p:cNvSpPr>
          <p:nvPr/>
        </p:nvSpPr>
        <p:spPr bwMode="auto">
          <a:xfrm rot="-3569386">
            <a:off x="3733800" y="3657600"/>
            <a:ext cx="762000" cy="11430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ICG</a:t>
            </a:r>
          </a:p>
        </p:txBody>
      </p:sp>
      <p:sp>
        <p:nvSpPr>
          <p:cNvPr id="23561" name="Text Box 18"/>
          <p:cNvSpPr txBox="1">
            <a:spLocks noChangeArrowheads="1"/>
          </p:cNvSpPr>
          <p:nvPr/>
        </p:nvSpPr>
        <p:spPr bwMode="auto">
          <a:xfrm>
            <a:off x="609600" y="1981200"/>
            <a:ext cx="685800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AST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2362200" y="6034088"/>
            <a:ext cx="3729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Key Concept: “three address code”</a:t>
            </a:r>
          </a:p>
        </p:txBody>
      </p:sp>
      <p:sp>
        <p:nvSpPr>
          <p:cNvPr id="23563" name="Rectangle 20"/>
          <p:cNvSpPr>
            <a:spLocks noChangeArrowheads="1"/>
          </p:cNvSpPr>
          <p:nvPr/>
        </p:nvSpPr>
        <p:spPr bwMode="auto">
          <a:xfrm>
            <a:off x="2590800" y="30480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expression</a:t>
            </a:r>
          </a:p>
        </p:txBody>
      </p:sp>
      <p:sp>
        <p:nvSpPr>
          <p:cNvPr id="23564" name="Line 21"/>
          <p:cNvSpPr>
            <a:spLocks noChangeShapeType="1"/>
          </p:cNvSpPr>
          <p:nvPr/>
        </p:nvSpPr>
        <p:spPr bwMode="auto">
          <a:xfrm>
            <a:off x="3176588" y="3352800"/>
            <a:ext cx="2381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Text Box 22"/>
          <p:cNvSpPr txBox="1">
            <a:spLocks noChangeArrowheads="1"/>
          </p:cNvSpPr>
          <p:nvPr/>
        </p:nvSpPr>
        <p:spPr bwMode="auto">
          <a:xfrm>
            <a:off x="4953000" y="4495800"/>
            <a:ext cx="334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&lt;code for expression&gt; ;</a:t>
            </a:r>
          </a:p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Rx </a:t>
            </a:r>
            <a:r>
              <a:rPr lang="en-US" b="1">
                <a:solidFill>
                  <a:schemeClr val="tx2"/>
                </a:solidFill>
                <a:latin typeface="Courier New" charset="0"/>
                <a:sym typeface="Wingdings" charset="2"/>
              </a:rPr>
              <a:t> result</a:t>
            </a:r>
            <a:endParaRPr lang="en-US" b="1">
              <a:solidFill>
                <a:schemeClr val="tx2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phases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457200" y="2487613"/>
            <a:ext cx="7772400" cy="1093787"/>
            <a:chOff x="240" y="1632"/>
            <a:chExt cx="4896" cy="689"/>
          </a:xfrm>
        </p:grpSpPr>
        <p:grpSp>
          <p:nvGrpSpPr>
            <p:cNvPr id="24583" name="Group 4"/>
            <p:cNvGrpSpPr>
              <a:grpSpLocks/>
            </p:cNvGrpSpPr>
            <p:nvPr/>
          </p:nvGrpSpPr>
          <p:grpSpPr bwMode="auto">
            <a:xfrm>
              <a:off x="1296" y="1968"/>
              <a:ext cx="3168" cy="240"/>
              <a:chOff x="624" y="1392"/>
              <a:chExt cx="4512" cy="528"/>
            </a:xfrm>
          </p:grpSpPr>
          <p:sp>
            <p:nvSpPr>
              <p:cNvPr id="24588" name="Rectangle 5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6"/>
              <p:cNvSpPr>
                <a:spLocks noChangeArrowheads="1"/>
              </p:cNvSpPr>
              <p:nvPr/>
            </p:nvSpPr>
            <p:spPr bwMode="auto">
              <a:xfrm>
                <a:off x="13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24590" name="Rectangle 7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8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9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0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Rectangle 11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Rectangle 12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6" name="Rectangle 13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7" name="Line 14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15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16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17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18"/>
              <p:cNvSpPr>
                <a:spLocks noChangeShapeType="1"/>
              </p:cNvSpPr>
              <p:nvPr/>
            </p:nvSpPr>
            <p:spPr bwMode="auto">
              <a:xfrm>
                <a:off x="25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19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0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Line 21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Line 22"/>
              <p:cNvSpPr>
                <a:spLocks noChangeShapeType="1"/>
              </p:cNvSpPr>
              <p:nvPr/>
            </p:nvSpPr>
            <p:spPr bwMode="auto">
              <a:xfrm>
                <a:off x="44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Line 23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84" name="Text Box 24"/>
            <p:cNvSpPr txBox="1">
              <a:spLocks noChangeArrowheads="1"/>
            </p:cNvSpPr>
            <p:nvPr/>
          </p:nvSpPr>
          <p:spPr bwMode="auto">
            <a:xfrm>
              <a:off x="432" y="1632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Source</a:t>
              </a:r>
            </a:p>
          </p:txBody>
        </p:sp>
        <p:sp>
          <p:nvSpPr>
            <p:cNvPr id="24585" name="AutoShape 25"/>
            <p:cNvSpPr>
              <a:spLocks noChangeArrowheads="1"/>
            </p:cNvSpPr>
            <p:nvPr/>
          </p:nvSpPr>
          <p:spPr bwMode="auto">
            <a:xfrm>
              <a:off x="240" y="1872"/>
              <a:ext cx="1007" cy="449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</a:rPr>
                <a:t>class public Foo {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   int maxargs(Stm s)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…}</a:t>
              </a:r>
            </a:p>
          </p:txBody>
        </p:sp>
        <p:sp>
          <p:nvSpPr>
            <p:cNvPr id="24586" name="Text Box 26"/>
            <p:cNvSpPr txBox="1">
              <a:spLocks noChangeArrowheads="1"/>
            </p:cNvSpPr>
            <p:nvPr/>
          </p:nvSpPr>
          <p:spPr bwMode="auto">
            <a:xfrm>
              <a:off x="4604" y="1632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Target</a:t>
              </a:r>
            </a:p>
          </p:txBody>
        </p:sp>
        <p:sp>
          <p:nvSpPr>
            <p:cNvPr id="24587" name="AutoShape 27"/>
            <p:cNvSpPr>
              <a:spLocks noChangeArrowheads="1"/>
            </p:cNvSpPr>
            <p:nvPr/>
          </p:nvSpPr>
          <p:spPr bwMode="auto">
            <a:xfrm>
              <a:off x="4560" y="1872"/>
              <a:ext cx="522" cy="385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tx2"/>
                  </a:solidFill>
                </a:rPr>
                <a:t>load R0,R8</a:t>
              </a:r>
            </a:p>
            <a:p>
              <a:r>
                <a:rPr lang="en-US" sz="1000">
                  <a:solidFill>
                    <a:schemeClr val="tx2"/>
                  </a:solidFill>
                </a:rPr>
                <a:t>call label4</a:t>
              </a:r>
            </a:p>
            <a:p>
              <a:r>
                <a:rPr lang="en-US" sz="1000">
                  <a:solidFill>
                    <a:schemeClr val="tx2"/>
                  </a:solidFill>
                </a:rPr>
                <a:t>       …</a:t>
              </a:r>
            </a:p>
          </p:txBody>
        </p:sp>
      </p:grpSp>
      <p:sp>
        <p:nvSpPr>
          <p:cNvPr id="24580" name="AutoShape 28"/>
          <p:cNvSpPr>
            <a:spLocks/>
          </p:cNvSpPr>
          <p:nvPr/>
        </p:nvSpPr>
        <p:spPr bwMode="auto">
          <a:xfrm rot="-5400000">
            <a:off x="6057900" y="1790700"/>
            <a:ext cx="457200" cy="1600200"/>
          </a:xfrm>
          <a:prstGeom prst="rightBrace">
            <a:avLst>
              <a:gd name="adj1" fmla="val 270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29"/>
          <p:cNvSpPr txBox="1">
            <a:spLocks noChangeArrowheads="1"/>
          </p:cNvSpPr>
          <p:nvPr/>
        </p:nvSpPr>
        <p:spPr bwMode="auto">
          <a:xfrm>
            <a:off x="5851525" y="18653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“late”</a:t>
            </a:r>
          </a:p>
        </p:txBody>
      </p:sp>
      <p:sp>
        <p:nvSpPr>
          <p:cNvPr id="24582" name="Text Box 30"/>
          <p:cNvSpPr txBox="1">
            <a:spLocks noChangeArrowheads="1"/>
          </p:cNvSpPr>
          <p:nvPr/>
        </p:nvSpPr>
        <p:spPr bwMode="auto">
          <a:xfrm>
            <a:off x="457200" y="4572000"/>
            <a:ext cx="84058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sz="2000"/>
              <a:t>late phases transform IR into the target language</a:t>
            </a:r>
          </a:p>
          <a:p>
            <a:pPr>
              <a:buFontTx/>
              <a:buChar char="•"/>
            </a:pPr>
            <a:r>
              <a:rPr lang="en-US" sz="2000"/>
              <a:t> “code optimization” – change IR in a meaning preserving manner which</a:t>
            </a:r>
          </a:p>
          <a:p>
            <a:r>
              <a:rPr lang="en-US" sz="2000"/>
              <a:t>  improves its performance (hopefully!)</a:t>
            </a:r>
          </a:p>
          <a:p>
            <a:pPr>
              <a:buFontTx/>
              <a:buChar char="•"/>
            </a:pPr>
            <a:r>
              <a:rPr lang="en-US" sz="2000"/>
              <a:t> Code optimization has been an area of intense research for some time, </a:t>
            </a:r>
          </a:p>
          <a:p>
            <a:r>
              <a:rPr lang="en-US" sz="2000"/>
              <a:t>   but still remains something of a “black art”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code optimization does</a:t>
            </a:r>
          </a:p>
        </p:txBody>
      </p:sp>
      <p:sp>
        <p:nvSpPr>
          <p:cNvPr id="25603" name="AutoShape 8"/>
          <p:cNvSpPr>
            <a:spLocks noChangeArrowheads="1"/>
          </p:cNvSpPr>
          <p:nvPr/>
        </p:nvSpPr>
        <p:spPr bwMode="auto">
          <a:xfrm rot="-3569386">
            <a:off x="3883819" y="3139281"/>
            <a:ext cx="762000" cy="1493838"/>
          </a:xfrm>
          <a:prstGeom prst="downArrow">
            <a:avLst>
              <a:gd name="adj1" fmla="val 50000"/>
              <a:gd name="adj2" fmla="val 4901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optimization</a:t>
            </a:r>
          </a:p>
        </p:txBody>
      </p:sp>
      <p:sp>
        <p:nvSpPr>
          <p:cNvPr id="25604" name="Text Box 9"/>
          <p:cNvSpPr txBox="1">
            <a:spLocks noChangeArrowheads="1"/>
          </p:cNvSpPr>
          <p:nvPr/>
        </p:nvSpPr>
        <p:spPr bwMode="auto">
          <a:xfrm>
            <a:off x="609600" y="1981200"/>
            <a:ext cx="16002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Intermediate</a:t>
            </a:r>
          </a:p>
          <a:p>
            <a:pPr algn="ctr"/>
            <a:r>
              <a:rPr lang="en-US"/>
              <a:t>Code</a:t>
            </a:r>
          </a:p>
        </p:txBody>
      </p:sp>
      <p:sp>
        <p:nvSpPr>
          <p:cNvPr id="25605" name="Text Box 10"/>
          <p:cNvSpPr txBox="1">
            <a:spLocks noChangeArrowheads="1"/>
          </p:cNvSpPr>
          <p:nvPr/>
        </p:nvSpPr>
        <p:spPr bwMode="auto">
          <a:xfrm>
            <a:off x="990600" y="5867400"/>
            <a:ext cx="752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Key Concept: change code beneficially; i.e., it runs faster, is smaller, etc.</a:t>
            </a:r>
          </a:p>
        </p:txBody>
      </p:sp>
      <p:sp>
        <p:nvSpPr>
          <p:cNvPr id="25606" name="Text Box 13"/>
          <p:cNvSpPr txBox="1">
            <a:spLocks noChangeArrowheads="1"/>
          </p:cNvSpPr>
          <p:nvPr/>
        </p:nvSpPr>
        <p:spPr bwMode="auto">
          <a:xfrm>
            <a:off x="1447800" y="2873375"/>
            <a:ext cx="2109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  <a:latin typeface="Courier New" charset="0"/>
              </a:rPr>
              <a:t>Rx </a:t>
            </a:r>
            <a:r>
              <a:rPr lang="en-US" sz="2000" b="1">
                <a:solidFill>
                  <a:schemeClr val="tx2"/>
                </a:solidFill>
                <a:latin typeface="Courier New" charset="0"/>
                <a:sym typeface="Wingdings" charset="2"/>
              </a:rPr>
              <a:t> Ry - Ry</a:t>
            </a:r>
            <a:endParaRPr lang="en-US" sz="2000" b="1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5607" name="Text Box 14"/>
          <p:cNvSpPr txBox="1">
            <a:spLocks noChangeArrowheads="1"/>
          </p:cNvSpPr>
          <p:nvPr/>
        </p:nvSpPr>
        <p:spPr bwMode="auto">
          <a:xfrm>
            <a:off x="4976813" y="4327525"/>
            <a:ext cx="119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  <a:latin typeface="Courier New" charset="0"/>
              </a:rPr>
              <a:t>Rx </a:t>
            </a:r>
            <a:r>
              <a:rPr lang="en-US" sz="2000" b="1">
                <a:solidFill>
                  <a:schemeClr val="tx2"/>
                </a:solidFill>
                <a:latin typeface="Courier New" charset="0"/>
                <a:sym typeface="Wingdings" charset="2"/>
              </a:rPr>
              <a:t> 0</a:t>
            </a:r>
            <a:endParaRPr lang="en-US" sz="2000" b="1">
              <a:solidFill>
                <a:schemeClr val="tx2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Administrivia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8382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Textbook: </a:t>
            </a:r>
            <a:r>
              <a:rPr lang="en-US" sz="2400" dirty="0" smtClean="0"/>
              <a:t>“</a:t>
            </a:r>
            <a:r>
              <a:rPr lang="en-US" sz="2400" dirty="0" smtClean="0">
                <a:solidFill>
                  <a:srgbClr val="000000"/>
                </a:solidFill>
              </a:rPr>
              <a:t>Compiler Design: Syntactic and Semantic Analysis”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</a:t>
            </a:r>
            <a:r>
              <a:rPr lang="en-US" sz="2400" dirty="0" smtClean="0"/>
              <a:t>Book </a:t>
            </a:r>
            <a:r>
              <a:rPr lang="en-US" sz="2400" dirty="0" smtClean="0"/>
              <a:t>is available at amazon (and in kindle format</a:t>
            </a:r>
            <a:r>
              <a:rPr lang="en-US" sz="2400" dirty="0" smtClean="0"/>
              <a:t>) and at the bookstore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Programming assignments </a:t>
            </a:r>
            <a:r>
              <a:rPr lang="en-US" sz="2400" b="1" dirty="0" smtClean="0"/>
              <a:t>MUST </a:t>
            </a:r>
            <a:r>
              <a:rPr lang="en-US" sz="2400" dirty="0" smtClean="0"/>
              <a:t>be </a:t>
            </a:r>
            <a:r>
              <a:rPr lang="en-US" sz="2400" dirty="0" smtClean="0"/>
              <a:t>written in </a:t>
            </a:r>
            <a:r>
              <a:rPr lang="en-US" sz="2400" dirty="0" smtClean="0"/>
              <a:t>Haskell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4450 is a prerequisite for this class, so you should have learned Haskell there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First assignment</a:t>
            </a:r>
            <a:r>
              <a:rPr lang="en-US" sz="2400" dirty="0" smtClean="0"/>
              <a:t>: </a:t>
            </a:r>
            <a:r>
              <a:rPr lang="en-US" sz="2400" dirty="0" smtClean="0"/>
              <a:t>get the </a:t>
            </a:r>
            <a:r>
              <a:rPr lang="en-US" sz="2400" dirty="0" smtClean="0"/>
              <a:t>text!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Administrivia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Grading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Final </a:t>
            </a:r>
            <a:r>
              <a:rPr lang="en-US" sz="2400" dirty="0" smtClean="0"/>
              <a:t>(</a:t>
            </a:r>
            <a:r>
              <a:rPr lang="en-US" sz="2400" dirty="0" smtClean="0"/>
              <a:t>30</a:t>
            </a:r>
            <a:r>
              <a:rPr lang="en-US" sz="2400" dirty="0" smtClean="0"/>
              <a:t>%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Midterm 1 &amp; 2 (</a:t>
            </a:r>
            <a:r>
              <a:rPr lang="en-US" sz="2400" dirty="0"/>
              <a:t>1</a:t>
            </a:r>
            <a:r>
              <a:rPr lang="en-US" sz="2400" dirty="0" smtClean="0"/>
              <a:t>5% + 15%)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Homework/programming assignments/project </a:t>
            </a:r>
            <a:r>
              <a:rPr lang="en-US" sz="2400" dirty="0" smtClean="0"/>
              <a:t>(40</a:t>
            </a:r>
            <a:r>
              <a:rPr lang="en-US" sz="2400" dirty="0" smtClean="0"/>
              <a:t>%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Academic Honesty: students are encouraged to </a:t>
            </a:r>
            <a:r>
              <a:rPr lang="en-US" sz="2400" u="sng" dirty="0" smtClean="0"/>
              <a:t>discuss</a:t>
            </a:r>
            <a:r>
              <a:rPr lang="en-US" sz="2400" dirty="0" smtClean="0"/>
              <a:t> coursework.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Re-grades: requests for re-grades must be made </a:t>
            </a:r>
            <a:r>
              <a:rPr lang="en-US" sz="2400" b="1" dirty="0" smtClean="0"/>
              <a:t>in writing within 7 days</a:t>
            </a:r>
            <a:r>
              <a:rPr lang="en-US" sz="2400" dirty="0" smtClean="0"/>
              <a:t> of receiving graded HW/test. There will be absolutely no exceptions.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those programming assignments…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Course has a </a:t>
            </a:r>
            <a:r>
              <a:rPr lang="en-US" sz="2600" b="1" dirty="0" smtClean="0"/>
              <a:t>significant</a:t>
            </a:r>
            <a:r>
              <a:rPr lang="en-US" sz="2600" dirty="0" smtClean="0"/>
              <a:t> amount of programming</a:t>
            </a:r>
          </a:p>
          <a:p>
            <a:pPr eaLnBrk="1" hangingPunct="1"/>
            <a:r>
              <a:rPr lang="en-US" sz="2600" dirty="0" smtClean="0"/>
              <a:t>Much of this is </a:t>
            </a:r>
            <a:r>
              <a:rPr lang="en-US" sz="2600" b="1" dirty="0" smtClean="0"/>
              <a:t>independent</a:t>
            </a:r>
            <a:r>
              <a:rPr lang="en-US" sz="2600" dirty="0" smtClean="0"/>
              <a:t> in nature</a:t>
            </a:r>
          </a:p>
          <a:p>
            <a:pPr lvl="1" eaLnBrk="1" hangingPunct="1"/>
            <a:r>
              <a:rPr lang="en-US" sz="2400" dirty="0" smtClean="0"/>
              <a:t>Will require learning “nitty-gritty” details of certain tools on your own</a:t>
            </a:r>
          </a:p>
          <a:p>
            <a:pPr lvl="1" eaLnBrk="1" hangingPunct="1"/>
            <a:r>
              <a:rPr lang="en-US" sz="2400" dirty="0" smtClean="0"/>
              <a:t>Requires self-discipline on your part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410200"/>
            <a:ext cx="6477000" cy="1143000"/>
          </a:xfrm>
        </p:spPr>
        <p:txBody>
          <a:bodyPr/>
          <a:lstStyle/>
          <a:p>
            <a:r>
              <a:rPr lang="en-US" dirty="0" smtClean="0"/>
              <a:t>A Cautionary Tale of Woe</a:t>
            </a:r>
            <a:endParaRPr lang="en-US" dirty="0"/>
          </a:p>
        </p:txBody>
      </p:sp>
      <p:sp>
        <p:nvSpPr>
          <p:cNvPr id="4" name="Explosion 2 3"/>
          <p:cNvSpPr/>
          <p:nvPr/>
        </p:nvSpPr>
        <p:spPr bwMode="auto">
          <a:xfrm>
            <a:off x="1295400" y="228600"/>
            <a:ext cx="7620000" cy="5181600"/>
          </a:xfrm>
          <a:prstGeom prst="irregularSeal2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Arial"/>
                <a:cs typeface="+mj-cs"/>
              </a:rPr>
              <a:t>Academic Dishonesty is Not Tolerated in my Class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7tweedledee&amp;tweedledum_1499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08483"/>
            <a:ext cx="2228850" cy="204951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11279" y="1143000"/>
            <a:ext cx="8382000" cy="3276600"/>
          </a:xfrm>
          <a:prstGeom prst="wedgeRectCallout">
            <a:avLst>
              <a:gd name="adj1" fmla="val -20735"/>
              <a:gd name="adj2" fmla="val 65520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010400" cy="803275"/>
          </a:xfrm>
        </p:spPr>
        <p:txBody>
          <a:bodyPr/>
          <a:lstStyle/>
          <a:p>
            <a:r>
              <a:rPr lang="en-US" dirty="0" err="1" smtClean="0"/>
              <a:t>Tweedledee</a:t>
            </a:r>
            <a:r>
              <a:rPr lang="en-US" dirty="0" smtClean="0"/>
              <a:t> explains…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479" y="1219200"/>
            <a:ext cx="83279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Okay, I know you may think I cheated on this assignment, but I can assure you that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I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did not.  I work very hard on these assignments and spend a lot of time trying to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understand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and get them right.  For this assignment alone,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spent about 5 hours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straight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trying to get it working.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 I may slightly work on them with another person,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but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there is no code sharing going on.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 No offense to my friend, but a lot of the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time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 am the one that figures out the answer to these problems and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I do not give him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exact code/answer right after I figure it out. Instead I let the him try to figure it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out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and if he needs help, then I will assist.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 If you do not decide to change the grade,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that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is fine.  I just wanted to let you know that I have never cheated on anything in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college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 especially when it comes to programming since that is the one thing I rally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understand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how to do.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Administrivia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Office hours: </a:t>
            </a:r>
          </a:p>
          <a:p>
            <a:pPr lvl="1" eaLnBrk="1" hangingPunct="1"/>
            <a:r>
              <a:rPr lang="en-US" dirty="0" smtClean="0"/>
              <a:t>By appointment only: feel free to email me to set up an appointment otherwise</a:t>
            </a:r>
          </a:p>
          <a:p>
            <a:pPr lvl="1" eaLnBrk="1" hangingPunct="1"/>
            <a:r>
              <a:rPr lang="en-US" dirty="0" smtClean="0"/>
              <a:t>318 EBN </a:t>
            </a:r>
          </a:p>
          <a:p>
            <a:pPr lvl="1" eaLnBrk="1" hangingPunct="1"/>
            <a:r>
              <a:rPr lang="en-US" dirty="0" smtClean="0"/>
              <a:t>Course website:</a:t>
            </a:r>
          </a:p>
          <a:p>
            <a:pPr lvl="2" eaLnBrk="1" hangingPunct="1"/>
            <a:r>
              <a:rPr lang="en-US" dirty="0" smtClean="0"/>
              <a:t>TBA</a:t>
            </a:r>
          </a:p>
          <a:p>
            <a:pPr lvl="2" eaLnBrk="1" hangingPunct="1"/>
            <a:r>
              <a:rPr lang="en-US" dirty="0" smtClean="0"/>
              <a:t>“under construction” at the moment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 bwMode="auto">
          <a:xfrm>
            <a:off x="457200" y="1143000"/>
            <a:ext cx="8001000" cy="3048000"/>
          </a:xfrm>
          <a:prstGeom prst="wedgeRectCallout">
            <a:avLst>
              <a:gd name="adj1" fmla="val -10615"/>
              <a:gd name="adj2" fmla="val 69264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010400" cy="727075"/>
          </a:xfrm>
        </p:spPr>
        <p:txBody>
          <a:bodyPr/>
          <a:lstStyle/>
          <a:p>
            <a:r>
              <a:rPr lang="en-US" dirty="0" err="1" smtClean="0"/>
              <a:t>Tweedledum</a:t>
            </a:r>
            <a:r>
              <a:rPr lang="en-US" dirty="0" smtClean="0"/>
              <a:t> complains…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79816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 do not agree with this change to my grade for the last homework. 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Tweedledee</a:t>
            </a:r>
            <a:r>
              <a:rPr lang="en-US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</a:p>
          <a:p>
            <a:pPr algn="just"/>
            <a:r>
              <a:rPr lang="en-US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Butthead*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all met in the computer lab at EBW and worked on this assignment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together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. 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All three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of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us discussed the problems and contributed to the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solutions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  We did not simply copy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paste code from each other.  I have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collaborated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with fellow students on numerous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assignments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 this class and other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 and have never been penalized.  I do not view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this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as a form of cheating or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academic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dishonesty, especially because my teachers often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encourage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me to work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other students. 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You yourself encouraged collaboration in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your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initial set of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slides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for this class.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I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deserve the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initial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grade that you sent to me for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this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assignment.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6372" y="6581001"/>
            <a:ext cx="263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/>
                <a:cs typeface="Times New Roman"/>
              </a:rPr>
              <a:t>* Names changed to protect the stupid.</a:t>
            </a:r>
            <a:endParaRPr lang="en-US" sz="1200" i="1" dirty="0">
              <a:latin typeface="Times New Roman"/>
              <a:cs typeface="Times New Roman"/>
            </a:endParaRPr>
          </a:p>
        </p:txBody>
      </p:sp>
      <p:pic>
        <p:nvPicPr>
          <p:cNvPr id="9" name="Picture 8" descr="157tweedledee&amp;tweedledum_1499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08483"/>
            <a:ext cx="2228850" cy="2049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Contrast &amp; Compare for yourself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514600"/>
            <a:ext cx="7726419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/>
                <a:cs typeface="Courier New"/>
              </a:rPr>
              <a:t>eval</a:t>
            </a:r>
            <a:r>
              <a:rPr lang="en-US" sz="1400" dirty="0" smtClean="0">
                <a:latin typeface="Courier New"/>
                <a:cs typeface="Courier New"/>
              </a:rPr>
              <a:t> Plus rho = </a:t>
            </a:r>
            <a:r>
              <a:rPr lang="en-US" sz="1400" dirty="0" err="1" smtClean="0">
                <a:latin typeface="Courier New"/>
                <a:cs typeface="Courier New"/>
              </a:rPr>
              <a:t>FunVal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  where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:: [Value] -&gt; Value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[v1,v2]    = plus' v1 v2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_          = error "cons: too few or too many </a:t>
            </a:r>
            <a:r>
              <a:rPr lang="en-US" sz="1400" dirty="0" err="1" smtClean="0">
                <a:latin typeface="Courier New"/>
                <a:cs typeface="Courier New"/>
              </a:rPr>
              <a:t>args</a:t>
            </a:r>
            <a:r>
              <a:rPr lang="en-US" sz="1400" dirty="0" smtClean="0">
                <a:latin typeface="Courier New"/>
                <a:cs typeface="Courier New"/>
              </a:rPr>
              <a:t>!”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plus' :: Value -&gt; Value -&gt; Value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plus' (I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) </a:t>
            </a:r>
            <a:r>
              <a:rPr lang="en-US" sz="1400" dirty="0" err="1" smtClean="0">
                <a:latin typeface="Courier New"/>
                <a:cs typeface="Courier New"/>
              </a:rPr>
              <a:t>NilVal</a:t>
            </a:r>
            <a:r>
              <a:rPr lang="en-US" sz="1400" dirty="0" smtClean="0">
                <a:latin typeface="Courier New"/>
                <a:cs typeface="Courier New"/>
              </a:rPr>
              <a:t> = I(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 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plus' (I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) (I </a:t>
            </a:r>
            <a:r>
              <a:rPr lang="en-US" sz="1400" dirty="0" err="1" smtClean="0">
                <a:latin typeface="Courier New"/>
                <a:cs typeface="Courier New"/>
              </a:rPr>
              <a:t>y</a:t>
            </a:r>
            <a:r>
              <a:rPr lang="en-US" sz="1400" dirty="0" smtClean="0">
                <a:latin typeface="Courier New"/>
                <a:cs typeface="Courier New"/>
              </a:rPr>
              <a:t>)  = I(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 + </a:t>
            </a:r>
            <a:r>
              <a:rPr lang="en-US" sz="1400" dirty="0" err="1" smtClean="0">
                <a:latin typeface="Courier New"/>
                <a:cs typeface="Courier New"/>
              </a:rPr>
              <a:t>y</a:t>
            </a:r>
            <a:r>
              <a:rPr lang="en-US" sz="1400" dirty="0" smtClean="0">
                <a:latin typeface="Courier New"/>
                <a:cs typeface="Courier New"/>
              </a:rPr>
              <a:t> )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057400"/>
            <a:ext cx="317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of </a:t>
            </a:r>
            <a:r>
              <a:rPr lang="en-US" dirty="0" err="1" smtClean="0"/>
              <a:t>Tweedledee’s</a:t>
            </a:r>
            <a:r>
              <a:rPr lang="en-US" dirty="0" smtClean="0"/>
              <a:t> code: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71762"/>
            <a:ext cx="4925196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/>
                <a:cs typeface="Courier New"/>
              </a:rPr>
              <a:t>eval</a:t>
            </a:r>
            <a:r>
              <a:rPr lang="en-US" sz="1400" dirty="0" smtClean="0">
                <a:latin typeface="Courier New"/>
                <a:cs typeface="Courier New"/>
              </a:rPr>
              <a:t> Plus </a:t>
            </a:r>
            <a:r>
              <a:rPr lang="en-US" sz="1400" dirty="0" err="1" smtClean="0">
                <a:latin typeface="Courier New"/>
                <a:cs typeface="Courier New"/>
              </a:rPr>
              <a:t>env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FunVal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where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:: [Value] -&gt; Value     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[v1,v2]    = </a:t>
            </a:r>
            <a:r>
              <a:rPr lang="en-US" sz="1400" dirty="0" err="1" smtClean="0">
                <a:latin typeface="Courier New"/>
                <a:cs typeface="Courier New"/>
              </a:rPr>
              <a:t>splus</a:t>
            </a:r>
            <a:r>
              <a:rPr lang="en-US" sz="1400" dirty="0" smtClean="0">
                <a:latin typeface="Courier New"/>
                <a:cs typeface="Courier New"/>
              </a:rPr>
              <a:t> v1 v2      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_          = error "error"                  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splus</a:t>
            </a:r>
            <a:r>
              <a:rPr lang="en-US" sz="1400" dirty="0" smtClean="0">
                <a:latin typeface="Courier New"/>
                <a:cs typeface="Courier New"/>
              </a:rPr>
              <a:t> :: Value -&gt; Value -&gt; Value      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splus</a:t>
            </a:r>
            <a:r>
              <a:rPr lang="en-US" sz="1400" dirty="0" smtClean="0">
                <a:latin typeface="Courier New"/>
                <a:cs typeface="Courier New"/>
              </a:rPr>
              <a:t> (I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) </a:t>
            </a:r>
            <a:r>
              <a:rPr lang="en-US" sz="1400" dirty="0" err="1" smtClean="0">
                <a:latin typeface="Courier New"/>
                <a:cs typeface="Courier New"/>
              </a:rPr>
              <a:t>NilVal</a:t>
            </a:r>
            <a:r>
              <a:rPr lang="en-US" sz="1400" dirty="0" smtClean="0">
                <a:latin typeface="Courier New"/>
                <a:cs typeface="Courier New"/>
              </a:rPr>
              <a:t> = I (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)      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splus</a:t>
            </a:r>
            <a:r>
              <a:rPr lang="en-US" sz="1400" dirty="0" smtClean="0">
                <a:latin typeface="Courier New"/>
                <a:cs typeface="Courier New"/>
              </a:rPr>
              <a:t> (I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) (I </a:t>
            </a:r>
            <a:r>
              <a:rPr lang="en-US" sz="1400" dirty="0" err="1" smtClean="0">
                <a:latin typeface="Courier New"/>
                <a:cs typeface="Courier New"/>
              </a:rPr>
              <a:t>y</a:t>
            </a:r>
            <a:r>
              <a:rPr lang="en-US" sz="1400" dirty="0" smtClean="0">
                <a:latin typeface="Courier New"/>
                <a:cs typeface="Courier New"/>
              </a:rPr>
              <a:t>)  = I (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 + </a:t>
            </a:r>
            <a:r>
              <a:rPr lang="en-US" sz="1400" dirty="0" err="1" smtClean="0">
                <a:latin typeface="Courier New"/>
                <a:cs typeface="Courier New"/>
              </a:rPr>
              <a:t>y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202668"/>
            <a:ext cx="325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of </a:t>
            </a:r>
            <a:r>
              <a:rPr lang="en-US" dirty="0" err="1" smtClean="0"/>
              <a:t>Tweedledum’s</a:t>
            </a:r>
            <a:r>
              <a:rPr lang="en-US" dirty="0" smtClean="0"/>
              <a:t> code: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2590800"/>
            <a:ext cx="4925196" cy="1600438"/>
          </a:xfrm>
          <a:prstGeom prst="rect">
            <a:avLst/>
          </a:prstGeom>
          <a:solidFill>
            <a:schemeClr val="lt1">
              <a:alpha val="31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Plus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FunVal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where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:: [Value] -&gt; Value          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[v1,v2]   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splus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v1 v2           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_          = error "error"                       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splus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:: Value -&gt; Value -&gt; Value           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splus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(I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x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NilVal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I 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x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          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splus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(I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x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(I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y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 = I 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x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+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y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Academic Honesty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Your work </a:t>
            </a:r>
            <a:r>
              <a:rPr lang="en-US" sz="2600" b="1" dirty="0" smtClean="0"/>
              <a:t>must</a:t>
            </a:r>
            <a:r>
              <a:rPr lang="en-US" sz="2600" dirty="0" smtClean="0"/>
              <a:t> be your 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discussion with classmates is fine (and encouraged!)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that involves speaking with your mouth or writing on a chalkboard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BTW, I have heard of </a:t>
            </a:r>
            <a:r>
              <a:rPr lang="en-US" sz="2000" dirty="0" err="1" smtClean="0"/>
              <a:t>google</a:t>
            </a:r>
            <a:r>
              <a:rPr lang="en-US" sz="2000" dirty="0" smtClean="0"/>
              <a:t>, too.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Consequences of academic dishonesty: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offense: Receive a zero on that assignment or test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offense: Automatic “F” grade in the class and I forward the evidence to the Provost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exceptions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Continued enrollment in this class implies your consent to these rules.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Lecture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What is this course about?</a:t>
            </a:r>
          </a:p>
          <a:p>
            <a:pPr lvl="1" eaLnBrk="1" hangingPunct="1"/>
            <a:r>
              <a:rPr lang="en-US" smtClean="0"/>
              <a:t>Programming Language Implementation</a:t>
            </a:r>
          </a:p>
          <a:p>
            <a:pPr lvl="2" eaLnBrk="1" hangingPunct="1"/>
            <a:r>
              <a:rPr lang="en-US" smtClean="0"/>
              <a:t>Overview of implementation styles</a:t>
            </a:r>
          </a:p>
          <a:p>
            <a:pPr lvl="3" eaLnBrk="1" hangingPunct="1"/>
            <a:r>
              <a:rPr lang="en-US" smtClean="0"/>
              <a:t>Interpreters, compilers, formal semantics…</a:t>
            </a:r>
          </a:p>
          <a:p>
            <a:pPr lvl="2" eaLnBrk="1" hangingPunct="1"/>
            <a:r>
              <a:rPr lang="en-US" smtClean="0"/>
              <a:t>High-level view of compiler structure</a:t>
            </a:r>
          </a:p>
          <a:p>
            <a:pPr lvl="3" eaLnBrk="1" hangingPunct="1"/>
            <a:r>
              <a:rPr lang="en-US" smtClean="0"/>
              <a:t>Lexing, parsing, code generation &amp; optimization</a:t>
            </a:r>
          </a:p>
          <a:p>
            <a:pPr eaLnBrk="1" hangingPunct="1"/>
            <a:r>
              <a:rPr lang="en-US" b="1" smtClean="0"/>
              <a:t>Administrivia</a:t>
            </a:r>
            <a:r>
              <a:rPr lang="en-US" smtClean="0"/>
              <a:t>: grading, textbook, syllabus,…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Programming Language?</a:t>
            </a:r>
          </a:p>
        </p:txBody>
      </p:sp>
      <p:sp>
        <p:nvSpPr>
          <p:cNvPr id="153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3400" y="4800600"/>
            <a:ext cx="80772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Syntax for describing data and associated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And, there are many such syntax: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Java, C++, ML, Scheme, Haskell, Prolog, Perl, …</a:t>
            </a:r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447800" y="1676400"/>
            <a:ext cx="6172200" cy="2743200"/>
          </a:xfrm>
          <a:prstGeom prst="horizontalScroll">
            <a:avLst>
              <a:gd name="adj" fmla="val 12500"/>
            </a:avLst>
          </a:prstGeom>
          <a:solidFill>
            <a:srgbClr val="CEE7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class Foo {</a:t>
            </a:r>
          </a:p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     String name; int age; Widget w;</a:t>
            </a:r>
          </a:p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     int alg1 (int a, Widget w) { … }</a:t>
            </a:r>
          </a:p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                  …</a:t>
            </a:r>
          </a:p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     void algk (String n, Widget w) { … }</a:t>
            </a:r>
          </a:p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After you have typed in a program, what have you got?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This sequence of characters must be given some “meaning” or definition to be useful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Translation into machine code, JVM code,…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Evaluation by a program in another high-level programming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Mathematical specifications of some kind</a:t>
            </a:r>
          </a:p>
        </p:txBody>
      </p:sp>
      <p:grpSp>
        <p:nvGrpSpPr>
          <p:cNvPr id="16388" name="Group 24"/>
          <p:cNvGrpSpPr>
            <a:grpSpLocks/>
          </p:cNvGrpSpPr>
          <p:nvPr/>
        </p:nvGrpSpPr>
        <p:grpSpPr bwMode="auto">
          <a:xfrm>
            <a:off x="2514600" y="2971800"/>
            <a:ext cx="4267200" cy="457200"/>
            <a:chOff x="240" y="3120"/>
            <a:chExt cx="1968" cy="144"/>
          </a:xfrm>
        </p:grpSpPr>
        <p:sp>
          <p:nvSpPr>
            <p:cNvPr id="16389" name="Rectangle 4"/>
            <p:cNvSpPr>
              <a:spLocks noChangeArrowheads="1"/>
            </p:cNvSpPr>
            <p:nvPr/>
          </p:nvSpPr>
          <p:spPr bwMode="auto">
            <a:xfrm>
              <a:off x="240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336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432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528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624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720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816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912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u</a:t>
              </a:r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008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1104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1200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i</a:t>
              </a:r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1296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1392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1488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F</a:t>
              </a:r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1584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1680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1776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1872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tx2"/>
                  </a:solidFill>
                </a:rPr>
                <a:t>{</a:t>
              </a:r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1968" y="3120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 …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Varieties of Language Definition</a:t>
            </a:r>
          </a:p>
        </p:txBody>
      </p:sp>
      <p:sp>
        <p:nvSpPr>
          <p:cNvPr id="17411" name="Rectangle 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smtClean="0"/>
              <a:t>Mathematical (aka “denotational”) semantics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Precise language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Suitable for proving properties of programs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Interpreter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An “evaluator” program for the new language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Usually written in another, existing high-level PL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Relatively easy to write, but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Doesn’t run as fast as possible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Compilers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Translate programs into “stand-alone executables”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Efficiency of executable is usually the biggest concern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take a long time to write,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are notoriously tricky to get correct,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are large and difficult to maintain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tx1"/>
                </a:solidFill>
              </a:rPr>
              <a:t>Gnu GCC-1750 (version 1.0) C++ compiler has  </a:t>
            </a:r>
            <a:r>
              <a:rPr lang="en-US" sz="1600" b="1" smtClean="0"/>
              <a:t>278,949</a:t>
            </a:r>
            <a:r>
              <a:rPr lang="en-US" sz="1600" smtClean="0">
                <a:solidFill>
                  <a:schemeClr val="tx1"/>
                </a:solidFill>
              </a:rPr>
              <a:t> lines of code in </a:t>
            </a:r>
            <a:r>
              <a:rPr lang="en-US" sz="1600" b="1" smtClean="0"/>
              <a:t>168</a:t>
            </a:r>
            <a:r>
              <a:rPr lang="en-US" sz="1600" smtClean="0">
                <a:solidFill>
                  <a:schemeClr val="tx1"/>
                </a:solidFill>
              </a:rPr>
              <a:t> separate files</a:t>
            </a:r>
            <a:endParaRPr lang="en-US" sz="1600" smtClean="0"/>
          </a:p>
          <a:p>
            <a:pPr eaLnBrk="1" hangingPunct="1">
              <a:lnSpc>
                <a:spcPct val="80000"/>
              </a:lnSpc>
            </a:pPr>
            <a:endParaRPr lang="en-US" sz="19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467600" cy="1527175"/>
          </a:xfrm>
        </p:spPr>
        <p:txBody>
          <a:bodyPr/>
          <a:lstStyle/>
          <a:p>
            <a:pPr eaLnBrk="1" hangingPunct="1"/>
            <a:r>
              <a:rPr lang="en-US" smtClean="0"/>
              <a:t>Traditional Compiler Structure</a:t>
            </a:r>
          </a:p>
        </p:txBody>
      </p:sp>
      <p:grpSp>
        <p:nvGrpSpPr>
          <p:cNvPr id="18435" name="Group 41"/>
          <p:cNvGrpSpPr>
            <a:grpSpLocks/>
          </p:cNvGrpSpPr>
          <p:nvPr/>
        </p:nvGrpSpPr>
        <p:grpSpPr bwMode="auto">
          <a:xfrm>
            <a:off x="457200" y="2487613"/>
            <a:ext cx="7772400" cy="1093787"/>
            <a:chOff x="240" y="1632"/>
            <a:chExt cx="4896" cy="689"/>
          </a:xfrm>
        </p:grpSpPr>
        <p:grpSp>
          <p:nvGrpSpPr>
            <p:cNvPr id="18438" name="Group 5"/>
            <p:cNvGrpSpPr>
              <a:grpSpLocks/>
            </p:cNvGrpSpPr>
            <p:nvPr/>
          </p:nvGrpSpPr>
          <p:grpSpPr bwMode="auto">
            <a:xfrm>
              <a:off x="1296" y="1968"/>
              <a:ext cx="3168" cy="240"/>
              <a:chOff x="624" y="1392"/>
              <a:chExt cx="4512" cy="528"/>
            </a:xfrm>
          </p:grpSpPr>
          <p:sp>
            <p:nvSpPr>
              <p:cNvPr id="18443" name="Rectangle 6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" name="Rectangle 7"/>
              <p:cNvSpPr>
                <a:spLocks noChangeArrowheads="1"/>
              </p:cNvSpPr>
              <p:nvPr/>
            </p:nvSpPr>
            <p:spPr bwMode="auto">
              <a:xfrm>
                <a:off x="13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18445" name="Rectangle 8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" name="Rectangle 9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7" name="Rectangle 10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8" name="Rectangle 11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" name="Rectangle 12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" name="Rectangle 13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" name="Rectangle 14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" name="Line 15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3" name="Line 16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4" name="Line 17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Line 18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6" name="Line 19"/>
              <p:cNvSpPr>
                <a:spLocks noChangeShapeType="1"/>
              </p:cNvSpPr>
              <p:nvPr/>
            </p:nvSpPr>
            <p:spPr bwMode="auto">
              <a:xfrm>
                <a:off x="25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7" name="Line 20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Line 21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Line 22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0" name="Line 23"/>
              <p:cNvSpPr>
                <a:spLocks noChangeShapeType="1"/>
              </p:cNvSpPr>
              <p:nvPr/>
            </p:nvSpPr>
            <p:spPr bwMode="auto">
              <a:xfrm>
                <a:off x="44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1" name="Line 24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39" name="Text Box 31"/>
            <p:cNvSpPr txBox="1">
              <a:spLocks noChangeArrowheads="1"/>
            </p:cNvSpPr>
            <p:nvPr/>
          </p:nvSpPr>
          <p:spPr bwMode="auto">
            <a:xfrm>
              <a:off x="432" y="1632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Source</a:t>
              </a:r>
            </a:p>
          </p:txBody>
        </p:sp>
        <p:sp>
          <p:nvSpPr>
            <p:cNvPr id="18440" name="AutoShape 33"/>
            <p:cNvSpPr>
              <a:spLocks noChangeArrowheads="1"/>
            </p:cNvSpPr>
            <p:nvPr/>
          </p:nvSpPr>
          <p:spPr bwMode="auto">
            <a:xfrm>
              <a:off x="240" y="1872"/>
              <a:ext cx="1066" cy="449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tx2"/>
                  </a:solidFill>
                </a:rPr>
                <a:t>class public Foo {</a:t>
              </a:r>
            </a:p>
            <a:p>
              <a:r>
                <a:rPr lang="en-US" sz="1200" b="1">
                  <a:solidFill>
                    <a:schemeClr val="tx2"/>
                  </a:solidFill>
                </a:rPr>
                <a:t>   int maxargs(Stm s)</a:t>
              </a:r>
            </a:p>
            <a:p>
              <a:r>
                <a:rPr lang="en-US" sz="1200" b="1">
                  <a:solidFill>
                    <a:schemeClr val="tx2"/>
                  </a:solidFill>
                </a:rPr>
                <a:t>…}</a:t>
              </a:r>
            </a:p>
          </p:txBody>
        </p:sp>
        <p:sp>
          <p:nvSpPr>
            <p:cNvPr id="18441" name="Text Box 39"/>
            <p:cNvSpPr txBox="1">
              <a:spLocks noChangeArrowheads="1"/>
            </p:cNvSpPr>
            <p:nvPr/>
          </p:nvSpPr>
          <p:spPr bwMode="auto">
            <a:xfrm>
              <a:off x="4604" y="1632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Target</a:t>
              </a:r>
            </a:p>
          </p:txBody>
        </p:sp>
        <p:sp>
          <p:nvSpPr>
            <p:cNvPr id="18442" name="AutoShape 40"/>
            <p:cNvSpPr>
              <a:spLocks noChangeArrowheads="1"/>
            </p:cNvSpPr>
            <p:nvPr/>
          </p:nvSpPr>
          <p:spPr bwMode="auto">
            <a:xfrm>
              <a:off x="4560" y="1872"/>
              <a:ext cx="535" cy="385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chemeClr val="tx2"/>
                  </a:solidFill>
                </a:rPr>
                <a:t>load R0,R8</a:t>
              </a:r>
            </a:p>
            <a:p>
              <a:r>
                <a:rPr lang="en-US" sz="1000" b="1">
                  <a:solidFill>
                    <a:schemeClr val="tx2"/>
                  </a:solidFill>
                </a:rPr>
                <a:t>call label4</a:t>
              </a:r>
            </a:p>
            <a:p>
              <a:r>
                <a:rPr lang="en-US" sz="1000" b="1">
                  <a:solidFill>
                    <a:schemeClr val="tx2"/>
                  </a:solidFill>
                </a:rPr>
                <a:t>       …</a:t>
              </a:r>
            </a:p>
          </p:txBody>
        </p:sp>
      </p:grpSp>
      <p:sp>
        <p:nvSpPr>
          <p:cNvPr id="18436" name="Text Box 42"/>
          <p:cNvSpPr txBox="1">
            <a:spLocks noChangeArrowheads="1"/>
          </p:cNvSpPr>
          <p:nvPr/>
        </p:nvSpPr>
        <p:spPr bwMode="auto">
          <a:xfrm>
            <a:off x="914400" y="4494213"/>
            <a:ext cx="7162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each phase has an input and an output</a:t>
            </a:r>
          </a:p>
          <a:p>
            <a:pPr>
              <a:buFontTx/>
              <a:buChar char="•"/>
            </a:pPr>
            <a:r>
              <a:rPr lang="en-US"/>
              <a:t> each phase transforms its input code into output code </a:t>
            </a:r>
          </a:p>
          <a:p>
            <a:pPr>
              <a:buFontTx/>
              <a:buChar char="•"/>
            </a:pPr>
            <a:r>
              <a:rPr lang="en-US"/>
              <a:t> they are typically classified into “early,” “middle,” and “late” phases </a:t>
            </a:r>
          </a:p>
          <a:p>
            <a:r>
              <a:rPr lang="en-US"/>
              <a:t>  which accomplish different kinds of transformations</a:t>
            </a:r>
          </a:p>
        </p:txBody>
      </p:sp>
      <p:sp>
        <p:nvSpPr>
          <p:cNvPr id="18437" name="Text Box 43"/>
          <p:cNvSpPr txBox="1">
            <a:spLocks noChangeArrowheads="1"/>
          </p:cNvSpPr>
          <p:nvPr/>
        </p:nvSpPr>
        <p:spPr bwMode="auto">
          <a:xfrm>
            <a:off x="669925" y="4151313"/>
            <a:ext cx="2789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Compilers have “phases”: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phases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457200" y="2487613"/>
            <a:ext cx="7772400" cy="1093787"/>
            <a:chOff x="240" y="1632"/>
            <a:chExt cx="4896" cy="689"/>
          </a:xfrm>
        </p:grpSpPr>
        <p:grpSp>
          <p:nvGrpSpPr>
            <p:cNvPr id="19469" name="Group 4"/>
            <p:cNvGrpSpPr>
              <a:grpSpLocks/>
            </p:cNvGrpSpPr>
            <p:nvPr/>
          </p:nvGrpSpPr>
          <p:grpSpPr bwMode="auto">
            <a:xfrm>
              <a:off x="1296" y="1968"/>
              <a:ext cx="3168" cy="240"/>
              <a:chOff x="624" y="1392"/>
              <a:chExt cx="4512" cy="528"/>
            </a:xfrm>
          </p:grpSpPr>
          <p:sp>
            <p:nvSpPr>
              <p:cNvPr id="19474" name="Rectangle 5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5" name="Rectangle 6"/>
              <p:cNvSpPr>
                <a:spLocks noChangeArrowheads="1"/>
              </p:cNvSpPr>
              <p:nvPr/>
            </p:nvSpPr>
            <p:spPr bwMode="auto">
              <a:xfrm>
                <a:off x="13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19476" name="Rectangle 7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7" name="Rectangle 8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8" name="Rectangle 9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9" name="Rectangle 10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0" name="Rectangle 11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1" name="Rectangle 12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Rectangle 13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3" name="Line 14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4" name="Line 15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5" name="Line 16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6" name="Line 17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Line 18"/>
              <p:cNvSpPr>
                <a:spLocks noChangeShapeType="1"/>
              </p:cNvSpPr>
              <p:nvPr/>
            </p:nvSpPr>
            <p:spPr bwMode="auto">
              <a:xfrm>
                <a:off x="25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8" name="Line 19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Line 20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Line 21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Line 22"/>
              <p:cNvSpPr>
                <a:spLocks noChangeShapeType="1"/>
              </p:cNvSpPr>
              <p:nvPr/>
            </p:nvSpPr>
            <p:spPr bwMode="auto">
              <a:xfrm>
                <a:off x="44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Line 23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0" name="Text Box 24"/>
            <p:cNvSpPr txBox="1">
              <a:spLocks noChangeArrowheads="1"/>
            </p:cNvSpPr>
            <p:nvPr/>
          </p:nvSpPr>
          <p:spPr bwMode="auto">
            <a:xfrm>
              <a:off x="432" y="1632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Source</a:t>
              </a:r>
            </a:p>
          </p:txBody>
        </p:sp>
        <p:sp>
          <p:nvSpPr>
            <p:cNvPr id="19471" name="AutoShape 25"/>
            <p:cNvSpPr>
              <a:spLocks noChangeArrowheads="1"/>
            </p:cNvSpPr>
            <p:nvPr/>
          </p:nvSpPr>
          <p:spPr bwMode="auto">
            <a:xfrm>
              <a:off x="240" y="1872"/>
              <a:ext cx="1007" cy="449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</a:rPr>
                <a:t>class public Foo {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   int maxargs(Stm s)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…}</a:t>
              </a:r>
            </a:p>
          </p:txBody>
        </p:sp>
        <p:sp>
          <p:nvSpPr>
            <p:cNvPr id="19472" name="Text Box 26"/>
            <p:cNvSpPr txBox="1">
              <a:spLocks noChangeArrowheads="1"/>
            </p:cNvSpPr>
            <p:nvPr/>
          </p:nvSpPr>
          <p:spPr bwMode="auto">
            <a:xfrm>
              <a:off x="4604" y="1632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Target</a:t>
              </a:r>
            </a:p>
          </p:txBody>
        </p:sp>
        <p:sp>
          <p:nvSpPr>
            <p:cNvPr id="19473" name="AutoShape 27"/>
            <p:cNvSpPr>
              <a:spLocks noChangeArrowheads="1"/>
            </p:cNvSpPr>
            <p:nvPr/>
          </p:nvSpPr>
          <p:spPr bwMode="auto">
            <a:xfrm>
              <a:off x="4560" y="1872"/>
              <a:ext cx="522" cy="385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tx2"/>
                  </a:solidFill>
                </a:rPr>
                <a:t>load R0,R8</a:t>
              </a:r>
            </a:p>
            <a:p>
              <a:r>
                <a:rPr lang="en-US" sz="1000">
                  <a:solidFill>
                    <a:schemeClr val="tx2"/>
                  </a:solidFill>
                </a:rPr>
                <a:t>call label4</a:t>
              </a:r>
            </a:p>
            <a:p>
              <a:r>
                <a:rPr lang="en-US" sz="1000">
                  <a:solidFill>
                    <a:schemeClr val="tx2"/>
                  </a:solidFill>
                </a:rPr>
                <a:t>       …</a:t>
              </a:r>
            </a:p>
          </p:txBody>
        </p:sp>
      </p:grpSp>
      <p:sp>
        <p:nvSpPr>
          <p:cNvPr id="19460" name="AutoShape 28"/>
          <p:cNvSpPr>
            <a:spLocks/>
          </p:cNvSpPr>
          <p:nvPr/>
        </p:nvSpPr>
        <p:spPr bwMode="auto">
          <a:xfrm rot="-5400000">
            <a:off x="2857500" y="1790700"/>
            <a:ext cx="457200" cy="1600200"/>
          </a:xfrm>
          <a:prstGeom prst="rightBrace">
            <a:avLst>
              <a:gd name="adj1" fmla="val 270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29"/>
          <p:cNvSpPr txBox="1">
            <a:spLocks noChangeArrowheads="1"/>
          </p:cNvSpPr>
          <p:nvPr/>
        </p:nvSpPr>
        <p:spPr bwMode="auto">
          <a:xfrm>
            <a:off x="2651125" y="18653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“early”</a:t>
            </a:r>
          </a:p>
        </p:txBody>
      </p:sp>
      <p:sp>
        <p:nvSpPr>
          <p:cNvPr id="19462" name="Text Box 30"/>
          <p:cNvSpPr txBox="1">
            <a:spLocks noChangeArrowheads="1"/>
          </p:cNvSpPr>
          <p:nvPr/>
        </p:nvSpPr>
        <p:spPr bwMode="auto">
          <a:xfrm>
            <a:off x="914400" y="5180013"/>
            <a:ext cx="73802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early phases transform input sequence into tree representation (AST)</a:t>
            </a:r>
          </a:p>
          <a:p>
            <a:pPr>
              <a:buFontTx/>
              <a:buChar char="•"/>
            </a:pPr>
            <a:r>
              <a:rPr lang="en-US"/>
              <a:t> ensure that input stream is, indeed, a program in the source language</a:t>
            </a:r>
          </a:p>
          <a:p>
            <a:pPr>
              <a:buFontTx/>
              <a:buChar char="•"/>
            </a:pPr>
            <a:r>
              <a:rPr lang="en-US"/>
              <a:t> lexing, parsing, type-checking</a:t>
            </a:r>
          </a:p>
        </p:txBody>
      </p:sp>
      <p:sp>
        <p:nvSpPr>
          <p:cNvPr id="19463" name="AutoShape 31"/>
          <p:cNvSpPr>
            <a:spLocks/>
          </p:cNvSpPr>
          <p:nvPr/>
        </p:nvSpPr>
        <p:spPr bwMode="auto">
          <a:xfrm>
            <a:off x="4267200" y="3657600"/>
            <a:ext cx="914400" cy="990600"/>
          </a:xfrm>
          <a:prstGeom prst="borderCallout1">
            <a:avLst>
              <a:gd name="adj1" fmla="val 11537"/>
              <a:gd name="adj2" fmla="val -8333"/>
              <a:gd name="adj3" fmla="val -26921"/>
              <a:gd name="adj4" fmla="val -41667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64" name="Group 37"/>
          <p:cNvGrpSpPr>
            <a:grpSpLocks/>
          </p:cNvGrpSpPr>
          <p:nvPr/>
        </p:nvGrpSpPr>
        <p:grpSpPr bwMode="auto">
          <a:xfrm>
            <a:off x="4419600" y="3733800"/>
            <a:ext cx="609600" cy="762000"/>
            <a:chOff x="960" y="2592"/>
            <a:chExt cx="384" cy="480"/>
          </a:xfrm>
        </p:grpSpPr>
        <p:sp>
          <p:nvSpPr>
            <p:cNvPr id="19465" name="Line 33"/>
            <p:cNvSpPr>
              <a:spLocks noChangeShapeType="1"/>
            </p:cNvSpPr>
            <p:nvPr/>
          </p:nvSpPr>
          <p:spPr bwMode="auto">
            <a:xfrm flipH="1">
              <a:off x="960" y="2592"/>
              <a:ext cx="96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34"/>
            <p:cNvSpPr>
              <a:spLocks noChangeShapeType="1"/>
            </p:cNvSpPr>
            <p:nvPr/>
          </p:nvSpPr>
          <p:spPr bwMode="auto">
            <a:xfrm>
              <a:off x="1056" y="2592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35"/>
            <p:cNvSpPr>
              <a:spLocks noChangeShapeType="1"/>
            </p:cNvSpPr>
            <p:nvPr/>
          </p:nvSpPr>
          <p:spPr bwMode="auto">
            <a:xfrm flipH="1">
              <a:off x="1104" y="2832"/>
              <a:ext cx="96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36"/>
            <p:cNvSpPr>
              <a:spLocks noChangeShapeType="1"/>
            </p:cNvSpPr>
            <p:nvPr/>
          </p:nvSpPr>
          <p:spPr bwMode="auto">
            <a:xfrm>
              <a:off x="1200" y="2832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 lexer does</a:t>
            </a:r>
          </a:p>
        </p:txBody>
      </p:sp>
      <p:grpSp>
        <p:nvGrpSpPr>
          <p:cNvPr id="20483" name="Group 29"/>
          <p:cNvGrpSpPr>
            <a:grpSpLocks/>
          </p:cNvGrpSpPr>
          <p:nvPr/>
        </p:nvGrpSpPr>
        <p:grpSpPr bwMode="auto">
          <a:xfrm>
            <a:off x="2057400" y="2590800"/>
            <a:ext cx="5257800" cy="381000"/>
            <a:chOff x="1248" y="2496"/>
            <a:chExt cx="3312" cy="240"/>
          </a:xfrm>
        </p:grpSpPr>
        <p:sp>
          <p:nvSpPr>
            <p:cNvPr id="20494" name="Rectangle 5"/>
            <p:cNvSpPr>
              <a:spLocks noChangeArrowheads="1"/>
            </p:cNvSpPr>
            <p:nvPr/>
          </p:nvSpPr>
          <p:spPr bwMode="auto">
            <a:xfrm>
              <a:off x="124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0495" name="Rectangle 6"/>
            <p:cNvSpPr>
              <a:spLocks noChangeArrowheads="1"/>
            </p:cNvSpPr>
            <p:nvPr/>
          </p:nvSpPr>
          <p:spPr bwMode="auto">
            <a:xfrm>
              <a:off x="139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20496" name="Rectangle 7"/>
            <p:cNvSpPr>
              <a:spLocks noChangeArrowheads="1"/>
            </p:cNvSpPr>
            <p:nvPr/>
          </p:nvSpPr>
          <p:spPr bwMode="auto">
            <a:xfrm>
              <a:off x="153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0497" name="Rectangle 8"/>
            <p:cNvSpPr>
              <a:spLocks noChangeArrowheads="1"/>
            </p:cNvSpPr>
            <p:nvPr/>
          </p:nvSpPr>
          <p:spPr bwMode="auto">
            <a:xfrm>
              <a:off x="168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20498" name="Rectangle 9"/>
            <p:cNvSpPr>
              <a:spLocks noChangeArrowheads="1"/>
            </p:cNvSpPr>
            <p:nvPr/>
          </p:nvSpPr>
          <p:spPr bwMode="auto">
            <a:xfrm>
              <a:off x="182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20499" name="Rectangle 10"/>
            <p:cNvSpPr>
              <a:spLocks noChangeArrowheads="1"/>
            </p:cNvSpPr>
            <p:nvPr/>
          </p:nvSpPr>
          <p:spPr bwMode="auto">
            <a:xfrm>
              <a:off x="196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Rectangle 11"/>
            <p:cNvSpPr>
              <a:spLocks noChangeArrowheads="1"/>
            </p:cNvSpPr>
            <p:nvPr/>
          </p:nvSpPr>
          <p:spPr bwMode="auto">
            <a:xfrm>
              <a:off x="211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20501" name="Rectangle 12"/>
            <p:cNvSpPr>
              <a:spLocks noChangeArrowheads="1"/>
            </p:cNvSpPr>
            <p:nvPr/>
          </p:nvSpPr>
          <p:spPr bwMode="auto">
            <a:xfrm>
              <a:off x="225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20502" name="Rectangle 13"/>
            <p:cNvSpPr>
              <a:spLocks noChangeArrowheads="1"/>
            </p:cNvSpPr>
            <p:nvPr/>
          </p:nvSpPr>
          <p:spPr bwMode="auto">
            <a:xfrm>
              <a:off x="240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0503" name="Rectangle 14"/>
            <p:cNvSpPr>
              <a:spLocks noChangeArrowheads="1"/>
            </p:cNvSpPr>
            <p:nvPr/>
          </p:nvSpPr>
          <p:spPr bwMode="auto">
            <a:xfrm>
              <a:off x="254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20504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050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0506" name="Rectangle 18"/>
            <p:cNvSpPr>
              <a:spLocks noChangeArrowheads="1"/>
            </p:cNvSpPr>
            <p:nvPr/>
          </p:nvSpPr>
          <p:spPr bwMode="auto">
            <a:xfrm>
              <a:off x="297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19"/>
            <p:cNvSpPr>
              <a:spLocks noChangeArrowheads="1"/>
            </p:cNvSpPr>
            <p:nvPr/>
          </p:nvSpPr>
          <p:spPr bwMode="auto">
            <a:xfrm>
              <a:off x="312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0508" name="Rectangle 20"/>
            <p:cNvSpPr>
              <a:spLocks noChangeArrowheads="1"/>
            </p:cNvSpPr>
            <p:nvPr/>
          </p:nvSpPr>
          <p:spPr bwMode="auto">
            <a:xfrm>
              <a:off x="326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20509" name="Rectangle 21"/>
            <p:cNvSpPr>
              <a:spLocks noChangeArrowheads="1"/>
            </p:cNvSpPr>
            <p:nvPr/>
          </p:nvSpPr>
          <p:spPr bwMode="auto">
            <a:xfrm>
              <a:off x="340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20510" name="Rectangle 22"/>
            <p:cNvSpPr>
              <a:spLocks noChangeArrowheads="1"/>
            </p:cNvSpPr>
            <p:nvPr/>
          </p:nvSpPr>
          <p:spPr bwMode="auto">
            <a:xfrm>
              <a:off x="355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Rectangle 23"/>
            <p:cNvSpPr>
              <a:spLocks noChangeArrowheads="1"/>
            </p:cNvSpPr>
            <p:nvPr/>
          </p:nvSpPr>
          <p:spPr bwMode="auto">
            <a:xfrm>
              <a:off x="369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{</a:t>
              </a:r>
            </a:p>
          </p:txBody>
        </p:sp>
        <p:sp>
          <p:nvSpPr>
            <p:cNvPr id="20512" name="Rectangle 24"/>
            <p:cNvSpPr>
              <a:spLocks noChangeArrowheads="1"/>
            </p:cNvSpPr>
            <p:nvPr/>
          </p:nvSpPr>
          <p:spPr bwMode="auto">
            <a:xfrm>
              <a:off x="384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Rectangle 25"/>
            <p:cNvSpPr>
              <a:spLocks noChangeArrowheads="1"/>
            </p:cNvSpPr>
            <p:nvPr/>
          </p:nvSpPr>
          <p:spPr bwMode="auto">
            <a:xfrm>
              <a:off x="398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0514" name="Rectangle 26"/>
            <p:cNvSpPr>
              <a:spLocks noChangeArrowheads="1"/>
            </p:cNvSpPr>
            <p:nvPr/>
          </p:nvSpPr>
          <p:spPr bwMode="auto">
            <a:xfrm>
              <a:off x="412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20515" name="Rectangle 27"/>
            <p:cNvSpPr>
              <a:spLocks noChangeArrowheads="1"/>
            </p:cNvSpPr>
            <p:nvPr/>
          </p:nvSpPr>
          <p:spPr bwMode="auto">
            <a:xfrm>
              <a:off x="427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20516" name="Rectangle 28"/>
            <p:cNvSpPr>
              <a:spLocks noChangeArrowheads="1"/>
            </p:cNvSpPr>
            <p:nvPr/>
          </p:nvSpPr>
          <p:spPr bwMode="auto">
            <a:xfrm>
              <a:off x="441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…</a:t>
              </a:r>
            </a:p>
          </p:txBody>
        </p:sp>
      </p:grpSp>
      <p:sp>
        <p:nvSpPr>
          <p:cNvPr id="20484" name="Rectangle 30"/>
          <p:cNvSpPr>
            <a:spLocks noChangeArrowheads="1"/>
          </p:cNvSpPr>
          <p:nvPr/>
        </p:nvSpPr>
        <p:spPr bwMode="auto">
          <a:xfrm>
            <a:off x="1981200" y="5105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class</a:t>
            </a:r>
          </a:p>
        </p:txBody>
      </p:sp>
      <p:sp>
        <p:nvSpPr>
          <p:cNvPr id="20485" name="Rectangle 31"/>
          <p:cNvSpPr>
            <a:spLocks noChangeArrowheads="1"/>
          </p:cNvSpPr>
          <p:nvPr/>
        </p:nvSpPr>
        <p:spPr bwMode="auto">
          <a:xfrm>
            <a:off x="2895600" y="5105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20486" name="Rectangle 32"/>
          <p:cNvSpPr>
            <a:spLocks noChangeArrowheads="1"/>
          </p:cNvSpPr>
          <p:nvPr/>
        </p:nvSpPr>
        <p:spPr bwMode="auto">
          <a:xfrm>
            <a:off x="3810000" y="5105400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name(“Foo”)</a:t>
            </a:r>
          </a:p>
        </p:txBody>
      </p:sp>
      <p:sp>
        <p:nvSpPr>
          <p:cNvPr id="20487" name="Rectangle 33"/>
          <p:cNvSpPr>
            <a:spLocks noChangeArrowheads="1"/>
          </p:cNvSpPr>
          <p:nvPr/>
        </p:nvSpPr>
        <p:spPr bwMode="auto">
          <a:xfrm>
            <a:off x="5486400" y="51054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left-brack</a:t>
            </a:r>
          </a:p>
        </p:txBody>
      </p:sp>
      <p:sp>
        <p:nvSpPr>
          <p:cNvPr id="20488" name="Rectangle 34"/>
          <p:cNvSpPr>
            <a:spLocks noChangeArrowheads="1"/>
          </p:cNvSpPr>
          <p:nvPr/>
        </p:nvSpPr>
        <p:spPr bwMode="auto">
          <a:xfrm>
            <a:off x="6858000" y="5105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type-int</a:t>
            </a:r>
          </a:p>
        </p:txBody>
      </p:sp>
      <p:sp>
        <p:nvSpPr>
          <p:cNvPr id="20489" name="Text Box 35"/>
          <p:cNvSpPr txBox="1">
            <a:spLocks noChangeArrowheads="1"/>
          </p:cNvSpPr>
          <p:nvPr/>
        </p:nvSpPr>
        <p:spPr bwMode="auto">
          <a:xfrm>
            <a:off x="7908925" y="498951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490" name="AutoShape 36"/>
          <p:cNvSpPr>
            <a:spLocks noChangeArrowheads="1"/>
          </p:cNvSpPr>
          <p:nvPr/>
        </p:nvSpPr>
        <p:spPr bwMode="auto">
          <a:xfrm>
            <a:off x="4267200" y="3505200"/>
            <a:ext cx="762000" cy="11430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lexer</a:t>
            </a:r>
          </a:p>
        </p:txBody>
      </p:sp>
      <p:sp>
        <p:nvSpPr>
          <p:cNvPr id="20491" name="Text Box 38"/>
          <p:cNvSpPr txBox="1">
            <a:spLocks noChangeArrowheads="1"/>
          </p:cNvSpPr>
          <p:nvPr/>
        </p:nvSpPr>
        <p:spPr bwMode="auto">
          <a:xfrm>
            <a:off x="288925" y="2551113"/>
            <a:ext cx="1162050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ascii form</a:t>
            </a:r>
          </a:p>
        </p:txBody>
      </p:sp>
      <p:sp>
        <p:nvSpPr>
          <p:cNvPr id="20492" name="Text Box 39"/>
          <p:cNvSpPr txBox="1">
            <a:spLocks noChangeArrowheads="1"/>
          </p:cNvSpPr>
          <p:nvPr/>
        </p:nvSpPr>
        <p:spPr bwMode="auto">
          <a:xfrm>
            <a:off x="304800" y="5043488"/>
            <a:ext cx="11430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symbolic </a:t>
            </a:r>
          </a:p>
          <a:p>
            <a:pPr algn="ctr"/>
            <a:r>
              <a:rPr lang="en-US"/>
              <a:t>form</a:t>
            </a:r>
          </a:p>
        </p:txBody>
      </p:sp>
      <p:sp>
        <p:nvSpPr>
          <p:cNvPr id="20493" name="Text Box 40"/>
          <p:cNvSpPr txBox="1">
            <a:spLocks noChangeArrowheads="1"/>
          </p:cNvSpPr>
          <p:nvPr/>
        </p:nvSpPr>
        <p:spPr bwMode="auto">
          <a:xfrm>
            <a:off x="2940050" y="6034088"/>
            <a:ext cx="3614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Key Concept: regular expressions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1053</TotalTime>
  <Words>1418</Words>
  <Application>Microsoft Macintosh PowerPoint</Application>
  <PresentationFormat>On-screen Show (4:3)</PresentationFormat>
  <Paragraphs>278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Echo</vt:lpstr>
      <vt:lpstr>CS4430/7430  Introduction to Compiler Construction</vt:lpstr>
      <vt:lpstr>Administrivia</vt:lpstr>
      <vt:lpstr>Today’s Lecture</vt:lpstr>
      <vt:lpstr>What is a Programming Language?</vt:lpstr>
      <vt:lpstr>Language implementation</vt:lpstr>
      <vt:lpstr>Varieties of Language Definition</vt:lpstr>
      <vt:lpstr>Traditional Compiler Structure</vt:lpstr>
      <vt:lpstr>Compiler phases</vt:lpstr>
      <vt:lpstr>What a lexer does</vt:lpstr>
      <vt:lpstr>What parsing does</vt:lpstr>
      <vt:lpstr>Compiler phases</vt:lpstr>
      <vt:lpstr>What intermediate code generation does</vt:lpstr>
      <vt:lpstr>Compiler phases</vt:lpstr>
      <vt:lpstr>What code optimization does</vt:lpstr>
      <vt:lpstr>Administrivia</vt:lpstr>
      <vt:lpstr>Administrivia</vt:lpstr>
      <vt:lpstr>About those programming assignments…</vt:lpstr>
      <vt:lpstr>PowerPoint Presentation</vt:lpstr>
      <vt:lpstr>Tweedledee explains…</vt:lpstr>
      <vt:lpstr>Tweedledum complains…</vt:lpstr>
      <vt:lpstr>Contrast &amp; Compare for yourself</vt:lpstr>
      <vt:lpstr>Academic Honesty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William Harrison</cp:lastModifiedBy>
  <cp:revision>32</cp:revision>
  <dcterms:created xsi:type="dcterms:W3CDTF">2012-01-18T16:18:37Z</dcterms:created>
  <dcterms:modified xsi:type="dcterms:W3CDTF">2017-01-17T22:44:52Z</dcterms:modified>
</cp:coreProperties>
</file>