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71" r:id="rId6"/>
    <p:sldId id="259" r:id="rId7"/>
    <p:sldId id="270" r:id="rId8"/>
    <p:sldId id="272" r:id="rId9"/>
    <p:sldId id="269" r:id="rId10"/>
    <p:sldId id="274" r:id="rId11"/>
    <p:sldId id="260" r:id="rId12"/>
    <p:sldId id="261" r:id="rId13"/>
    <p:sldId id="275" r:id="rId14"/>
    <p:sldId id="276" r:id="rId15"/>
    <p:sldId id="262" r:id="rId16"/>
    <p:sldId id="263" r:id="rId17"/>
    <p:sldId id="264" r:id="rId18"/>
    <p:sldId id="265" r:id="rId19"/>
    <p:sldId id="266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87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7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8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4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1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0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1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9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6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7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0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B9217-7B37-47A7-9C93-52A1BB4A0D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5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237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Venture Capital</a:t>
            </a:r>
            <a:br>
              <a:rPr lang="en-US" dirty="0" smtClean="0"/>
            </a:br>
            <a:r>
              <a:rPr lang="en-US" sz="2400" dirty="0" smtClean="0"/>
              <a:t>A </a:t>
            </a:r>
            <a:r>
              <a:rPr lang="en-US" sz="2400" dirty="0"/>
              <a:t>study of robust features that influence change in industry specific deals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67200"/>
            <a:ext cx="9144000" cy="1752600"/>
          </a:xfrm>
        </p:spPr>
        <p:txBody>
          <a:bodyPr/>
          <a:lstStyle/>
          <a:p>
            <a:r>
              <a:rPr lang="en-US" dirty="0" smtClean="0"/>
              <a:t>Harrison Zhao and Andrew </a:t>
            </a:r>
            <a:r>
              <a:rPr lang="en-US" dirty="0" err="1" smtClean="0"/>
              <a:t>Koe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57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regression analysis on atypical periods of time</a:t>
            </a:r>
          </a:p>
          <a:p>
            <a:pPr lvl="1"/>
            <a:r>
              <a:rPr lang="en-US" dirty="0"/>
              <a:t>Dotcom bubble (Q1 1998 – Q1 2004)</a:t>
            </a:r>
          </a:p>
          <a:p>
            <a:pPr lvl="1"/>
            <a:r>
              <a:rPr lang="en-US" dirty="0"/>
              <a:t>Subprime Mortgage Crisis (Q1 2006 – Q1 2013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related NASDAQ industries as independent variables</a:t>
            </a:r>
          </a:p>
          <a:p>
            <a:r>
              <a:rPr lang="en-US" dirty="0" smtClean="0"/>
              <a:t>Use F-test to identify relevant variables</a:t>
            </a:r>
          </a:p>
        </p:txBody>
      </p:sp>
    </p:spTree>
    <p:extLst>
      <p:ext uri="{BB962C8B-B14F-4D97-AF65-F5344CB8AC3E}">
        <p14:creationId xmlns:p14="http://schemas.microsoft.com/office/powerpoint/2010/main" val="24381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Dotcom Bubble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pic>
        <p:nvPicPr>
          <p:cNvPr id="4" name="Content Placeholder 3" descr="software-dotcom-er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315200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36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Subprime Mortgage Crisis Analysis </a:t>
            </a:r>
            <a:endParaRPr lang="en-US" dirty="0"/>
          </a:p>
        </p:txBody>
      </p:sp>
      <p:pic>
        <p:nvPicPr>
          <p:cNvPr id="4" name="Content Placeholder 3" descr="industrial-subprime-mortgage-crisi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0010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084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Window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 regressions on 3, 4, and 5 year windows on the PWC data</a:t>
            </a:r>
          </a:p>
          <a:p>
            <a:r>
              <a:rPr lang="en-US" dirty="0" smtClean="0"/>
              <a:t>Roll the window forward one quarter and iteratively perform regressions</a:t>
            </a:r>
          </a:p>
          <a:p>
            <a:r>
              <a:rPr lang="en-US" dirty="0" smtClean="0"/>
              <a:t>Identify NASDAQ features that are valuable independent variables</a:t>
            </a:r>
          </a:p>
          <a:p>
            <a:r>
              <a:rPr lang="en-US" dirty="0" smtClean="0"/>
              <a:t>Choose independent variables that yield stable regression coefficients throughout the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0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Rolling Window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All the features extracted from the NASDAQ data are candidate independent variables</a:t>
            </a:r>
          </a:p>
          <a:p>
            <a:pPr lvl="1"/>
            <a:r>
              <a:rPr lang="en-US" dirty="0" smtClean="0"/>
              <a:t>7 NASDAQ indices</a:t>
            </a:r>
          </a:p>
          <a:p>
            <a:pPr lvl="1"/>
            <a:r>
              <a:rPr lang="en-US" dirty="0" smtClean="0"/>
              <a:t>6 features per index</a:t>
            </a:r>
          </a:p>
          <a:p>
            <a:pPr lvl="1"/>
            <a:r>
              <a:rPr lang="en-US" dirty="0" smtClean="0"/>
              <a:t>42 total features</a:t>
            </a:r>
          </a:p>
          <a:p>
            <a:r>
              <a:rPr lang="en-US" dirty="0" smtClean="0"/>
              <a:t>Regression is performed for each of the 9 PWC sector indices</a:t>
            </a:r>
          </a:p>
          <a:p>
            <a:r>
              <a:rPr lang="en-US" dirty="0" smtClean="0"/>
              <a:t>NASDAQ features are filtered down using the F-test</a:t>
            </a:r>
          </a:p>
        </p:txBody>
      </p:sp>
    </p:spTree>
    <p:extLst>
      <p:ext uri="{BB962C8B-B14F-4D97-AF65-F5344CB8AC3E}">
        <p14:creationId xmlns:p14="http://schemas.microsoft.com/office/powerpoint/2010/main" val="95553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Window Analysis</a:t>
            </a:r>
            <a:endParaRPr lang="en-US" dirty="0"/>
          </a:p>
        </p:txBody>
      </p:sp>
      <p:pic>
        <p:nvPicPr>
          <p:cNvPr id="4" name="Content Placeholder 3" descr="PWC-Software-4-year-window-rsq-values-per-iteratio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040" y="1600200"/>
            <a:ext cx="6290560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765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Variables and Weights</a:t>
            </a:r>
            <a:endParaRPr lang="en-US" dirty="0"/>
          </a:p>
        </p:txBody>
      </p:sp>
      <p:pic>
        <p:nvPicPr>
          <p:cNvPr id="4" name="Content Placeholder 3" descr="PWC-Software-4-year-window-weights-normalize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13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Weights for Analysis</a:t>
            </a:r>
            <a:endParaRPr lang="en-US" dirty="0"/>
          </a:p>
        </p:txBody>
      </p:sp>
      <p:pic>
        <p:nvPicPr>
          <p:cNvPr id="4" name="Content Placeholder 3" descr="PWC-Software-4-year-window-useful-weights-normalize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2390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63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Stable Weights</a:t>
            </a:r>
            <a:endParaRPr lang="en-US" dirty="0"/>
          </a:p>
        </p:txBody>
      </p:sp>
      <p:pic>
        <p:nvPicPr>
          <p:cNvPr id="4" name="Content Placeholder 3" descr="PWC-Software-4-year-window-lowest-var-weights-normalize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1"/>
            <a:ext cx="67818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73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atypical periods for the public market, market </a:t>
            </a:r>
            <a:r>
              <a:rPr lang="en-US" dirty="0"/>
              <a:t>volatility and investor uncertainty was also reflected in private </a:t>
            </a:r>
            <a:r>
              <a:rPr lang="en-US" dirty="0" smtClean="0"/>
              <a:t>investments</a:t>
            </a:r>
          </a:p>
          <a:p>
            <a:r>
              <a:rPr lang="en-US" dirty="0" smtClean="0"/>
              <a:t>Performance </a:t>
            </a:r>
            <a:r>
              <a:rPr lang="en-US" dirty="0"/>
              <a:t>of related sectors are also strong indicators of investors’ willingness to invest in startups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51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" y="533400"/>
            <a:ext cx="9131643" cy="53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0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4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en-US" dirty="0"/>
              <a:t>enture capital data obtained from </a:t>
            </a:r>
            <a:r>
              <a:rPr lang="en-US" dirty="0" err="1" smtClean="0"/>
              <a:t>PriceWaterhouseCoopers</a:t>
            </a:r>
            <a:r>
              <a:rPr lang="en-US" dirty="0" smtClean="0"/>
              <a:t> (PWC)</a:t>
            </a:r>
          </a:p>
          <a:p>
            <a:r>
              <a:rPr lang="en-US" dirty="0" smtClean="0"/>
              <a:t>NASDAQ data obtained from Yahoo finance.</a:t>
            </a:r>
          </a:p>
          <a:p>
            <a:r>
              <a:rPr lang="en-US" dirty="0" smtClean="0"/>
              <a:t>Data starts at Q1 1997 and ends Q3 2015</a:t>
            </a:r>
          </a:p>
        </p:txBody>
      </p:sp>
    </p:spTree>
    <p:extLst>
      <p:ext uri="{BB962C8B-B14F-4D97-AF65-F5344CB8AC3E}">
        <p14:creationId xmlns:p14="http://schemas.microsoft.com/office/powerpoint/2010/main" val="415282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PWC Historical Venture Capital 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315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4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PWC Sector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9 indices which include</a:t>
            </a:r>
            <a:endParaRPr lang="en-US" dirty="0"/>
          </a:p>
          <a:p>
            <a:pPr lvl="1"/>
            <a:r>
              <a:rPr lang="en-US" dirty="0"/>
              <a:t>Biotechnology</a:t>
            </a:r>
          </a:p>
          <a:p>
            <a:pPr lvl="1"/>
            <a:r>
              <a:rPr lang="en-US" dirty="0" smtClean="0"/>
              <a:t>Energy</a:t>
            </a:r>
            <a:endParaRPr lang="en-US" dirty="0"/>
          </a:p>
          <a:p>
            <a:pPr lvl="1"/>
            <a:r>
              <a:rPr lang="en-US" dirty="0" smtClean="0"/>
              <a:t>Financial</a:t>
            </a:r>
            <a:endParaRPr lang="en-US" dirty="0"/>
          </a:p>
          <a:p>
            <a:pPr lvl="1"/>
            <a:r>
              <a:rPr lang="en-US" dirty="0" smtClean="0"/>
              <a:t>Healthcare</a:t>
            </a:r>
          </a:p>
          <a:p>
            <a:pPr lvl="1"/>
            <a:r>
              <a:rPr lang="en-US" dirty="0" smtClean="0"/>
              <a:t>Industrial</a:t>
            </a:r>
          </a:p>
          <a:p>
            <a:pPr lvl="1"/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Telecommunication</a:t>
            </a:r>
          </a:p>
          <a:p>
            <a:pPr lvl="1"/>
            <a:r>
              <a:rPr lang="en-US" dirty="0" smtClean="0"/>
              <a:t>Semiconductors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6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of VC investment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raw.githubusercontent.com/harrisonzhao/eid-300-financial-regression/master/Graphs/non-rolling-window-stuff/pwc-deals-dollar-regression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t="4067" r="7673" b="5421"/>
          <a:stretch/>
        </p:blipFill>
        <p:spPr bwMode="auto">
          <a:xfrm>
            <a:off x="457200" y="16764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568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NASDAQ Sector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 indices which include</a:t>
            </a:r>
          </a:p>
          <a:p>
            <a:pPr lvl="1"/>
            <a:r>
              <a:rPr lang="en-US" dirty="0" smtClean="0"/>
              <a:t>Bank</a:t>
            </a:r>
          </a:p>
          <a:p>
            <a:pPr lvl="1"/>
            <a:r>
              <a:rPr lang="en-US" dirty="0" smtClean="0"/>
              <a:t>Biotechnology</a:t>
            </a:r>
          </a:p>
          <a:p>
            <a:pPr lvl="1"/>
            <a:r>
              <a:rPr lang="en-US" dirty="0" smtClean="0"/>
              <a:t>Computer</a:t>
            </a:r>
          </a:p>
          <a:p>
            <a:pPr lvl="1"/>
            <a:r>
              <a:rPr lang="en-US" dirty="0" smtClean="0"/>
              <a:t>Industrial</a:t>
            </a:r>
          </a:p>
          <a:p>
            <a:pPr lvl="1"/>
            <a:r>
              <a:rPr lang="en-US" dirty="0" smtClean="0"/>
              <a:t>Insurance</a:t>
            </a:r>
          </a:p>
          <a:p>
            <a:pPr lvl="1"/>
            <a:r>
              <a:rPr lang="en-US" dirty="0" smtClean="0"/>
              <a:t>Other finance</a:t>
            </a:r>
          </a:p>
          <a:p>
            <a:pPr lvl="1"/>
            <a:r>
              <a:rPr lang="en-US" dirty="0" smtClean="0"/>
              <a:t>Telecommunication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9818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PWC data</a:t>
            </a:r>
            <a:endParaRPr lang="en-US" dirty="0"/>
          </a:p>
          <a:p>
            <a:pPr lvl="1"/>
            <a:r>
              <a:rPr lang="en-US" dirty="0" smtClean="0"/>
              <a:t>Formatted as quarterly data</a:t>
            </a:r>
            <a:endParaRPr lang="en-US" dirty="0"/>
          </a:p>
          <a:p>
            <a:pPr lvl="1"/>
            <a:r>
              <a:rPr lang="en-US" dirty="0"/>
              <a:t>Raw data features are:</a:t>
            </a:r>
          </a:p>
          <a:p>
            <a:pPr lvl="2"/>
            <a:r>
              <a:rPr lang="en-US" dirty="0" smtClean="0"/>
              <a:t>Number of deals and total amount of dollars invested</a:t>
            </a:r>
          </a:p>
          <a:p>
            <a:pPr lvl="1"/>
            <a:r>
              <a:rPr lang="en-US" dirty="0" smtClean="0"/>
              <a:t>Number of deals is highly correlated with total dollar amount invested</a:t>
            </a:r>
          </a:p>
          <a:p>
            <a:pPr lvl="1"/>
            <a:r>
              <a:rPr lang="en-US" dirty="0" smtClean="0"/>
              <a:t>Features used are:</a:t>
            </a:r>
          </a:p>
          <a:p>
            <a:pPr lvl="2"/>
            <a:r>
              <a:rPr lang="en-US" dirty="0" smtClean="0"/>
              <a:t>Number of deals</a:t>
            </a:r>
          </a:p>
          <a:p>
            <a:pPr lvl="1"/>
            <a:r>
              <a:rPr lang="en-US" dirty="0" smtClean="0"/>
              <a:t>De</a:t>
            </a:r>
            <a:r>
              <a:rPr lang="en-US" dirty="0"/>
              <a:t>-mean and standardized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1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NASDAQ data</a:t>
            </a:r>
            <a:endParaRPr lang="en-US" dirty="0" smtClean="0"/>
          </a:p>
          <a:p>
            <a:pPr lvl="1"/>
            <a:r>
              <a:rPr lang="en-US" dirty="0" smtClean="0"/>
              <a:t>Monthly data converted to quarterly data</a:t>
            </a:r>
          </a:p>
          <a:p>
            <a:pPr lvl="1"/>
            <a:r>
              <a:rPr lang="en-US" dirty="0" smtClean="0"/>
              <a:t>Raw data features are:</a:t>
            </a:r>
          </a:p>
          <a:p>
            <a:pPr lvl="2"/>
            <a:r>
              <a:rPr lang="en-US" dirty="0" smtClean="0"/>
              <a:t>Opening, high, low, and close indices</a:t>
            </a:r>
          </a:p>
          <a:p>
            <a:pPr lvl="1"/>
            <a:r>
              <a:rPr lang="en-US" dirty="0"/>
              <a:t>Features extracted are:</a:t>
            </a:r>
          </a:p>
          <a:p>
            <a:pPr lvl="2"/>
            <a:r>
              <a:rPr lang="en-US" dirty="0"/>
              <a:t>Opening, high, low, close indices, momentum, and </a:t>
            </a:r>
            <a:r>
              <a:rPr lang="en-US" dirty="0" smtClean="0"/>
              <a:t>swing</a:t>
            </a:r>
          </a:p>
          <a:p>
            <a:pPr lvl="1"/>
            <a:r>
              <a:rPr lang="en-US" dirty="0" smtClean="0"/>
              <a:t>De-mean and standardized</a:t>
            </a:r>
          </a:p>
          <a:p>
            <a:pPr lvl="1"/>
            <a:r>
              <a:rPr lang="en-US" dirty="0" smtClean="0"/>
              <a:t>All features other than momentum are converted to units of % change since last quarter</a:t>
            </a:r>
          </a:p>
        </p:txBody>
      </p:sp>
    </p:spTree>
    <p:extLst>
      <p:ext uri="{BB962C8B-B14F-4D97-AF65-F5344CB8AC3E}">
        <p14:creationId xmlns:p14="http://schemas.microsoft.com/office/powerpoint/2010/main" val="153925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377</Words>
  <Application>Microsoft Macintosh PowerPoint</Application>
  <PresentationFormat>On-screen Show (4:3)</PresentationFormat>
  <Paragraphs>74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Venture Capital A study of robust features that influence change in industry specific deals</vt:lpstr>
      <vt:lpstr>PowerPoint Presentation</vt:lpstr>
      <vt:lpstr>Data</vt:lpstr>
      <vt:lpstr>PWC Historical Venture Capital Data </vt:lpstr>
      <vt:lpstr>PWC Sector Indices</vt:lpstr>
      <vt:lpstr>Regression of VC investment </vt:lpstr>
      <vt:lpstr>NASDAQ Sector Indices</vt:lpstr>
      <vt:lpstr>Preprocessing Data</vt:lpstr>
      <vt:lpstr>Preprocessing Data</vt:lpstr>
      <vt:lpstr>Preliminary Analysis</vt:lpstr>
      <vt:lpstr>Dotcom Bubble Analysis</vt:lpstr>
      <vt:lpstr>Subprime Mortgage Crisis Analysis </vt:lpstr>
      <vt:lpstr>Rolling Window Analysis</vt:lpstr>
      <vt:lpstr>Data in Rolling Window Analysis</vt:lpstr>
      <vt:lpstr>Rolling Window Analysis</vt:lpstr>
      <vt:lpstr>Relevant Variables and Weights</vt:lpstr>
      <vt:lpstr>Stable Weights for Analysis</vt:lpstr>
      <vt:lpstr>Examining Stable Weights</vt:lpstr>
      <vt:lpstr>Conclusions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Venture Capital</dc:title>
  <dc:creator>Administrator</dc:creator>
  <cp:lastModifiedBy>Harrison</cp:lastModifiedBy>
  <cp:revision>8</cp:revision>
  <dcterms:created xsi:type="dcterms:W3CDTF">2015-12-10T16:39:26Z</dcterms:created>
  <dcterms:modified xsi:type="dcterms:W3CDTF">2015-12-11T00:32:27Z</dcterms:modified>
</cp:coreProperties>
</file>