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67" r:id="rId4"/>
    <p:sldId id="271" r:id="rId5"/>
    <p:sldId id="270" r:id="rId6"/>
    <p:sldId id="258" r:id="rId7"/>
    <p:sldId id="272" r:id="rId8"/>
    <p:sldId id="259" r:id="rId9"/>
    <p:sldId id="269" r:id="rId10"/>
    <p:sldId id="274" r:id="rId11"/>
    <p:sldId id="260" r:id="rId12"/>
    <p:sldId id="261" r:id="rId13"/>
    <p:sldId id="275" r:id="rId14"/>
    <p:sldId id="276" r:id="rId15"/>
    <p:sldId id="262" r:id="rId16"/>
    <p:sldId id="263" r:id="rId17"/>
    <p:sldId id="264" r:id="rId18"/>
    <p:sldId id="265" r:id="rId19"/>
    <p:sldId id="266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A0B9217-7B37-47A7-9C93-52A1BB4A0DD6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97515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9217-7B37-47A7-9C93-52A1BB4A0DD6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0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9217-7B37-47A7-9C93-52A1BB4A0DD6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64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9217-7B37-47A7-9C93-52A1BB4A0DD6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36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9217-7B37-47A7-9C93-52A1BB4A0DD6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14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9217-7B37-47A7-9C93-52A1BB4A0DD6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48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9217-7B37-47A7-9C93-52A1BB4A0DD6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29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9217-7B37-47A7-9C93-52A1BB4A0DD6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51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9217-7B37-47A7-9C93-52A1BB4A0DD6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2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A0B9217-7B37-47A7-9C93-52A1BB4A0DD6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1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9217-7B37-47A7-9C93-52A1BB4A0DD6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4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9217-7B37-47A7-9C93-52A1BB4A0DD6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9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9217-7B37-47A7-9C93-52A1BB4A0DD6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9217-7B37-47A7-9C93-52A1BB4A0DD6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6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9217-7B37-47A7-9C93-52A1BB4A0DD6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2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9217-7B37-47A7-9C93-52A1BB4A0DD6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6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9217-7B37-47A7-9C93-52A1BB4A0DD6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8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0B9217-7B37-47A7-9C93-52A1BB4A0DD6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02E9F9-3B01-4328-8908-7633E428A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0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92375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Venture Capital</a:t>
            </a:r>
            <a:br>
              <a:rPr lang="en-US" dirty="0" smtClean="0"/>
            </a:br>
            <a:r>
              <a:rPr lang="en-US" sz="2400" dirty="0"/>
              <a:t>R</a:t>
            </a:r>
            <a:r>
              <a:rPr lang="en-US" sz="2400" dirty="0" smtClean="0"/>
              <a:t>o</a:t>
            </a:r>
            <a:r>
              <a:rPr lang="en-US" sz="2400" dirty="0" smtClean="0"/>
              <a:t>bust </a:t>
            </a:r>
            <a:r>
              <a:rPr lang="en-US" sz="2400" dirty="0"/>
              <a:t>features that influence change in industry specific deals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267200"/>
            <a:ext cx="9144000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Harrison Zhao and Andrew </a:t>
            </a:r>
            <a:r>
              <a:rPr lang="en-US" sz="2400" dirty="0" err="1" smtClean="0"/>
              <a:t>Koe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335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1752600"/>
            <a:ext cx="7704667" cy="3332816"/>
          </a:xfrm>
        </p:spPr>
        <p:txBody>
          <a:bodyPr>
            <a:noAutofit/>
          </a:bodyPr>
          <a:lstStyle/>
          <a:p>
            <a:r>
              <a:rPr lang="en-US" sz="2600" dirty="0"/>
              <a:t>Perform regression analysis on atypical periods of time</a:t>
            </a:r>
          </a:p>
          <a:p>
            <a:pPr lvl="1"/>
            <a:r>
              <a:rPr lang="en-US" sz="2200" dirty="0"/>
              <a:t>Dotcom bubble (Q1 1998 – Q1 2004)</a:t>
            </a:r>
          </a:p>
          <a:p>
            <a:pPr lvl="1"/>
            <a:r>
              <a:rPr lang="en-US" sz="2200" dirty="0"/>
              <a:t>Subprime Mortgage Crisis (Q1 2006 – Q1 2013</a:t>
            </a:r>
            <a:r>
              <a:rPr lang="en-US" sz="2200" dirty="0" smtClean="0"/>
              <a:t>)</a:t>
            </a:r>
          </a:p>
          <a:p>
            <a:r>
              <a:rPr lang="en-US" sz="2600" dirty="0" smtClean="0"/>
              <a:t>Use related NASDAQ industries as independent variables</a:t>
            </a:r>
          </a:p>
          <a:p>
            <a:r>
              <a:rPr lang="en-US" sz="2600" dirty="0" smtClean="0"/>
              <a:t>Use F-test to identify relevant variables</a:t>
            </a:r>
          </a:p>
        </p:txBody>
      </p:sp>
    </p:spTree>
    <p:extLst>
      <p:ext uri="{BB962C8B-B14F-4D97-AF65-F5344CB8AC3E}">
        <p14:creationId xmlns:p14="http://schemas.microsoft.com/office/powerpoint/2010/main" val="24381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Dotcom Bubble </a:t>
            </a:r>
            <a:r>
              <a:rPr lang="en-US" dirty="0"/>
              <a:t>A</a:t>
            </a:r>
            <a:r>
              <a:rPr lang="en-US" dirty="0" smtClean="0"/>
              <a:t>nalysis</a:t>
            </a:r>
            <a:endParaRPr lang="en-US" dirty="0"/>
          </a:p>
        </p:txBody>
      </p:sp>
      <p:pic>
        <p:nvPicPr>
          <p:cNvPr id="4" name="Content Placeholder 3" descr="software-dotcom-era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266" y="1828800"/>
            <a:ext cx="7010400" cy="419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367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Subprime Mortgage Crisis Analysis </a:t>
            </a:r>
            <a:endParaRPr lang="en-US" dirty="0"/>
          </a:p>
        </p:txBody>
      </p:sp>
      <p:pic>
        <p:nvPicPr>
          <p:cNvPr id="4" name="Content Placeholder 3" descr="industrial-subprime-mortgage-crisis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7171267" cy="426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0843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Window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549" y="1905000"/>
            <a:ext cx="7704667" cy="3332816"/>
          </a:xfrm>
        </p:spPr>
        <p:txBody>
          <a:bodyPr>
            <a:noAutofit/>
          </a:bodyPr>
          <a:lstStyle/>
          <a:p>
            <a:r>
              <a:rPr lang="en-US" sz="2600" dirty="0" smtClean="0"/>
              <a:t>Perform regressions on 3, 4, and 5 year windows on the PWC data</a:t>
            </a:r>
          </a:p>
          <a:p>
            <a:r>
              <a:rPr lang="en-US" sz="2600" dirty="0" smtClean="0"/>
              <a:t>Roll the window forward one quarter and iteratively perform regressions</a:t>
            </a:r>
          </a:p>
          <a:p>
            <a:r>
              <a:rPr lang="en-US" sz="2600" dirty="0" smtClean="0"/>
              <a:t>Identify NASDAQ features that are valuable independent variables</a:t>
            </a:r>
          </a:p>
          <a:p>
            <a:r>
              <a:rPr lang="en-US" sz="2600" dirty="0" smtClean="0"/>
              <a:t>Choose independent variables that yield stable regression coefficients throughout the analysis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52105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 Rolling Window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All the features extracted from the NASDAQ data are candidate independent variables</a:t>
            </a:r>
          </a:p>
          <a:p>
            <a:pPr lvl="1"/>
            <a:r>
              <a:rPr lang="en-US" sz="2200" dirty="0" smtClean="0"/>
              <a:t>7 NASDAQ indices</a:t>
            </a:r>
          </a:p>
          <a:p>
            <a:pPr lvl="1"/>
            <a:r>
              <a:rPr lang="en-US" sz="2200" dirty="0" smtClean="0"/>
              <a:t>6 features per index</a:t>
            </a:r>
          </a:p>
          <a:p>
            <a:pPr lvl="1"/>
            <a:r>
              <a:rPr lang="en-US" sz="2200" dirty="0" smtClean="0"/>
              <a:t>42 total features</a:t>
            </a:r>
          </a:p>
          <a:p>
            <a:r>
              <a:rPr lang="en-US" sz="2600" dirty="0" smtClean="0"/>
              <a:t>Regression is performed for each of the 9 PWC sector indices</a:t>
            </a:r>
          </a:p>
          <a:p>
            <a:r>
              <a:rPr lang="en-US" sz="2600" dirty="0" smtClean="0"/>
              <a:t>NASDAQ features are filtered down using the F-test</a:t>
            </a:r>
          </a:p>
        </p:txBody>
      </p:sp>
    </p:spTree>
    <p:extLst>
      <p:ext uri="{BB962C8B-B14F-4D97-AF65-F5344CB8AC3E}">
        <p14:creationId xmlns:p14="http://schemas.microsoft.com/office/powerpoint/2010/main" val="955534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Window Analysis</a:t>
            </a:r>
            <a:endParaRPr lang="en-US" dirty="0"/>
          </a:p>
        </p:txBody>
      </p:sp>
      <p:pic>
        <p:nvPicPr>
          <p:cNvPr id="4" name="Content Placeholder 3" descr="PWC-Software-4-year-window-rsq-values-per-iteratio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0" y="1905000"/>
            <a:ext cx="6324600" cy="426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7765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Variables and Weights</a:t>
            </a:r>
            <a:endParaRPr lang="en-US" dirty="0"/>
          </a:p>
        </p:txBody>
      </p:sp>
      <p:pic>
        <p:nvPicPr>
          <p:cNvPr id="4" name="Content Placeholder 3" descr="PWC-Software-4-year-window-weights-normalized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0" y="1828800"/>
            <a:ext cx="6400800" cy="441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7135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Stable Weights for Analysis</a:t>
            </a:r>
            <a:endParaRPr lang="en-US" dirty="0"/>
          </a:p>
        </p:txBody>
      </p:sp>
      <p:pic>
        <p:nvPicPr>
          <p:cNvPr id="4" name="Content Placeholder 3" descr="PWC-Software-4-year-window-useful-weights-normalized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934200" cy="426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2635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Examining Stable Weights</a:t>
            </a:r>
            <a:endParaRPr lang="en-US" dirty="0"/>
          </a:p>
        </p:txBody>
      </p:sp>
      <p:pic>
        <p:nvPicPr>
          <p:cNvPr id="4" name="Content Placeholder 3" descr="PWC-Software-4-year-window-lowest-var-weights-normalized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28800"/>
            <a:ext cx="6781800" cy="44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873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752600"/>
            <a:ext cx="7704667" cy="3332816"/>
          </a:xfrm>
        </p:spPr>
        <p:txBody>
          <a:bodyPr>
            <a:normAutofit/>
          </a:bodyPr>
          <a:lstStyle/>
          <a:p>
            <a:r>
              <a:rPr lang="en-US" sz="2600" dirty="0" smtClean="0"/>
              <a:t>During atypical periods for the public market, market </a:t>
            </a:r>
            <a:r>
              <a:rPr lang="en-US" sz="2600" dirty="0"/>
              <a:t>volatility and investor uncertainty was also reflected in private </a:t>
            </a:r>
            <a:r>
              <a:rPr lang="en-US" sz="2600" dirty="0" smtClean="0"/>
              <a:t>investments</a:t>
            </a:r>
          </a:p>
          <a:p>
            <a:r>
              <a:rPr lang="en-US" sz="2600" dirty="0" smtClean="0"/>
              <a:t>Performance </a:t>
            </a:r>
            <a:r>
              <a:rPr lang="en-US" sz="2600" dirty="0"/>
              <a:t>of related sectors are also strong indicators of investors’ willingness to invest in startups 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62451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7" y="533400"/>
            <a:ext cx="9131643" cy="534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4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7704667" cy="3332816"/>
          </a:xfrm>
        </p:spPr>
        <p:txBody>
          <a:bodyPr>
            <a:normAutofit/>
          </a:bodyPr>
          <a:lstStyle/>
          <a:p>
            <a:r>
              <a:rPr lang="en-US" sz="2600" dirty="0" smtClean="0"/>
              <a:t>V</a:t>
            </a:r>
            <a:r>
              <a:rPr lang="en-US" sz="2600" dirty="0"/>
              <a:t>enture capital data obtained from </a:t>
            </a:r>
            <a:r>
              <a:rPr lang="en-US" sz="2600" dirty="0" err="1" smtClean="0"/>
              <a:t>PriceWaterhouseCoopers</a:t>
            </a:r>
            <a:r>
              <a:rPr lang="en-US" sz="2600" dirty="0" smtClean="0"/>
              <a:t> (PWC)</a:t>
            </a:r>
          </a:p>
          <a:p>
            <a:r>
              <a:rPr lang="en-US" sz="2600" dirty="0" smtClean="0"/>
              <a:t>NASDAQ data obtained from Yahoo finance.</a:t>
            </a:r>
          </a:p>
          <a:p>
            <a:r>
              <a:rPr lang="en-US" sz="2600" dirty="0" smtClean="0"/>
              <a:t>Data starts at Q1 1997 and ends Q3 2015</a:t>
            </a:r>
          </a:p>
        </p:txBody>
      </p:sp>
    </p:spTree>
    <p:extLst>
      <p:ext uri="{BB962C8B-B14F-4D97-AF65-F5344CB8AC3E}">
        <p14:creationId xmlns:p14="http://schemas.microsoft.com/office/powerpoint/2010/main" val="415282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Venture Sectors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05000"/>
            <a:ext cx="7704667" cy="3276600"/>
          </a:xfrm>
        </p:spPr>
        <p:txBody>
          <a:bodyPr numCol="2">
            <a:noAutofit/>
          </a:bodyPr>
          <a:lstStyle/>
          <a:p>
            <a:pPr lvl="1"/>
            <a:r>
              <a:rPr lang="en-US" sz="2600" dirty="0" smtClean="0"/>
              <a:t>Biotechnology</a:t>
            </a:r>
          </a:p>
          <a:p>
            <a:pPr lvl="1"/>
            <a:r>
              <a:rPr lang="en-US" sz="2600" dirty="0" smtClean="0"/>
              <a:t>Energy</a:t>
            </a:r>
          </a:p>
          <a:p>
            <a:pPr lvl="1"/>
            <a:r>
              <a:rPr lang="en-US" sz="2600" dirty="0" smtClean="0"/>
              <a:t>Financial</a:t>
            </a:r>
          </a:p>
          <a:p>
            <a:pPr lvl="1"/>
            <a:r>
              <a:rPr lang="en-US" sz="2600" dirty="0" smtClean="0"/>
              <a:t>Healthcare</a:t>
            </a:r>
          </a:p>
          <a:p>
            <a:pPr lvl="1"/>
            <a:r>
              <a:rPr lang="en-US" sz="2600" dirty="0" smtClean="0"/>
              <a:t>Industrial</a:t>
            </a:r>
          </a:p>
          <a:p>
            <a:pPr lvl="1"/>
            <a:endParaRPr lang="en-US" sz="2600" dirty="0" smtClean="0"/>
          </a:p>
          <a:p>
            <a:pPr lvl="1"/>
            <a:r>
              <a:rPr lang="en-US" sz="2600" dirty="0" smtClean="0"/>
              <a:t>IT</a:t>
            </a:r>
          </a:p>
          <a:p>
            <a:pPr lvl="1"/>
            <a:r>
              <a:rPr lang="en-US" sz="2600" dirty="0" smtClean="0"/>
              <a:t>Software</a:t>
            </a:r>
          </a:p>
          <a:p>
            <a:pPr lvl="1"/>
            <a:r>
              <a:rPr lang="en-US" sz="2600" dirty="0" smtClean="0"/>
              <a:t>Telecommunication</a:t>
            </a:r>
          </a:p>
          <a:p>
            <a:pPr lvl="1"/>
            <a:r>
              <a:rPr lang="en-US" sz="2600" dirty="0" smtClean="0"/>
              <a:t>Semiconductors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8656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NASDAQ Sector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05000"/>
            <a:ext cx="7704667" cy="2286000"/>
          </a:xfrm>
        </p:spPr>
        <p:txBody>
          <a:bodyPr numCol="2">
            <a:noAutofit/>
          </a:bodyPr>
          <a:lstStyle/>
          <a:p>
            <a:pPr marL="457200" lvl="1" indent="0">
              <a:buNone/>
            </a:pPr>
            <a:endParaRPr lang="en-US" sz="2600" dirty="0" smtClean="0"/>
          </a:p>
          <a:p>
            <a:pPr lvl="1"/>
            <a:r>
              <a:rPr lang="en-US" sz="2600" dirty="0" smtClean="0"/>
              <a:t>Bank</a:t>
            </a:r>
            <a:endParaRPr lang="en-US" sz="2600" dirty="0" smtClean="0"/>
          </a:p>
          <a:p>
            <a:pPr lvl="1"/>
            <a:r>
              <a:rPr lang="en-US" sz="2600" dirty="0" smtClean="0"/>
              <a:t>Biotechnology</a:t>
            </a:r>
          </a:p>
          <a:p>
            <a:pPr lvl="1"/>
            <a:r>
              <a:rPr lang="en-US" sz="2600" dirty="0" smtClean="0"/>
              <a:t>Computer</a:t>
            </a:r>
          </a:p>
          <a:p>
            <a:pPr lvl="1"/>
            <a:r>
              <a:rPr lang="en-US" sz="2600" dirty="0" smtClean="0"/>
              <a:t>Industrial</a:t>
            </a:r>
          </a:p>
          <a:p>
            <a:pPr lvl="1"/>
            <a:endParaRPr lang="en-US" sz="2600" dirty="0" smtClean="0"/>
          </a:p>
          <a:p>
            <a:pPr lvl="1"/>
            <a:r>
              <a:rPr lang="en-US" sz="2600" dirty="0" smtClean="0"/>
              <a:t>Insurance</a:t>
            </a:r>
            <a:endParaRPr lang="en-US" sz="2600" dirty="0" smtClean="0"/>
          </a:p>
          <a:p>
            <a:pPr lvl="1"/>
            <a:r>
              <a:rPr lang="en-US" sz="2600" dirty="0" smtClean="0"/>
              <a:t>Other </a:t>
            </a:r>
            <a:r>
              <a:rPr lang="en-US" sz="2600" dirty="0" smtClean="0"/>
              <a:t>finance</a:t>
            </a:r>
            <a:endParaRPr lang="en-US" sz="2600" dirty="0" smtClean="0"/>
          </a:p>
          <a:p>
            <a:pPr lvl="1"/>
            <a:r>
              <a:rPr lang="en-US" sz="2600" dirty="0" smtClean="0"/>
              <a:t>Telecommunication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39818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PWC Historical Venture </a:t>
            </a:r>
            <a:r>
              <a:rPr lang="en-US" dirty="0" smtClean="0"/>
              <a:t>Capital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6" y="1828800"/>
            <a:ext cx="7315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4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</a:t>
            </a:r>
            <a:r>
              <a:rPr lang="en-US" dirty="0" smtClean="0"/>
              <a:t>Data - PWC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05000"/>
            <a:ext cx="7704667" cy="3810000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sz="3300" dirty="0" smtClean="0"/>
              <a:t>Formatted </a:t>
            </a:r>
            <a:r>
              <a:rPr lang="en-US" sz="3300" dirty="0" smtClean="0"/>
              <a:t>as quarterly data</a:t>
            </a:r>
            <a:endParaRPr lang="en-US" sz="3300" dirty="0"/>
          </a:p>
          <a:p>
            <a:pPr lvl="1"/>
            <a:r>
              <a:rPr lang="en-US" sz="3300" dirty="0"/>
              <a:t>Raw data features are:</a:t>
            </a:r>
          </a:p>
          <a:p>
            <a:pPr lvl="2"/>
            <a:r>
              <a:rPr lang="en-US" sz="3100" dirty="0" smtClean="0"/>
              <a:t>Number of deals and total amount of dollars invested</a:t>
            </a:r>
          </a:p>
          <a:p>
            <a:pPr lvl="1"/>
            <a:r>
              <a:rPr lang="en-US" sz="3300" dirty="0" smtClean="0"/>
              <a:t>Number of deals is highly correlated with total dollar amount invested</a:t>
            </a:r>
          </a:p>
          <a:p>
            <a:pPr lvl="1"/>
            <a:r>
              <a:rPr lang="en-US" sz="3300" dirty="0" smtClean="0"/>
              <a:t>Features used are:</a:t>
            </a:r>
          </a:p>
          <a:p>
            <a:pPr lvl="2"/>
            <a:r>
              <a:rPr lang="en-US" sz="2800" dirty="0" smtClean="0"/>
              <a:t>Number of </a:t>
            </a:r>
            <a:r>
              <a:rPr lang="en-US" sz="2800" dirty="0" smtClean="0"/>
              <a:t>deals </a:t>
            </a:r>
            <a:endParaRPr lang="en-US" sz="2800" dirty="0" smtClean="0"/>
          </a:p>
          <a:p>
            <a:pPr lvl="1"/>
            <a:r>
              <a:rPr lang="en-US" sz="3400" dirty="0" smtClean="0"/>
              <a:t>De</a:t>
            </a:r>
            <a:r>
              <a:rPr lang="en-US" sz="3400" dirty="0"/>
              <a:t>-mean and </a:t>
            </a:r>
            <a:r>
              <a:rPr lang="en-US" sz="3400" dirty="0" smtClean="0"/>
              <a:t>standardize</a:t>
            </a:r>
            <a:endParaRPr lang="en-US" sz="3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41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of VC investment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ttps://raw.githubusercontent.com/harrisonzhao/eid-300-financial-regression/master/Graphs/non-rolling-window-stuff/pwc-deals-dollar-regression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4" t="4067" r="7673" b="5421"/>
          <a:stretch/>
        </p:blipFill>
        <p:spPr bwMode="auto">
          <a:xfrm>
            <a:off x="1143000" y="1828800"/>
            <a:ext cx="7628467" cy="4114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217568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381000"/>
            <a:ext cx="7704667" cy="1981200"/>
          </a:xfrm>
        </p:spPr>
        <p:txBody>
          <a:bodyPr/>
          <a:lstStyle/>
          <a:p>
            <a:r>
              <a:rPr lang="en-US" dirty="0" smtClean="0"/>
              <a:t>Preprocessing </a:t>
            </a:r>
            <a:r>
              <a:rPr lang="en-US" dirty="0" smtClean="0"/>
              <a:t>Data - NASDAQ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2286000"/>
            <a:ext cx="7704667" cy="3332816"/>
          </a:xfrm>
        </p:spPr>
        <p:txBody>
          <a:bodyPr>
            <a:noAutofit/>
          </a:bodyPr>
          <a:lstStyle/>
          <a:p>
            <a:pPr lvl="1"/>
            <a:r>
              <a:rPr lang="en-US" sz="2600" dirty="0" smtClean="0"/>
              <a:t>Monthly </a:t>
            </a:r>
            <a:r>
              <a:rPr lang="en-US" sz="2600" dirty="0" smtClean="0"/>
              <a:t>data converted to quarterly data</a:t>
            </a:r>
          </a:p>
          <a:p>
            <a:pPr lvl="1"/>
            <a:r>
              <a:rPr lang="en-US" sz="2600" dirty="0" smtClean="0"/>
              <a:t>Raw data features are:</a:t>
            </a:r>
          </a:p>
          <a:p>
            <a:pPr lvl="2"/>
            <a:r>
              <a:rPr lang="en-US" sz="2200" dirty="0" smtClean="0"/>
              <a:t>Opening, high, low, and close indices</a:t>
            </a:r>
          </a:p>
          <a:p>
            <a:pPr lvl="1"/>
            <a:r>
              <a:rPr lang="en-US" sz="2600" dirty="0"/>
              <a:t>Features extracted are:</a:t>
            </a:r>
          </a:p>
          <a:p>
            <a:pPr lvl="2"/>
            <a:r>
              <a:rPr lang="en-US" sz="2200" dirty="0"/>
              <a:t>Opening, high, low, close indices, momentum, and </a:t>
            </a:r>
            <a:r>
              <a:rPr lang="en-US" sz="2200" dirty="0" smtClean="0"/>
              <a:t>swing</a:t>
            </a:r>
          </a:p>
          <a:p>
            <a:pPr lvl="1"/>
            <a:r>
              <a:rPr lang="en-US" sz="2600" dirty="0" smtClean="0"/>
              <a:t>De-mean and standardized</a:t>
            </a:r>
          </a:p>
          <a:p>
            <a:pPr lvl="1"/>
            <a:r>
              <a:rPr lang="en-US" sz="2600" dirty="0" smtClean="0"/>
              <a:t>All features other than momentum are converted to units of % change since last quarter</a:t>
            </a:r>
          </a:p>
        </p:txBody>
      </p:sp>
    </p:spTree>
    <p:extLst>
      <p:ext uri="{BB962C8B-B14F-4D97-AF65-F5344CB8AC3E}">
        <p14:creationId xmlns:p14="http://schemas.microsoft.com/office/powerpoint/2010/main" val="153925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79</TotalTime>
  <Words>359</Words>
  <Application>Microsoft Office PowerPoint</Application>
  <PresentationFormat>On-screen Show (4:3)</PresentationFormat>
  <Paragraphs>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Corbel</vt:lpstr>
      <vt:lpstr>Parallax</vt:lpstr>
      <vt:lpstr>Venture Capital Robust features that influence change in industry specific deals</vt:lpstr>
      <vt:lpstr>PowerPoint Presentation</vt:lpstr>
      <vt:lpstr>Data</vt:lpstr>
      <vt:lpstr>Venture Sectors</vt:lpstr>
      <vt:lpstr>NASDAQ Sector Indices</vt:lpstr>
      <vt:lpstr>PWC Historical Venture Capital</vt:lpstr>
      <vt:lpstr>Preprocessing Data - PWC</vt:lpstr>
      <vt:lpstr>Regression of VC investment </vt:lpstr>
      <vt:lpstr>Preprocessing Data - NASDAQ</vt:lpstr>
      <vt:lpstr>Preliminary Analysis</vt:lpstr>
      <vt:lpstr>Dotcom Bubble Analysis</vt:lpstr>
      <vt:lpstr>Subprime Mortgage Crisis Analysis </vt:lpstr>
      <vt:lpstr>Rolling Window Analysis</vt:lpstr>
      <vt:lpstr>Data in Rolling Window Analysis</vt:lpstr>
      <vt:lpstr>Rolling Window Analysis</vt:lpstr>
      <vt:lpstr>Relevant Variables and Weights</vt:lpstr>
      <vt:lpstr>Stable Weights for Analysis</vt:lpstr>
      <vt:lpstr>Examining Stable Weights</vt:lpstr>
      <vt:lpstr>Conclusions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Venture Capital</dc:title>
  <dc:creator>Administrator</dc:creator>
  <cp:lastModifiedBy>Microsoft account</cp:lastModifiedBy>
  <cp:revision>14</cp:revision>
  <dcterms:created xsi:type="dcterms:W3CDTF">2015-12-10T16:39:26Z</dcterms:created>
  <dcterms:modified xsi:type="dcterms:W3CDTF">2015-12-15T20:54:59Z</dcterms:modified>
</cp:coreProperties>
</file>