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7" r:id="rId4"/>
    <p:sldId id="271" r:id="rId5"/>
    <p:sldId id="270" r:id="rId6"/>
    <p:sldId id="258" r:id="rId7"/>
    <p:sldId id="272" r:id="rId8"/>
    <p:sldId id="259" r:id="rId9"/>
    <p:sldId id="269" r:id="rId10"/>
    <p:sldId id="274" r:id="rId11"/>
    <p:sldId id="260" r:id="rId12"/>
    <p:sldId id="261" r:id="rId13"/>
    <p:sldId id="275" r:id="rId14"/>
    <p:sldId id="276" r:id="rId15"/>
    <p:sldId id="262" r:id="rId16"/>
    <p:sldId id="263" r:id="rId17"/>
    <p:sldId id="264" r:id="rId18"/>
    <p:sldId id="265" r:id="rId19"/>
    <p:sldId id="26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515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0B9217-7B37-47A7-9C93-52A1BB4A0DD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37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Venture Capital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obust </a:t>
            </a:r>
            <a:r>
              <a:rPr lang="en-US" sz="2400" dirty="0"/>
              <a:t>features that influence change in industry specific deals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7200"/>
            <a:ext cx="91440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Harrison </a:t>
            </a:r>
            <a:r>
              <a:rPr lang="en-US" sz="2400" dirty="0" smtClean="0"/>
              <a:t>Zhao and Andrew </a:t>
            </a:r>
            <a:r>
              <a:rPr lang="en-US" sz="2400" dirty="0" err="1" smtClean="0"/>
              <a:t>Koe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35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52600"/>
            <a:ext cx="7704667" cy="3332816"/>
          </a:xfrm>
        </p:spPr>
        <p:txBody>
          <a:bodyPr>
            <a:noAutofit/>
          </a:bodyPr>
          <a:lstStyle/>
          <a:p>
            <a:r>
              <a:rPr lang="en-US" sz="2600" dirty="0"/>
              <a:t>Perform regression analysis on atypical periods of time</a:t>
            </a:r>
          </a:p>
          <a:p>
            <a:pPr lvl="1"/>
            <a:r>
              <a:rPr lang="en-US" sz="2200" dirty="0"/>
              <a:t>Dotcom bubble (Q1 1998 – Q1 2004)</a:t>
            </a:r>
          </a:p>
          <a:p>
            <a:pPr lvl="1"/>
            <a:r>
              <a:rPr lang="en-US" sz="2200" dirty="0"/>
              <a:t>Subprime Mortgage Crisis (Q1 2006 – Q1 2013</a:t>
            </a:r>
            <a:r>
              <a:rPr lang="en-US" sz="2200" dirty="0" smtClean="0"/>
              <a:t>)</a:t>
            </a:r>
          </a:p>
          <a:p>
            <a:r>
              <a:rPr lang="en-US" sz="2600" dirty="0" smtClean="0"/>
              <a:t>Use related NASDAQ industries as independent variables</a:t>
            </a:r>
          </a:p>
          <a:p>
            <a:r>
              <a:rPr lang="en-US" sz="2600" dirty="0" smtClean="0"/>
              <a:t>Use F-test to identify 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24381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Dotcom Bubble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pic>
        <p:nvPicPr>
          <p:cNvPr id="4" name="Content Placeholder 3" descr="software-dotcom-er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66" y="1828800"/>
            <a:ext cx="70104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Subprime Mortgage Crisis Analysis </a:t>
            </a:r>
            <a:endParaRPr lang="en-US" dirty="0"/>
          </a:p>
        </p:txBody>
      </p:sp>
      <p:pic>
        <p:nvPicPr>
          <p:cNvPr id="4" name="Content Placeholder 3" descr="industrial-subprime-mortgage-crisi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171267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84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549" y="1905000"/>
            <a:ext cx="7704667" cy="3332816"/>
          </a:xfrm>
        </p:spPr>
        <p:txBody>
          <a:bodyPr>
            <a:noAutofit/>
          </a:bodyPr>
          <a:lstStyle/>
          <a:p>
            <a:r>
              <a:rPr lang="en-US" sz="2600" dirty="0" smtClean="0"/>
              <a:t>Perform regressions on 3, 4, and 5 year windows on the PWC data</a:t>
            </a:r>
          </a:p>
          <a:p>
            <a:r>
              <a:rPr lang="en-US" sz="2600" dirty="0" smtClean="0"/>
              <a:t>Roll the window forward one quarter and iteratively perform regressions</a:t>
            </a:r>
          </a:p>
          <a:p>
            <a:r>
              <a:rPr lang="en-US" sz="2600" dirty="0" smtClean="0"/>
              <a:t>Identify NASDAQ features that are valuable independent variables</a:t>
            </a:r>
          </a:p>
          <a:p>
            <a:r>
              <a:rPr lang="en-US" sz="2600" dirty="0" smtClean="0"/>
              <a:t>Choose independent variables that yield stable regression coefficients throughout the analysis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210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Rolling Window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the features extracted from the NASDAQ data are candidate independent variables</a:t>
            </a:r>
          </a:p>
          <a:p>
            <a:pPr lvl="1"/>
            <a:r>
              <a:rPr lang="en-US" sz="2200" dirty="0" smtClean="0"/>
              <a:t>7 NASDAQ indices</a:t>
            </a:r>
          </a:p>
          <a:p>
            <a:pPr lvl="1"/>
            <a:r>
              <a:rPr lang="en-US" sz="2200" dirty="0" smtClean="0"/>
              <a:t>6 features per index</a:t>
            </a:r>
          </a:p>
          <a:p>
            <a:pPr lvl="1"/>
            <a:r>
              <a:rPr lang="en-US" sz="2200" dirty="0" smtClean="0"/>
              <a:t>42 total features</a:t>
            </a:r>
          </a:p>
          <a:p>
            <a:r>
              <a:rPr lang="en-US" sz="2600" dirty="0" smtClean="0"/>
              <a:t>Regression is performed for each of the 9 PWC sector indices</a:t>
            </a:r>
          </a:p>
          <a:p>
            <a:r>
              <a:rPr lang="en-US" sz="2600" dirty="0" smtClean="0"/>
              <a:t>NASDAQ features are filtered down using the F-test</a:t>
            </a:r>
          </a:p>
        </p:txBody>
      </p:sp>
    </p:spTree>
    <p:extLst>
      <p:ext uri="{BB962C8B-B14F-4D97-AF65-F5344CB8AC3E}">
        <p14:creationId xmlns:p14="http://schemas.microsoft.com/office/powerpoint/2010/main" val="9555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Analysis</a:t>
            </a:r>
            <a:endParaRPr lang="en-US" dirty="0"/>
          </a:p>
        </p:txBody>
      </p:sp>
      <p:pic>
        <p:nvPicPr>
          <p:cNvPr id="4" name="Content Placeholder 3" descr="PWC-Software-4-year-window-rsq-values-per-iter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905000"/>
            <a:ext cx="6324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76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Variables and Weights</a:t>
            </a:r>
            <a:endParaRPr lang="en-US" dirty="0"/>
          </a:p>
        </p:txBody>
      </p:sp>
      <p:pic>
        <p:nvPicPr>
          <p:cNvPr id="4" name="Content Placeholder 3" descr="PWC-Software-4-year-window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828800"/>
            <a:ext cx="64008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13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Weights for Analysis</a:t>
            </a:r>
            <a:endParaRPr lang="en-US" dirty="0"/>
          </a:p>
        </p:txBody>
      </p:sp>
      <p:pic>
        <p:nvPicPr>
          <p:cNvPr id="4" name="Content Placeholder 3" descr="PWC-Software-4-year-window-useful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934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3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Stable Weights</a:t>
            </a:r>
            <a:endParaRPr lang="en-US" dirty="0"/>
          </a:p>
        </p:txBody>
      </p:sp>
      <p:pic>
        <p:nvPicPr>
          <p:cNvPr id="4" name="Content Placeholder 3" descr="PWC-Software-4-year-window-lowest-var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781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7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333281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During atypical periods for the public market, market </a:t>
            </a:r>
            <a:r>
              <a:rPr lang="en-US" sz="2600" dirty="0"/>
              <a:t>volatility and investor uncertainty was also reflected in private </a:t>
            </a:r>
            <a:r>
              <a:rPr lang="en-US" sz="2600" dirty="0" smtClean="0"/>
              <a:t>investments</a:t>
            </a:r>
          </a:p>
          <a:p>
            <a:r>
              <a:rPr lang="en-US" sz="2600" dirty="0" smtClean="0"/>
              <a:t>Performance </a:t>
            </a:r>
            <a:r>
              <a:rPr lang="en-US" sz="2600" dirty="0"/>
              <a:t>of related sectors are also strong indicators of investors’ willingness to invest in startups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245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" y="533400"/>
            <a:ext cx="9131643" cy="5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704667" cy="333281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V</a:t>
            </a:r>
            <a:r>
              <a:rPr lang="en-US" sz="2600" dirty="0"/>
              <a:t>enture capital data obtained from </a:t>
            </a:r>
            <a:r>
              <a:rPr lang="en-US" sz="2600" dirty="0" err="1" smtClean="0"/>
              <a:t>PriceWaterhouseCoopers</a:t>
            </a:r>
            <a:r>
              <a:rPr lang="en-US" sz="2600" dirty="0" smtClean="0"/>
              <a:t> (PWC)</a:t>
            </a:r>
          </a:p>
          <a:p>
            <a:r>
              <a:rPr lang="en-US" sz="2600" dirty="0" smtClean="0"/>
              <a:t>NASDAQ data obtained from Yahoo finance.</a:t>
            </a:r>
          </a:p>
          <a:p>
            <a:r>
              <a:rPr lang="en-US" sz="2600" dirty="0" smtClean="0"/>
              <a:t>Data starts at Q1 1997 and ends Q3 2015</a:t>
            </a:r>
          </a:p>
        </p:txBody>
      </p:sp>
    </p:spTree>
    <p:extLst>
      <p:ext uri="{BB962C8B-B14F-4D97-AF65-F5344CB8AC3E}">
        <p14:creationId xmlns:p14="http://schemas.microsoft.com/office/powerpoint/2010/main" val="415282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Venture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3276600"/>
          </a:xfrm>
        </p:spPr>
        <p:txBody>
          <a:bodyPr numCol="2">
            <a:noAutofit/>
          </a:bodyPr>
          <a:lstStyle/>
          <a:p>
            <a:pPr lvl="1"/>
            <a:r>
              <a:rPr lang="en-US" sz="2600" dirty="0" smtClean="0"/>
              <a:t>Biotechnology</a:t>
            </a:r>
          </a:p>
          <a:p>
            <a:pPr lvl="1"/>
            <a:r>
              <a:rPr lang="en-US" sz="2600" dirty="0" smtClean="0"/>
              <a:t>Energy</a:t>
            </a:r>
          </a:p>
          <a:p>
            <a:pPr lvl="1"/>
            <a:r>
              <a:rPr lang="en-US" sz="2600" dirty="0" smtClean="0"/>
              <a:t>Financial</a:t>
            </a:r>
          </a:p>
          <a:p>
            <a:pPr lvl="1"/>
            <a:r>
              <a:rPr lang="en-US" sz="2600" dirty="0" smtClean="0"/>
              <a:t>Healthcare</a:t>
            </a:r>
          </a:p>
          <a:p>
            <a:pPr lvl="1"/>
            <a:r>
              <a:rPr lang="en-US" sz="2600" dirty="0" smtClean="0"/>
              <a:t>Industrial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IT</a:t>
            </a:r>
          </a:p>
          <a:p>
            <a:pPr lvl="1"/>
            <a:r>
              <a:rPr lang="en-US" sz="2600" dirty="0" smtClean="0"/>
              <a:t>Software</a:t>
            </a:r>
          </a:p>
          <a:p>
            <a:pPr lvl="1"/>
            <a:r>
              <a:rPr lang="en-US" sz="2600" dirty="0" smtClean="0"/>
              <a:t>Telecommunication</a:t>
            </a:r>
          </a:p>
          <a:p>
            <a:pPr lvl="1"/>
            <a:r>
              <a:rPr lang="en-US" sz="2600" dirty="0" smtClean="0"/>
              <a:t>Semiconductors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8656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NASDAQ Sector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2286000"/>
          </a:xfrm>
        </p:spPr>
        <p:txBody>
          <a:bodyPr numCol="2">
            <a:noAutofit/>
          </a:bodyPr>
          <a:lstStyle/>
          <a:p>
            <a:pPr lvl="1"/>
            <a:r>
              <a:rPr lang="en-US" sz="2600" dirty="0" smtClean="0"/>
              <a:t>Bank</a:t>
            </a:r>
            <a:endParaRPr lang="en-US" sz="2600" dirty="0" smtClean="0"/>
          </a:p>
          <a:p>
            <a:pPr lvl="1"/>
            <a:r>
              <a:rPr lang="en-US" sz="2600" dirty="0" smtClean="0"/>
              <a:t>Biotechnology</a:t>
            </a:r>
          </a:p>
          <a:p>
            <a:pPr lvl="1"/>
            <a:r>
              <a:rPr lang="en-US" sz="2600" dirty="0" smtClean="0"/>
              <a:t>Computer</a:t>
            </a:r>
          </a:p>
          <a:p>
            <a:pPr lvl="1"/>
            <a:r>
              <a:rPr lang="en-US" sz="2600" dirty="0" smtClean="0"/>
              <a:t>Industrial</a:t>
            </a:r>
          </a:p>
          <a:p>
            <a:pPr lvl="1"/>
            <a:r>
              <a:rPr lang="en-US" sz="2600" dirty="0" smtClean="0"/>
              <a:t>Insurance</a:t>
            </a:r>
            <a:endParaRPr lang="en-US" sz="2600" dirty="0" smtClean="0"/>
          </a:p>
          <a:p>
            <a:pPr lvl="1"/>
            <a:r>
              <a:rPr lang="en-US" sz="2600" dirty="0" smtClean="0"/>
              <a:t>Other finance</a:t>
            </a:r>
          </a:p>
          <a:p>
            <a:pPr lvl="1"/>
            <a:r>
              <a:rPr lang="en-US" sz="2600" dirty="0" smtClean="0"/>
              <a:t>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818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PWC Historical Venture Capital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1828800"/>
            <a:ext cx="7315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 - PWC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38100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3300" dirty="0" smtClean="0"/>
              <a:t>Formatted as quarterly data</a:t>
            </a:r>
            <a:endParaRPr lang="en-US" sz="3300" dirty="0"/>
          </a:p>
          <a:p>
            <a:pPr lvl="1"/>
            <a:r>
              <a:rPr lang="en-US" sz="3300" dirty="0"/>
              <a:t>Raw data features are:</a:t>
            </a:r>
          </a:p>
          <a:p>
            <a:pPr lvl="2"/>
            <a:r>
              <a:rPr lang="en-US" sz="3100" dirty="0" smtClean="0"/>
              <a:t>Number of deals and total amount of dollars invested</a:t>
            </a:r>
          </a:p>
          <a:p>
            <a:pPr lvl="1"/>
            <a:r>
              <a:rPr lang="en-US" sz="3300" dirty="0" smtClean="0"/>
              <a:t>Number of deals is highly correlated with total dollar amount invested</a:t>
            </a:r>
          </a:p>
          <a:p>
            <a:pPr lvl="1"/>
            <a:r>
              <a:rPr lang="en-US" sz="3300" dirty="0" smtClean="0"/>
              <a:t>Features used are:</a:t>
            </a:r>
          </a:p>
          <a:p>
            <a:pPr lvl="2"/>
            <a:r>
              <a:rPr lang="en-US" sz="2800" dirty="0" smtClean="0"/>
              <a:t>Number of deals </a:t>
            </a:r>
          </a:p>
          <a:p>
            <a:pPr lvl="1"/>
            <a:r>
              <a:rPr lang="en-US" sz="3400" dirty="0" smtClean="0"/>
              <a:t>De</a:t>
            </a:r>
            <a:r>
              <a:rPr lang="en-US" sz="3400" dirty="0"/>
              <a:t>-mean and </a:t>
            </a:r>
            <a:r>
              <a:rPr lang="en-US" sz="3400" dirty="0" smtClean="0"/>
              <a:t>standardize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of VC investment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harrisonzhao/eid-300-financial-regression/master/Graphs/non-rolling-window-stuff/pwc-deals-dollar-regress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4067" r="7673" b="5421"/>
          <a:stretch/>
        </p:blipFill>
        <p:spPr bwMode="auto">
          <a:xfrm>
            <a:off x="1143000" y="1828800"/>
            <a:ext cx="7628467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568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1000"/>
            <a:ext cx="7704667" cy="1981200"/>
          </a:xfrm>
        </p:spPr>
        <p:txBody>
          <a:bodyPr/>
          <a:lstStyle/>
          <a:p>
            <a:r>
              <a:rPr lang="en-US" dirty="0" smtClean="0"/>
              <a:t>Preprocessing Data - NASDAQ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86000"/>
            <a:ext cx="7704667" cy="3332816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/>
              <a:t>Monthly data converted to quarterly data</a:t>
            </a:r>
          </a:p>
          <a:p>
            <a:pPr lvl="1"/>
            <a:r>
              <a:rPr lang="en-US" sz="2600" dirty="0" smtClean="0"/>
              <a:t>Raw data features are:</a:t>
            </a:r>
          </a:p>
          <a:p>
            <a:pPr lvl="2"/>
            <a:r>
              <a:rPr lang="en-US" sz="2200" dirty="0" smtClean="0"/>
              <a:t>Opening, high, low, and close indices</a:t>
            </a:r>
          </a:p>
          <a:p>
            <a:pPr lvl="1"/>
            <a:r>
              <a:rPr lang="en-US" sz="2600" dirty="0"/>
              <a:t>Features extracted are:</a:t>
            </a:r>
          </a:p>
          <a:p>
            <a:pPr lvl="2"/>
            <a:r>
              <a:rPr lang="en-US" sz="2200" dirty="0"/>
              <a:t>Opening, high, low, close indices, momentum, and </a:t>
            </a:r>
            <a:r>
              <a:rPr lang="en-US" sz="2200" dirty="0" smtClean="0"/>
              <a:t>swing</a:t>
            </a:r>
          </a:p>
          <a:p>
            <a:pPr lvl="1"/>
            <a:r>
              <a:rPr lang="en-US" sz="2600" dirty="0" smtClean="0"/>
              <a:t>De-mean and standardized</a:t>
            </a:r>
          </a:p>
          <a:p>
            <a:pPr lvl="1"/>
            <a:r>
              <a:rPr lang="en-US" sz="2600" dirty="0" smtClean="0"/>
              <a:t>All features other than momentum are converted to units of % change since last quarter</a:t>
            </a:r>
          </a:p>
        </p:txBody>
      </p:sp>
    </p:spTree>
    <p:extLst>
      <p:ext uri="{BB962C8B-B14F-4D97-AF65-F5344CB8AC3E}">
        <p14:creationId xmlns:p14="http://schemas.microsoft.com/office/powerpoint/2010/main" val="153925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367</Words>
  <Application>Microsoft Macintosh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Parallax</vt:lpstr>
      <vt:lpstr>Venture Capital Robust features that influence change in industry specific deals</vt:lpstr>
      <vt:lpstr>PowerPoint Presentation</vt:lpstr>
      <vt:lpstr>Data</vt:lpstr>
      <vt:lpstr>Venture Sectors</vt:lpstr>
      <vt:lpstr>NASDAQ Sector Indices</vt:lpstr>
      <vt:lpstr>PWC Historical Venture Capital</vt:lpstr>
      <vt:lpstr>Preprocessing Data - PWC</vt:lpstr>
      <vt:lpstr>Regression of VC investment </vt:lpstr>
      <vt:lpstr>Preprocessing Data - NASDAQ</vt:lpstr>
      <vt:lpstr>Preliminary Analysis</vt:lpstr>
      <vt:lpstr>Dotcom Bubble Analysis</vt:lpstr>
      <vt:lpstr>Subprime Mortgage Crisis Analysis </vt:lpstr>
      <vt:lpstr>Rolling Window Analysis</vt:lpstr>
      <vt:lpstr>Data in Rolling Window Analysis</vt:lpstr>
      <vt:lpstr>Rolling Window Analysis</vt:lpstr>
      <vt:lpstr>Relevant Variables and Weights</vt:lpstr>
      <vt:lpstr>Stable Weights for Analysis</vt:lpstr>
      <vt:lpstr>Examining Stable Weights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 Capital</dc:title>
  <dc:creator>Administrator</dc:creator>
  <cp:lastModifiedBy>Harrison</cp:lastModifiedBy>
  <cp:revision>15</cp:revision>
  <dcterms:created xsi:type="dcterms:W3CDTF">2015-12-10T16:39:26Z</dcterms:created>
  <dcterms:modified xsi:type="dcterms:W3CDTF">2015-12-17T15:13:05Z</dcterms:modified>
</cp:coreProperties>
</file>