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9" r:id="rId8"/>
    <p:sldId id="261" r:id="rId9"/>
    <p:sldId id="270" r:id="rId10"/>
    <p:sldId id="271" r:id="rId11"/>
    <p:sldId id="263" r:id="rId12"/>
    <p:sldId id="273" r:id="rId13"/>
    <p:sldId id="264" r:id="rId14"/>
    <p:sldId id="272" r:id="rId15"/>
    <p:sldId id="274" r:id="rId16"/>
    <p:sldId id="275" r:id="rId17"/>
    <p:sldId id="265" r:id="rId18"/>
    <p:sldId id="266" r:id="rId19"/>
    <p:sldId id="267" r:id="rId20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;p14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174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n-US" sz="6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96;p19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93160" y="539640"/>
            <a:ext cx="3246120" cy="822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5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2304360" y="539640"/>
            <a:ext cx="1288440" cy="822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n-US" sz="6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13160" y="1667160"/>
            <a:ext cx="7717320" cy="2936520"/>
          </a:xfrm>
          <a:prstGeom prst="rect">
            <a:avLst/>
          </a:prstGeom>
          <a:noFill/>
          <a:ln w="1908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121" name="Google Shape;100;p19"/>
          <p:cNvGrpSpPr/>
          <p:nvPr/>
        </p:nvGrpSpPr>
        <p:grpSpPr>
          <a:xfrm>
            <a:off x="133560" y="-75960"/>
            <a:ext cx="468000" cy="1988280"/>
            <a:chOff x="133560" y="-75960"/>
            <a:chExt cx="468000" cy="1988280"/>
          </a:xfrm>
        </p:grpSpPr>
        <p:sp>
          <p:nvSpPr>
            <p:cNvPr id="122" name="Google Shape;101;p19"/>
            <p:cNvSpPr/>
            <p:nvPr/>
          </p:nvSpPr>
          <p:spPr>
            <a:xfrm rot="10800000" flipH="1">
              <a:off x="240120" y="1543320"/>
              <a:ext cx="105840" cy="10692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;p19"/>
            <p:cNvSpPr/>
            <p:nvPr/>
          </p:nvSpPr>
          <p:spPr>
            <a:xfrm rot="10800000" flipH="1">
              <a:off x="133200" y="-9360"/>
              <a:ext cx="159120" cy="1608480"/>
            </a:xfrm>
            <a:custGeom>
              <a:avLst/>
              <a:gdLst>
                <a:gd name="textAreaLeft" fmla="*/ 360 w 159120"/>
                <a:gd name="textAreaRight" fmla="*/ 159840 w 15912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5107" h="51552" fill="none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" name="Google Shape;103;p19"/>
            <p:cNvSpPr/>
            <p:nvPr/>
          </p:nvSpPr>
          <p:spPr>
            <a:xfrm rot="10800000" flipH="1">
              <a:off x="300600" y="-75960"/>
              <a:ext cx="92520" cy="665640"/>
            </a:xfrm>
            <a:custGeom>
              <a:avLst/>
              <a:gdLst>
                <a:gd name="textAreaLeft" fmla="*/ -360 w 92520"/>
                <a:gd name="textAreaRight" fmla="*/ 92520 w 92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2979" h="21339" fill="none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" name="Google Shape;104;p19"/>
            <p:cNvSpPr/>
            <p:nvPr/>
          </p:nvSpPr>
          <p:spPr>
            <a:xfrm rot="10800000" flipH="1">
              <a:off x="249480" y="535320"/>
              <a:ext cx="105840" cy="10584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" name="Google Shape;105;p19"/>
            <p:cNvSpPr/>
            <p:nvPr/>
          </p:nvSpPr>
          <p:spPr>
            <a:xfrm rot="10800000" flipH="1">
              <a:off x="452160" y="-9720"/>
              <a:ext cx="148680" cy="1870560"/>
            </a:xfrm>
            <a:custGeom>
              <a:avLst/>
              <a:gdLst>
                <a:gd name="textAreaLeft" fmla="*/ -360 w 148680"/>
                <a:gd name="textAreaRight" fmla="*/ 148680 w 148680"/>
                <a:gd name="textAreaTop" fmla="*/ 0 h 1870560"/>
                <a:gd name="textAreaBottom" fmla="*/ 1870920 h 1870560"/>
              </a:gdLst>
              <a:ahLst/>
              <a:cxnLst/>
              <a:rect l="textAreaLeft" t="textAreaTop" r="textAreaRight" b="textAreaBottom"/>
              <a:pathLst>
                <a:path w="4773" h="59941" fill="none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Google Shape;106;p19"/>
            <p:cNvSpPr/>
            <p:nvPr/>
          </p:nvSpPr>
          <p:spPr>
            <a:xfrm rot="10800000" flipH="1">
              <a:off x="398520" y="1806480"/>
              <a:ext cx="106920" cy="105840"/>
            </a:xfrm>
            <a:custGeom>
              <a:avLst/>
              <a:gdLst>
                <a:gd name="textAreaLeft" fmla="*/ -360 w 106920"/>
                <a:gd name="textAreaRight" fmla="*/ 10692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28" name="Google Shape;107;p19"/>
          <p:cNvGrpSpPr/>
          <p:nvPr/>
        </p:nvGrpSpPr>
        <p:grpSpPr>
          <a:xfrm>
            <a:off x="8439480" y="-327960"/>
            <a:ext cx="631080" cy="2409120"/>
            <a:chOff x="8439480" y="-327960"/>
            <a:chExt cx="631080" cy="2409120"/>
          </a:xfrm>
        </p:grpSpPr>
        <p:sp>
          <p:nvSpPr>
            <p:cNvPr id="129" name="Google Shape;108;p19"/>
            <p:cNvSpPr/>
            <p:nvPr/>
          </p:nvSpPr>
          <p:spPr>
            <a:xfrm>
              <a:off x="8536680" y="1974600"/>
              <a:ext cx="107280" cy="1065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36" h="3407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9;p19"/>
            <p:cNvSpPr/>
            <p:nvPr/>
          </p:nvSpPr>
          <p:spPr>
            <a:xfrm>
              <a:off x="8439480" y="-327960"/>
              <a:ext cx="151200" cy="228492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4920"/>
                <a:gd name="textAreaBottom" fmla="*/ 2285280 h 2284920"/>
              </a:gdLst>
              <a:ahLst/>
              <a:cxnLst/>
              <a:rect l="textAreaLeft" t="textAreaTop" r="textAreaRight" b="textAreaBottom"/>
              <a:pathLst>
                <a:path w="4834" h="72860" fill="none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10;p19"/>
            <p:cNvSpPr/>
            <p:nvPr/>
          </p:nvSpPr>
          <p:spPr>
            <a:xfrm>
              <a:off x="8735040" y="-327960"/>
              <a:ext cx="134280" cy="17236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723680"/>
                <a:gd name="textAreaBottom" fmla="*/ 1724040 h 1723680"/>
              </a:gdLst>
              <a:ahLst/>
              <a:cxnLst/>
              <a:rect l="textAreaLeft" t="textAreaTop" r="textAreaRight" b="textAreaBottom"/>
              <a:pathLst>
                <a:path w="4287" h="54957" fill="none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11;p19"/>
            <p:cNvSpPr/>
            <p:nvPr/>
          </p:nvSpPr>
          <p:spPr>
            <a:xfrm>
              <a:off x="8920080" y="-327960"/>
              <a:ext cx="150480" cy="205344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053440"/>
                <a:gd name="textAreaBottom" fmla="*/ 2053800 h 2053440"/>
              </a:gdLst>
              <a:ahLst/>
              <a:cxnLst/>
              <a:rect l="textAreaLeft" t="textAreaTop" r="textAreaRight" b="textAreaBottom"/>
              <a:pathLst>
                <a:path w="4804" h="65474" fill="none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12;p19"/>
            <p:cNvSpPr/>
            <p:nvPr/>
          </p:nvSpPr>
          <p:spPr>
            <a:xfrm>
              <a:off x="8681400" y="1339560"/>
              <a:ext cx="106560" cy="10728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7280"/>
                <a:gd name="textAreaBottom" fmla="*/ 107640 h 10728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13;p19"/>
            <p:cNvSpPr/>
            <p:nvPr/>
          </p:nvSpPr>
          <p:spPr>
            <a:xfrm>
              <a:off x="8866440" y="1669320"/>
              <a:ext cx="107280" cy="10728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07280"/>
                <a:gd name="textAreaBottom" fmla="*/ 107640 h 107280"/>
              </a:gdLst>
              <a:ahLst/>
              <a:cxnLst/>
              <a:rect l="textAreaLeft" t="textAreaTop" r="textAreaRight" b="textAreaBottom"/>
              <a:pathLst>
                <a:path w="3436" h="3436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15;p20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37" name="Google Shape;121;p20"/>
          <p:cNvGrpSpPr/>
          <p:nvPr/>
        </p:nvGrpSpPr>
        <p:grpSpPr>
          <a:xfrm>
            <a:off x="68400" y="2909880"/>
            <a:ext cx="630720" cy="2409120"/>
            <a:chOff x="68400" y="2909880"/>
            <a:chExt cx="630720" cy="2409120"/>
          </a:xfrm>
        </p:grpSpPr>
        <p:sp>
          <p:nvSpPr>
            <p:cNvPr id="138" name="Google Shape;122;p20"/>
            <p:cNvSpPr/>
            <p:nvPr/>
          </p:nvSpPr>
          <p:spPr>
            <a:xfrm rot="10800000">
              <a:off x="494640" y="2909880"/>
              <a:ext cx="107280" cy="1065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36" h="3407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23;p20"/>
            <p:cNvSpPr/>
            <p:nvPr/>
          </p:nvSpPr>
          <p:spPr>
            <a:xfrm rot="10800000">
              <a:off x="547920" y="3034080"/>
              <a:ext cx="151200" cy="228492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4920"/>
                <a:gd name="textAreaBottom" fmla="*/ 2285280 h 2284920"/>
              </a:gdLst>
              <a:ahLst/>
              <a:cxnLst/>
              <a:rect l="textAreaLeft" t="textAreaTop" r="textAreaRight" b="textAreaBottom"/>
              <a:pathLst>
                <a:path w="4834" h="72860" fill="none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24;p20"/>
            <p:cNvSpPr/>
            <p:nvPr/>
          </p:nvSpPr>
          <p:spPr>
            <a:xfrm rot="10800000">
              <a:off x="269640" y="3595320"/>
              <a:ext cx="134280" cy="17236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723680"/>
                <a:gd name="textAreaBottom" fmla="*/ 1724040 h 1723680"/>
              </a:gdLst>
              <a:ahLst/>
              <a:cxnLst/>
              <a:rect l="textAreaLeft" t="textAreaTop" r="textAreaRight" b="textAreaBottom"/>
              <a:pathLst>
                <a:path w="4287" h="54957" fill="none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25;p20"/>
            <p:cNvSpPr/>
            <p:nvPr/>
          </p:nvSpPr>
          <p:spPr>
            <a:xfrm rot="10800000">
              <a:off x="68400" y="3265560"/>
              <a:ext cx="150480" cy="205344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053440"/>
                <a:gd name="textAreaBottom" fmla="*/ 2053800 h 2053440"/>
              </a:gdLst>
              <a:ahLst/>
              <a:cxnLst/>
              <a:rect l="textAreaLeft" t="textAreaTop" r="textAreaRight" b="textAreaBottom"/>
              <a:pathLst>
                <a:path w="4804" h="65474" fill="none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26;p20"/>
            <p:cNvSpPr/>
            <p:nvPr/>
          </p:nvSpPr>
          <p:spPr>
            <a:xfrm rot="10800000">
              <a:off x="350640" y="3544200"/>
              <a:ext cx="106560" cy="10728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7280"/>
                <a:gd name="textAreaBottom" fmla="*/ 107640 h 10728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27;p20"/>
            <p:cNvSpPr/>
            <p:nvPr/>
          </p:nvSpPr>
          <p:spPr>
            <a:xfrm rot="10800000">
              <a:off x="164880" y="3214440"/>
              <a:ext cx="107280" cy="10728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07280"/>
                <a:gd name="textAreaBottom" fmla="*/ 107640 h 107280"/>
              </a:gdLst>
              <a:ahLst/>
              <a:cxnLst/>
              <a:rect l="textAreaLeft" t="textAreaTop" r="textAreaRight" b="textAreaBottom"/>
              <a:pathLst>
                <a:path w="3436" h="3436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44" name="Google Shape;128;p20"/>
          <p:cNvGrpSpPr/>
          <p:nvPr/>
        </p:nvGrpSpPr>
        <p:grpSpPr>
          <a:xfrm>
            <a:off x="8542080" y="-175320"/>
            <a:ext cx="469800" cy="1930320"/>
            <a:chOff x="8542080" y="-175320"/>
            <a:chExt cx="469800" cy="1930320"/>
          </a:xfrm>
        </p:grpSpPr>
        <p:sp>
          <p:nvSpPr>
            <p:cNvPr id="145" name="Google Shape;129;p20"/>
            <p:cNvSpPr/>
            <p:nvPr/>
          </p:nvSpPr>
          <p:spPr>
            <a:xfrm>
              <a:off x="8542080" y="-175320"/>
              <a:ext cx="159840" cy="161568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1615680"/>
                <a:gd name="textAreaBottom" fmla="*/ 1616040 h 1615680"/>
              </a:gdLst>
              <a:ahLst/>
              <a:cxnLst/>
              <a:rect l="textAreaLeft" t="textAreaTop" r="textAreaRight" b="textAreaBottom"/>
              <a:pathLst>
                <a:path w="5108" h="51522" fill="none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30;p20"/>
            <p:cNvSpPr/>
            <p:nvPr/>
          </p:nvSpPr>
          <p:spPr>
            <a:xfrm>
              <a:off x="8710920" y="-167040"/>
              <a:ext cx="93240" cy="6699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669960"/>
                <a:gd name="textAreaBottom" fmla="*/ 670320 h 669960"/>
              </a:gdLst>
              <a:ahLst/>
              <a:cxnLst/>
              <a:rect l="textAreaLeft" t="textAreaTop" r="textAreaRight" b="textAreaBottom"/>
              <a:pathLst>
                <a:path w="2980" h="21369" fill="none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31;p20"/>
            <p:cNvSpPr/>
            <p:nvPr/>
          </p:nvSpPr>
          <p:spPr>
            <a:xfrm>
              <a:off x="8862480" y="-175320"/>
              <a:ext cx="149400" cy="18799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1879920"/>
                <a:gd name="textAreaBottom" fmla="*/ 1880280 h 1879920"/>
              </a:gdLst>
              <a:ahLst/>
              <a:cxnLst/>
              <a:rect l="textAreaLeft" t="textAreaTop" r="textAreaRight" b="textAreaBottom"/>
              <a:pathLst>
                <a:path w="4773" h="59942" fill="none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32;p20"/>
            <p:cNvSpPr/>
            <p:nvPr/>
          </p:nvSpPr>
          <p:spPr>
            <a:xfrm>
              <a:off x="8647920" y="138528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6" h="3405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33;p20"/>
            <p:cNvSpPr/>
            <p:nvPr/>
          </p:nvSpPr>
          <p:spPr>
            <a:xfrm>
              <a:off x="8657280" y="44712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6" h="3405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34;p20"/>
            <p:cNvSpPr/>
            <p:nvPr/>
          </p:nvSpPr>
          <p:spPr>
            <a:xfrm>
              <a:off x="8809200" y="164844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36;p21"/>
          <p:cNvPicPr/>
          <p:nvPr/>
        </p:nvPicPr>
        <p:blipFill>
          <a:blip r:embed="rId2">
            <a:alphaModFix amt="20000"/>
          </a:blip>
          <a:stretch/>
        </p:blipFill>
        <p:spPr>
          <a:xfrm flipH="1">
            <a:off x="-13680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7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54" name="Google Shape;139;p21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000" b="1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CREDITS:</a:t>
            </a:r>
            <a:r>
              <a:rPr lang="en-US" sz="1000" b="0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This presentation template was created by </a:t>
            </a:r>
            <a:r>
              <a:rPr lang="en-US" sz="1000" b="1" u="sng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  <a:hlinkClick r:id="rId3"/>
              </a:rPr>
              <a:t>Slidesgo</a:t>
            </a:r>
            <a:r>
              <a:rPr lang="en-US" sz="1000" b="0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, and includes icons by </a:t>
            </a:r>
            <a:r>
              <a:rPr lang="en-US" sz="1000" b="1" u="sng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  <a:hlinkClick r:id="rId4"/>
              </a:rPr>
              <a:t>Flaticon</a:t>
            </a:r>
            <a:r>
              <a:rPr lang="en-US" sz="1000" b="0" u="none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, and infographics &amp; images by </a:t>
            </a:r>
            <a:r>
              <a:rPr lang="en-US" sz="1000" b="1" u="sng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  <a:hlinkClick r:id="rId5"/>
              </a:rPr>
              <a:t>Freepik</a:t>
            </a:r>
            <a:r>
              <a:rPr lang="en-US" sz="1000" b="0" u="sng" strike="noStrik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55" name="Google Shape;140;p21"/>
          <p:cNvGrpSpPr/>
          <p:nvPr/>
        </p:nvGrpSpPr>
        <p:grpSpPr>
          <a:xfrm>
            <a:off x="133560" y="-75960"/>
            <a:ext cx="468000" cy="1988280"/>
            <a:chOff x="133560" y="-75960"/>
            <a:chExt cx="468000" cy="1988280"/>
          </a:xfrm>
        </p:grpSpPr>
        <p:sp>
          <p:nvSpPr>
            <p:cNvPr id="156" name="Google Shape;141;p21"/>
            <p:cNvSpPr/>
            <p:nvPr/>
          </p:nvSpPr>
          <p:spPr>
            <a:xfrm rot="10800000" flipH="1">
              <a:off x="240120" y="1543320"/>
              <a:ext cx="105840" cy="10692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42;p21"/>
            <p:cNvSpPr/>
            <p:nvPr/>
          </p:nvSpPr>
          <p:spPr>
            <a:xfrm rot="10800000" flipH="1">
              <a:off x="133200" y="-9360"/>
              <a:ext cx="159120" cy="1608480"/>
            </a:xfrm>
            <a:custGeom>
              <a:avLst/>
              <a:gdLst>
                <a:gd name="textAreaLeft" fmla="*/ 360 w 159120"/>
                <a:gd name="textAreaRight" fmla="*/ 159840 w 15912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5107" h="51552" fill="none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43;p21"/>
            <p:cNvSpPr/>
            <p:nvPr/>
          </p:nvSpPr>
          <p:spPr>
            <a:xfrm rot="10800000" flipH="1">
              <a:off x="300600" y="-75960"/>
              <a:ext cx="92520" cy="665640"/>
            </a:xfrm>
            <a:custGeom>
              <a:avLst/>
              <a:gdLst>
                <a:gd name="textAreaLeft" fmla="*/ -360 w 92520"/>
                <a:gd name="textAreaRight" fmla="*/ 92520 w 92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2979" h="21339" fill="none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44;p21"/>
            <p:cNvSpPr/>
            <p:nvPr/>
          </p:nvSpPr>
          <p:spPr>
            <a:xfrm rot="10800000" flipH="1">
              <a:off x="249480" y="535320"/>
              <a:ext cx="105840" cy="10584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45;p21"/>
            <p:cNvSpPr/>
            <p:nvPr/>
          </p:nvSpPr>
          <p:spPr>
            <a:xfrm rot="10800000" flipH="1">
              <a:off x="452160" y="-9720"/>
              <a:ext cx="148680" cy="1870560"/>
            </a:xfrm>
            <a:custGeom>
              <a:avLst/>
              <a:gdLst>
                <a:gd name="textAreaLeft" fmla="*/ -360 w 148680"/>
                <a:gd name="textAreaRight" fmla="*/ 148680 w 148680"/>
                <a:gd name="textAreaTop" fmla="*/ 0 h 1870560"/>
                <a:gd name="textAreaBottom" fmla="*/ 1870920 h 1870560"/>
              </a:gdLst>
              <a:ahLst/>
              <a:cxnLst/>
              <a:rect l="textAreaLeft" t="textAreaTop" r="textAreaRight" b="textAreaBottom"/>
              <a:pathLst>
                <a:path w="4773" h="59941" fill="none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46;p21"/>
            <p:cNvSpPr/>
            <p:nvPr/>
          </p:nvSpPr>
          <p:spPr>
            <a:xfrm rot="10800000" flipH="1">
              <a:off x="398520" y="1806480"/>
              <a:ext cx="106920" cy="105840"/>
            </a:xfrm>
            <a:custGeom>
              <a:avLst/>
              <a:gdLst>
                <a:gd name="textAreaLeft" fmla="*/ -360 w 106920"/>
                <a:gd name="textAreaRight" fmla="*/ 10692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62" name="Google Shape;147;p21"/>
          <p:cNvGrpSpPr/>
          <p:nvPr/>
        </p:nvGrpSpPr>
        <p:grpSpPr>
          <a:xfrm>
            <a:off x="8539560" y="2834640"/>
            <a:ext cx="514080" cy="2356920"/>
            <a:chOff x="8539560" y="2834640"/>
            <a:chExt cx="514080" cy="2356920"/>
          </a:xfrm>
        </p:grpSpPr>
        <p:sp>
          <p:nvSpPr>
            <p:cNvPr id="163" name="Google Shape;148;p21"/>
            <p:cNvSpPr/>
            <p:nvPr/>
          </p:nvSpPr>
          <p:spPr>
            <a:xfrm flipH="1">
              <a:off x="8903160" y="2918160"/>
              <a:ext cx="150480" cy="227340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273400"/>
                <a:gd name="textAreaBottom" fmla="*/ 2273760 h 2273400"/>
              </a:gdLst>
              <a:ahLst/>
              <a:cxnLst/>
              <a:rect l="textAreaLeft" t="textAreaTop" r="textAreaRight" b="textAreaBottom"/>
              <a:pathLst>
                <a:path w="4834" h="72859" fill="none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49;p21"/>
            <p:cNvSpPr/>
            <p:nvPr/>
          </p:nvSpPr>
          <p:spPr>
            <a:xfrm flipH="1">
              <a:off x="8539200" y="3583080"/>
              <a:ext cx="134280" cy="1608480"/>
            </a:xfrm>
            <a:custGeom>
              <a:avLst/>
              <a:gdLst>
                <a:gd name="textAreaLeft" fmla="*/ -360 w 134280"/>
                <a:gd name="textAreaRight" fmla="*/ 134280 w 13428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4317" h="51552" fill="none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50;p21"/>
            <p:cNvSpPr/>
            <p:nvPr/>
          </p:nvSpPr>
          <p:spPr>
            <a:xfrm flipH="1">
              <a:off x="8621280" y="3531960"/>
              <a:ext cx="105840" cy="10692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51;p21"/>
            <p:cNvSpPr/>
            <p:nvPr/>
          </p:nvSpPr>
          <p:spPr>
            <a:xfrm flipH="1">
              <a:off x="8850240" y="2834640"/>
              <a:ext cx="105840" cy="10692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52;p21"/>
            <p:cNvSpPr/>
            <p:nvPr/>
          </p:nvSpPr>
          <p:spPr>
            <a:xfrm flipH="1">
              <a:off x="8854920" y="4755600"/>
              <a:ext cx="360" cy="388440"/>
            </a:xfrm>
            <a:custGeom>
              <a:avLst/>
              <a:gdLst>
                <a:gd name="textAreaLeft" fmla="*/ -360 w 360"/>
                <a:gd name="textAreaRight" fmla="*/ 360 w 360"/>
                <a:gd name="textAreaTop" fmla="*/ 0 h 388440"/>
                <a:gd name="textAreaBottom" fmla="*/ 388800 h 388440"/>
              </a:gdLst>
              <a:ahLst/>
              <a:cxnLst/>
              <a:rect l="textAreaLeft" t="textAreaTop" r="textAreaRight" b="textAreaBottom"/>
              <a:pathLst>
                <a:path w="1" h="12463" fill="none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53;p21"/>
            <p:cNvSpPr/>
            <p:nvPr/>
          </p:nvSpPr>
          <p:spPr>
            <a:xfrm flipH="1">
              <a:off x="8802720" y="4706280"/>
              <a:ext cx="105840" cy="10584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55;p22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70" name="Google Shape;156;p22"/>
          <p:cNvGrpSpPr/>
          <p:nvPr/>
        </p:nvGrpSpPr>
        <p:grpSpPr>
          <a:xfrm>
            <a:off x="8439480" y="-327960"/>
            <a:ext cx="631080" cy="2409120"/>
            <a:chOff x="8439480" y="-327960"/>
            <a:chExt cx="631080" cy="2409120"/>
          </a:xfrm>
        </p:grpSpPr>
        <p:sp>
          <p:nvSpPr>
            <p:cNvPr id="171" name="Google Shape;157;p22"/>
            <p:cNvSpPr/>
            <p:nvPr/>
          </p:nvSpPr>
          <p:spPr>
            <a:xfrm>
              <a:off x="8536680" y="1974600"/>
              <a:ext cx="107280" cy="1065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36" h="3407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58;p22"/>
            <p:cNvSpPr/>
            <p:nvPr/>
          </p:nvSpPr>
          <p:spPr>
            <a:xfrm>
              <a:off x="8439480" y="-327960"/>
              <a:ext cx="151200" cy="228492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4920"/>
                <a:gd name="textAreaBottom" fmla="*/ 2285280 h 2284920"/>
              </a:gdLst>
              <a:ahLst/>
              <a:cxnLst/>
              <a:rect l="textAreaLeft" t="textAreaTop" r="textAreaRight" b="textAreaBottom"/>
              <a:pathLst>
                <a:path w="4834" h="72860" fill="none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59;p22"/>
            <p:cNvSpPr/>
            <p:nvPr/>
          </p:nvSpPr>
          <p:spPr>
            <a:xfrm>
              <a:off x="8735040" y="-327960"/>
              <a:ext cx="134280" cy="17236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723680"/>
                <a:gd name="textAreaBottom" fmla="*/ 1724040 h 1723680"/>
              </a:gdLst>
              <a:ahLst/>
              <a:cxnLst/>
              <a:rect l="textAreaLeft" t="textAreaTop" r="textAreaRight" b="textAreaBottom"/>
              <a:pathLst>
                <a:path w="4287" h="54957" fill="none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60;p22"/>
            <p:cNvSpPr/>
            <p:nvPr/>
          </p:nvSpPr>
          <p:spPr>
            <a:xfrm>
              <a:off x="8920080" y="-327960"/>
              <a:ext cx="150480" cy="205344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053440"/>
                <a:gd name="textAreaBottom" fmla="*/ 2053800 h 2053440"/>
              </a:gdLst>
              <a:ahLst/>
              <a:cxnLst/>
              <a:rect l="textAreaLeft" t="textAreaTop" r="textAreaRight" b="textAreaBottom"/>
              <a:pathLst>
                <a:path w="4804" h="65474" fill="none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61;p22"/>
            <p:cNvSpPr/>
            <p:nvPr/>
          </p:nvSpPr>
          <p:spPr>
            <a:xfrm>
              <a:off x="8681400" y="1339560"/>
              <a:ext cx="106560" cy="10728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7280"/>
                <a:gd name="textAreaBottom" fmla="*/ 107640 h 10728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62;p22"/>
            <p:cNvSpPr/>
            <p:nvPr/>
          </p:nvSpPr>
          <p:spPr>
            <a:xfrm>
              <a:off x="8866440" y="1669320"/>
              <a:ext cx="107280" cy="10728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07280"/>
                <a:gd name="textAreaBottom" fmla="*/ 107640 h 107280"/>
              </a:gdLst>
              <a:ahLst/>
              <a:cxnLst/>
              <a:rect l="textAreaLeft" t="textAreaTop" r="textAreaRight" b="textAreaBottom"/>
              <a:pathLst>
                <a:path w="3436" h="3436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77" name="Google Shape;163;p22"/>
          <p:cNvGrpSpPr/>
          <p:nvPr/>
        </p:nvGrpSpPr>
        <p:grpSpPr>
          <a:xfrm>
            <a:off x="132120" y="3388680"/>
            <a:ext cx="469800" cy="1930320"/>
            <a:chOff x="132120" y="3388680"/>
            <a:chExt cx="469800" cy="1930320"/>
          </a:xfrm>
        </p:grpSpPr>
        <p:sp>
          <p:nvSpPr>
            <p:cNvPr id="178" name="Google Shape;164;p22"/>
            <p:cNvSpPr/>
            <p:nvPr/>
          </p:nvSpPr>
          <p:spPr>
            <a:xfrm rot="10800000">
              <a:off x="442080" y="3703320"/>
              <a:ext cx="159840" cy="161568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1615680"/>
                <a:gd name="textAreaBottom" fmla="*/ 1616040 h 1615680"/>
              </a:gdLst>
              <a:ahLst/>
              <a:cxnLst/>
              <a:rect l="textAreaLeft" t="textAreaTop" r="textAreaRight" b="textAreaBottom"/>
              <a:pathLst>
                <a:path w="5108" h="51522" fill="none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65;p22"/>
            <p:cNvSpPr/>
            <p:nvPr/>
          </p:nvSpPr>
          <p:spPr>
            <a:xfrm rot="10800000">
              <a:off x="339840" y="4640400"/>
              <a:ext cx="93240" cy="6699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669960"/>
                <a:gd name="textAreaBottom" fmla="*/ 670320 h 669960"/>
              </a:gdLst>
              <a:ahLst/>
              <a:cxnLst/>
              <a:rect l="textAreaLeft" t="textAreaTop" r="textAreaRight" b="textAreaBottom"/>
              <a:pathLst>
                <a:path w="2980" h="21369" fill="none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66;p22"/>
            <p:cNvSpPr/>
            <p:nvPr/>
          </p:nvSpPr>
          <p:spPr>
            <a:xfrm rot="10800000">
              <a:off x="132120" y="3439080"/>
              <a:ext cx="149400" cy="18799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1879920"/>
                <a:gd name="textAreaBottom" fmla="*/ 1880280 h 1879920"/>
              </a:gdLst>
              <a:ahLst/>
              <a:cxnLst/>
              <a:rect l="textAreaLeft" t="textAreaTop" r="textAreaRight" b="textAreaBottom"/>
              <a:pathLst>
                <a:path w="4773" h="59942" fill="none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67;p22"/>
            <p:cNvSpPr/>
            <p:nvPr/>
          </p:nvSpPr>
          <p:spPr>
            <a:xfrm rot="10800000">
              <a:off x="389520" y="365184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6" h="3405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68;p22"/>
            <p:cNvSpPr/>
            <p:nvPr/>
          </p:nvSpPr>
          <p:spPr>
            <a:xfrm rot="10800000">
              <a:off x="380160" y="459000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6" h="3405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69;p22"/>
            <p:cNvSpPr/>
            <p:nvPr/>
          </p:nvSpPr>
          <p:spPr>
            <a:xfrm rot="10800000">
              <a:off x="228240" y="338868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n-US" sz="10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72;p23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4" name="Google Shape;173;p23"/>
          <p:cNvGrpSpPr/>
          <p:nvPr/>
        </p:nvGrpSpPr>
        <p:grpSpPr>
          <a:xfrm>
            <a:off x="8439480" y="-327960"/>
            <a:ext cx="631080" cy="2409120"/>
            <a:chOff x="8439480" y="-327960"/>
            <a:chExt cx="631080" cy="2409120"/>
          </a:xfrm>
        </p:grpSpPr>
        <p:sp>
          <p:nvSpPr>
            <p:cNvPr id="5" name="Google Shape;174;p23"/>
            <p:cNvSpPr/>
            <p:nvPr/>
          </p:nvSpPr>
          <p:spPr>
            <a:xfrm>
              <a:off x="8536680" y="1974600"/>
              <a:ext cx="107280" cy="1065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36" h="3407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175;p23"/>
            <p:cNvSpPr/>
            <p:nvPr/>
          </p:nvSpPr>
          <p:spPr>
            <a:xfrm>
              <a:off x="8439480" y="-327960"/>
              <a:ext cx="151200" cy="228492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4920"/>
                <a:gd name="textAreaBottom" fmla="*/ 2285280 h 2284920"/>
              </a:gdLst>
              <a:ahLst/>
              <a:cxnLst/>
              <a:rect l="textAreaLeft" t="textAreaTop" r="textAreaRight" b="textAreaBottom"/>
              <a:pathLst>
                <a:path w="4834" h="72860" fill="none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176;p23"/>
            <p:cNvSpPr/>
            <p:nvPr/>
          </p:nvSpPr>
          <p:spPr>
            <a:xfrm>
              <a:off x="8735040" y="-327960"/>
              <a:ext cx="134280" cy="17236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723680"/>
                <a:gd name="textAreaBottom" fmla="*/ 1724040 h 1723680"/>
              </a:gdLst>
              <a:ahLst/>
              <a:cxnLst/>
              <a:rect l="textAreaLeft" t="textAreaTop" r="textAreaRight" b="textAreaBottom"/>
              <a:pathLst>
                <a:path w="4287" h="54957" fill="none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177;p23"/>
            <p:cNvSpPr/>
            <p:nvPr/>
          </p:nvSpPr>
          <p:spPr>
            <a:xfrm>
              <a:off x="8920080" y="-327960"/>
              <a:ext cx="150480" cy="205344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053440"/>
                <a:gd name="textAreaBottom" fmla="*/ 2053800 h 2053440"/>
              </a:gdLst>
              <a:ahLst/>
              <a:cxnLst/>
              <a:rect l="textAreaLeft" t="textAreaTop" r="textAreaRight" b="textAreaBottom"/>
              <a:pathLst>
                <a:path w="4804" h="65474" fill="none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178;p23"/>
            <p:cNvSpPr/>
            <p:nvPr/>
          </p:nvSpPr>
          <p:spPr>
            <a:xfrm>
              <a:off x="8681400" y="1339560"/>
              <a:ext cx="106560" cy="10728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7280"/>
                <a:gd name="textAreaBottom" fmla="*/ 107640 h 10728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179;p23"/>
            <p:cNvSpPr/>
            <p:nvPr/>
          </p:nvSpPr>
          <p:spPr>
            <a:xfrm>
              <a:off x="8866440" y="1669320"/>
              <a:ext cx="107280" cy="10728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07280"/>
                <a:gd name="textAreaBottom" fmla="*/ 107640 h 107280"/>
              </a:gdLst>
              <a:ahLst/>
              <a:cxnLst/>
              <a:rect l="textAreaLeft" t="textAreaTop" r="textAreaRight" b="textAreaBottom"/>
              <a:pathLst>
                <a:path w="3436" h="3436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" name="Google Shape;180;p23"/>
          <p:cNvGrpSpPr/>
          <p:nvPr/>
        </p:nvGrpSpPr>
        <p:grpSpPr>
          <a:xfrm>
            <a:off x="132120" y="3388680"/>
            <a:ext cx="469800" cy="1930320"/>
            <a:chOff x="132120" y="3388680"/>
            <a:chExt cx="469800" cy="1930320"/>
          </a:xfrm>
        </p:grpSpPr>
        <p:sp>
          <p:nvSpPr>
            <p:cNvPr id="12" name="Google Shape;181;p23"/>
            <p:cNvSpPr/>
            <p:nvPr/>
          </p:nvSpPr>
          <p:spPr>
            <a:xfrm rot="10800000">
              <a:off x="442080" y="3703320"/>
              <a:ext cx="159840" cy="161568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1615680"/>
                <a:gd name="textAreaBottom" fmla="*/ 1616040 h 1615680"/>
              </a:gdLst>
              <a:ahLst/>
              <a:cxnLst/>
              <a:rect l="textAreaLeft" t="textAreaTop" r="textAreaRight" b="textAreaBottom"/>
              <a:pathLst>
                <a:path w="5108" h="51522" fill="none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182;p23"/>
            <p:cNvSpPr/>
            <p:nvPr/>
          </p:nvSpPr>
          <p:spPr>
            <a:xfrm rot="10800000">
              <a:off x="339840" y="4640400"/>
              <a:ext cx="93240" cy="6699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669960"/>
                <a:gd name="textAreaBottom" fmla="*/ 670320 h 669960"/>
              </a:gdLst>
              <a:ahLst/>
              <a:cxnLst/>
              <a:rect l="textAreaLeft" t="textAreaTop" r="textAreaRight" b="textAreaBottom"/>
              <a:pathLst>
                <a:path w="2980" h="21369" fill="none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183;p23"/>
            <p:cNvSpPr/>
            <p:nvPr/>
          </p:nvSpPr>
          <p:spPr>
            <a:xfrm rot="10800000">
              <a:off x="132120" y="3439080"/>
              <a:ext cx="149400" cy="18799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1879920"/>
                <a:gd name="textAreaBottom" fmla="*/ 1880280 h 1879920"/>
              </a:gdLst>
              <a:ahLst/>
              <a:cxnLst/>
              <a:rect l="textAreaLeft" t="textAreaTop" r="textAreaRight" b="textAreaBottom"/>
              <a:pathLst>
                <a:path w="4773" h="59942" fill="none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184;p23"/>
            <p:cNvSpPr/>
            <p:nvPr/>
          </p:nvSpPr>
          <p:spPr>
            <a:xfrm rot="10800000">
              <a:off x="389520" y="365184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6" h="3405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185;p23"/>
            <p:cNvSpPr/>
            <p:nvPr/>
          </p:nvSpPr>
          <p:spPr>
            <a:xfrm rot="10800000">
              <a:off x="380160" y="459000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6" h="3405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186;p23"/>
            <p:cNvSpPr/>
            <p:nvPr/>
          </p:nvSpPr>
          <p:spPr>
            <a:xfrm rot="10800000">
              <a:off x="228240" y="338868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n-US" sz="15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1;p25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0" name="Google Shape;192;p25"/>
          <p:cNvGrpSpPr/>
          <p:nvPr/>
        </p:nvGrpSpPr>
        <p:grpSpPr>
          <a:xfrm>
            <a:off x="68400" y="2909880"/>
            <a:ext cx="630720" cy="2409120"/>
            <a:chOff x="68400" y="2909880"/>
            <a:chExt cx="630720" cy="2409120"/>
          </a:xfrm>
        </p:grpSpPr>
        <p:sp>
          <p:nvSpPr>
            <p:cNvPr id="21" name="Google Shape;193;p25"/>
            <p:cNvSpPr/>
            <p:nvPr/>
          </p:nvSpPr>
          <p:spPr>
            <a:xfrm rot="10800000">
              <a:off x="494640" y="2909880"/>
              <a:ext cx="107280" cy="1065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36" h="3407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194;p25"/>
            <p:cNvSpPr/>
            <p:nvPr/>
          </p:nvSpPr>
          <p:spPr>
            <a:xfrm rot="10800000">
              <a:off x="547920" y="3034080"/>
              <a:ext cx="151200" cy="228492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4920"/>
                <a:gd name="textAreaBottom" fmla="*/ 2285280 h 2284920"/>
              </a:gdLst>
              <a:ahLst/>
              <a:cxnLst/>
              <a:rect l="textAreaLeft" t="textAreaTop" r="textAreaRight" b="textAreaBottom"/>
              <a:pathLst>
                <a:path w="4834" h="72860" fill="none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195;p25"/>
            <p:cNvSpPr/>
            <p:nvPr/>
          </p:nvSpPr>
          <p:spPr>
            <a:xfrm rot="10800000">
              <a:off x="269640" y="3595320"/>
              <a:ext cx="134280" cy="17236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723680"/>
                <a:gd name="textAreaBottom" fmla="*/ 1724040 h 1723680"/>
              </a:gdLst>
              <a:ahLst/>
              <a:cxnLst/>
              <a:rect l="textAreaLeft" t="textAreaTop" r="textAreaRight" b="textAreaBottom"/>
              <a:pathLst>
                <a:path w="4287" h="54957" fill="none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196;p25"/>
            <p:cNvSpPr/>
            <p:nvPr/>
          </p:nvSpPr>
          <p:spPr>
            <a:xfrm rot="10800000">
              <a:off x="68400" y="3265560"/>
              <a:ext cx="150480" cy="205344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053440"/>
                <a:gd name="textAreaBottom" fmla="*/ 2053800 h 2053440"/>
              </a:gdLst>
              <a:ahLst/>
              <a:cxnLst/>
              <a:rect l="textAreaLeft" t="textAreaTop" r="textAreaRight" b="textAreaBottom"/>
              <a:pathLst>
                <a:path w="4804" h="65474" fill="none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197;p25"/>
            <p:cNvSpPr/>
            <p:nvPr/>
          </p:nvSpPr>
          <p:spPr>
            <a:xfrm rot="10800000">
              <a:off x="350640" y="3544200"/>
              <a:ext cx="106560" cy="10728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7280"/>
                <a:gd name="textAreaBottom" fmla="*/ 107640 h 10728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198;p25"/>
            <p:cNvSpPr/>
            <p:nvPr/>
          </p:nvSpPr>
          <p:spPr>
            <a:xfrm rot="10800000">
              <a:off x="164880" y="3214440"/>
              <a:ext cx="107280" cy="10728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0 h 107280"/>
                <a:gd name="textAreaBottom" fmla="*/ 107640 h 107280"/>
              </a:gdLst>
              <a:ahLst/>
              <a:cxnLst/>
              <a:rect l="textAreaLeft" t="textAreaTop" r="textAreaRight" b="textAreaBottom"/>
              <a:pathLst>
                <a:path w="3436" h="3436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7" name="Google Shape;199;p25"/>
          <p:cNvGrpSpPr/>
          <p:nvPr/>
        </p:nvGrpSpPr>
        <p:grpSpPr>
          <a:xfrm>
            <a:off x="8542080" y="-175320"/>
            <a:ext cx="469800" cy="1930320"/>
            <a:chOff x="8542080" y="-175320"/>
            <a:chExt cx="469800" cy="1930320"/>
          </a:xfrm>
        </p:grpSpPr>
        <p:sp>
          <p:nvSpPr>
            <p:cNvPr id="28" name="Google Shape;200;p25"/>
            <p:cNvSpPr/>
            <p:nvPr/>
          </p:nvSpPr>
          <p:spPr>
            <a:xfrm>
              <a:off x="8542080" y="-175320"/>
              <a:ext cx="159840" cy="161568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1615680"/>
                <a:gd name="textAreaBottom" fmla="*/ 1616040 h 1615680"/>
              </a:gdLst>
              <a:ahLst/>
              <a:cxnLst/>
              <a:rect l="textAreaLeft" t="textAreaTop" r="textAreaRight" b="textAreaBottom"/>
              <a:pathLst>
                <a:path w="5108" h="51522" fill="none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201;p25"/>
            <p:cNvSpPr/>
            <p:nvPr/>
          </p:nvSpPr>
          <p:spPr>
            <a:xfrm>
              <a:off x="8710920" y="-167040"/>
              <a:ext cx="93240" cy="6699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669960"/>
                <a:gd name="textAreaBottom" fmla="*/ 670320 h 669960"/>
              </a:gdLst>
              <a:ahLst/>
              <a:cxnLst/>
              <a:rect l="textAreaLeft" t="textAreaTop" r="textAreaRight" b="textAreaBottom"/>
              <a:pathLst>
                <a:path w="2980" h="21369" fill="none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202;p25"/>
            <p:cNvSpPr/>
            <p:nvPr/>
          </p:nvSpPr>
          <p:spPr>
            <a:xfrm>
              <a:off x="8862480" y="-175320"/>
              <a:ext cx="149400" cy="18799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1879920"/>
                <a:gd name="textAreaBottom" fmla="*/ 1880280 h 1879920"/>
              </a:gdLst>
              <a:ahLst/>
              <a:cxnLst/>
              <a:rect l="textAreaLeft" t="textAreaTop" r="textAreaRight" b="textAreaBottom"/>
              <a:pathLst>
                <a:path w="4773" h="59942" fill="none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203;p25"/>
            <p:cNvSpPr/>
            <p:nvPr/>
          </p:nvSpPr>
          <p:spPr>
            <a:xfrm>
              <a:off x="8647920" y="138528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6" h="3405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204;p25"/>
            <p:cNvSpPr/>
            <p:nvPr/>
          </p:nvSpPr>
          <p:spPr>
            <a:xfrm>
              <a:off x="8657280" y="44712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6" h="3405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205;p25"/>
            <p:cNvSpPr/>
            <p:nvPr/>
          </p:nvSpPr>
          <p:spPr>
            <a:xfrm>
              <a:off x="8809200" y="1648440"/>
              <a:ext cx="106560" cy="10656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6560"/>
                <a:gd name="textAreaBottom" fmla="*/ 106920 h 10656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207;p26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35" name="Google Shape;208;p26"/>
          <p:cNvGrpSpPr/>
          <p:nvPr/>
        </p:nvGrpSpPr>
        <p:grpSpPr>
          <a:xfrm>
            <a:off x="133560" y="-75960"/>
            <a:ext cx="468000" cy="1988280"/>
            <a:chOff x="133560" y="-75960"/>
            <a:chExt cx="468000" cy="1988280"/>
          </a:xfrm>
        </p:grpSpPr>
        <p:sp>
          <p:nvSpPr>
            <p:cNvPr id="36" name="Google Shape;209;p26"/>
            <p:cNvSpPr/>
            <p:nvPr/>
          </p:nvSpPr>
          <p:spPr>
            <a:xfrm rot="10800000" flipH="1">
              <a:off x="240120" y="1543320"/>
              <a:ext cx="105840" cy="10692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210;p26"/>
            <p:cNvSpPr/>
            <p:nvPr/>
          </p:nvSpPr>
          <p:spPr>
            <a:xfrm rot="10800000" flipH="1">
              <a:off x="133200" y="-9360"/>
              <a:ext cx="159120" cy="1608480"/>
            </a:xfrm>
            <a:custGeom>
              <a:avLst/>
              <a:gdLst>
                <a:gd name="textAreaLeft" fmla="*/ 360 w 159120"/>
                <a:gd name="textAreaRight" fmla="*/ 159840 w 15912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5107" h="51552" fill="none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211;p26"/>
            <p:cNvSpPr/>
            <p:nvPr/>
          </p:nvSpPr>
          <p:spPr>
            <a:xfrm rot="10800000" flipH="1">
              <a:off x="300600" y="-75960"/>
              <a:ext cx="92520" cy="665640"/>
            </a:xfrm>
            <a:custGeom>
              <a:avLst/>
              <a:gdLst>
                <a:gd name="textAreaLeft" fmla="*/ -360 w 92520"/>
                <a:gd name="textAreaRight" fmla="*/ 92520 w 92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2979" h="21339" fill="none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212;p26"/>
            <p:cNvSpPr/>
            <p:nvPr/>
          </p:nvSpPr>
          <p:spPr>
            <a:xfrm rot="10800000" flipH="1">
              <a:off x="249480" y="535320"/>
              <a:ext cx="105840" cy="10584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213;p26"/>
            <p:cNvSpPr/>
            <p:nvPr/>
          </p:nvSpPr>
          <p:spPr>
            <a:xfrm rot="10800000" flipH="1">
              <a:off x="452160" y="-9720"/>
              <a:ext cx="148680" cy="1870560"/>
            </a:xfrm>
            <a:custGeom>
              <a:avLst/>
              <a:gdLst>
                <a:gd name="textAreaLeft" fmla="*/ -360 w 148680"/>
                <a:gd name="textAreaRight" fmla="*/ 148680 w 148680"/>
                <a:gd name="textAreaTop" fmla="*/ 0 h 1870560"/>
                <a:gd name="textAreaBottom" fmla="*/ 1870920 h 1870560"/>
              </a:gdLst>
              <a:ahLst/>
              <a:cxnLst/>
              <a:rect l="textAreaLeft" t="textAreaTop" r="textAreaRight" b="textAreaBottom"/>
              <a:pathLst>
                <a:path w="4773" h="59941" fill="none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214;p26"/>
            <p:cNvSpPr/>
            <p:nvPr/>
          </p:nvSpPr>
          <p:spPr>
            <a:xfrm rot="10800000" flipH="1">
              <a:off x="398520" y="1806480"/>
              <a:ext cx="106920" cy="105840"/>
            </a:xfrm>
            <a:custGeom>
              <a:avLst/>
              <a:gdLst>
                <a:gd name="textAreaLeft" fmla="*/ -360 w 106920"/>
                <a:gd name="textAreaRight" fmla="*/ 10692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2" name="Google Shape;215;p26"/>
          <p:cNvGrpSpPr/>
          <p:nvPr/>
        </p:nvGrpSpPr>
        <p:grpSpPr>
          <a:xfrm>
            <a:off x="8553600" y="2827440"/>
            <a:ext cx="513720" cy="2356920"/>
            <a:chOff x="8553600" y="2827440"/>
            <a:chExt cx="513720" cy="2356920"/>
          </a:xfrm>
        </p:grpSpPr>
        <p:sp>
          <p:nvSpPr>
            <p:cNvPr id="43" name="Google Shape;216;p26"/>
            <p:cNvSpPr/>
            <p:nvPr/>
          </p:nvSpPr>
          <p:spPr>
            <a:xfrm>
              <a:off x="8553600" y="2910960"/>
              <a:ext cx="150480" cy="227340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273400"/>
                <a:gd name="textAreaBottom" fmla="*/ 2273760 h 2273400"/>
              </a:gdLst>
              <a:ahLst/>
              <a:cxnLst/>
              <a:rect l="textAreaLeft" t="textAreaTop" r="textAreaRight" b="textAreaBottom"/>
              <a:pathLst>
                <a:path w="4834" h="72859" fill="none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217;p26"/>
            <p:cNvSpPr/>
            <p:nvPr/>
          </p:nvSpPr>
          <p:spPr>
            <a:xfrm>
              <a:off x="8933040" y="3575880"/>
              <a:ext cx="134280" cy="16084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4317" h="51552" fill="none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218;p26"/>
            <p:cNvSpPr/>
            <p:nvPr/>
          </p:nvSpPr>
          <p:spPr>
            <a:xfrm>
              <a:off x="8880120" y="352476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219;p26"/>
            <p:cNvSpPr/>
            <p:nvPr/>
          </p:nvSpPr>
          <p:spPr>
            <a:xfrm>
              <a:off x="8651160" y="282744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220;p26"/>
            <p:cNvSpPr/>
            <p:nvPr/>
          </p:nvSpPr>
          <p:spPr>
            <a:xfrm>
              <a:off x="8751960" y="4748400"/>
              <a:ext cx="360" cy="388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88440"/>
                <a:gd name="textAreaBottom" fmla="*/ 388800 h 388440"/>
              </a:gdLst>
              <a:ahLst/>
              <a:cxnLst/>
              <a:rect l="textAreaLeft" t="textAreaTop" r="textAreaRight" b="textAreaBottom"/>
              <a:pathLst>
                <a:path w="1" h="12463" fill="none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221;p26"/>
            <p:cNvSpPr/>
            <p:nvPr/>
          </p:nvSpPr>
          <p:spPr>
            <a:xfrm>
              <a:off x="8698680" y="469908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3;p15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856800" y="18162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4582800" y="18162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856800" y="25020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4582800" y="25020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5" name="PlaceHolder 6"/>
          <p:cNvSpPr>
            <a:spLocks noGrp="1"/>
          </p:cNvSpPr>
          <p:nvPr>
            <p:ph type="title"/>
          </p:nvPr>
        </p:nvSpPr>
        <p:spPr>
          <a:xfrm>
            <a:off x="856800" y="31878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PlaceHolder 7"/>
          <p:cNvSpPr>
            <a:spLocks noGrp="1"/>
          </p:cNvSpPr>
          <p:nvPr>
            <p:ph type="title"/>
          </p:nvPr>
        </p:nvSpPr>
        <p:spPr>
          <a:xfrm>
            <a:off x="4582800" y="31878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57" name="Google Shape;27;p15"/>
          <p:cNvGrpSpPr/>
          <p:nvPr/>
        </p:nvGrpSpPr>
        <p:grpSpPr>
          <a:xfrm>
            <a:off x="133560" y="-75960"/>
            <a:ext cx="468000" cy="1988280"/>
            <a:chOff x="133560" y="-75960"/>
            <a:chExt cx="468000" cy="1988280"/>
          </a:xfrm>
        </p:grpSpPr>
        <p:sp>
          <p:nvSpPr>
            <p:cNvPr id="58" name="Google Shape;28;p15"/>
            <p:cNvSpPr/>
            <p:nvPr/>
          </p:nvSpPr>
          <p:spPr>
            <a:xfrm rot="10800000" flipH="1">
              <a:off x="240120" y="1543320"/>
              <a:ext cx="105840" cy="10692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29;p15"/>
            <p:cNvSpPr/>
            <p:nvPr/>
          </p:nvSpPr>
          <p:spPr>
            <a:xfrm rot="10800000" flipH="1">
              <a:off x="133200" y="-9360"/>
              <a:ext cx="159120" cy="1608480"/>
            </a:xfrm>
            <a:custGeom>
              <a:avLst/>
              <a:gdLst>
                <a:gd name="textAreaLeft" fmla="*/ 360 w 159120"/>
                <a:gd name="textAreaRight" fmla="*/ 159840 w 15912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5107" h="51552" fill="none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" name="Google Shape;30;p15"/>
            <p:cNvSpPr/>
            <p:nvPr/>
          </p:nvSpPr>
          <p:spPr>
            <a:xfrm rot="10800000" flipH="1">
              <a:off x="300600" y="-75960"/>
              <a:ext cx="92520" cy="665640"/>
            </a:xfrm>
            <a:custGeom>
              <a:avLst/>
              <a:gdLst>
                <a:gd name="textAreaLeft" fmla="*/ -360 w 92520"/>
                <a:gd name="textAreaRight" fmla="*/ 92520 w 92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2979" h="21339" fill="none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" name="Google Shape;31;p15"/>
            <p:cNvSpPr/>
            <p:nvPr/>
          </p:nvSpPr>
          <p:spPr>
            <a:xfrm rot="10800000" flipH="1">
              <a:off x="249480" y="535320"/>
              <a:ext cx="105840" cy="10584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" name="Google Shape;32;p15"/>
            <p:cNvSpPr/>
            <p:nvPr/>
          </p:nvSpPr>
          <p:spPr>
            <a:xfrm rot="10800000" flipH="1">
              <a:off x="452160" y="-9720"/>
              <a:ext cx="148680" cy="1870560"/>
            </a:xfrm>
            <a:custGeom>
              <a:avLst/>
              <a:gdLst>
                <a:gd name="textAreaLeft" fmla="*/ -360 w 148680"/>
                <a:gd name="textAreaRight" fmla="*/ 148680 w 148680"/>
                <a:gd name="textAreaTop" fmla="*/ 0 h 1870560"/>
                <a:gd name="textAreaBottom" fmla="*/ 1870920 h 1870560"/>
              </a:gdLst>
              <a:ahLst/>
              <a:cxnLst/>
              <a:rect l="textAreaLeft" t="textAreaTop" r="textAreaRight" b="textAreaBottom"/>
              <a:pathLst>
                <a:path w="4773" h="59941" fill="none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" name="Google Shape;33;p15"/>
            <p:cNvSpPr/>
            <p:nvPr/>
          </p:nvSpPr>
          <p:spPr>
            <a:xfrm rot="10800000" flipH="1">
              <a:off x="398520" y="1806480"/>
              <a:ext cx="106920" cy="105840"/>
            </a:xfrm>
            <a:custGeom>
              <a:avLst/>
              <a:gdLst>
                <a:gd name="textAreaLeft" fmla="*/ -360 w 106920"/>
                <a:gd name="textAreaRight" fmla="*/ 10692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4" name="Google Shape;34;p15"/>
          <p:cNvGrpSpPr/>
          <p:nvPr/>
        </p:nvGrpSpPr>
        <p:grpSpPr>
          <a:xfrm>
            <a:off x="8553600" y="2827440"/>
            <a:ext cx="513720" cy="2356920"/>
            <a:chOff x="8553600" y="2827440"/>
            <a:chExt cx="513720" cy="2356920"/>
          </a:xfrm>
        </p:grpSpPr>
        <p:sp>
          <p:nvSpPr>
            <p:cNvPr id="65" name="Google Shape;35;p15"/>
            <p:cNvSpPr/>
            <p:nvPr/>
          </p:nvSpPr>
          <p:spPr>
            <a:xfrm>
              <a:off x="8553600" y="2910960"/>
              <a:ext cx="150480" cy="227340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273400"/>
                <a:gd name="textAreaBottom" fmla="*/ 2273760 h 2273400"/>
              </a:gdLst>
              <a:ahLst/>
              <a:cxnLst/>
              <a:rect l="textAreaLeft" t="textAreaTop" r="textAreaRight" b="textAreaBottom"/>
              <a:pathLst>
                <a:path w="4834" h="72859" fill="none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36;p15"/>
            <p:cNvSpPr/>
            <p:nvPr/>
          </p:nvSpPr>
          <p:spPr>
            <a:xfrm>
              <a:off x="8933040" y="3575880"/>
              <a:ext cx="134280" cy="16084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4317" h="51552" fill="none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37;p15"/>
            <p:cNvSpPr/>
            <p:nvPr/>
          </p:nvSpPr>
          <p:spPr>
            <a:xfrm>
              <a:off x="8880120" y="352476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38;p15"/>
            <p:cNvSpPr/>
            <p:nvPr/>
          </p:nvSpPr>
          <p:spPr>
            <a:xfrm>
              <a:off x="8651160" y="282744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39;p15"/>
            <p:cNvSpPr/>
            <p:nvPr/>
          </p:nvSpPr>
          <p:spPr>
            <a:xfrm>
              <a:off x="8751960" y="4748400"/>
              <a:ext cx="360" cy="388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88440"/>
                <a:gd name="textAreaBottom" fmla="*/ 388800 h 388440"/>
              </a:gdLst>
              <a:ahLst/>
              <a:cxnLst/>
              <a:rect l="textAreaLeft" t="textAreaTop" r="textAreaRight" b="textAreaBottom"/>
              <a:pathLst>
                <a:path w="1" h="12463" fill="none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40;p15"/>
            <p:cNvSpPr/>
            <p:nvPr/>
          </p:nvSpPr>
          <p:spPr>
            <a:xfrm>
              <a:off x="8698680" y="469908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1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42;p16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58186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13160" y="1547280"/>
            <a:ext cx="7717320" cy="2250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75" name="Google Shape;45;p16"/>
          <p:cNvGrpSpPr/>
          <p:nvPr/>
        </p:nvGrpSpPr>
        <p:grpSpPr>
          <a:xfrm>
            <a:off x="133560" y="-75960"/>
            <a:ext cx="468000" cy="1988280"/>
            <a:chOff x="133560" y="-75960"/>
            <a:chExt cx="468000" cy="1988280"/>
          </a:xfrm>
        </p:grpSpPr>
        <p:sp>
          <p:nvSpPr>
            <p:cNvPr id="76" name="Google Shape;46;p16"/>
            <p:cNvSpPr/>
            <p:nvPr/>
          </p:nvSpPr>
          <p:spPr>
            <a:xfrm rot="10800000" flipH="1">
              <a:off x="240120" y="1543320"/>
              <a:ext cx="105840" cy="10692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47;p16"/>
            <p:cNvSpPr/>
            <p:nvPr/>
          </p:nvSpPr>
          <p:spPr>
            <a:xfrm rot="10800000" flipH="1">
              <a:off x="133200" y="-9360"/>
              <a:ext cx="159120" cy="1608480"/>
            </a:xfrm>
            <a:custGeom>
              <a:avLst/>
              <a:gdLst>
                <a:gd name="textAreaLeft" fmla="*/ 360 w 159120"/>
                <a:gd name="textAreaRight" fmla="*/ 159840 w 15912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5107" h="51552" fill="none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48;p16"/>
            <p:cNvSpPr/>
            <p:nvPr/>
          </p:nvSpPr>
          <p:spPr>
            <a:xfrm rot="10800000" flipH="1">
              <a:off x="300600" y="-75960"/>
              <a:ext cx="92520" cy="665640"/>
            </a:xfrm>
            <a:custGeom>
              <a:avLst/>
              <a:gdLst>
                <a:gd name="textAreaLeft" fmla="*/ -360 w 92520"/>
                <a:gd name="textAreaRight" fmla="*/ 92520 w 92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2979" h="21339" fill="none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49;p16"/>
            <p:cNvSpPr/>
            <p:nvPr/>
          </p:nvSpPr>
          <p:spPr>
            <a:xfrm rot="10800000" flipH="1">
              <a:off x="249480" y="535320"/>
              <a:ext cx="105840" cy="105840"/>
            </a:xfrm>
            <a:custGeom>
              <a:avLst/>
              <a:gdLst>
                <a:gd name="textAreaLeft" fmla="*/ 360 w 105840"/>
                <a:gd name="textAreaRight" fmla="*/ 10656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50;p16"/>
            <p:cNvSpPr/>
            <p:nvPr/>
          </p:nvSpPr>
          <p:spPr>
            <a:xfrm rot="10800000" flipH="1">
              <a:off x="452160" y="-9720"/>
              <a:ext cx="148680" cy="1870560"/>
            </a:xfrm>
            <a:custGeom>
              <a:avLst/>
              <a:gdLst>
                <a:gd name="textAreaLeft" fmla="*/ -360 w 148680"/>
                <a:gd name="textAreaRight" fmla="*/ 148680 w 148680"/>
                <a:gd name="textAreaTop" fmla="*/ 0 h 1870560"/>
                <a:gd name="textAreaBottom" fmla="*/ 1870920 h 1870560"/>
              </a:gdLst>
              <a:ahLst/>
              <a:cxnLst/>
              <a:rect l="textAreaLeft" t="textAreaTop" r="textAreaRight" b="textAreaBottom"/>
              <a:pathLst>
                <a:path w="4773" h="59941" fill="none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51;p16"/>
            <p:cNvSpPr/>
            <p:nvPr/>
          </p:nvSpPr>
          <p:spPr>
            <a:xfrm rot="10800000" flipH="1">
              <a:off x="398520" y="1806480"/>
              <a:ext cx="106920" cy="105840"/>
            </a:xfrm>
            <a:custGeom>
              <a:avLst/>
              <a:gdLst>
                <a:gd name="textAreaLeft" fmla="*/ -360 w 106920"/>
                <a:gd name="textAreaRight" fmla="*/ 10692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2" name="Google Shape;52;p16"/>
          <p:cNvGrpSpPr/>
          <p:nvPr/>
        </p:nvGrpSpPr>
        <p:grpSpPr>
          <a:xfrm>
            <a:off x="8553600" y="2827440"/>
            <a:ext cx="513720" cy="2356920"/>
            <a:chOff x="8553600" y="2827440"/>
            <a:chExt cx="513720" cy="2356920"/>
          </a:xfrm>
        </p:grpSpPr>
        <p:sp>
          <p:nvSpPr>
            <p:cNvPr id="83" name="Google Shape;53;p16"/>
            <p:cNvSpPr/>
            <p:nvPr/>
          </p:nvSpPr>
          <p:spPr>
            <a:xfrm>
              <a:off x="8553600" y="2910960"/>
              <a:ext cx="150480" cy="227340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273400"/>
                <a:gd name="textAreaBottom" fmla="*/ 2273760 h 2273400"/>
              </a:gdLst>
              <a:ahLst/>
              <a:cxnLst/>
              <a:rect l="textAreaLeft" t="textAreaTop" r="textAreaRight" b="textAreaBottom"/>
              <a:pathLst>
                <a:path w="4834" h="72859" fill="none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54;p16"/>
            <p:cNvSpPr/>
            <p:nvPr/>
          </p:nvSpPr>
          <p:spPr>
            <a:xfrm>
              <a:off x="8933040" y="3575880"/>
              <a:ext cx="134280" cy="16084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4317" h="51552" fill="none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55;p16"/>
            <p:cNvSpPr/>
            <p:nvPr/>
          </p:nvSpPr>
          <p:spPr>
            <a:xfrm>
              <a:off x="8880120" y="352476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56;p16"/>
            <p:cNvSpPr/>
            <p:nvPr/>
          </p:nvSpPr>
          <p:spPr>
            <a:xfrm>
              <a:off x="8651160" y="282744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57;p16"/>
            <p:cNvSpPr/>
            <p:nvPr/>
          </p:nvSpPr>
          <p:spPr>
            <a:xfrm>
              <a:off x="8751960" y="4748400"/>
              <a:ext cx="360" cy="388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88440"/>
                <a:gd name="textAreaBottom" fmla="*/ 388800 h 388440"/>
              </a:gdLst>
              <a:ahLst/>
              <a:cxnLst/>
              <a:rect l="textAreaLeft" t="textAreaTop" r="textAreaRight" b="textAreaBottom"/>
              <a:pathLst>
                <a:path w="1" h="12463" fill="none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58;p16"/>
            <p:cNvSpPr/>
            <p:nvPr/>
          </p:nvSpPr>
          <p:spPr>
            <a:xfrm>
              <a:off x="8698680" y="469908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60;p17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136400" y="94824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13160" y="539640"/>
            <a:ext cx="3269880" cy="4064040"/>
          </a:xfrm>
          <a:prstGeom prst="rect">
            <a:avLst/>
          </a:prstGeom>
          <a:noFill/>
          <a:ln w="1908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92" name="Google Shape;64;p17"/>
          <p:cNvGrpSpPr/>
          <p:nvPr/>
        </p:nvGrpSpPr>
        <p:grpSpPr>
          <a:xfrm>
            <a:off x="8474760" y="-152280"/>
            <a:ext cx="605520" cy="2162880"/>
            <a:chOff x="8474760" y="-152280"/>
            <a:chExt cx="605520" cy="2162880"/>
          </a:xfrm>
        </p:grpSpPr>
        <p:sp>
          <p:nvSpPr>
            <p:cNvPr id="93" name="Google Shape;65;p17"/>
            <p:cNvSpPr/>
            <p:nvPr/>
          </p:nvSpPr>
          <p:spPr>
            <a:xfrm rot="10800000">
              <a:off x="8638560" y="190368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94" name="Google Shape;66;p17"/>
            <p:cNvGrpSpPr/>
            <p:nvPr/>
          </p:nvGrpSpPr>
          <p:grpSpPr>
            <a:xfrm>
              <a:off x="8474760" y="-152280"/>
              <a:ext cx="605520" cy="2111400"/>
              <a:chOff x="8474760" y="-152280"/>
              <a:chExt cx="605520" cy="2111400"/>
            </a:xfrm>
          </p:grpSpPr>
          <p:sp>
            <p:nvSpPr>
              <p:cNvPr id="95" name="Google Shape;67;p17"/>
              <p:cNvSpPr/>
              <p:nvPr/>
            </p:nvSpPr>
            <p:spPr>
              <a:xfrm rot="10800000">
                <a:off x="8862480" y="-117000"/>
                <a:ext cx="217800" cy="1600920"/>
              </a:xfrm>
              <a:custGeom>
                <a:avLst/>
                <a:gdLst>
                  <a:gd name="textAreaLeft" fmla="*/ 0 w 217800"/>
                  <a:gd name="textAreaRight" fmla="*/ 218160 w 217800"/>
                  <a:gd name="textAreaTop" fmla="*/ 0 h 1600920"/>
                  <a:gd name="textAreaBottom" fmla="*/ 1601280 h 1600920"/>
                </a:gdLst>
                <a:ahLst/>
                <a:cxnLst/>
                <a:rect l="textAreaLeft" t="textAreaTop" r="textAreaRight" b="textAreaBottom"/>
                <a:pathLst>
                  <a:path w="6992" h="51308" fill="none">
                    <a:moveTo>
                      <a:pt x="0" y="51308"/>
                    </a:moveTo>
                    <a:lnTo>
                      <a:pt x="0" y="37235"/>
                    </a:lnTo>
                    <a:lnTo>
                      <a:pt x="6991" y="30244"/>
                    </a:lnTo>
                    <a:lnTo>
                      <a:pt x="6991" y="0"/>
                    </a:lnTo>
                  </a:path>
                </a:pathLst>
              </a:custGeom>
              <a:solidFill>
                <a:schemeClr val="dk2"/>
              </a:solidFill>
              <a:ln w="19000" cap="rnd">
                <a:solidFill>
                  <a:srgbClr val="EFEFE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u="none" strike="noStrik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6" name="Google Shape;68;p17"/>
              <p:cNvSpPr/>
              <p:nvPr/>
            </p:nvSpPr>
            <p:spPr>
              <a:xfrm rot="10800000">
                <a:off x="8809200" y="1428480"/>
                <a:ext cx="105840" cy="106920"/>
              </a:xfrm>
              <a:custGeom>
                <a:avLst/>
                <a:gdLst>
                  <a:gd name="textAreaLeft" fmla="*/ 0 w 105840"/>
                  <a:gd name="textAreaRight" fmla="*/ 106200 w 105840"/>
                  <a:gd name="textAreaTop" fmla="*/ 0 h 106920"/>
                  <a:gd name="textAreaBottom" fmla="*/ 107280 h 106920"/>
                </a:gdLst>
                <a:ahLst/>
                <a:cxnLst/>
                <a:rect l="textAreaLeft" t="textAreaTop" r="textAreaRight" b="textAreaBottom"/>
                <a:pathLst>
                  <a:path w="3405" h="3436">
                    <a:moveTo>
                      <a:pt x="1702" y="1"/>
                    </a:moveTo>
                    <a:cubicBezTo>
                      <a:pt x="760" y="1"/>
                      <a:pt x="0" y="761"/>
                      <a:pt x="0" y="1733"/>
                    </a:cubicBezTo>
                    <a:cubicBezTo>
                      <a:pt x="0" y="2676"/>
                      <a:pt x="760" y="3436"/>
                      <a:pt x="1702" y="3436"/>
                    </a:cubicBezTo>
                    <a:cubicBezTo>
                      <a:pt x="2614" y="3436"/>
                      <a:pt x="3404" y="2676"/>
                      <a:pt x="3404" y="1733"/>
                    </a:cubicBezTo>
                    <a:cubicBezTo>
                      <a:pt x="3404" y="761"/>
                      <a:pt x="2645" y="1"/>
                      <a:pt x="17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>
                <a:solidFill>
                  <a:srgbClr val="EFEFE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u="none" strike="noStrik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7" name="Google Shape;69;p17"/>
              <p:cNvSpPr/>
              <p:nvPr/>
            </p:nvSpPr>
            <p:spPr>
              <a:xfrm rot="10800000">
                <a:off x="8691480" y="-152280"/>
                <a:ext cx="146880" cy="2111400"/>
              </a:xfrm>
              <a:custGeom>
                <a:avLst/>
                <a:gdLst>
                  <a:gd name="textAreaLeft" fmla="*/ 0 w 146880"/>
                  <a:gd name="textAreaRight" fmla="*/ 147240 w 146880"/>
                  <a:gd name="textAreaTop" fmla="*/ 0 h 2111400"/>
                  <a:gd name="textAreaBottom" fmla="*/ 2111760 h 2111400"/>
                </a:gdLst>
                <a:ahLst/>
                <a:cxnLst/>
                <a:rect l="textAreaLeft" t="textAreaTop" r="textAreaRight" b="textAreaBottom"/>
                <a:pathLst>
                  <a:path w="4713" h="67661" fill="none">
                    <a:moveTo>
                      <a:pt x="1" y="67661"/>
                    </a:moveTo>
                    <a:lnTo>
                      <a:pt x="1" y="56870"/>
                    </a:lnTo>
                    <a:lnTo>
                      <a:pt x="4712" y="52159"/>
                    </a:lnTo>
                    <a:lnTo>
                      <a:pt x="4712" y="0"/>
                    </a:lnTo>
                  </a:path>
                </a:pathLst>
              </a:custGeom>
              <a:solidFill>
                <a:schemeClr val="lt2"/>
              </a:solidFill>
              <a:ln w="19000" cap="rnd">
                <a:solidFill>
                  <a:srgbClr val="99999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u="none" strike="noStrike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8" name="Google Shape;70;p17"/>
              <p:cNvSpPr/>
              <p:nvPr/>
            </p:nvSpPr>
            <p:spPr>
              <a:xfrm rot="10800000">
                <a:off x="8526960" y="-105840"/>
                <a:ext cx="360" cy="148068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1480680"/>
                  <a:gd name="textAreaBottom" fmla="*/ 1481040 h 1480680"/>
                </a:gdLst>
                <a:ahLst/>
                <a:cxnLst/>
                <a:rect l="textAreaLeft" t="textAreaTop" r="textAreaRight" b="textAreaBottom"/>
                <a:pathLst>
                  <a:path w="1" h="47449" fill="none">
                    <a:moveTo>
                      <a:pt x="1" y="47448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2"/>
              </a:solidFill>
              <a:ln w="19000" cap="rnd">
                <a:solidFill>
                  <a:srgbClr val="EFEFE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u="none" strike="noStrik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99" name="Google Shape;71;p17"/>
              <p:cNvSpPr/>
              <p:nvPr/>
            </p:nvSpPr>
            <p:spPr>
              <a:xfrm rot="10800000">
                <a:off x="8474760" y="1318320"/>
                <a:ext cx="105840" cy="105840"/>
              </a:xfrm>
              <a:custGeom>
                <a:avLst/>
                <a:gdLst>
                  <a:gd name="textAreaLeft" fmla="*/ 0 w 105840"/>
                  <a:gd name="textAreaRight" fmla="*/ 106200 w 105840"/>
                  <a:gd name="textAreaTop" fmla="*/ 0 h 105840"/>
                  <a:gd name="textAreaBottom" fmla="*/ 106200 h 105840"/>
                </a:gdLst>
                <a:ahLst/>
                <a:cxnLst/>
                <a:rect l="textAreaLeft" t="textAreaTop" r="textAreaRight" b="textAreaBottom"/>
                <a:pathLst>
                  <a:path w="3405" h="3405">
                    <a:moveTo>
                      <a:pt x="1703" y="0"/>
                    </a:moveTo>
                    <a:cubicBezTo>
                      <a:pt x="760" y="0"/>
                      <a:pt x="0" y="760"/>
                      <a:pt x="0" y="1702"/>
                    </a:cubicBezTo>
                    <a:cubicBezTo>
                      <a:pt x="0" y="2645"/>
                      <a:pt x="760" y="3404"/>
                      <a:pt x="1703" y="3404"/>
                    </a:cubicBezTo>
                    <a:cubicBezTo>
                      <a:pt x="2614" y="3404"/>
                      <a:pt x="3405" y="2645"/>
                      <a:pt x="3405" y="1702"/>
                    </a:cubicBezTo>
                    <a:cubicBezTo>
                      <a:pt x="3405" y="760"/>
                      <a:pt x="2645" y="0"/>
                      <a:pt x="17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>
                <a:solidFill>
                  <a:srgbClr val="EFEFE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2920" bIns="52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u="none" strike="noStrik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73;p18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-137160" y="-141840"/>
            <a:ext cx="9417960" cy="542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-US" sz="3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02" name="Google Shape;81;p18"/>
          <p:cNvGrpSpPr/>
          <p:nvPr/>
        </p:nvGrpSpPr>
        <p:grpSpPr>
          <a:xfrm>
            <a:off x="8542440" y="-75960"/>
            <a:ext cx="468360" cy="1988280"/>
            <a:chOff x="8542440" y="-75960"/>
            <a:chExt cx="468360" cy="1988280"/>
          </a:xfrm>
        </p:grpSpPr>
        <p:sp>
          <p:nvSpPr>
            <p:cNvPr id="103" name="Google Shape;82;p18"/>
            <p:cNvSpPr/>
            <p:nvPr/>
          </p:nvSpPr>
          <p:spPr>
            <a:xfrm rot="10800000">
              <a:off x="8798760" y="154332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83;p18"/>
            <p:cNvSpPr/>
            <p:nvPr/>
          </p:nvSpPr>
          <p:spPr>
            <a:xfrm rot="10800000">
              <a:off x="8851680" y="-9360"/>
              <a:ext cx="159120" cy="160848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5107" h="51552" fill="none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84;p18"/>
            <p:cNvSpPr/>
            <p:nvPr/>
          </p:nvSpPr>
          <p:spPr>
            <a:xfrm rot="10800000">
              <a:off x="8750160" y="-75960"/>
              <a:ext cx="92520" cy="66564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2979" h="21339" fill="none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85;p18"/>
            <p:cNvSpPr/>
            <p:nvPr/>
          </p:nvSpPr>
          <p:spPr>
            <a:xfrm rot="10800000">
              <a:off x="8789040" y="53532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86;p18"/>
            <p:cNvSpPr/>
            <p:nvPr/>
          </p:nvSpPr>
          <p:spPr>
            <a:xfrm rot="10800000">
              <a:off x="8542440" y="-9720"/>
              <a:ext cx="148680" cy="187056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1870560"/>
                <a:gd name="textAreaBottom" fmla="*/ 1870920 h 1870560"/>
              </a:gdLst>
              <a:ahLst/>
              <a:cxnLst/>
              <a:rect l="textAreaLeft" t="textAreaTop" r="textAreaRight" b="textAreaBottom"/>
              <a:pathLst>
                <a:path w="4773" h="59941" fill="none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87;p18"/>
            <p:cNvSpPr/>
            <p:nvPr/>
          </p:nvSpPr>
          <p:spPr>
            <a:xfrm rot="10800000">
              <a:off x="8638200" y="1806480"/>
              <a:ext cx="106920" cy="10584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9" name="Google Shape;88;p18"/>
          <p:cNvGrpSpPr/>
          <p:nvPr/>
        </p:nvGrpSpPr>
        <p:grpSpPr>
          <a:xfrm>
            <a:off x="90000" y="2834640"/>
            <a:ext cx="513720" cy="2356920"/>
            <a:chOff x="90000" y="2834640"/>
            <a:chExt cx="513720" cy="2356920"/>
          </a:xfrm>
        </p:grpSpPr>
        <p:sp>
          <p:nvSpPr>
            <p:cNvPr id="110" name="Google Shape;89;p18"/>
            <p:cNvSpPr/>
            <p:nvPr/>
          </p:nvSpPr>
          <p:spPr>
            <a:xfrm>
              <a:off x="90000" y="2918160"/>
              <a:ext cx="150480" cy="227340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273400"/>
                <a:gd name="textAreaBottom" fmla="*/ 2273760 h 2273400"/>
              </a:gdLst>
              <a:ahLst/>
              <a:cxnLst/>
              <a:rect l="textAreaLeft" t="textAreaTop" r="textAreaRight" b="textAreaBottom"/>
              <a:pathLst>
                <a:path w="4834" h="72859" fill="none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90;p18"/>
            <p:cNvSpPr/>
            <p:nvPr/>
          </p:nvSpPr>
          <p:spPr>
            <a:xfrm>
              <a:off x="469440" y="3583080"/>
              <a:ext cx="134280" cy="16084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4317" h="51552" fill="none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91;p18"/>
            <p:cNvSpPr/>
            <p:nvPr/>
          </p:nvSpPr>
          <p:spPr>
            <a:xfrm>
              <a:off x="416160" y="353196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92;p18"/>
            <p:cNvSpPr/>
            <p:nvPr/>
          </p:nvSpPr>
          <p:spPr>
            <a:xfrm>
              <a:off x="187560" y="283464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93;p18"/>
            <p:cNvSpPr/>
            <p:nvPr/>
          </p:nvSpPr>
          <p:spPr>
            <a:xfrm>
              <a:off x="288360" y="4755600"/>
              <a:ext cx="360" cy="388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88440"/>
                <a:gd name="textAreaBottom" fmla="*/ 388800 h 388440"/>
              </a:gdLst>
              <a:ahLst/>
              <a:cxnLst/>
              <a:rect l="textAreaLeft" t="textAreaTop" r="textAreaRight" b="textAreaBottom"/>
              <a:pathLst>
                <a:path w="1" h="12463" fill="none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94;p18"/>
            <p:cNvSpPr/>
            <p:nvPr/>
          </p:nvSpPr>
          <p:spPr>
            <a:xfrm>
              <a:off x="235080" y="470628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174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48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Low-Power Analog Bayesian Classifier for Diabetes Detection</a:t>
            </a:r>
            <a:endParaRPr lang="en-US" sz="48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2307600" y="2285640"/>
            <a:ext cx="4528440" cy="475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Charalampos Papadopoulos, ECE, NTUA</a:t>
            </a:r>
            <a:endParaRPr lang="en-US" sz="16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87" name="Google Shape;228;p1"/>
          <p:cNvGrpSpPr/>
          <p:nvPr/>
        </p:nvGrpSpPr>
        <p:grpSpPr>
          <a:xfrm>
            <a:off x="208080" y="2818440"/>
            <a:ext cx="8727120" cy="2934360"/>
            <a:chOff x="208080" y="2818440"/>
            <a:chExt cx="8727120" cy="2934360"/>
          </a:xfrm>
        </p:grpSpPr>
        <p:sp>
          <p:nvSpPr>
            <p:cNvPr id="188" name="Google Shape;229;p1"/>
            <p:cNvSpPr/>
            <p:nvPr/>
          </p:nvSpPr>
          <p:spPr>
            <a:xfrm>
              <a:off x="2339640" y="3391920"/>
              <a:ext cx="124920" cy="1996560"/>
            </a:xfrm>
            <a:custGeom>
              <a:avLst/>
              <a:gdLst>
                <a:gd name="textAreaLeft" fmla="*/ 0 w 124920"/>
                <a:gd name="textAreaRight" fmla="*/ 125280 w 124920"/>
                <a:gd name="textAreaTop" fmla="*/ 0 h 1996560"/>
                <a:gd name="textAreaBottom" fmla="*/ 1996920 h 1996560"/>
              </a:gdLst>
              <a:ahLst/>
              <a:cxnLst/>
              <a:rect l="textAreaLeft" t="textAreaTop" r="textAreaRight" b="textAreaBottom"/>
              <a:pathLst>
                <a:path w="4014" h="63984" fill="none">
                  <a:moveTo>
                    <a:pt x="4013" y="63983"/>
                  </a:moveTo>
                  <a:lnTo>
                    <a:pt x="4013" y="36414"/>
                  </a:lnTo>
                  <a:lnTo>
                    <a:pt x="1" y="3237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>
              <a:solidFill>
                <a:srgbClr val="99999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9" name="Google Shape;230;p1"/>
            <p:cNvSpPr/>
            <p:nvPr/>
          </p:nvSpPr>
          <p:spPr>
            <a:xfrm>
              <a:off x="2285640" y="3342600"/>
              <a:ext cx="106920" cy="10584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0" name="Google Shape;231;p1"/>
            <p:cNvSpPr/>
            <p:nvPr/>
          </p:nvSpPr>
          <p:spPr>
            <a:xfrm>
              <a:off x="1644480" y="4763520"/>
              <a:ext cx="360" cy="558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558360"/>
                <a:gd name="textAreaBottom" fmla="*/ 558720 h 558360"/>
              </a:gdLst>
              <a:ahLst/>
              <a:cxnLst/>
              <a:rect l="textAreaLeft" t="textAreaTop" r="textAreaRight" b="textAreaBottom"/>
              <a:pathLst>
                <a:path w="1" h="17904" fill="none">
                  <a:moveTo>
                    <a:pt x="1" y="17903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1" name="Google Shape;232;p1"/>
            <p:cNvSpPr/>
            <p:nvPr/>
          </p:nvSpPr>
          <p:spPr>
            <a:xfrm>
              <a:off x="1591200" y="471420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2" name="Google Shape;233;p1"/>
            <p:cNvSpPr/>
            <p:nvPr/>
          </p:nvSpPr>
          <p:spPr>
            <a:xfrm>
              <a:off x="1279080" y="4690440"/>
              <a:ext cx="360" cy="5374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537480"/>
                <a:gd name="textAreaBottom" fmla="*/ 537840 h 537480"/>
              </a:gdLst>
              <a:ahLst/>
              <a:cxnLst/>
              <a:rect l="textAreaLeft" t="textAreaTop" r="textAreaRight" b="textAreaBottom"/>
              <a:pathLst>
                <a:path w="1" h="17236" fill="none">
                  <a:moveTo>
                    <a:pt x="0" y="1723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3" name="Google Shape;234;p1"/>
            <p:cNvSpPr/>
            <p:nvPr/>
          </p:nvSpPr>
          <p:spPr>
            <a:xfrm>
              <a:off x="1226160" y="464040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34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5" y="2676"/>
                    <a:pt x="3405" y="1734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4" name="Google Shape;235;p1"/>
            <p:cNvSpPr/>
            <p:nvPr/>
          </p:nvSpPr>
          <p:spPr>
            <a:xfrm>
              <a:off x="696600" y="3638520"/>
              <a:ext cx="202680" cy="1636200"/>
            </a:xfrm>
            <a:custGeom>
              <a:avLst/>
              <a:gdLst>
                <a:gd name="textAreaLeft" fmla="*/ 0 w 202680"/>
                <a:gd name="textAreaRight" fmla="*/ 203040 w 202680"/>
                <a:gd name="textAreaTop" fmla="*/ 0 h 1636200"/>
                <a:gd name="textAreaBottom" fmla="*/ 1636560 h 1636200"/>
              </a:gdLst>
              <a:ahLst/>
              <a:cxnLst/>
              <a:rect l="textAreaLeft" t="textAreaTop" r="textAreaRight" b="textAreaBottom"/>
              <a:pathLst>
                <a:path w="6506" h="52433" fill="none">
                  <a:moveTo>
                    <a:pt x="6505" y="52433"/>
                  </a:moveTo>
                  <a:lnTo>
                    <a:pt x="6505" y="39454"/>
                  </a:lnTo>
                  <a:lnTo>
                    <a:pt x="1" y="32949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36;p1"/>
            <p:cNvSpPr/>
            <p:nvPr/>
          </p:nvSpPr>
          <p:spPr>
            <a:xfrm>
              <a:off x="643680" y="3587400"/>
              <a:ext cx="106920" cy="10692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36" h="3436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3" y="3436"/>
                  </a:cubicBezTo>
                  <a:cubicBezTo>
                    <a:pt x="2614" y="3436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37;p1"/>
            <p:cNvSpPr/>
            <p:nvPr/>
          </p:nvSpPr>
          <p:spPr>
            <a:xfrm>
              <a:off x="449280" y="3287520"/>
              <a:ext cx="76680" cy="194076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940760"/>
                <a:gd name="textAreaBottom" fmla="*/ 1941120 h 1940760"/>
              </a:gdLst>
              <a:ahLst/>
              <a:cxnLst/>
              <a:rect l="textAreaLeft" t="textAreaTop" r="textAreaRight" b="textAreaBottom"/>
              <a:pathLst>
                <a:path w="2463" h="62191" fill="none">
                  <a:moveTo>
                    <a:pt x="0" y="62190"/>
                  </a:moveTo>
                  <a:lnTo>
                    <a:pt x="0" y="43345"/>
                  </a:lnTo>
                  <a:lnTo>
                    <a:pt x="2462" y="40853"/>
                  </a:lnTo>
                  <a:lnTo>
                    <a:pt x="2462" y="1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38;p1"/>
            <p:cNvSpPr/>
            <p:nvPr/>
          </p:nvSpPr>
          <p:spPr>
            <a:xfrm>
              <a:off x="473040" y="3236400"/>
              <a:ext cx="106920" cy="10692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35" h="3436">
                  <a:moveTo>
                    <a:pt x="1702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9;p1"/>
            <p:cNvSpPr/>
            <p:nvPr/>
          </p:nvSpPr>
          <p:spPr>
            <a:xfrm>
              <a:off x="4872240" y="4275720"/>
              <a:ext cx="360" cy="10411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041120"/>
                <a:gd name="textAreaBottom" fmla="*/ 1041480 h 1041120"/>
              </a:gdLst>
              <a:ahLst/>
              <a:cxnLst/>
              <a:rect l="textAreaLeft" t="textAreaTop" r="textAreaRight" b="textAreaBottom"/>
              <a:pathLst>
                <a:path w="1" h="33375" fill="none">
                  <a:moveTo>
                    <a:pt x="0" y="0"/>
                  </a:moveTo>
                  <a:lnTo>
                    <a:pt x="0" y="33375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0;p1"/>
            <p:cNvSpPr/>
            <p:nvPr/>
          </p:nvSpPr>
          <p:spPr>
            <a:xfrm>
              <a:off x="7175160" y="4495320"/>
              <a:ext cx="136440" cy="826920"/>
            </a:xfrm>
            <a:custGeom>
              <a:avLst/>
              <a:gdLst>
                <a:gd name="textAreaLeft" fmla="*/ 0 w 136440"/>
                <a:gd name="textAreaRight" fmla="*/ 136800 w 136440"/>
                <a:gd name="textAreaTop" fmla="*/ 0 h 826920"/>
                <a:gd name="textAreaBottom" fmla="*/ 827280 h 826920"/>
              </a:gdLst>
              <a:ahLst/>
              <a:cxnLst/>
              <a:rect l="textAreaLeft" t="textAreaTop" r="textAreaRight" b="textAreaBottom"/>
              <a:pathLst>
                <a:path w="4378" h="26506" fill="none">
                  <a:moveTo>
                    <a:pt x="1" y="26505"/>
                  </a:moveTo>
                  <a:lnTo>
                    <a:pt x="1" y="4651"/>
                  </a:lnTo>
                  <a:lnTo>
                    <a:pt x="4378" y="304"/>
                  </a:lnTo>
                  <a:lnTo>
                    <a:pt x="4378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41;p1"/>
            <p:cNvSpPr/>
            <p:nvPr/>
          </p:nvSpPr>
          <p:spPr>
            <a:xfrm>
              <a:off x="7258680" y="444492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6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42;p1"/>
            <p:cNvSpPr/>
            <p:nvPr/>
          </p:nvSpPr>
          <p:spPr>
            <a:xfrm>
              <a:off x="7768800" y="3048480"/>
              <a:ext cx="150480" cy="227340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273400"/>
                <a:gd name="textAreaBottom" fmla="*/ 2273760 h 2273400"/>
              </a:gdLst>
              <a:ahLst/>
              <a:cxnLst/>
              <a:rect l="textAreaLeft" t="textAreaTop" r="textAreaRight" b="textAreaBottom"/>
              <a:pathLst>
                <a:path w="4834" h="72859" fill="none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43;p1"/>
            <p:cNvSpPr/>
            <p:nvPr/>
          </p:nvSpPr>
          <p:spPr>
            <a:xfrm>
              <a:off x="8148240" y="3713400"/>
              <a:ext cx="134280" cy="160848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4317" h="51552" fill="none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44;p1"/>
            <p:cNvSpPr/>
            <p:nvPr/>
          </p:nvSpPr>
          <p:spPr>
            <a:xfrm>
              <a:off x="8095320" y="366228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45;p1"/>
            <p:cNvSpPr/>
            <p:nvPr/>
          </p:nvSpPr>
          <p:spPr>
            <a:xfrm>
              <a:off x="8706960" y="3789360"/>
              <a:ext cx="360" cy="15325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532520"/>
                <a:gd name="textAreaBottom" fmla="*/ 1532880 h 1532520"/>
              </a:gdLst>
              <a:ahLst/>
              <a:cxnLst/>
              <a:rect l="textAreaLeft" t="textAreaTop" r="textAreaRight" b="textAreaBottom"/>
              <a:pathLst>
                <a:path w="1" h="49120" fill="none">
                  <a:moveTo>
                    <a:pt x="1" y="4911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246;p1"/>
            <p:cNvSpPr/>
            <p:nvPr/>
          </p:nvSpPr>
          <p:spPr>
            <a:xfrm>
              <a:off x="8654040" y="373824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5"/>
                    <a:pt x="1703" y="3435"/>
                  </a:cubicBezTo>
                  <a:cubicBezTo>
                    <a:pt x="2645" y="3435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247;p1"/>
            <p:cNvSpPr/>
            <p:nvPr/>
          </p:nvSpPr>
          <p:spPr>
            <a:xfrm>
              <a:off x="3493440" y="4577760"/>
              <a:ext cx="360" cy="6969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696960"/>
                <a:gd name="textAreaBottom" fmla="*/ 697320 h 696960"/>
              </a:gdLst>
              <a:ahLst/>
              <a:cxnLst/>
              <a:rect l="textAreaLeft" t="textAreaTop" r="textAreaRight" b="textAreaBottom"/>
              <a:pathLst>
                <a:path w="1" h="22342" fill="none">
                  <a:moveTo>
                    <a:pt x="0" y="22342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248;p1"/>
            <p:cNvSpPr/>
            <p:nvPr/>
          </p:nvSpPr>
          <p:spPr>
            <a:xfrm>
              <a:off x="3440160" y="452664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249;p1"/>
            <p:cNvSpPr/>
            <p:nvPr/>
          </p:nvSpPr>
          <p:spPr>
            <a:xfrm>
              <a:off x="3870000" y="3713400"/>
              <a:ext cx="159120" cy="160848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5107" h="51552" fill="none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250;p1"/>
            <p:cNvSpPr/>
            <p:nvPr/>
          </p:nvSpPr>
          <p:spPr>
            <a:xfrm>
              <a:off x="3976200" y="366228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251;p1"/>
            <p:cNvSpPr/>
            <p:nvPr/>
          </p:nvSpPr>
          <p:spPr>
            <a:xfrm>
              <a:off x="4189680" y="3451680"/>
              <a:ext cx="148680" cy="187056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1870560"/>
                <a:gd name="textAreaBottom" fmla="*/ 1870920 h 1870560"/>
              </a:gdLst>
              <a:ahLst/>
              <a:cxnLst/>
              <a:rect l="textAreaLeft" t="textAreaTop" r="textAreaRight" b="textAreaBottom"/>
              <a:pathLst>
                <a:path w="4773" h="59941" fill="none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252;p1"/>
            <p:cNvSpPr/>
            <p:nvPr/>
          </p:nvSpPr>
          <p:spPr>
            <a:xfrm>
              <a:off x="4135680" y="3400560"/>
              <a:ext cx="106920" cy="10584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253;p1"/>
            <p:cNvSpPr/>
            <p:nvPr/>
          </p:nvSpPr>
          <p:spPr>
            <a:xfrm>
              <a:off x="5367960" y="3163320"/>
              <a:ext cx="146880" cy="211140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2111400"/>
                <a:gd name="textAreaBottom" fmla="*/ 2111760 h 2111400"/>
              </a:gdLst>
              <a:ahLst/>
              <a:cxnLst/>
              <a:rect l="textAreaLeft" t="textAreaTop" r="textAreaRight" b="textAreaBottom"/>
              <a:pathLst>
                <a:path w="4713" h="67661" fill="none">
                  <a:moveTo>
                    <a:pt x="1" y="67661"/>
                  </a:moveTo>
                  <a:lnTo>
                    <a:pt x="1" y="56870"/>
                  </a:lnTo>
                  <a:lnTo>
                    <a:pt x="4712" y="52159"/>
                  </a:lnTo>
                  <a:lnTo>
                    <a:pt x="4712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254;p1"/>
            <p:cNvSpPr/>
            <p:nvPr/>
          </p:nvSpPr>
          <p:spPr>
            <a:xfrm>
              <a:off x="5461920" y="311220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255;p1"/>
            <p:cNvSpPr/>
            <p:nvPr/>
          </p:nvSpPr>
          <p:spPr>
            <a:xfrm>
              <a:off x="6733800" y="4356720"/>
              <a:ext cx="360" cy="8640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864000"/>
                <a:gd name="textAreaBottom" fmla="*/ 864360 h 864000"/>
              </a:gdLst>
              <a:ahLst/>
              <a:cxnLst/>
              <a:rect l="textAreaLeft" t="textAreaTop" r="textAreaRight" b="textAreaBottom"/>
              <a:pathLst>
                <a:path w="1" h="27692" fill="none">
                  <a:moveTo>
                    <a:pt x="1" y="2769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256;p1"/>
            <p:cNvSpPr/>
            <p:nvPr/>
          </p:nvSpPr>
          <p:spPr>
            <a:xfrm>
              <a:off x="6681960" y="4305600"/>
              <a:ext cx="106920" cy="10692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35" h="3436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14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257;p1"/>
            <p:cNvSpPr/>
            <p:nvPr/>
          </p:nvSpPr>
          <p:spPr>
            <a:xfrm>
              <a:off x="5911560" y="3391920"/>
              <a:ext cx="247320" cy="1911240"/>
            </a:xfrm>
            <a:custGeom>
              <a:avLst/>
              <a:gdLst>
                <a:gd name="textAreaLeft" fmla="*/ 0 w 247320"/>
                <a:gd name="textAreaRight" fmla="*/ 247680 w 247320"/>
                <a:gd name="textAreaTop" fmla="*/ 0 h 1911240"/>
                <a:gd name="textAreaBottom" fmla="*/ 1911600 h 1911240"/>
              </a:gdLst>
              <a:ahLst/>
              <a:cxnLst/>
              <a:rect l="textAreaLeft" t="textAreaTop" r="textAreaRight" b="textAreaBottom"/>
              <a:pathLst>
                <a:path w="7934" h="61248" fill="none">
                  <a:moveTo>
                    <a:pt x="7934" y="61247"/>
                  </a:moveTo>
                  <a:lnTo>
                    <a:pt x="7934" y="48329"/>
                  </a:lnTo>
                  <a:lnTo>
                    <a:pt x="1" y="40396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258;p1"/>
            <p:cNvSpPr/>
            <p:nvPr/>
          </p:nvSpPr>
          <p:spPr>
            <a:xfrm>
              <a:off x="5857560" y="3342600"/>
              <a:ext cx="106920" cy="10584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5" h="3406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259;p1"/>
            <p:cNvSpPr/>
            <p:nvPr/>
          </p:nvSpPr>
          <p:spPr>
            <a:xfrm>
              <a:off x="1986120" y="3451680"/>
              <a:ext cx="135360" cy="2301120"/>
            </a:xfrm>
            <a:custGeom>
              <a:avLst/>
              <a:gdLst>
                <a:gd name="textAreaLeft" fmla="*/ 0 w 135360"/>
                <a:gd name="textAreaRight" fmla="*/ 135720 w 135360"/>
                <a:gd name="textAreaTop" fmla="*/ 0 h 2301120"/>
                <a:gd name="textAreaBottom" fmla="*/ 2301480 h 2301120"/>
              </a:gdLst>
              <a:ahLst/>
              <a:cxnLst/>
              <a:rect l="textAreaLeft" t="textAreaTop" r="textAreaRight" b="textAreaBottom"/>
              <a:pathLst>
                <a:path w="4347" h="73740" fill="none">
                  <a:moveTo>
                    <a:pt x="0" y="73740"/>
                  </a:moveTo>
                  <a:lnTo>
                    <a:pt x="0" y="51308"/>
                  </a:lnTo>
                  <a:lnTo>
                    <a:pt x="4347" y="46992"/>
                  </a:lnTo>
                  <a:lnTo>
                    <a:pt x="4347" y="0"/>
                  </a:lnTo>
                </a:path>
              </a:pathLst>
            </a:custGeom>
            <a:solidFill>
              <a:schemeClr val="lt2"/>
            </a:solidFill>
            <a:ln w="19000">
              <a:solidFill>
                <a:srgbClr val="99999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260;p1"/>
            <p:cNvSpPr/>
            <p:nvPr/>
          </p:nvSpPr>
          <p:spPr>
            <a:xfrm>
              <a:off x="2067480" y="3400560"/>
              <a:ext cx="106920" cy="10584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4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261;p1"/>
            <p:cNvSpPr/>
            <p:nvPr/>
          </p:nvSpPr>
          <p:spPr>
            <a:xfrm>
              <a:off x="2958480" y="4056120"/>
              <a:ext cx="55800" cy="121860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218600"/>
                <a:gd name="textAreaBottom" fmla="*/ 1218960 h 1218600"/>
              </a:gdLst>
              <a:ahLst/>
              <a:cxnLst/>
              <a:rect l="textAreaLeft" t="textAreaTop" r="textAreaRight" b="textAreaBottom"/>
              <a:pathLst>
                <a:path w="1795" h="39059" fill="none">
                  <a:moveTo>
                    <a:pt x="1794" y="39059"/>
                  </a:moveTo>
                  <a:lnTo>
                    <a:pt x="1794" y="22736"/>
                  </a:lnTo>
                  <a:lnTo>
                    <a:pt x="1" y="19697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>
              <a:solidFill>
                <a:srgbClr val="EFEF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262;p1"/>
            <p:cNvSpPr/>
            <p:nvPr/>
          </p:nvSpPr>
          <p:spPr>
            <a:xfrm>
              <a:off x="2905200" y="400644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6" h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263;p1"/>
            <p:cNvSpPr/>
            <p:nvPr/>
          </p:nvSpPr>
          <p:spPr>
            <a:xfrm>
              <a:off x="4818960" y="421776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264;p1"/>
            <p:cNvSpPr/>
            <p:nvPr/>
          </p:nvSpPr>
          <p:spPr>
            <a:xfrm>
              <a:off x="7866360" y="296496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265;p1"/>
            <p:cNvSpPr/>
            <p:nvPr/>
          </p:nvSpPr>
          <p:spPr>
            <a:xfrm>
              <a:off x="2276280" y="4760640"/>
              <a:ext cx="360" cy="3992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99240"/>
                <a:gd name="textAreaBottom" fmla="*/ 399600 h 399240"/>
              </a:gdLst>
              <a:ahLst/>
              <a:cxnLst/>
              <a:rect l="textAreaLeft" t="textAreaTop" r="textAreaRight" b="textAreaBottom"/>
              <a:pathLst>
                <a:path w="1" h="12798" fill="none">
                  <a:moveTo>
                    <a:pt x="0" y="12797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>
              <a:solidFill>
                <a:srgbClr val="EFEF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266;p1"/>
            <p:cNvSpPr/>
            <p:nvPr/>
          </p:nvSpPr>
          <p:spPr>
            <a:xfrm>
              <a:off x="2223000" y="4709520"/>
              <a:ext cx="106920" cy="10692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35" h="3435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267;p1"/>
            <p:cNvSpPr/>
            <p:nvPr/>
          </p:nvSpPr>
          <p:spPr>
            <a:xfrm>
              <a:off x="1793520" y="2964960"/>
              <a:ext cx="94680" cy="2516400"/>
            </a:xfrm>
            <a:custGeom>
              <a:avLst/>
              <a:gdLst>
                <a:gd name="textAreaLeft" fmla="*/ 0 w 94680"/>
                <a:gd name="textAreaRight" fmla="*/ 95040 w 94680"/>
                <a:gd name="textAreaTop" fmla="*/ 0 h 2516400"/>
                <a:gd name="textAreaBottom" fmla="*/ 2516760 h 2516400"/>
              </a:gdLst>
              <a:ahLst/>
              <a:cxnLst/>
              <a:rect l="textAreaLeft" t="textAreaTop" r="textAreaRight" b="textAreaBottom"/>
              <a:pathLst>
                <a:path w="3041" h="80640" fill="none">
                  <a:moveTo>
                    <a:pt x="3041" y="0"/>
                  </a:moveTo>
                  <a:lnTo>
                    <a:pt x="3041" y="60366"/>
                  </a:lnTo>
                  <a:lnTo>
                    <a:pt x="1" y="63406"/>
                  </a:lnTo>
                  <a:lnTo>
                    <a:pt x="1" y="8064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268;p1"/>
            <p:cNvSpPr/>
            <p:nvPr/>
          </p:nvSpPr>
          <p:spPr>
            <a:xfrm>
              <a:off x="1835280" y="2913840"/>
              <a:ext cx="106920" cy="10692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36" h="3435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269;p1"/>
            <p:cNvSpPr/>
            <p:nvPr/>
          </p:nvSpPr>
          <p:spPr>
            <a:xfrm>
              <a:off x="1429560" y="4464720"/>
              <a:ext cx="360" cy="8100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810000"/>
                <a:gd name="textAreaBottom" fmla="*/ 810360 h 810000"/>
              </a:gdLst>
              <a:ahLst/>
              <a:cxnLst/>
              <a:rect l="textAreaLeft" t="textAreaTop" r="textAreaRight" b="textAreaBottom"/>
              <a:pathLst>
                <a:path w="1" h="25959" fill="none">
                  <a:moveTo>
                    <a:pt x="0" y="25959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270;p1"/>
            <p:cNvSpPr/>
            <p:nvPr/>
          </p:nvSpPr>
          <p:spPr>
            <a:xfrm>
              <a:off x="922680" y="3245760"/>
              <a:ext cx="142920" cy="202896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028960"/>
                <a:gd name="textAreaBottom" fmla="*/ 2029320 h 2028960"/>
              </a:gdLst>
              <a:ahLst/>
              <a:cxnLst/>
              <a:rect l="textAreaLeft" t="textAreaTop" r="textAreaRight" b="textAreaBottom"/>
              <a:pathLst>
                <a:path w="4591" h="65017" fill="none">
                  <a:moveTo>
                    <a:pt x="4590" y="65017"/>
                  </a:moveTo>
                  <a:lnTo>
                    <a:pt x="4590" y="46718"/>
                  </a:lnTo>
                  <a:lnTo>
                    <a:pt x="1" y="42098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271;p1"/>
            <p:cNvSpPr/>
            <p:nvPr/>
          </p:nvSpPr>
          <p:spPr>
            <a:xfrm>
              <a:off x="869400" y="319536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272;p1"/>
            <p:cNvSpPr/>
            <p:nvPr/>
          </p:nvSpPr>
          <p:spPr>
            <a:xfrm>
              <a:off x="208080" y="3886200"/>
              <a:ext cx="159840" cy="138852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1388520"/>
                <a:gd name="textAreaBottom" fmla="*/ 1388880 h 1388520"/>
              </a:gdLst>
              <a:ahLst/>
              <a:cxnLst/>
              <a:rect l="textAreaLeft" t="textAreaTop" r="textAreaRight" b="textAreaBottom"/>
              <a:pathLst>
                <a:path w="5138" h="44500" fill="none">
                  <a:moveTo>
                    <a:pt x="1" y="44500"/>
                  </a:moveTo>
                  <a:lnTo>
                    <a:pt x="1" y="23071"/>
                  </a:lnTo>
                  <a:lnTo>
                    <a:pt x="5138" y="17934"/>
                  </a:lnTo>
                  <a:lnTo>
                    <a:pt x="5138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273;p1"/>
            <p:cNvSpPr/>
            <p:nvPr/>
          </p:nvSpPr>
          <p:spPr>
            <a:xfrm>
              <a:off x="315360" y="383580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1"/>
                  </a:moveTo>
                  <a:cubicBezTo>
                    <a:pt x="760" y="1"/>
                    <a:pt x="0" y="760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274;p1"/>
            <p:cNvSpPr/>
            <p:nvPr/>
          </p:nvSpPr>
          <p:spPr>
            <a:xfrm>
              <a:off x="7004160" y="4246560"/>
              <a:ext cx="360" cy="11779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177920"/>
                <a:gd name="textAreaBottom" fmla="*/ 1178280 h 1177920"/>
              </a:gdLst>
              <a:ahLst/>
              <a:cxnLst/>
              <a:rect l="textAreaLeft" t="textAreaTop" r="textAreaRight" b="textAreaBottom"/>
              <a:pathLst>
                <a:path w="1" h="37753" fill="none">
                  <a:moveTo>
                    <a:pt x="1" y="1"/>
                  </a:moveTo>
                  <a:lnTo>
                    <a:pt x="1" y="37752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275;p1"/>
            <p:cNvSpPr/>
            <p:nvPr/>
          </p:nvSpPr>
          <p:spPr>
            <a:xfrm>
              <a:off x="7578360" y="2828520"/>
              <a:ext cx="360" cy="2446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2446200"/>
                <a:gd name="textAreaBottom" fmla="*/ 2446560 h 2446200"/>
              </a:gdLst>
              <a:ahLst/>
              <a:cxnLst/>
              <a:rect l="textAreaLeft" t="textAreaTop" r="textAreaRight" b="textAreaBottom"/>
              <a:pathLst>
                <a:path w="1" h="78391" fill="none">
                  <a:moveTo>
                    <a:pt x="1" y="78391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276;p1"/>
            <p:cNvSpPr/>
            <p:nvPr/>
          </p:nvSpPr>
          <p:spPr>
            <a:xfrm>
              <a:off x="6951240" y="417312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5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277;p1"/>
            <p:cNvSpPr/>
            <p:nvPr/>
          </p:nvSpPr>
          <p:spPr>
            <a:xfrm>
              <a:off x="7967160" y="4885920"/>
              <a:ext cx="360" cy="388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88440"/>
                <a:gd name="textAreaBottom" fmla="*/ 388800 h 388440"/>
              </a:gdLst>
              <a:ahLst/>
              <a:cxnLst/>
              <a:rect l="textAreaLeft" t="textAreaTop" r="textAreaRight" b="textAreaBottom"/>
              <a:pathLst>
                <a:path w="1" h="12463" fill="none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19000" cap="rnd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278;p1"/>
            <p:cNvSpPr/>
            <p:nvPr/>
          </p:nvSpPr>
          <p:spPr>
            <a:xfrm>
              <a:off x="7914240" y="483660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279;p1"/>
            <p:cNvSpPr/>
            <p:nvPr/>
          </p:nvSpPr>
          <p:spPr>
            <a:xfrm>
              <a:off x="8379000" y="3278160"/>
              <a:ext cx="148680" cy="204408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2044080"/>
                <a:gd name="textAreaBottom" fmla="*/ 2044440 h 2044080"/>
              </a:gdLst>
              <a:ahLst/>
              <a:cxnLst/>
              <a:rect l="textAreaLeft" t="textAreaTop" r="textAreaRight" b="textAreaBottom"/>
              <a:pathLst>
                <a:path w="4774" h="65504" fill="none">
                  <a:moveTo>
                    <a:pt x="4773" y="65503"/>
                  </a:moveTo>
                  <a:lnTo>
                    <a:pt x="4773" y="46020"/>
                  </a:lnTo>
                  <a:lnTo>
                    <a:pt x="1" y="41217"/>
                  </a:ln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280;p1"/>
            <p:cNvSpPr/>
            <p:nvPr/>
          </p:nvSpPr>
          <p:spPr>
            <a:xfrm>
              <a:off x="8325720" y="322668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281;p1"/>
            <p:cNvSpPr/>
            <p:nvPr/>
          </p:nvSpPr>
          <p:spPr>
            <a:xfrm>
              <a:off x="8882640" y="4420080"/>
              <a:ext cx="360" cy="90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901800"/>
                <a:gd name="textAreaBottom" fmla="*/ 902160 h 901800"/>
              </a:gdLst>
              <a:ahLst/>
              <a:cxnLst/>
              <a:rect l="textAreaLeft" t="textAreaTop" r="textAreaRight" b="textAreaBottom"/>
              <a:pathLst>
                <a:path w="1" h="28907" fill="none">
                  <a:moveTo>
                    <a:pt x="0" y="2890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282;p1"/>
            <p:cNvSpPr/>
            <p:nvPr/>
          </p:nvSpPr>
          <p:spPr>
            <a:xfrm>
              <a:off x="8829360" y="436896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283;p1"/>
            <p:cNvSpPr/>
            <p:nvPr/>
          </p:nvSpPr>
          <p:spPr>
            <a:xfrm>
              <a:off x="3641400" y="3391920"/>
              <a:ext cx="106920" cy="193032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930320"/>
                <a:gd name="textAreaBottom" fmla="*/ 1930680 h 1930320"/>
              </a:gdLst>
              <a:ahLst/>
              <a:cxnLst/>
              <a:rect l="textAreaLeft" t="textAreaTop" r="textAreaRight" b="textAreaBottom"/>
              <a:pathLst>
                <a:path w="3436" h="61856" fill="none">
                  <a:moveTo>
                    <a:pt x="1" y="61855"/>
                  </a:moveTo>
                  <a:lnTo>
                    <a:pt x="1" y="32554"/>
                  </a:lnTo>
                  <a:lnTo>
                    <a:pt x="3435" y="29119"/>
                  </a:lnTo>
                  <a:lnTo>
                    <a:pt x="3435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284;p1"/>
            <p:cNvSpPr/>
            <p:nvPr/>
          </p:nvSpPr>
          <p:spPr>
            <a:xfrm>
              <a:off x="3694320" y="3342600"/>
              <a:ext cx="106920" cy="10584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285;p1"/>
            <p:cNvSpPr/>
            <p:nvPr/>
          </p:nvSpPr>
          <p:spPr>
            <a:xfrm>
              <a:off x="4037760" y="4722840"/>
              <a:ext cx="92520" cy="66564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665640"/>
                <a:gd name="textAreaBottom" fmla="*/ 666000 h 665640"/>
              </a:gdLst>
              <a:ahLst/>
              <a:cxnLst/>
              <a:rect l="textAreaLeft" t="textAreaTop" r="textAreaRight" b="textAreaBottom"/>
              <a:pathLst>
                <a:path w="2979" h="21339" fill="none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286;p1"/>
            <p:cNvSpPr/>
            <p:nvPr/>
          </p:nvSpPr>
          <p:spPr>
            <a:xfrm>
              <a:off x="3985560" y="467172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287;p1"/>
            <p:cNvSpPr/>
            <p:nvPr/>
          </p:nvSpPr>
          <p:spPr>
            <a:xfrm>
              <a:off x="4457160" y="3713400"/>
              <a:ext cx="177840" cy="160848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1608480"/>
                <a:gd name="textAreaBottom" fmla="*/ 1608840 h 1608480"/>
              </a:gdLst>
              <a:ahLst/>
              <a:cxnLst/>
              <a:rect l="textAreaLeft" t="textAreaTop" r="textAreaRight" b="textAreaBottom"/>
              <a:pathLst>
                <a:path w="5715" h="51552" fill="none">
                  <a:moveTo>
                    <a:pt x="5714" y="51551"/>
                  </a:moveTo>
                  <a:lnTo>
                    <a:pt x="5714" y="40001"/>
                  </a:lnTo>
                  <a:lnTo>
                    <a:pt x="0" y="2766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288;p1"/>
            <p:cNvSpPr/>
            <p:nvPr/>
          </p:nvSpPr>
          <p:spPr>
            <a:xfrm>
              <a:off x="4404240" y="366228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289;p1"/>
            <p:cNvSpPr/>
            <p:nvPr/>
          </p:nvSpPr>
          <p:spPr>
            <a:xfrm>
              <a:off x="5069160" y="3638520"/>
              <a:ext cx="217800" cy="1600920"/>
            </a:xfrm>
            <a:custGeom>
              <a:avLst/>
              <a:gdLst>
                <a:gd name="textAreaLeft" fmla="*/ 0 w 217800"/>
                <a:gd name="textAreaRight" fmla="*/ 218160 w 217800"/>
                <a:gd name="textAreaTop" fmla="*/ 0 h 1600920"/>
                <a:gd name="textAreaBottom" fmla="*/ 1601280 h 1600920"/>
              </a:gdLst>
              <a:ahLst/>
              <a:cxnLst/>
              <a:rect l="textAreaLeft" t="textAreaTop" r="textAreaRight" b="textAreaBottom"/>
              <a:pathLst>
                <a:path w="6992" h="51308" fill="none">
                  <a:moveTo>
                    <a:pt x="0" y="51308"/>
                  </a:moveTo>
                  <a:lnTo>
                    <a:pt x="0" y="37235"/>
                  </a:lnTo>
                  <a:lnTo>
                    <a:pt x="6991" y="30244"/>
                  </a:lnTo>
                  <a:lnTo>
                    <a:pt x="6991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290;p1"/>
            <p:cNvSpPr/>
            <p:nvPr/>
          </p:nvSpPr>
          <p:spPr>
            <a:xfrm>
              <a:off x="5234040" y="358740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291;p1"/>
            <p:cNvSpPr/>
            <p:nvPr/>
          </p:nvSpPr>
          <p:spPr>
            <a:xfrm>
              <a:off x="6159240" y="3655800"/>
              <a:ext cx="283320" cy="1666440"/>
            </a:xfrm>
            <a:custGeom>
              <a:avLst/>
              <a:gdLst>
                <a:gd name="textAreaLeft" fmla="*/ 0 w 283320"/>
                <a:gd name="textAreaRight" fmla="*/ 283680 w 283320"/>
                <a:gd name="textAreaTop" fmla="*/ 0 h 1666440"/>
                <a:gd name="textAreaBottom" fmla="*/ 1666800 h 1666440"/>
              </a:gdLst>
              <a:ahLst/>
              <a:cxnLst/>
              <a:rect l="textAreaLeft" t="textAreaTop" r="textAreaRight" b="textAreaBottom"/>
              <a:pathLst>
                <a:path w="9090" h="53406" fill="none">
                  <a:moveTo>
                    <a:pt x="9089" y="53405"/>
                  </a:moveTo>
                  <a:lnTo>
                    <a:pt x="9089" y="34651"/>
                  </a:lnTo>
                  <a:lnTo>
                    <a:pt x="1" y="25593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292;p1"/>
            <p:cNvSpPr/>
            <p:nvPr/>
          </p:nvSpPr>
          <p:spPr>
            <a:xfrm>
              <a:off x="6104880" y="3604320"/>
              <a:ext cx="106920" cy="10584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6" h="3406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293;p1"/>
            <p:cNvSpPr/>
            <p:nvPr/>
          </p:nvSpPr>
          <p:spPr>
            <a:xfrm>
              <a:off x="5690520" y="3747600"/>
              <a:ext cx="360" cy="1480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480680"/>
                <a:gd name="textAreaBottom" fmla="*/ 1481040 h 1480680"/>
              </a:gdLst>
              <a:ahLst/>
              <a:cxnLst/>
              <a:rect l="textAreaLeft" t="textAreaTop" r="textAreaRight" b="textAreaBottom"/>
              <a:pathLst>
                <a:path w="1" h="47449" fill="none">
                  <a:moveTo>
                    <a:pt x="1" y="47448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9000" cap="rnd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3" name="Google Shape;294;p1"/>
            <p:cNvSpPr/>
            <p:nvPr/>
          </p:nvSpPr>
          <p:spPr>
            <a:xfrm>
              <a:off x="5637240" y="369828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03" y="3404"/>
                  </a:cubicBezTo>
                  <a:cubicBezTo>
                    <a:pt x="2614" y="3404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4" name="Google Shape;295;p1"/>
            <p:cNvSpPr/>
            <p:nvPr/>
          </p:nvSpPr>
          <p:spPr>
            <a:xfrm>
              <a:off x="2583720" y="4153680"/>
              <a:ext cx="360" cy="11494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149480"/>
                <a:gd name="textAreaBottom" fmla="*/ 1149840 h 1149480"/>
              </a:gdLst>
              <a:ahLst/>
              <a:cxnLst/>
              <a:rect l="textAreaLeft" t="textAreaTop" r="textAreaRight" b="textAreaBottom"/>
              <a:pathLst>
                <a:path w="1" h="36840" fill="none">
                  <a:moveTo>
                    <a:pt x="1" y="3683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>
              <a:solidFill>
                <a:srgbClr val="EFEFE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5" name="Google Shape;296;p1"/>
            <p:cNvSpPr/>
            <p:nvPr/>
          </p:nvSpPr>
          <p:spPr>
            <a:xfrm>
              <a:off x="2530440" y="4102560"/>
              <a:ext cx="105840" cy="10584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05" h="3405">
                  <a:moveTo>
                    <a:pt x="170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14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6" name="Google Shape;297;p1"/>
            <p:cNvSpPr/>
            <p:nvPr/>
          </p:nvSpPr>
          <p:spPr>
            <a:xfrm>
              <a:off x="2729880" y="3747600"/>
              <a:ext cx="98280" cy="1574280"/>
            </a:xfrm>
            <a:custGeom>
              <a:avLst/>
              <a:gdLst>
                <a:gd name="textAreaLeft" fmla="*/ 0 w 98280"/>
                <a:gd name="textAreaRight" fmla="*/ 98640 w 98280"/>
                <a:gd name="textAreaTop" fmla="*/ 0 h 1574280"/>
                <a:gd name="textAreaBottom" fmla="*/ 1574640 h 1574280"/>
              </a:gdLst>
              <a:ahLst/>
              <a:cxnLst/>
              <a:rect l="textAreaLeft" t="textAreaTop" r="textAreaRight" b="textAreaBottom"/>
              <a:pathLst>
                <a:path w="3162" h="50458" fill="none">
                  <a:moveTo>
                    <a:pt x="1" y="50457"/>
                  </a:moveTo>
                  <a:lnTo>
                    <a:pt x="1" y="37023"/>
                  </a:lnTo>
                  <a:lnTo>
                    <a:pt x="3162" y="33861"/>
                  </a:lnTo>
                  <a:lnTo>
                    <a:pt x="3162" y="1"/>
                  </a:lnTo>
                </a:path>
              </a:pathLst>
            </a:custGeom>
            <a:solidFill>
              <a:schemeClr val="lt2"/>
            </a:solidFill>
            <a:ln w="19000">
              <a:solidFill>
                <a:srgbClr val="99999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7" name="Google Shape;298;p1"/>
            <p:cNvSpPr/>
            <p:nvPr/>
          </p:nvSpPr>
          <p:spPr>
            <a:xfrm>
              <a:off x="2774160" y="3698280"/>
              <a:ext cx="106920" cy="105840"/>
            </a:xfrm>
            <a:custGeom>
              <a:avLst/>
              <a:gdLst>
                <a:gd name="textAreaLeft" fmla="*/ 0 w 106920"/>
                <a:gd name="textAreaRight" fmla="*/ 107280 w 1069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3435" h="3405">
                  <a:moveTo>
                    <a:pt x="173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33" y="3404"/>
                  </a:cubicBezTo>
                  <a:cubicBezTo>
                    <a:pt x="2675" y="3404"/>
                    <a:pt x="3435" y="2645"/>
                    <a:pt x="3435" y="1702"/>
                  </a:cubicBezTo>
                  <a:cubicBezTo>
                    <a:pt x="3435" y="760"/>
                    <a:pt x="2675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8" name="Google Shape;299;p1"/>
            <p:cNvSpPr/>
            <p:nvPr/>
          </p:nvSpPr>
          <p:spPr>
            <a:xfrm>
              <a:off x="3212640" y="4151880"/>
              <a:ext cx="132480" cy="112284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1122840"/>
                <a:gd name="textAreaBottom" fmla="*/ 1123200 h 1122840"/>
              </a:gdLst>
              <a:ahLst/>
              <a:cxnLst/>
              <a:rect l="textAreaLeft" t="textAreaTop" r="textAreaRight" b="textAreaBottom"/>
              <a:pathLst>
                <a:path w="4257" h="35989" fill="none">
                  <a:moveTo>
                    <a:pt x="1" y="35989"/>
                  </a:moveTo>
                  <a:lnTo>
                    <a:pt x="1" y="11490"/>
                  </a:lnTo>
                  <a:lnTo>
                    <a:pt x="4256" y="7204"/>
                  </a:lnTo>
                  <a:lnTo>
                    <a:pt x="4256" y="0"/>
                  </a:lnTo>
                </a:path>
              </a:pathLst>
            </a:custGeom>
            <a:solidFill>
              <a:schemeClr val="lt2"/>
            </a:solidFill>
            <a:ln w="19000">
              <a:solidFill>
                <a:srgbClr val="999999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9" name="Google Shape;300;p1"/>
            <p:cNvSpPr/>
            <p:nvPr/>
          </p:nvSpPr>
          <p:spPr>
            <a:xfrm>
              <a:off x="7525080" y="281844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0" name="Google Shape;301;p1"/>
            <p:cNvSpPr/>
            <p:nvPr/>
          </p:nvSpPr>
          <p:spPr>
            <a:xfrm>
              <a:off x="1376280" y="439524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5" h="3436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302;p1"/>
            <p:cNvSpPr/>
            <p:nvPr/>
          </p:nvSpPr>
          <p:spPr>
            <a:xfrm>
              <a:off x="3293280" y="4040280"/>
              <a:ext cx="105840" cy="1069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3406" h="3436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9999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4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262" name="Google Shape;303;p1"/>
            <p:cNvGrpSpPr/>
            <p:nvPr/>
          </p:nvGrpSpPr>
          <p:grpSpPr>
            <a:xfrm>
              <a:off x="592560" y="4809600"/>
              <a:ext cx="105840" cy="607680"/>
              <a:chOff x="592560" y="4809600"/>
              <a:chExt cx="105840" cy="607680"/>
            </a:xfrm>
          </p:grpSpPr>
          <p:sp>
            <p:nvSpPr>
              <p:cNvPr id="263" name="Google Shape;304;p1"/>
              <p:cNvSpPr/>
              <p:nvPr/>
            </p:nvSpPr>
            <p:spPr>
              <a:xfrm>
                <a:off x="645480" y="4858920"/>
                <a:ext cx="360" cy="55836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558360"/>
                  <a:gd name="textAreaBottom" fmla="*/ 558720 h 558360"/>
                </a:gdLst>
                <a:ahLst/>
                <a:cxnLst/>
                <a:rect l="textAreaLeft" t="textAreaTop" r="textAreaRight" b="textAreaBottom"/>
                <a:pathLst>
                  <a:path w="1" h="17904" fill="none">
                    <a:moveTo>
                      <a:pt x="1" y="17903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00" cap="rnd">
                <a:solidFill>
                  <a:srgbClr val="EFEFE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u="none" strike="noStrik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64" name="Google Shape;305;p1"/>
              <p:cNvSpPr/>
              <p:nvPr/>
            </p:nvSpPr>
            <p:spPr>
              <a:xfrm>
                <a:off x="592560" y="4809600"/>
                <a:ext cx="105840" cy="105840"/>
              </a:xfrm>
              <a:custGeom>
                <a:avLst/>
                <a:gdLst>
                  <a:gd name="textAreaLeft" fmla="*/ 0 w 105840"/>
                  <a:gd name="textAreaRight" fmla="*/ 106200 w 105840"/>
                  <a:gd name="textAreaTop" fmla="*/ 0 h 105840"/>
                  <a:gd name="textAreaBottom" fmla="*/ 106200 h 105840"/>
                </a:gdLst>
                <a:ahLst/>
                <a:cxnLst/>
                <a:rect l="textAreaLeft" t="textAreaTop" r="textAreaRight" b="textAreaBottom"/>
                <a:pathLst>
                  <a:path w="3405" h="3406">
                    <a:moveTo>
                      <a:pt x="1703" y="1"/>
                    </a:moveTo>
                    <a:cubicBezTo>
                      <a:pt x="761" y="1"/>
                      <a:pt x="1" y="761"/>
                      <a:pt x="1" y="1703"/>
                    </a:cubicBezTo>
                    <a:cubicBezTo>
                      <a:pt x="1" y="2645"/>
                      <a:pt x="761" y="3405"/>
                      <a:pt x="1703" y="3405"/>
                    </a:cubicBezTo>
                    <a:cubicBezTo>
                      <a:pt x="2645" y="3405"/>
                      <a:pt x="3405" y="2645"/>
                      <a:pt x="3405" y="1703"/>
                    </a:cubicBezTo>
                    <a:cubicBezTo>
                      <a:pt x="3405" y="761"/>
                      <a:pt x="2645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>
                <a:solidFill>
                  <a:srgbClr val="EFEFE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2920" bIns="52920" anchor="ctr">
                <a:no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u="none" strike="noStrik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C0D91-A17B-F181-6B02-2199F9EA9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>
            <a:extLst>
              <a:ext uri="{FF2B5EF4-FFF2-40B4-BE49-F238E27FC236}">
                <a16:creationId xmlns:a16="http://schemas.microsoft.com/office/drawing/2014/main" id="{1B33BC86-A11D-2E64-0D76-D7469F83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80" y="549689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3.3 – Fingers and Multipliers fo</a:t>
            </a:r>
            <a:r>
              <a:rPr lang="en-US" sz="3000" dirty="0">
                <a:solidFill>
                  <a:schemeClr val="dk1"/>
                </a:solidFill>
                <a:latin typeface="Ramabhadra"/>
                <a:ea typeface="Ramabhadra"/>
              </a:rPr>
              <a:t>r the SCC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2" name="PlaceHolder 2">
            <a:extLst>
              <a:ext uri="{FF2B5EF4-FFF2-40B4-BE49-F238E27FC236}">
                <a16:creationId xmlns:a16="http://schemas.microsoft.com/office/drawing/2014/main" id="{9FEF228F-410A-4324-9B40-9C6A93D0BB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67860" y="1475957"/>
            <a:ext cx="25002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dirty="0">
                <a:solidFill>
                  <a:schemeClr val="dk1"/>
                </a:solidFill>
                <a:latin typeface="Asap"/>
              </a:rPr>
              <a:t>F = 1, m = 1, 2, 4, 6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Asap"/>
            </a:endParaRPr>
          </a:p>
        </p:txBody>
      </p:sp>
      <p:sp>
        <p:nvSpPr>
          <p:cNvPr id="323" name="Google Shape;392;p8">
            <a:extLst>
              <a:ext uri="{FF2B5EF4-FFF2-40B4-BE49-F238E27FC236}">
                <a16:creationId xmlns:a16="http://schemas.microsoft.com/office/drawing/2014/main" id="{BBA6511F-1488-D6D2-FA34-A4895C98346C}"/>
              </a:ext>
            </a:extLst>
          </p:cNvPr>
          <p:cNvSpPr/>
          <p:nvPr/>
        </p:nvSpPr>
        <p:spPr>
          <a:xfrm>
            <a:off x="3233272" y="1471891"/>
            <a:ext cx="2766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dirty="0">
                <a:solidFill>
                  <a:schemeClr val="dk1"/>
                </a:solidFill>
                <a:latin typeface="Asap"/>
              </a:rPr>
              <a:t>F = 2, m = 1, 2, 4, 6</a:t>
            </a:r>
            <a:endParaRPr lang="en-US" sz="2000" dirty="0">
              <a:solidFill>
                <a:srgbClr val="FFFFFF"/>
              </a:solidFill>
              <a:latin typeface="Asap"/>
            </a:endParaRPr>
          </a:p>
        </p:txBody>
      </p:sp>
      <p:sp>
        <p:nvSpPr>
          <p:cNvPr id="324" name="Google Shape;393;p8">
            <a:extLst>
              <a:ext uri="{FF2B5EF4-FFF2-40B4-BE49-F238E27FC236}">
                <a16:creationId xmlns:a16="http://schemas.microsoft.com/office/drawing/2014/main" id="{7C945923-861F-C75D-41C3-34A8DF701F1D}"/>
              </a:ext>
            </a:extLst>
          </p:cNvPr>
          <p:cNvSpPr/>
          <p:nvPr/>
        </p:nvSpPr>
        <p:spPr>
          <a:xfrm>
            <a:off x="5948285" y="1471891"/>
            <a:ext cx="2855444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2000" dirty="0">
                <a:solidFill>
                  <a:schemeClr val="dk1"/>
                </a:solidFill>
                <a:latin typeface="Asap"/>
              </a:rPr>
              <a:t>F = 8, m = 10</a:t>
            </a:r>
            <a:endParaRPr lang="en-US" sz="2000" dirty="0">
              <a:solidFill>
                <a:srgbClr val="FFFFFF"/>
              </a:solidFill>
              <a:latin typeface="Asa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5355C-18B9-0274-927C-DE1C2C427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30" y="2176560"/>
            <a:ext cx="2348060" cy="1909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E6CCC-7213-8C8A-70ED-48E1A0C9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42" y="2176560"/>
            <a:ext cx="2348060" cy="1905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7198C3-097E-B6F7-09D3-70DC3D06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866" y="2176560"/>
            <a:ext cx="2348281" cy="19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6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3.4 – Tunability of our design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PlaceHolder 2"/>
              <p:cNvSpPr>
                <a:spLocks noGrp="1"/>
              </p:cNvSpPr>
              <p:nvPr>
                <p:ph type="subTitle"/>
              </p:nvPr>
            </p:nvSpPr>
            <p:spPr>
              <a:xfrm>
                <a:off x="720000" y="1411200"/>
                <a:ext cx="2500200" cy="4568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440" tIns="91440" rIns="91440" bIns="91440" anchor="b">
                <a:noAutofit/>
              </a:bodyPr>
              <a:lstStyle/>
              <a:p>
                <a:pPr indent="0" algn="ct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Ramabhad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𝐼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𝑏𝑖𝑎𝑠</m:t>
                        </m:r>
                      </m:sub>
                    </m:sSub>
                  </m:oMath>
                </a14:m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Ramabhadra"/>
                  </a:rPr>
                  <a:t> sweep</a:t>
                </a:r>
                <a:endParaRPr lang="en-US" sz="20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</p:txBody>
          </p:sp>
        </mc:Choice>
        <mc:Fallback xmlns="">
          <p:sp>
            <p:nvSpPr>
              <p:cNvPr id="322" name="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720000" y="1411200"/>
                <a:ext cx="2500200" cy="456840"/>
              </a:xfrm>
              <a:prstGeom prst="rect">
                <a:avLst/>
              </a:prstGeom>
              <a:blipFill>
                <a:blip r:embed="rId2"/>
                <a:stretch>
                  <a:fillRect t="-4000" b="-146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Google Shape;392;p8"/>
              <p:cNvSpPr/>
              <p:nvPr/>
            </p:nvSpPr>
            <p:spPr>
              <a:xfrm>
                <a:off x="3427200" y="1411200"/>
                <a:ext cx="250020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b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Ramabhad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𝑉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Ramabhadra"/>
                  </a:rPr>
                  <a:t> sweep</a:t>
                </a:r>
                <a:endParaRPr lang="en-US" sz="20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</p:txBody>
          </p:sp>
        </mc:Choice>
        <mc:Fallback xmlns="">
          <p:sp>
            <p:nvSpPr>
              <p:cNvPr id="323" name="Google Shape;392;p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00" y="1411200"/>
                <a:ext cx="2500200" cy="456840"/>
              </a:xfrm>
              <a:prstGeom prst="rect">
                <a:avLst/>
              </a:prstGeom>
              <a:blipFill>
                <a:blip r:embed="rId3"/>
                <a:stretch>
                  <a:fillRect t="-4000" b="-146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Google Shape;393;p8"/>
              <p:cNvSpPr/>
              <p:nvPr/>
            </p:nvSpPr>
            <p:spPr>
              <a:xfrm>
                <a:off x="6193800" y="1411200"/>
                <a:ext cx="250020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b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Ramabhadra"/>
                    <a:ea typeface="Ramabhad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𝑉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Ramabhadra"/>
                    <a:ea typeface="Ramabhadra"/>
                  </a:rPr>
                  <a:t> sweep</a:t>
                </a:r>
                <a:endParaRPr lang="en-US" sz="2000" b="0" u="none" strike="noStrike" dirty="0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24" name="Google Shape;393;p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00" y="1411200"/>
                <a:ext cx="2500200" cy="456840"/>
              </a:xfrm>
              <a:prstGeom prst="rect">
                <a:avLst/>
              </a:prstGeom>
              <a:blipFill>
                <a:blip r:embed="rId4"/>
                <a:stretch>
                  <a:fillRect t="-4000" b="-146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DA439B2-9CEC-1BD3-4C8F-52C5830813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200" y="2165400"/>
            <a:ext cx="2500200" cy="1750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E513C-DC54-DD97-DA9D-DE1646E85A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4" y="2180808"/>
            <a:ext cx="2500200" cy="1750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4764B-7CCF-EB12-2746-BF44B27D12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37" y="2165400"/>
            <a:ext cx="2500199" cy="17501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F9FE1-EB8D-0A72-A78E-AD6105593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>
            <a:extLst>
              <a:ext uri="{FF2B5EF4-FFF2-40B4-BE49-F238E27FC236}">
                <a16:creationId xmlns:a16="http://schemas.microsoft.com/office/drawing/2014/main" id="{6D8247D7-4A62-DD58-A159-CFF13CD2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68" y="1745296"/>
            <a:ext cx="8195282" cy="102965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4. </a:t>
            </a:r>
            <a:r>
              <a:rPr lang="en-US" sz="54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Classifier</a:t>
            </a:r>
            <a:r>
              <a:rPr lang="en-US" sz="48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 Architecture</a:t>
            </a:r>
            <a:endParaRPr lang="en-US" sz="4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832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26200" y="228240"/>
            <a:ext cx="7130520" cy="822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4.1 – Theoretical Models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AB60C9-7756-F6B2-F522-1472070B5C77}"/>
                  </a:ext>
                </a:extLst>
              </p:cNvPr>
              <p:cNvSpPr txBox="1"/>
              <p:nvPr/>
            </p:nvSpPr>
            <p:spPr>
              <a:xfrm>
                <a:off x="638174" y="1238251"/>
                <a:ext cx="7130519" cy="331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sap"/>
                  </a:rPr>
                  <a:t>Gaussian Mixture Model (GMM):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Each class represented as a mixture of Gaussian functions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dirty="0">
                    <a:latin typeface="Asap"/>
                  </a:rPr>
                  <a:t>Probability density for input </a:t>
                </a:r>
                <a:r>
                  <a:rPr lang="en-US" sz="1600" b="0" i="1" dirty="0">
                    <a:latin typeface="Asap"/>
                  </a:rPr>
                  <a:t>x</a:t>
                </a:r>
                <a:r>
                  <a:rPr lang="en-US" sz="1600" b="0" dirty="0">
                    <a:latin typeface="Asap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l-GR" dirty="0">
                  <a:latin typeface="Asap"/>
                </a:endParaRPr>
              </a:p>
              <a:p>
                <a:endParaRPr lang="en-US" sz="1600" dirty="0">
                  <a:latin typeface="Asap"/>
                </a:endParaRPr>
              </a:p>
              <a:p>
                <a:r>
                  <a:rPr lang="en-US" sz="1600" b="1" dirty="0">
                    <a:latin typeface="Asap"/>
                  </a:rPr>
                  <a:t>Bayesian Classification: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Posterior probability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i="1" dirty="0">
                  <a:latin typeface="Asap"/>
                </a:endParaRPr>
              </a:p>
              <a:p>
                <a:endParaRPr lang="en-US" sz="1600" i="1" dirty="0">
                  <a:latin typeface="Asap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Decision rule: assign </a:t>
                </a:r>
                <a:r>
                  <a:rPr lang="en-US" sz="1600" i="1" dirty="0">
                    <a:latin typeface="Asap"/>
                  </a:rPr>
                  <a:t>x</a:t>
                </a:r>
                <a:r>
                  <a:rPr lang="en-US" sz="1600" dirty="0">
                    <a:latin typeface="Asap"/>
                  </a:rPr>
                  <a:t> to class with </a:t>
                </a:r>
                <a:r>
                  <a:rPr lang="en-US" sz="1600" b="1" dirty="0">
                    <a:latin typeface="Asap"/>
                  </a:rPr>
                  <a:t>highest posterior probability</a:t>
                </a:r>
                <a:endParaRPr lang="en-US" sz="1600" dirty="0">
                  <a:latin typeface="Asap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AB60C9-7756-F6B2-F522-1472070B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4" y="1238251"/>
                <a:ext cx="7130519" cy="3316036"/>
              </a:xfrm>
              <a:prstGeom prst="rect">
                <a:avLst/>
              </a:prstGeom>
              <a:blipFill>
                <a:blip r:embed="rId2"/>
                <a:stretch>
                  <a:fillRect l="-513" t="-551" b="-12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CB20F-8F87-C589-F114-BF271BEC6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401;p9">
            <a:extLst>
              <a:ext uri="{FF2B5EF4-FFF2-40B4-BE49-F238E27FC236}">
                <a16:creationId xmlns:a16="http://schemas.microsoft.com/office/drawing/2014/main" id="{C886AE5E-8484-E716-3DBF-2905AA063EB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3160" y="1270080"/>
            <a:ext cx="3175560" cy="3333600"/>
          </a:xfrm>
          <a:prstGeom prst="rect">
            <a:avLst/>
          </a:prstGeom>
          <a:noFill/>
          <a:ln w="19050">
            <a:solidFill>
              <a:srgbClr val="FFFFFF"/>
            </a:solidFill>
            <a:round/>
          </a:ln>
        </p:spPr>
      </p:pic>
      <p:sp>
        <p:nvSpPr>
          <p:cNvPr id="329" name="PlaceHolder 1">
            <a:extLst>
              <a:ext uri="{FF2B5EF4-FFF2-40B4-BE49-F238E27FC236}">
                <a16:creationId xmlns:a16="http://schemas.microsoft.com/office/drawing/2014/main" id="{9ED3DAB8-A2B2-7FCB-0795-C17902AC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00" y="228240"/>
            <a:ext cx="7130520" cy="822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4.2 – Hardware Implementation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p:cxnSp>
        <p:nvCxnSpPr>
          <p:cNvPr id="330" name="Google Shape;403;p9">
            <a:extLst>
              <a:ext uri="{FF2B5EF4-FFF2-40B4-BE49-F238E27FC236}">
                <a16:creationId xmlns:a16="http://schemas.microsoft.com/office/drawing/2014/main" id="{F40900D6-365B-3381-0335-CC2EB80C51B7}"/>
              </a:ext>
            </a:extLst>
          </p:cNvPr>
          <p:cNvCxnSpPr/>
          <p:nvPr/>
        </p:nvCxnSpPr>
        <p:spPr>
          <a:xfrm flipH="1">
            <a:off x="-86040" y="3135240"/>
            <a:ext cx="79956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331" name="Google Shape;404;p9">
            <a:extLst>
              <a:ext uri="{FF2B5EF4-FFF2-40B4-BE49-F238E27FC236}">
                <a16:creationId xmlns:a16="http://schemas.microsoft.com/office/drawing/2014/main" id="{FF53E08C-7D9F-FEC6-B6EA-05B61F577B20}"/>
              </a:ext>
            </a:extLst>
          </p:cNvPr>
          <p:cNvCxnSpPr/>
          <p:nvPr/>
        </p:nvCxnSpPr>
        <p:spPr>
          <a:xfrm flipV="1">
            <a:off x="2301120" y="4603680"/>
            <a:ext cx="360" cy="5468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332" name="Google Shape;405;p9">
            <a:extLst>
              <a:ext uri="{FF2B5EF4-FFF2-40B4-BE49-F238E27FC236}">
                <a16:creationId xmlns:a16="http://schemas.microsoft.com/office/drawing/2014/main" id="{9EDC715B-7E69-A13E-319C-FE5814A7BF48}"/>
              </a:ext>
            </a:extLst>
          </p:cNvPr>
          <p:cNvSpPr/>
          <p:nvPr/>
        </p:nvSpPr>
        <p:spPr>
          <a:xfrm>
            <a:off x="3601080" y="1676520"/>
            <a:ext cx="488268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Google Shape;406;p9">
                <a:extLst>
                  <a:ext uri="{FF2B5EF4-FFF2-40B4-BE49-F238E27FC236}">
                    <a16:creationId xmlns:a16="http://schemas.microsoft.com/office/drawing/2014/main" id="{347B91D3-7625-3A98-33C9-49EF16DC4C1D}"/>
                  </a:ext>
                </a:extLst>
              </p:cNvPr>
              <p:cNvSpPr/>
              <p:nvPr/>
            </p:nvSpPr>
            <p:spPr>
              <a:xfrm flipH="1">
                <a:off x="3888720" y="1175111"/>
                <a:ext cx="4637530" cy="346284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noAutofit/>
              </a:bodyPr>
              <a:lstStyle/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</a:pPr>
                <a:r>
                  <a:rPr lang="en-US" sz="14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Implements Bayesian model: maps input features to class probabilities</a:t>
                </a:r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Each class: n cascaded Bump circuits (n = number of input features; 11 for diabetes dataset)</a:t>
                </a:r>
                <a:endParaRPr lang="en-US" sz="1400" dirty="0">
                  <a:solidFill>
                    <a:srgbClr val="FFFFFF"/>
                  </a:solidFill>
                  <a:latin typeface="Asap"/>
                  <a:ea typeface="Asap"/>
                </a:endParaRPr>
              </a:p>
              <a:p>
                <a:pPr marL="914400" lvl="1" indent="-304920"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b="0" i="1" u="none" strike="noStrike" dirty="0">
                    <a:solidFill>
                      <a:srgbClr val="FFFFFF"/>
                    </a:solidFill>
                    <a:effectLst/>
                    <a:uFillTx/>
                    <a:latin typeface="Asap"/>
                  </a:rPr>
                  <a:t>Cascaded:</a:t>
                </a:r>
                <a:r>
                  <a:rPr lang="en-US" sz="1400" b="0" u="none" strike="noStrike" dirty="0">
                    <a:solidFill>
                      <a:srgbClr val="FFFFFF"/>
                    </a:solidFill>
                    <a:effectLst/>
                    <a:uFillTx/>
                    <a:latin typeface="Asap"/>
                  </a:rPr>
                  <a:t> output of one bump serves as input to the next, multiplying the feature likelihoods to compute the joint probability.</a:t>
                </a:r>
              </a:p>
              <a:p>
                <a:pPr marL="914400" lvl="1" indent="-304920"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dirty="0">
                    <a:solidFill>
                      <a:srgbClr val="FFFFFF"/>
                    </a:solidFill>
                    <a:latin typeface="Asap"/>
                  </a:rPr>
                  <a:t>Each feature is converted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400" b="0" u="none" strike="noStrike" dirty="0">
                    <a:solidFill>
                      <a:srgbClr val="FFFFFF"/>
                    </a:solidFill>
                    <a:effectLst/>
                    <a:uFillTx/>
                    <a:latin typeface="Asap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400" b="0" u="none" strike="noStrike" dirty="0">
                    <a:solidFill>
                      <a:srgbClr val="FFFFFF"/>
                    </a:solidFill>
                    <a:effectLst/>
                    <a:uFillTx/>
                    <a:latin typeface="Asap"/>
                  </a:rPr>
                  <a:t> values based on the dataset and code preprocessing</a:t>
                </a:r>
                <a:endParaRPr lang="en-US" sz="1400" dirty="0">
                  <a:solidFill>
                    <a:srgbClr val="FFFFFF"/>
                  </a:solidFill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b="0" u="none" strike="noStrike" dirty="0">
                    <a:solidFill>
                      <a:srgbClr val="FFFFFF"/>
                    </a:solidFill>
                    <a:effectLst/>
                    <a:uFillTx/>
                    <a:latin typeface="Asap"/>
                  </a:rPr>
                  <a:t>Each class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1400" b="0" u="none" strike="noStrike" dirty="0">
                    <a:solidFill>
                      <a:srgbClr val="FFFFFF"/>
                    </a:solidFill>
                    <a:effectLst/>
                    <a:uFillTx/>
                    <a:latin typeface="Asap"/>
                  </a:rPr>
                  <a:t>, with peak magnitude indicating the likelihood of belonging to that class</a:t>
                </a: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Winner-Take-All (WTA) circuit performs the </a:t>
                </a:r>
                <a:r>
                  <a:rPr lang="en-US" sz="1400" b="1" i="1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argmax</a:t>
                </a:r>
                <a:r>
                  <a:rPr lang="en-US" sz="140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 operator</a:t>
                </a:r>
              </a:p>
              <a:p>
                <a:pPr marL="152280">
                  <a:lnSpc>
                    <a:spcPct val="100000"/>
                  </a:lnSpc>
                  <a:buClr>
                    <a:srgbClr val="FFFFFF"/>
                  </a:buClr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40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40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40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sz="1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FFFFFF"/>
                                  </a:solidFill>
                                  <a:latin typeface="Asap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Digital output suitable for further processing</a:t>
                </a:r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  <a:p>
                <a:pPr marL="457200" indent="-2286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  <a:p>
                <a:pPr marL="15228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</p:txBody>
          </p:sp>
        </mc:Choice>
        <mc:Fallback xmlns="">
          <p:sp>
            <p:nvSpPr>
              <p:cNvPr id="333" name="Google Shape;406;p9">
                <a:extLst>
                  <a:ext uri="{FF2B5EF4-FFF2-40B4-BE49-F238E27FC236}">
                    <a16:creationId xmlns:a16="http://schemas.microsoft.com/office/drawing/2014/main" id="{347B91D3-7625-3A98-33C9-49EF16DC4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88720" y="1175111"/>
                <a:ext cx="4637530" cy="3462843"/>
              </a:xfrm>
              <a:prstGeom prst="rect">
                <a:avLst/>
              </a:prstGeom>
              <a:blipFill>
                <a:blip r:embed="rId3"/>
                <a:stretch>
                  <a:fillRect r="-1051" b="-6690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9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C2B97-7123-835B-F7E3-5E938F39D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>
            <a:extLst>
              <a:ext uri="{FF2B5EF4-FFF2-40B4-BE49-F238E27FC236}">
                <a16:creationId xmlns:a16="http://schemas.microsoft.com/office/drawing/2014/main" id="{4D4337E5-4999-5993-38A3-C8103DB3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68" y="1745296"/>
            <a:ext cx="7966682" cy="10106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5. Inference</a:t>
            </a:r>
            <a:endParaRPr lang="en-US" sz="5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53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34E82-5FC0-0366-7FA5-6C94E195A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>
            <a:extLst>
              <a:ext uri="{FF2B5EF4-FFF2-40B4-BE49-F238E27FC236}">
                <a16:creationId xmlns:a16="http://schemas.microsoft.com/office/drawing/2014/main" id="{CC32A5FC-CECF-D6C6-009D-02DE4399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00" y="228240"/>
            <a:ext cx="7130520" cy="822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5.1 – The Diabetes Dataset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E0BA4C-73B1-D91E-CDEE-BBC4D334F4AA}"/>
                  </a:ext>
                </a:extLst>
              </p:cNvPr>
              <p:cNvSpPr txBox="1"/>
              <p:nvPr/>
            </p:nvSpPr>
            <p:spPr>
              <a:xfrm>
                <a:off x="619124" y="1238251"/>
                <a:ext cx="7242176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Asap"/>
                  </a:rPr>
                  <a:t>Samples: </a:t>
                </a:r>
                <a:r>
                  <a:rPr lang="en-US" sz="1600" dirty="0">
                    <a:latin typeface="Asap"/>
                  </a:rPr>
                  <a:t>Real-world patient data with multiple risk factors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Features (11 total):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Demographics: Gender, Age, BMI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Kidney function: Urea, Creatinine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Glucose control: HbA1c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Lipid profile: Chol, TG, HDL, LDL, VLDL</a:t>
                </a:r>
                <a:endParaRPr lang="en-US" sz="1600" b="1" dirty="0">
                  <a:latin typeface="Asap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Asap"/>
                  </a:rPr>
                  <a:t>Target Classes (multi-class):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0 = Non-Diabetic	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1 = Diabetic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2 = Predict-Diabetic (at risk)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Features vary in scale and range → require normalization &amp; mapping to circuit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600" dirty="0">
                    <a:latin typeface="Asap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Asap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sap"/>
                  </a:rPr>
                  <a:t>Chosen for relevance: Diabetes = a critical health issue with global prevalence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E0BA4C-73B1-D91E-CDEE-BBC4D334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4" y="1238251"/>
                <a:ext cx="7242176" cy="3293209"/>
              </a:xfrm>
              <a:prstGeom prst="rect">
                <a:avLst/>
              </a:prstGeom>
              <a:blipFill>
                <a:blip r:embed="rId2"/>
                <a:stretch>
                  <a:fillRect l="-337" t="-556" b="-14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31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4706640" y="1501560"/>
            <a:ext cx="356832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Performance Summary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5.2 – Performance Summary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ubTitle"/>
          </p:nvPr>
        </p:nvSpPr>
        <p:spPr>
          <a:xfrm>
            <a:off x="869040" y="1501560"/>
            <a:ext cx="32396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57200" indent="-30492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Software vs Hardware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37" name="Google Shape;414;p10"/>
          <p:cNvPicPr/>
          <p:nvPr/>
        </p:nvPicPr>
        <p:blipFill>
          <a:blip r:embed="rId2"/>
          <a:stretch/>
        </p:blipFill>
        <p:spPr>
          <a:xfrm>
            <a:off x="869040" y="2009880"/>
            <a:ext cx="3239640" cy="226764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338" name="Google Shape;415;p10"/>
          <p:cNvGraphicFramePr/>
          <p:nvPr/>
        </p:nvGraphicFramePr>
        <p:xfrm>
          <a:off x="4471200" y="2009880"/>
          <a:ext cx="4181040" cy="876240"/>
        </p:xfrm>
        <a:graphic>
          <a:graphicData uri="http://schemas.openxmlformats.org/drawingml/2006/table">
            <a:tbl>
              <a:tblPr/>
              <a:tblGrid>
                <a:gridCol w="84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Method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Best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Worst 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Mean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Std.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Software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0.99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0.87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0.93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0.03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Hardware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0.89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0.75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0.79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0.03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9" name="Google Shape;416;p10"/>
          <p:cNvGraphicFramePr/>
          <p:nvPr>
            <p:extLst>
              <p:ext uri="{D42A27DB-BD31-4B8C-83A1-F6EECF244321}">
                <p14:modId xmlns:p14="http://schemas.microsoft.com/office/powerpoint/2010/main" val="89361213"/>
              </p:ext>
            </p:extLst>
          </p:nvPr>
        </p:nvGraphicFramePr>
        <p:xfrm>
          <a:off x="4471560" y="3564720"/>
          <a:ext cx="4180680" cy="712800"/>
        </p:xfrm>
        <a:graphic>
          <a:graphicData uri="http://schemas.openxmlformats.org/drawingml/2006/table">
            <a:tbl>
              <a:tblPr/>
              <a:tblGrid>
                <a:gridCol w="105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Technology</a:t>
                      </a:r>
                      <a:endParaRPr lang="en-US" sz="1000" b="0" u="none" strike="noStrike" dirty="0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Power</a:t>
                      </a:r>
                      <a:br>
                        <a:rPr sz="1000"/>
                      </a:b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Supply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Power</a:t>
                      </a:r>
                      <a:br>
                        <a:rPr sz="1000"/>
                      </a:b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Consumption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Classification</a:t>
                      </a:r>
                      <a:br>
                        <a:rPr sz="1000"/>
                      </a:br>
                      <a:r>
                        <a:rPr lang="en-US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Speed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130nm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0.6V</a:t>
                      </a:r>
                      <a:endParaRPr lang="en-US" sz="1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114nW</a:t>
                      </a:r>
                      <a:endParaRPr lang="en-US" sz="1000" b="0" u="none" strike="noStrike" dirty="0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Ramabhadra"/>
                          <a:ea typeface="Ramabhadra"/>
                        </a:rPr>
                        <a:t>20K </a:t>
                      </a:r>
                      <a:endParaRPr lang="en-US" sz="1000" b="0" u="none" strike="noStrike" dirty="0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13160" y="253080"/>
            <a:ext cx="58186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6. Overview &amp; Conclusions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PlaceHolder 2"/>
              <p:cNvSpPr>
                <a:spLocks noGrp="1"/>
              </p:cNvSpPr>
              <p:nvPr>
                <p:ph/>
              </p:nvPr>
            </p:nvSpPr>
            <p:spPr>
              <a:xfrm>
                <a:off x="713160" y="909000"/>
                <a:ext cx="7717320" cy="36788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440" tIns="91440" rIns="91440" bIns="91440" anchor="t">
                <a:noAutofit/>
              </a:bodyPr>
              <a:lstStyle/>
              <a:p>
                <a:pPr marL="152280" indent="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US" sz="1600" b="1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Results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152280" indent="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Nunito Light"/>
                  <a:buChar char="●"/>
                  <a:tabLst>
                    <a:tab pos="0" algn="l"/>
                  </a:tabLst>
                </a:pPr>
                <a:r>
                  <a:rPr lang="en-US" sz="16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Tested on a real diabetes dataset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Nunito Light"/>
                  <a:buChar char="●"/>
                  <a:tabLst>
                    <a:tab pos="0" algn="l"/>
                  </a:tabLst>
                </a:pPr>
                <a:r>
                  <a:rPr lang="en-US" sz="16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Achieved </a:t>
                </a:r>
                <a14:m>
                  <m:oMath xmlns:m="http://schemas.openxmlformats.org/officeDocument/2006/math">
                    <m:r>
                      <a:rPr lang="en-US" sz="1600" b="0" i="1" u="none" strike="noStrike" smtClean="0">
                        <a:solidFill>
                          <a:schemeClr val="dk1"/>
                        </a:solidFill>
                        <a:effectLst/>
                        <a:uFillTx/>
                        <a:latin typeface="Cambria Math" panose="02040503050406030204" pitchFamily="18" charset="0"/>
                        <a:ea typeface="Asap"/>
                      </a:rPr>
                      <m:t>≅</m:t>
                    </m:r>
                  </m:oMath>
                </a14:m>
                <a:r>
                  <a:rPr lang="en-US" sz="16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80% accuracy (vs. </a:t>
                </a:r>
                <a14:m>
                  <m:oMath xmlns:m="http://schemas.openxmlformats.org/officeDocument/2006/math">
                    <m:r>
                      <a:rPr lang="en-US" sz="1600" b="0" i="1" u="none" strike="noStrike" smtClean="0">
                        <a:solidFill>
                          <a:schemeClr val="dk1"/>
                        </a:solidFill>
                        <a:effectLst/>
                        <a:uFillTx/>
                        <a:latin typeface="Cambria Math" panose="02040503050406030204" pitchFamily="18" charset="0"/>
                        <a:ea typeface="Asap"/>
                      </a:rPr>
                      <m:t>≅</m:t>
                    </m:r>
                  </m:oMath>
                </a14:m>
                <a:r>
                  <a:rPr lang="en-US" sz="16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93% in software)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Nunito Light"/>
                  <a:buChar char="●"/>
                  <a:tabLst>
                    <a:tab pos="0" algn="l"/>
                  </a:tabLst>
                </a:pPr>
                <a:r>
                  <a:rPr lang="en-US" sz="16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Ultra-low power: 114</a:t>
                </a:r>
                <a14:m>
                  <m:oMath xmlns:m="http://schemas.openxmlformats.org/officeDocument/2006/math">
                    <m:r>
                      <a:rPr lang="en-US" sz="1600" b="0" i="1" u="none" strike="noStrike" smtClean="0">
                        <a:solidFill>
                          <a:schemeClr val="dk1"/>
                        </a:solidFill>
                        <a:effectLst/>
                        <a:uFillTx/>
                        <a:latin typeface="Cambria Math" panose="02040503050406030204" pitchFamily="18" charset="0"/>
                        <a:ea typeface="Asap"/>
                      </a:rPr>
                      <m:t>𝑛𝑊</m:t>
                    </m:r>
                  </m:oMath>
                </a14:m>
                <a:r>
                  <a:rPr lang="en-US" sz="16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 at 0.6 V supply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457200" indent="-22860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152280" indent="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US" sz="1600" b="1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Key Takeaway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152280" indent="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Nunito Light"/>
                  <a:buChar char="●"/>
                  <a:tabLst>
                    <a:tab pos="0" algn="l"/>
                  </a:tabLst>
                </a:pPr>
                <a:r>
                  <a:rPr lang="en-US" sz="16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Proof-of-concept for low-power, real-time medical classifiers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Nunito Light"/>
                  <a:buChar char="●"/>
                  <a:tabLst>
                    <a:tab pos="0" algn="l"/>
                  </a:tabLst>
                </a:pPr>
                <a:r>
                  <a:rPr lang="en-US" sz="16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Potential path toward smart wearable devices for health monitoring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457200" indent="-22860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152280" indent="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US" sz="1600" b="1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Future work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152280" indent="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Nunito Light"/>
                  <a:buChar char="●"/>
                  <a:tabLst>
                    <a:tab pos="0" algn="l"/>
                  </a:tabLst>
                </a:pPr>
                <a:r>
                  <a:rPr lang="en-US" sz="16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Improve accuracy with extended feature handling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Nunito Light"/>
                  <a:buChar char="●"/>
                  <a:tabLst>
                    <a:tab pos="0" algn="l"/>
                  </a:tabLst>
                </a:pPr>
                <a:r>
                  <a:rPr lang="en-US" sz="16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Integration with on-chip sensors &amp; larger datasets</a:t>
                </a:r>
                <a:endParaRPr lang="en-US" sz="1600" b="0" u="none" strike="noStrike" dirty="0">
                  <a:solidFill>
                    <a:srgbClr val="000000"/>
                  </a:solidFill>
                  <a:effectLst/>
                  <a:uFillTx/>
                  <a:latin typeface="Asap"/>
                </a:endParaRPr>
              </a:p>
            </p:txBody>
          </p:sp>
        </mc:Choice>
        <mc:Fallback xmlns="">
          <p:sp>
            <p:nvSpPr>
              <p:cNvPr id="341" name="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713160" y="909000"/>
                <a:ext cx="7717320" cy="3678840"/>
              </a:xfrm>
              <a:prstGeom prst="rect">
                <a:avLst/>
              </a:prstGeom>
              <a:blipFill>
                <a:blip r:embed="rId2"/>
                <a:stretch>
                  <a:fillRect b="-5298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2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Thank you!</a:t>
            </a:r>
            <a:endParaRPr lang="en-US" sz="7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2347920" y="1772280"/>
            <a:ext cx="4447800" cy="124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Do you have any questions?</a:t>
            </a:r>
            <a:endParaRPr lang="en-US" sz="20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dirty="0">
                <a:solidFill>
                  <a:schemeClr val="dk1"/>
                </a:solidFill>
                <a:latin typeface="Asap"/>
                <a:ea typeface="Asap"/>
              </a:rPr>
              <a:t>h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arrispap10@gmail.com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Table of contents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title"/>
          </p:nvPr>
        </p:nvSpPr>
        <p:spPr>
          <a:xfrm>
            <a:off x="856800" y="18162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01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title"/>
          </p:nvPr>
        </p:nvSpPr>
        <p:spPr>
          <a:xfrm>
            <a:off x="4582800" y="18162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04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title"/>
          </p:nvPr>
        </p:nvSpPr>
        <p:spPr>
          <a:xfrm>
            <a:off x="856800" y="25020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02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title"/>
          </p:nvPr>
        </p:nvSpPr>
        <p:spPr>
          <a:xfrm>
            <a:off x="4582800" y="25020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05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title"/>
          </p:nvPr>
        </p:nvSpPr>
        <p:spPr>
          <a:xfrm>
            <a:off x="856800" y="31878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03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title"/>
          </p:nvPr>
        </p:nvSpPr>
        <p:spPr>
          <a:xfrm>
            <a:off x="4582800" y="3187800"/>
            <a:ext cx="7344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06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p:sp>
        <p:nvSpPr>
          <p:cNvPr id="272" name="PlaceHolder 8"/>
          <p:cNvSpPr>
            <a:spLocks noGrp="1"/>
          </p:cNvSpPr>
          <p:nvPr>
            <p:ph type="subTitle"/>
          </p:nvPr>
        </p:nvSpPr>
        <p:spPr>
          <a:xfrm>
            <a:off x="1829790" y="1815660"/>
            <a:ext cx="257013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Introduction</a:t>
            </a:r>
            <a:endParaRPr lang="en-US" sz="2000" b="0" u="none" strike="noStrike" dirty="0">
              <a:solidFill>
                <a:srgbClr val="FFFFFF"/>
              </a:solidFill>
              <a:effectLst/>
              <a:uFillTx/>
              <a:latin typeface="Asap"/>
            </a:endParaRPr>
          </a:p>
        </p:txBody>
      </p:sp>
      <p:sp>
        <p:nvSpPr>
          <p:cNvPr id="273" name="PlaceHolder 9"/>
          <p:cNvSpPr>
            <a:spLocks noGrp="1"/>
          </p:cNvSpPr>
          <p:nvPr>
            <p:ph type="subTitle"/>
          </p:nvPr>
        </p:nvSpPr>
        <p:spPr>
          <a:xfrm>
            <a:off x="1829790" y="2501460"/>
            <a:ext cx="257013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Initial Bump Design</a:t>
            </a:r>
            <a:endParaRPr lang="en-US" sz="2000" b="0" u="none" strike="noStrike" dirty="0">
              <a:solidFill>
                <a:srgbClr val="FFFFFF"/>
              </a:solidFill>
              <a:effectLst/>
              <a:uFillTx/>
              <a:latin typeface="Asap"/>
            </a:endParaRPr>
          </a:p>
        </p:txBody>
      </p:sp>
      <p:sp>
        <p:nvSpPr>
          <p:cNvPr id="274" name="PlaceHolder 10"/>
          <p:cNvSpPr>
            <a:spLocks noGrp="1"/>
          </p:cNvSpPr>
          <p:nvPr>
            <p:ph type="subTitle"/>
          </p:nvPr>
        </p:nvSpPr>
        <p:spPr>
          <a:xfrm>
            <a:off x="1829790" y="3187260"/>
            <a:ext cx="257013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Updated Bump Design</a:t>
            </a:r>
            <a:endParaRPr lang="en-US" sz="2000" b="0" u="none" strike="noStrike" dirty="0">
              <a:solidFill>
                <a:srgbClr val="FFFFFF"/>
              </a:solidFill>
              <a:effectLst/>
              <a:uFillTx/>
              <a:latin typeface="Asap"/>
            </a:endParaRPr>
          </a:p>
        </p:txBody>
      </p:sp>
      <p:sp>
        <p:nvSpPr>
          <p:cNvPr id="275" name="PlaceHolder 11"/>
          <p:cNvSpPr>
            <a:spLocks noGrp="1"/>
          </p:cNvSpPr>
          <p:nvPr>
            <p:ph type="subTitle"/>
          </p:nvPr>
        </p:nvSpPr>
        <p:spPr>
          <a:xfrm>
            <a:off x="5844240" y="1816200"/>
            <a:ext cx="270972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Classifier Analysis</a:t>
            </a:r>
            <a:endParaRPr lang="en-US" sz="2000" b="0" u="none" strike="noStrike" dirty="0">
              <a:solidFill>
                <a:srgbClr val="FFFFFF"/>
              </a:solidFill>
              <a:effectLst/>
              <a:uFillTx/>
              <a:latin typeface="Asap"/>
            </a:endParaRPr>
          </a:p>
        </p:txBody>
      </p:sp>
      <p:sp>
        <p:nvSpPr>
          <p:cNvPr id="276" name="PlaceHolder 12"/>
          <p:cNvSpPr>
            <a:spLocks noGrp="1"/>
          </p:cNvSpPr>
          <p:nvPr>
            <p:ph type="subTitle"/>
          </p:nvPr>
        </p:nvSpPr>
        <p:spPr>
          <a:xfrm>
            <a:off x="5844240" y="2502000"/>
            <a:ext cx="24426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Inference</a:t>
            </a:r>
            <a:endParaRPr lang="en-US" sz="2000" b="0" u="none" strike="noStrike" dirty="0">
              <a:solidFill>
                <a:srgbClr val="FFFFFF"/>
              </a:solidFill>
              <a:effectLst/>
              <a:uFillTx/>
              <a:latin typeface="Asap"/>
            </a:endParaRPr>
          </a:p>
        </p:txBody>
      </p:sp>
      <p:sp>
        <p:nvSpPr>
          <p:cNvPr id="277" name="PlaceHolder 13"/>
          <p:cNvSpPr>
            <a:spLocks noGrp="1"/>
          </p:cNvSpPr>
          <p:nvPr>
            <p:ph type="subTitle"/>
          </p:nvPr>
        </p:nvSpPr>
        <p:spPr>
          <a:xfrm>
            <a:off x="5844240" y="3187800"/>
            <a:ext cx="24426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Conclusions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sap"/>
            </a:endParaRPr>
          </a:p>
        </p:txBody>
      </p:sp>
      <p:cxnSp>
        <p:nvCxnSpPr>
          <p:cNvPr id="278" name="Google Shape;323;p2"/>
          <p:cNvCxnSpPr>
            <a:cxnSpLocks/>
          </p:cNvCxnSpPr>
          <p:nvPr/>
        </p:nvCxnSpPr>
        <p:spPr>
          <a:xfrm>
            <a:off x="1468800" y="2044080"/>
            <a:ext cx="30528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tailEnd type="oval" w="med" len="med"/>
          </a:ln>
        </p:spPr>
      </p:cxnSp>
      <p:cxnSp>
        <p:nvCxnSpPr>
          <p:cNvPr id="279" name="Google Shape;324;p2"/>
          <p:cNvCxnSpPr>
            <a:cxnSpLocks/>
          </p:cNvCxnSpPr>
          <p:nvPr/>
        </p:nvCxnSpPr>
        <p:spPr>
          <a:xfrm>
            <a:off x="1468800" y="2729880"/>
            <a:ext cx="30528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tailEnd type="oval" w="med" len="med"/>
          </a:ln>
        </p:spPr>
      </p:cxnSp>
      <p:cxnSp>
        <p:nvCxnSpPr>
          <p:cNvPr id="280" name="Google Shape;325;p2"/>
          <p:cNvCxnSpPr>
            <a:cxnSpLocks/>
          </p:cNvCxnSpPr>
          <p:nvPr/>
        </p:nvCxnSpPr>
        <p:spPr>
          <a:xfrm>
            <a:off x="1468800" y="3415680"/>
            <a:ext cx="30528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tailEnd type="oval" w="med" len="med"/>
          </a:ln>
        </p:spPr>
      </p:cxnSp>
      <p:cxnSp>
        <p:nvCxnSpPr>
          <p:cNvPr id="281" name="Google Shape;326;p2"/>
          <p:cNvCxnSpPr>
            <a:stCxn id="267" idx="3"/>
            <a:endCxn id="275" idx="1"/>
          </p:cNvCxnSpPr>
          <p:nvPr/>
        </p:nvCxnSpPr>
        <p:spPr>
          <a:xfrm>
            <a:off x="5317200" y="2044440"/>
            <a:ext cx="5274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tailEnd type="oval" w="med" len="med"/>
          </a:ln>
        </p:spPr>
      </p:cxnSp>
      <p:cxnSp>
        <p:nvCxnSpPr>
          <p:cNvPr id="282" name="Google Shape;327;p2"/>
          <p:cNvCxnSpPr>
            <a:stCxn id="269" idx="3"/>
            <a:endCxn id="276" idx="1"/>
          </p:cNvCxnSpPr>
          <p:nvPr/>
        </p:nvCxnSpPr>
        <p:spPr>
          <a:xfrm>
            <a:off x="5317200" y="2730240"/>
            <a:ext cx="5274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tailEnd type="oval" w="med" len="med"/>
          </a:ln>
        </p:spPr>
      </p:cxnSp>
      <p:cxnSp>
        <p:nvCxnSpPr>
          <p:cNvPr id="283" name="Google Shape;328;p2"/>
          <p:cNvCxnSpPr>
            <a:stCxn id="271" idx="3"/>
            <a:endCxn id="277" idx="1"/>
          </p:cNvCxnSpPr>
          <p:nvPr/>
        </p:nvCxnSpPr>
        <p:spPr>
          <a:xfrm>
            <a:off x="5317200" y="3416040"/>
            <a:ext cx="5274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13160" y="253080"/>
            <a:ext cx="58186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16160" indent="-416160">
              <a:lnSpc>
                <a:spcPct val="100000"/>
              </a:lnSpc>
              <a:buClr>
                <a:srgbClr val="FFFFFF"/>
              </a:buClr>
              <a:buFont typeface="Ramabhadra"/>
              <a:buAutoNum type="arabicPeriod"/>
            </a:pPr>
            <a:r>
              <a:rPr lang="en-US" sz="36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Introduction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713160" y="1004250"/>
            <a:ext cx="7717320" cy="367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Analog Classifiers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Font typeface="Nunito Light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Hardware equivalent of software-based ML classifiers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  <a:p>
            <a:pPr marL="457200" indent="-304920">
              <a:lnSpc>
                <a:spcPct val="100000"/>
              </a:lnSpc>
              <a:buClr>
                <a:srgbClr val="FFFFFF"/>
              </a:buClr>
              <a:buFont typeface="Nunito Light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Built using Bump Circuits + </a:t>
            </a:r>
            <a:r>
              <a:rPr lang="en-US" sz="1400" b="1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Bayesian/Gaussian models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  <a:p>
            <a:pPr marL="457200" indent="-304920">
              <a:lnSpc>
                <a:spcPct val="100000"/>
              </a:lnSpc>
              <a:buClr>
                <a:srgbClr val="FFFFFF"/>
              </a:buClr>
              <a:buFont typeface="Nunito Light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Can directly classify analog input signals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  <a:p>
            <a:pPr marL="152280" indent="0">
              <a:lnSpc>
                <a:spcPct val="100000"/>
              </a:lnSpc>
              <a:spcBef>
                <a:spcPts val="2398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Why Analog?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  <a:p>
            <a:pPr marL="457200" indent="-304920">
              <a:lnSpc>
                <a:spcPct val="100000"/>
              </a:lnSpc>
              <a:spcBef>
                <a:spcPts val="2398"/>
              </a:spcBef>
              <a:buClr>
                <a:srgbClr val="FFFFFF"/>
              </a:buClr>
              <a:buFont typeface="Nunito Light"/>
              <a:buChar char="•"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Ultra-low power </a:t>
            </a: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– ideal for edge/wearable devices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  <a:p>
            <a:pPr marL="457200" indent="-304920">
              <a:lnSpc>
                <a:spcPct val="100000"/>
              </a:lnSpc>
              <a:buClr>
                <a:srgbClr val="FFFFFF"/>
              </a:buClr>
              <a:buFont typeface="Nunito Light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Real time processing of sensor outputs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  <a:p>
            <a:pPr marL="152280" indent="0">
              <a:lnSpc>
                <a:spcPct val="100000"/>
              </a:lnSpc>
              <a:spcBef>
                <a:spcPts val="2398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Application: Diabetes Detection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  <a:p>
            <a:pPr marL="457200" indent="-304920">
              <a:lnSpc>
                <a:spcPct val="100000"/>
              </a:lnSpc>
              <a:spcBef>
                <a:spcPts val="2398"/>
              </a:spcBef>
              <a:buClr>
                <a:srgbClr val="FFFFFF"/>
              </a:buClr>
              <a:buFont typeface="Nunito Light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Diabetes = major global healthcare challenge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  <a:p>
            <a:pPr marL="457200" indent="-304920">
              <a:lnSpc>
                <a:spcPct val="100000"/>
              </a:lnSpc>
              <a:buClr>
                <a:srgbClr val="FFFFFF"/>
              </a:buClr>
              <a:buFont typeface="Nunito Light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Goal: enable </a:t>
            </a:r>
            <a:r>
              <a:rPr lang="en-US" sz="1400" b="1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smart, low-power medical wearables.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  <a:p>
            <a:pPr marL="457200" indent="-304920">
              <a:lnSpc>
                <a:spcPct val="100000"/>
              </a:lnSpc>
              <a:buClr>
                <a:srgbClr val="FFFFFF"/>
              </a:buClr>
              <a:buFont typeface="Nunito Light"/>
              <a:buChar char="•"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Asap"/>
              </a:rPr>
              <a:t>Stepping stone for advanced health monitoring.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E536C-7EAA-7FE3-1035-3A24B1071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>
            <a:extLst>
              <a:ext uri="{FF2B5EF4-FFF2-40B4-BE49-F238E27FC236}">
                <a16:creationId xmlns:a16="http://schemas.microsoft.com/office/drawing/2014/main" id="{6C9D2668-2425-2CC4-5438-B2A98011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68" y="1491296"/>
            <a:ext cx="7928582" cy="19377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2. Initial Bump Design</a:t>
            </a:r>
            <a:endParaRPr lang="en-US" sz="5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522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136400" y="53964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2.1 – Delbruck’s Design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PlaceHolder 2"/>
              <p:cNvSpPr>
                <a:spLocks noGrp="1"/>
              </p:cNvSpPr>
              <p:nvPr>
                <p:ph type="subTitle"/>
              </p:nvPr>
            </p:nvSpPr>
            <p:spPr>
              <a:xfrm>
                <a:off x="4136400" y="1391292"/>
                <a:ext cx="4294440" cy="30819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440" tIns="91440" rIns="91440" bIns="91440" anchor="t">
                <a:noAutofit/>
              </a:bodyPr>
              <a:lstStyle/>
              <a:p>
                <a:pPr marL="171450" indent="-171450">
                  <a:lnSpc>
                    <a:spcPct val="100000"/>
                  </a:lnSpc>
                  <a:buClr>
                    <a:srgbClr val="FFFFFF"/>
                  </a:buClr>
                  <a:buFont typeface="Arial" panose="020B0604020202020204" pitchFamily="34" charset="0"/>
                  <a:buChar char="•"/>
                </a:pPr>
                <a:r>
                  <a:rPr lang="en-US" sz="12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Proposed by T. Delbruck in 1991</a:t>
                </a:r>
                <a:endParaRPr lang="en-US" sz="12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  <a:p>
                <a:pPr marL="217800" indent="-21780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</a:pPr>
                <a:r>
                  <a:rPr lang="en-US" sz="12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Two main blocks: Differential Input and </a:t>
                </a:r>
                <a:r>
                  <a:rPr lang="en-US" sz="1200" b="0" u="none" strike="noStrike" dirty="0" err="1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Assymetric</a:t>
                </a:r>
                <a:r>
                  <a:rPr lang="en-US" sz="12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 Current Correlator</a:t>
                </a:r>
              </a:p>
              <a:p>
                <a:pPr marL="217800" indent="-21780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</a:pPr>
                <a:r>
                  <a:rPr lang="en-US" sz="1200" dirty="0">
                    <a:solidFill>
                      <a:schemeClr val="dk1"/>
                    </a:solidFill>
                    <a:latin typeface="Asap"/>
                  </a:rPr>
                  <a:t>Sub-threshold operation</a:t>
                </a:r>
                <a:endParaRPr lang="en-US" sz="12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  <a:p>
                <a:pPr marL="217800" indent="-21780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</a:pPr>
                <a:r>
                  <a:rPr lang="en-US" sz="12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Generates Gaussian-like current output</a:t>
                </a:r>
              </a:p>
              <a:p>
                <a:pPr marL="217800" indent="-21780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u="none" strike="noStrike" smtClean="0">
                        <a:solidFill>
                          <a:srgbClr val="FFFFFF"/>
                        </a:solidFill>
                        <a:effectLst/>
                        <a:uFillTx/>
                        <a:latin typeface="Cambria Math" panose="02040503050406030204" pitchFamily="18" charset="0"/>
                      </a:rPr>
                      <m:t>𝐼𝑜𝑢𝑡</m:t>
                    </m:r>
                    <m:r>
                      <a:rPr lang="en-US" sz="1200" b="0" i="1" u="none" strike="noStrike" smtClean="0">
                        <a:solidFill>
                          <a:srgbClr val="FFFFFF"/>
                        </a:solidFill>
                        <a:effectLst/>
                        <a:uFillTx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u="none" strike="noStrike" smtClean="0"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u="none" strike="noStrike" smtClean="0"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u="none" strike="noStrike" smtClean="0"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</a:rPr>
                              <m:t>𝑏𝑖𝑎𝑠</m:t>
                            </m:r>
                          </m:sub>
                        </m:sSub>
                        <m: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sz="1200" b="0" i="1" u="none" strike="noStrike" smtClean="0"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200" b="0" i="1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</a:rPr>
                                  <m:t>cosh</m:t>
                                </m:r>
                              </m:e>
                              <m:sup>
                                <m:r>
                                  <a:rPr lang="en-US" sz="1200" b="0" i="1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200" b="0" i="1" u="none" strike="noStrike" smtClean="0"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1200" b="0" i="1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sz="1200" b="0" i="1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sz="1200" b="0" i="1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𝑚𝑒𝑎𝑛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200" b="0" i="1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200" b="0" i="1" u="none" strike="noStrike" smtClean="0"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sz="12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  <a:p>
                <a:pPr marL="217800" indent="-21780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𝑏𝑖𝑎𝑠</m:t>
                        </m:r>
                      </m:sub>
                    </m:sSub>
                  </m:oMath>
                </a14:m>
                <a:r>
                  <a:rPr lang="en-US" sz="1200" b="0" u="none" strike="noStrike" dirty="0">
                    <a:solidFill>
                      <a:srgbClr val="FFFFFF"/>
                    </a:solidFill>
                    <a:effectLst/>
                    <a:uFillTx/>
                    <a:latin typeface="Asap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200" b="0" u="none" strike="noStrike" dirty="0">
                    <a:solidFill>
                      <a:srgbClr val="FFFFFF"/>
                    </a:solidFill>
                    <a:effectLst/>
                    <a:uFillTx/>
                    <a:latin typeface="Asap"/>
                  </a:rPr>
                  <a:t> control the height and the mean value, respectively.</a:t>
                </a:r>
              </a:p>
              <a:p>
                <a:pPr marL="217800" indent="-21780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</a:pPr>
                <a:r>
                  <a:rPr lang="en-US" sz="1200" dirty="0">
                    <a:solidFill>
                      <a:srgbClr val="FFFFFF"/>
                    </a:solidFill>
                    <a:latin typeface="Asap"/>
                  </a:rPr>
                  <a:t>Quantity S is given as such:</a:t>
                </a:r>
              </a:p>
              <a:p>
                <a:pPr>
                  <a:lnSpc>
                    <a:spcPct val="100000"/>
                  </a:lnSpc>
                  <a:buClr>
                    <a:srgbClr val="FFFFFF"/>
                  </a:buClr>
                </a:pPr>
                <a:r>
                  <a:rPr lang="en-US" sz="1200" b="0" u="none" strike="noStrike" dirty="0">
                    <a:solidFill>
                      <a:srgbClr val="FFFFFF"/>
                    </a:solidFill>
                    <a:effectLst/>
                    <a:uFillTx/>
                    <a:latin typeface="Asap"/>
                  </a:rPr>
                  <a:t>	</a:t>
                </a:r>
                <a14:m>
                  <m:oMath xmlns:m="http://schemas.openxmlformats.org/officeDocument/2006/math">
                    <m:r>
                      <a:rPr lang="en-US" sz="1200" b="0" i="1" u="none" strike="noStrike" smtClean="0">
                        <a:solidFill>
                          <a:srgbClr val="FFFFFF"/>
                        </a:solidFill>
                        <a:effectLst/>
                        <a:uFillTx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200" b="0" i="1" u="none" strike="noStrike" smtClean="0">
                        <a:solidFill>
                          <a:srgbClr val="FFFFFF"/>
                        </a:solidFill>
                        <a:effectLst/>
                        <a:uFillTx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u="none" strike="noStrike" smtClean="0">
                            <a:solidFill>
                              <a:srgbClr val="FFFFFF"/>
                            </a:solidFill>
                            <a:effectLst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u="none" strike="noStrike" smtClean="0"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b="0" i="1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0" i="1" u="none" strike="noStrike" smtClean="0"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b="0" i="1" u="none" strike="noStrike" smtClean="0"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b="0" i="1" u="none" strike="noStrike" smtClean="0">
                                    <a:solidFill>
                                      <a:srgbClr val="FFFF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US" sz="1200" b="0" i="1" u="none" strike="noStrike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0" i="1" u="none" strike="noStrike" smtClean="0">
                                <a:solidFill>
                                  <a:srgbClr val="FFFFFF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den>
                    </m:f>
                  </m:oMath>
                </a14:m>
                <a:endParaRPr lang="en-US" sz="1200" dirty="0">
                  <a:solidFill>
                    <a:srgbClr val="FFFFFF"/>
                  </a:solidFill>
                  <a:latin typeface="Asap"/>
                </a:endParaRPr>
              </a:p>
              <a:p>
                <a:pPr marL="171450" indent="-171450">
                  <a:lnSpc>
                    <a:spcPct val="100000"/>
                  </a:lnSpc>
                  <a:buClr>
                    <a:srgbClr val="FFFFFF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ap"/>
                      </a:rPr>
                      <m:t>𝜅</m:t>
                    </m:r>
                  </m:oMath>
                </a14:m>
                <a:r>
                  <a:rPr lang="en-US" sz="1200" dirty="0">
                    <a:solidFill>
                      <a:schemeClr val="dk1"/>
                    </a:solidFill>
                    <a:latin typeface="Asap"/>
                    <a:ea typeface="Asap"/>
                  </a:rPr>
                  <a:t> is the slope factor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dk1"/>
                    </a:solidFill>
                    <a:latin typeface="Asap"/>
                    <a:ea typeface="Asap"/>
                  </a:rPr>
                  <a:t> is the input voltage</a:t>
                </a:r>
              </a:p>
              <a:p>
                <a:pPr marL="171450" indent="-171450">
                  <a:lnSpc>
                    <a:spcPct val="100000"/>
                  </a:lnSpc>
                  <a:buClr>
                    <a:srgbClr val="FFFFFF"/>
                  </a:buClr>
                  <a:buFont typeface="Arial" panose="020B0604020202020204" pitchFamily="34" charset="0"/>
                  <a:buChar char="•"/>
                </a:pPr>
                <a:r>
                  <a:rPr lang="en-US" sz="12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Theoretical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</m:ctrlPr>
                      </m:sSubPr>
                      <m:e>
                        <m:r>
                          <a:rPr lang="en-US" sz="12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  <m:t>𝑉</m:t>
                        </m:r>
                      </m:e>
                      <m:sub>
                        <m:r>
                          <a:rPr lang="en-US" sz="12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2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 tunability</a:t>
                </a:r>
                <a:endParaRPr lang="en-US" sz="12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</p:txBody>
          </p:sp>
        </mc:Choice>
        <mc:Fallback xmlns="">
          <p:sp>
            <p:nvSpPr>
              <p:cNvPr id="287" name="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4136400" y="1391292"/>
                <a:ext cx="4294440" cy="3081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8" name="Google Shape;341;p4"/>
          <p:cNvPicPr/>
          <p:nvPr/>
        </p:nvPicPr>
        <p:blipFill>
          <a:blip r:embed="rId3"/>
          <a:stretch/>
        </p:blipFill>
        <p:spPr>
          <a:xfrm>
            <a:off x="713160" y="539640"/>
            <a:ext cx="3269880" cy="4064040"/>
          </a:xfrm>
          <a:prstGeom prst="rect">
            <a:avLst/>
          </a:prstGeom>
          <a:noFill/>
          <a:ln w="19050">
            <a:solidFill>
              <a:srgbClr val="FFFFFF"/>
            </a:solidFill>
            <a:round/>
          </a:ln>
        </p:spPr>
      </p:pic>
      <p:sp>
        <p:nvSpPr>
          <p:cNvPr id="289" name="Google Shape;342;p4"/>
          <p:cNvSpPr/>
          <p:nvPr/>
        </p:nvSpPr>
        <p:spPr>
          <a:xfrm rot="5400000">
            <a:off x="8924040" y="6153840"/>
            <a:ext cx="360" cy="1539360"/>
          </a:xfrm>
          <a:custGeom>
            <a:avLst/>
            <a:gdLst>
              <a:gd name="textAreaLeft" fmla="*/ 0 w 360"/>
              <a:gd name="textAreaRight" fmla="*/ 720 w 360"/>
              <a:gd name="textAreaTop" fmla="*/ 0 h 1539360"/>
              <a:gd name="textAreaBottom" fmla="*/ 1539720 h 1539360"/>
            </a:gdLst>
            <a:ahLst/>
            <a:cxnLst/>
            <a:rect l="textAreaLeft" t="textAreaTop" r="textAreaRight" b="textAreaBottom"/>
            <a:pathLst>
              <a:path w="1" h="49090" fill="none">
                <a:moveTo>
                  <a:pt x="1" y="1"/>
                </a:moveTo>
                <a:lnTo>
                  <a:pt x="1" y="49090"/>
                </a:lnTo>
              </a:path>
            </a:pathLst>
          </a:custGeom>
          <a:solidFill>
            <a:schemeClr val="dk2"/>
          </a:solidFill>
          <a:ln w="19000" cap="rnd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0" name="Google Shape;343;p4"/>
          <p:cNvSpPr/>
          <p:nvPr/>
        </p:nvSpPr>
        <p:spPr>
          <a:xfrm rot="5400000">
            <a:off x="9241200" y="6646320"/>
            <a:ext cx="360" cy="905400"/>
          </a:xfrm>
          <a:custGeom>
            <a:avLst/>
            <a:gdLst>
              <a:gd name="textAreaLeft" fmla="*/ 0 w 360"/>
              <a:gd name="textAreaRight" fmla="*/ 720 w 360"/>
              <a:gd name="textAreaTop" fmla="*/ 0 h 905400"/>
              <a:gd name="textAreaBottom" fmla="*/ 905760 h 905400"/>
            </a:gdLst>
            <a:ahLst/>
            <a:cxnLst/>
            <a:rect l="textAreaLeft" t="textAreaTop" r="textAreaRight" b="textAreaBottom"/>
            <a:pathLst>
              <a:path w="1" h="28877" fill="none">
                <a:moveTo>
                  <a:pt x="1" y="1"/>
                </a:moveTo>
                <a:lnTo>
                  <a:pt x="1" y="28877"/>
                </a:lnTo>
              </a:path>
            </a:pathLst>
          </a:custGeom>
          <a:solidFill>
            <a:schemeClr val="dk2"/>
          </a:solidFill>
          <a:ln w="19000" cap="rnd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1" name="Google Shape;344;p4"/>
          <p:cNvSpPr/>
          <p:nvPr/>
        </p:nvSpPr>
        <p:spPr>
          <a:xfrm rot="5400000">
            <a:off x="8103240" y="6869160"/>
            <a:ext cx="107280" cy="107280"/>
          </a:xfrm>
          <a:custGeom>
            <a:avLst/>
            <a:gdLst>
              <a:gd name="textAreaLeft" fmla="*/ 0 w 107280"/>
              <a:gd name="textAreaRight" fmla="*/ 107640 w 107280"/>
              <a:gd name="textAreaTop" fmla="*/ 0 h 107280"/>
              <a:gd name="textAreaBottom" fmla="*/ 107640 h 107280"/>
            </a:gdLst>
            <a:ahLst/>
            <a:cxnLst/>
            <a:rect l="textAreaLeft" t="textAreaTop" r="textAreaRight" b="textAreaBottom"/>
            <a:pathLst>
              <a:path w="3436" h="3436">
                <a:moveTo>
                  <a:pt x="1733" y="0"/>
                </a:moveTo>
                <a:cubicBezTo>
                  <a:pt x="760" y="0"/>
                  <a:pt x="0" y="791"/>
                  <a:pt x="0" y="1733"/>
                </a:cubicBezTo>
                <a:cubicBezTo>
                  <a:pt x="0" y="2675"/>
                  <a:pt x="760" y="3435"/>
                  <a:pt x="1733" y="3435"/>
                </a:cubicBezTo>
                <a:cubicBezTo>
                  <a:pt x="2675" y="3435"/>
                  <a:pt x="3435" y="2675"/>
                  <a:pt x="3435" y="1733"/>
                </a:cubicBezTo>
                <a:cubicBezTo>
                  <a:pt x="3435" y="791"/>
                  <a:pt x="2675" y="0"/>
                  <a:pt x="1733" y="0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53640" bIns="536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2" name="Google Shape;345;p4"/>
          <p:cNvSpPr/>
          <p:nvPr/>
        </p:nvSpPr>
        <p:spPr>
          <a:xfrm rot="5400000">
            <a:off x="8736840" y="7045920"/>
            <a:ext cx="107280" cy="106560"/>
          </a:xfrm>
          <a:custGeom>
            <a:avLst/>
            <a:gdLst>
              <a:gd name="textAreaLeft" fmla="*/ 0 w 107280"/>
              <a:gd name="textAreaRight" fmla="*/ 107640 w 107280"/>
              <a:gd name="textAreaTop" fmla="*/ 0 h 106560"/>
              <a:gd name="textAreaBottom" fmla="*/ 106920 h 106560"/>
            </a:gdLst>
            <a:ahLst/>
            <a:cxnLst/>
            <a:rect l="textAreaLeft" t="textAreaTop" r="textAreaRight" b="textAreaBottom"/>
            <a:pathLst>
              <a:path w="3436" h="3406">
                <a:moveTo>
                  <a:pt x="1733" y="1"/>
                </a:moveTo>
                <a:cubicBezTo>
                  <a:pt x="760" y="1"/>
                  <a:pt x="1" y="761"/>
                  <a:pt x="1" y="1703"/>
                </a:cubicBezTo>
                <a:cubicBezTo>
                  <a:pt x="1" y="2645"/>
                  <a:pt x="760" y="3405"/>
                  <a:pt x="1733" y="3405"/>
                </a:cubicBezTo>
                <a:cubicBezTo>
                  <a:pt x="2675" y="3405"/>
                  <a:pt x="3435" y="2645"/>
                  <a:pt x="3435" y="1703"/>
                </a:cubicBezTo>
                <a:cubicBezTo>
                  <a:pt x="3435" y="761"/>
                  <a:pt x="2675" y="1"/>
                  <a:pt x="1733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53280" bIns="532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93" name="Google Shape;346;p4"/>
          <p:cNvCxnSpPr/>
          <p:nvPr/>
        </p:nvCxnSpPr>
        <p:spPr>
          <a:xfrm flipV="1">
            <a:off x="2348280" y="-68400"/>
            <a:ext cx="360" cy="6080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294" name="Google Shape;347;p4"/>
          <p:cNvCxnSpPr/>
          <p:nvPr/>
        </p:nvCxnSpPr>
        <p:spPr>
          <a:xfrm flipV="1">
            <a:off x="2348280" y="4603680"/>
            <a:ext cx="360" cy="6087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 dirty="0">
                <a:solidFill>
                  <a:schemeClr val="dk1"/>
                </a:solidFill>
                <a:effectLst/>
                <a:uFillTx/>
                <a:latin typeface="Asap"/>
                <a:ea typeface="Ramabhadra"/>
              </a:rPr>
              <a:t>2.2 – Tunability of original bump</a:t>
            </a:r>
            <a:br>
              <a:rPr sz="3000" dirty="0">
                <a:latin typeface="Asap"/>
              </a:rPr>
            </a:b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sap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PlaceHolder 2"/>
              <p:cNvSpPr>
                <a:spLocks noGrp="1"/>
              </p:cNvSpPr>
              <p:nvPr>
                <p:ph type="subTitle"/>
              </p:nvPr>
            </p:nvSpPr>
            <p:spPr>
              <a:xfrm>
                <a:off x="720000" y="1411200"/>
                <a:ext cx="2500200" cy="4568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440" tIns="91440" rIns="91440" bIns="91440" anchor="b">
                <a:noAutofit/>
              </a:bodyPr>
              <a:lstStyle/>
              <a:p>
                <a:pPr indent="0" algn="ctr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Ramabhad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𝐼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𝑏𝑖𝑎𝑠</m:t>
                        </m:r>
                      </m:sub>
                    </m:sSub>
                  </m:oMath>
                </a14:m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Ramabhadra"/>
                  </a:rPr>
                  <a:t> sweep</a:t>
                </a:r>
                <a:endParaRPr lang="en-US" sz="20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</p:txBody>
          </p:sp>
        </mc:Choice>
        <mc:Fallback xmlns="">
          <p:sp>
            <p:nvSpPr>
              <p:cNvPr id="297" name="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720000" y="1411200"/>
                <a:ext cx="2500200" cy="456840"/>
              </a:xfrm>
              <a:prstGeom prst="rect">
                <a:avLst/>
              </a:prstGeom>
              <a:blipFill>
                <a:blip r:embed="rId2"/>
                <a:stretch>
                  <a:fillRect t="-4000" b="-146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8" name="Google Shape;355;p5"/>
          <p:cNvPicPr/>
          <p:nvPr/>
        </p:nvPicPr>
        <p:blipFill>
          <a:blip r:embed="rId3"/>
          <a:stretch/>
        </p:blipFill>
        <p:spPr>
          <a:xfrm>
            <a:off x="720000" y="2165400"/>
            <a:ext cx="2500200" cy="1661760"/>
          </a:xfrm>
          <a:prstGeom prst="rect">
            <a:avLst/>
          </a:prstGeom>
          <a:noFill/>
          <a:ln w="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Google Shape;356;p5"/>
              <p:cNvSpPr/>
              <p:nvPr/>
            </p:nvSpPr>
            <p:spPr>
              <a:xfrm>
                <a:off x="3427200" y="1411200"/>
                <a:ext cx="250020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b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Ramabhad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𝑉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Ramabhadra"/>
                  </a:rPr>
                  <a:t> sweep</a:t>
                </a:r>
                <a:endParaRPr lang="en-US" sz="20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</p:txBody>
          </p:sp>
        </mc:Choice>
        <mc:Fallback xmlns="">
          <p:sp>
            <p:nvSpPr>
              <p:cNvPr id="299" name="Google Shape;356;p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00" y="1411200"/>
                <a:ext cx="2500200" cy="456840"/>
              </a:xfrm>
              <a:prstGeom prst="rect">
                <a:avLst/>
              </a:prstGeom>
              <a:blipFill>
                <a:blip r:embed="rId4"/>
                <a:stretch>
                  <a:fillRect t="-4000" b="-146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0" name="Google Shape;357;p5"/>
          <p:cNvPicPr/>
          <p:nvPr/>
        </p:nvPicPr>
        <p:blipFill>
          <a:blip r:embed="rId5"/>
          <a:stretch/>
        </p:blipFill>
        <p:spPr>
          <a:xfrm>
            <a:off x="3427200" y="2184120"/>
            <a:ext cx="2500200" cy="1643040"/>
          </a:xfrm>
          <a:prstGeom prst="rect">
            <a:avLst/>
          </a:prstGeom>
          <a:noFill/>
          <a:ln w="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Google Shape;358;p5"/>
              <p:cNvSpPr/>
              <p:nvPr/>
            </p:nvSpPr>
            <p:spPr>
              <a:xfrm>
                <a:off x="6193800" y="1411200"/>
                <a:ext cx="2500200" cy="45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b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Ramabhadr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</m:ctrlPr>
                      </m:sSubPr>
                      <m:e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𝑉</m:t>
                        </m:r>
                      </m:e>
                      <m:sub>
                        <m:r>
                          <a:rPr lang="en-US" sz="20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Ramabhadra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Ramabhadra"/>
                  </a:rPr>
                  <a:t> sweep</a:t>
                </a:r>
                <a:endParaRPr lang="en-US" sz="20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</p:txBody>
          </p:sp>
        </mc:Choice>
        <mc:Fallback xmlns="">
          <p:sp>
            <p:nvSpPr>
              <p:cNvPr id="301" name="Google Shape;358;p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00" y="1411200"/>
                <a:ext cx="2500200" cy="456840"/>
              </a:xfrm>
              <a:prstGeom prst="rect">
                <a:avLst/>
              </a:prstGeom>
              <a:blipFill>
                <a:blip r:embed="rId6"/>
                <a:stretch>
                  <a:fillRect t="-4000" b="-1466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2" name="Google Shape;359;p5"/>
          <p:cNvPicPr/>
          <p:nvPr/>
        </p:nvPicPr>
        <p:blipFill>
          <a:blip r:embed="rId7"/>
          <a:stretch/>
        </p:blipFill>
        <p:spPr>
          <a:xfrm>
            <a:off x="6193800" y="2184120"/>
            <a:ext cx="2500200" cy="16430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37C8A-AEBF-6B61-5AF6-565804AD8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>
            <a:extLst>
              <a:ext uri="{FF2B5EF4-FFF2-40B4-BE49-F238E27FC236}">
                <a16:creationId xmlns:a16="http://schemas.microsoft.com/office/drawing/2014/main" id="{C86A4BC8-6DE4-5BBA-F59B-E471AA0F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68" y="1491296"/>
            <a:ext cx="7928582" cy="19377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3. Updated Gaussian Bump Design</a:t>
            </a:r>
            <a:endParaRPr lang="en-US" sz="5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68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93434" y="3429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3.1 Current Mirror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4" name="Google Shape;365;p6"/>
          <p:cNvSpPr/>
          <p:nvPr/>
        </p:nvSpPr>
        <p:spPr>
          <a:xfrm>
            <a:off x="978120" y="1120680"/>
            <a:ext cx="186156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239760" indent="-150840"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6" name="Google Shape;368;p6"/>
          <p:cNvSpPr/>
          <p:nvPr/>
        </p:nvSpPr>
        <p:spPr>
          <a:xfrm>
            <a:off x="695160" y="2514600"/>
            <a:ext cx="273384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Google Shape;369;p6"/>
              <p:cNvSpPr/>
              <p:nvPr/>
            </p:nvSpPr>
            <p:spPr>
              <a:xfrm flipH="1">
                <a:off x="1009800" y="2297160"/>
                <a:ext cx="2683440" cy="578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noAutofit/>
              </a:bodyPr>
              <a:lstStyle/>
              <a:p>
                <a:pPr marL="457200" indent="-304920"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Cascoded Current Mirror</a:t>
                </a:r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  <a:p>
                <a:pPr marL="457200" indent="-304920"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0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</m:ctrlPr>
                      </m:sSubPr>
                      <m:e>
                        <m:r>
                          <a:rPr lang="en-US" sz="14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  <m:t>𝑟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  <m:t>𝑜𝑢𝑡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chemeClr val="dk1"/>
                        </a:solidFill>
                        <a:effectLst/>
                        <a:uFillTx/>
                        <a:latin typeface="Cambria Math" panose="02040503050406030204" pitchFamily="18" charset="0"/>
                        <a:ea typeface="Asap"/>
                      </a:rPr>
                      <m:t>≅</m:t>
                    </m:r>
                    <m:sSub>
                      <m:sSubPr>
                        <m:ctrlPr>
                          <a:rPr lang="en-US" sz="14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</m:ctrlPr>
                      </m:sSubPr>
                      <m:e>
                        <m:r>
                          <a:rPr lang="en-US" sz="14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  <m:t>𝑔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  <m:t>𝑚</m:t>
                        </m:r>
                      </m:sub>
                    </m:sSub>
                    <m:r>
                      <a:rPr lang="en-US" sz="1400" b="0" i="1" u="none" strike="noStrike" smtClean="0">
                        <a:solidFill>
                          <a:schemeClr val="dk1"/>
                        </a:solidFill>
                        <a:effectLst/>
                        <a:uFillTx/>
                        <a:latin typeface="Cambria Math" panose="02040503050406030204" pitchFamily="18" charset="0"/>
                        <a:ea typeface="Asap"/>
                      </a:rPr>
                      <m:t>∗</m:t>
                    </m:r>
                    <m:sSubSup>
                      <m:sSubSupPr>
                        <m:ctrlPr>
                          <a:rPr lang="en-US" sz="14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</m:ctrlPr>
                      </m:sSubSupPr>
                      <m:e>
                        <m:r>
                          <a:rPr lang="en-US" sz="14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  <m:t>𝑟</m:t>
                        </m:r>
                      </m:e>
                      <m:sub>
                        <m:r>
                          <a:rPr lang="en-US" sz="14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  <m:t>𝑑𝑠</m:t>
                        </m:r>
                      </m:sub>
                      <m:sup>
                        <m:r>
                          <a:rPr lang="en-US" sz="1400" b="0" i="1" u="none" strike="noStrike" smtClean="0">
                            <a:solidFill>
                              <a:schemeClr val="dk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Asap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  <a:p>
                <a:pPr marL="457200" indent="-304920"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200" b="0" u="none" strike="noStrike" dirty="0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07" name="Google Shape;369;p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09800" y="2297160"/>
                <a:ext cx="2683440" cy="578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Google Shape;371;p6"/>
          <p:cNvSpPr/>
          <p:nvPr/>
        </p:nvSpPr>
        <p:spPr>
          <a:xfrm flipH="1">
            <a:off x="5272920" y="2490120"/>
            <a:ext cx="2683440" cy="38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57200" indent="-304920" algn="ctr"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Google Shape;372;p6"/>
              <p:cNvSpPr/>
              <p:nvPr/>
            </p:nvSpPr>
            <p:spPr>
              <a:xfrm flipH="1">
                <a:off x="5061240" y="2297160"/>
                <a:ext cx="3261960" cy="578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noAutofit/>
              </a:bodyPr>
              <a:lstStyle/>
              <a:p>
                <a:pPr marL="457200" indent="-304920"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u="none" strike="noStrike" dirty="0">
                    <a:solidFill>
                      <a:schemeClr val="dk1"/>
                    </a:solidFill>
                    <a:effectLst/>
                    <a:uFillTx/>
                    <a:latin typeface="Asap"/>
                    <a:ea typeface="Asap"/>
                  </a:rPr>
                  <a:t>Opamp Feedback Current Mirror</a:t>
                </a:r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  <a:p>
                <a:pPr marL="457200" indent="-304920" algn="ctr">
                  <a:lnSpc>
                    <a:spcPct val="100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400" b="0" i="1" u="none" strike="noStrike" smtClean="0"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u="none" strike="noStrike" smtClean="0"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u="none" strike="noStrike" smtClean="0"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sz="1400" b="0" i="1" u="none" strike="noStrike" smtClean="0"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u="none" strike="noStrike" smtClean="0"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1400" b="0" i="1" u="none" strike="noStrike" smtClean="0"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u="none" strike="noStrike" smtClean="0"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  <a:p>
                <a:pPr marL="457200" indent="-304920"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200" b="0" u="none" strike="noStrike" dirty="0">
                  <a:solidFill>
                    <a:srgbClr val="FFFFFF"/>
                  </a:solidFill>
                  <a:effectLst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09" name="Google Shape;372;p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61240" y="2297160"/>
                <a:ext cx="3261960" cy="578520"/>
              </a:xfrm>
              <a:prstGeom prst="rect">
                <a:avLst/>
              </a:prstGeom>
              <a:blipFill>
                <a:blip r:embed="rId3"/>
                <a:stretch>
                  <a:fillRect b="-210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0" name="Picture 309"/>
          <p:cNvPicPr/>
          <p:nvPr/>
        </p:nvPicPr>
        <p:blipFill>
          <a:blip r:embed="rId4"/>
          <a:stretch/>
        </p:blipFill>
        <p:spPr>
          <a:xfrm>
            <a:off x="1143000" y="2875680"/>
            <a:ext cx="2312280" cy="2031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1" name="Picture 310"/>
          <p:cNvPicPr/>
          <p:nvPr/>
        </p:nvPicPr>
        <p:blipFill>
          <a:blip r:embed="rId5"/>
          <a:stretch/>
        </p:blipFill>
        <p:spPr>
          <a:xfrm>
            <a:off x="5373000" y="2971800"/>
            <a:ext cx="2856600" cy="1828800"/>
          </a:xfrm>
          <a:prstGeom prst="rect">
            <a:avLst/>
          </a:prstGeom>
          <a:noFill/>
          <a:ln w="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DD39B9-D25C-7D7F-019F-ADD077FA6E50}"/>
                  </a:ext>
                </a:extLst>
              </p:cNvPr>
              <p:cNvSpPr txBox="1"/>
              <p:nvPr/>
            </p:nvSpPr>
            <p:spPr>
              <a:xfrm>
                <a:off x="909768" y="1011420"/>
                <a:ext cx="5566943" cy="1299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sap"/>
                  </a:rPr>
                  <a:t>Biases the differential 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sap"/>
                  </a:rPr>
                  <a:t>Finite output resistance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>
                    <a:latin typeface="Asap"/>
                  </a:rPr>
                  <a:t> source fluctuations leading to bad performance when shifting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200" dirty="0">
                    <a:latin typeface="Asap"/>
                  </a:rPr>
                  <a:t> to lower values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sap"/>
                  </a:rPr>
                  <a:t>Mitigations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sap"/>
                  </a:rPr>
                  <a:t>Increase channel length (L);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endParaRPr lang="en-US" sz="1200" dirty="0">
                  <a:latin typeface="Asap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sap"/>
                  </a:rPr>
                  <a:t>Change configuration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DD39B9-D25C-7D7F-019F-ADD077FA6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8" y="1011420"/>
                <a:ext cx="5566943" cy="1299843"/>
              </a:xfrm>
              <a:prstGeom prst="rect">
                <a:avLst/>
              </a:prstGeom>
              <a:blipFill>
                <a:blip r:embed="rId6"/>
                <a:stretch>
                  <a:fillRect t="-469" b="-328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6A53-0C37-E4CC-F72B-B67D41E4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>
            <a:extLst>
              <a:ext uri="{FF2B5EF4-FFF2-40B4-BE49-F238E27FC236}">
                <a16:creationId xmlns:a16="http://schemas.microsoft.com/office/drawing/2014/main" id="{2BED8877-A288-36DC-97CE-982263F8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400" y="465332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Ramabhadra"/>
                <a:ea typeface="Ramabhadra"/>
              </a:rPr>
              <a:t>3.2 – Updated Design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PlaceHolder 2">
                <a:extLst>
                  <a:ext uri="{FF2B5EF4-FFF2-40B4-BE49-F238E27FC236}">
                    <a16:creationId xmlns:a16="http://schemas.microsoft.com/office/drawing/2014/main" id="{589D4E3D-8780-C050-B717-D93254DC767A}"/>
                  </a:ext>
                </a:extLst>
              </p:cNvPr>
              <p:cNvSpPr>
                <a:spLocks noGrp="1"/>
              </p:cNvSpPr>
              <p:nvPr>
                <p:ph type="subTitle"/>
              </p:nvPr>
            </p:nvSpPr>
            <p:spPr>
              <a:xfrm>
                <a:off x="4136400" y="1112040"/>
                <a:ext cx="4294440" cy="3542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440" tIns="91440" rIns="91440" bIns="91440" anchor="t">
                <a:noAutofit/>
              </a:bodyPr>
              <a:lstStyle/>
              <a:p>
                <a:pPr marL="152280">
                  <a:lnSpc>
                    <a:spcPct val="100000"/>
                  </a:lnSpc>
                  <a:buClr>
                    <a:srgbClr val="FFFFFF"/>
                  </a:buClr>
                  <a:tabLst>
                    <a:tab pos="0" algn="l"/>
                  </a:tabLst>
                </a:pPr>
                <a:r>
                  <a:rPr lang="en-US" sz="1400" b="1" dirty="0">
                    <a:solidFill>
                      <a:schemeClr val="dk1"/>
                    </a:solidFill>
                    <a:latin typeface="Asap"/>
                    <a:ea typeface="Ramabhadra"/>
                  </a:rPr>
                  <a:t>Differential Difference Pair (DDP):</a:t>
                </a:r>
                <a:endParaRPr lang="en-US" sz="1400" b="1" dirty="0">
                  <a:solidFill>
                    <a:schemeClr val="dk1"/>
                  </a:solidFill>
                  <a:latin typeface="Asap"/>
                  <a:ea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Used as high-linearity </a:t>
                </a:r>
                <a:r>
                  <a:rPr lang="en-US" sz="1400" b="1" dirty="0">
                    <a:solidFill>
                      <a:schemeClr val="dk1"/>
                    </a:solidFill>
                    <a:latin typeface="Asap"/>
                    <a:ea typeface="Asap"/>
                  </a:rPr>
                  <a:t>voltage-to-current </a:t>
                </a:r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converter</a:t>
                </a:r>
                <a:endParaRPr lang="en-US" sz="1400" dirty="0">
                  <a:solidFill>
                    <a:srgbClr val="FFFFFF"/>
                  </a:solidFill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Provides tunability and better common-mode rejection than a simple differential pair</a:t>
                </a: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𝑛</m:t>
                        </m:r>
                        <m:r>
                          <a:rPr lang="en-US" sz="1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𝑛</m:t>
                        </m:r>
                        <m:r>
                          <a:rPr lang="en-US" sz="1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 are bulk controlled</a:t>
                </a: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Sizing Considerations:</a:t>
                </a:r>
              </a:p>
              <a:p>
                <a:pPr marL="914400" lvl="1" indent="-304920"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W/L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ap"/>
                      </a:rPr>
                      <m:t>≅</m:t>
                    </m:r>
                  </m:oMath>
                </a14:m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 1 with larger devices</a:t>
                </a:r>
              </a:p>
              <a:p>
                <a:pPr marL="914400" lvl="1" indent="-304920"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2,3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sap"/>
                      </a:rPr>
                      <m:t>=3∗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Asap"/>
                          </a:rPr>
                          <m:t>1,4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 in order to eliminate offset</a:t>
                </a:r>
              </a:p>
              <a:p>
                <a:pPr marL="152280" indent="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  <a:p>
                <a:pPr marL="152280" indent="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r>
                  <a:rPr lang="en-US" sz="1400" b="1" dirty="0">
                    <a:solidFill>
                      <a:srgbClr val="FFFFFF"/>
                    </a:solidFill>
                    <a:latin typeface="Asap"/>
                  </a:rPr>
                  <a:t>Symmetric Current Correlator (SCC):</a:t>
                </a:r>
                <a:endParaRPr lang="en-US" sz="1400" b="1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Eliminate asymmetries caused by original design</a:t>
                </a:r>
              </a:p>
              <a:p>
                <a:pPr marL="457200" indent="-304920">
                  <a:lnSpc>
                    <a:spcPct val="100000"/>
                  </a:lnSpc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Sizing considerations:</a:t>
                </a:r>
              </a:p>
              <a:p>
                <a:pPr marL="914400" lvl="1" indent="-304920"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Keep all transistors in the subthreshold region</a:t>
                </a:r>
              </a:p>
              <a:p>
                <a:pPr marL="914400" lvl="1" indent="-304920">
                  <a:buClr>
                    <a:srgbClr val="FFFFFF"/>
                  </a:buClr>
                  <a:buFont typeface="Arial"/>
                  <a:buChar char="•"/>
                  <a:tabLst>
                    <a:tab pos="0" algn="l"/>
                  </a:tabLst>
                </a:pPr>
                <a:r>
                  <a:rPr lang="en-US" sz="1400" dirty="0">
                    <a:solidFill>
                      <a:schemeClr val="dk1"/>
                    </a:solidFill>
                    <a:latin typeface="Asap"/>
                    <a:ea typeface="Asap"/>
                  </a:rPr>
                  <a:t>Larger W offers more voltage headroom</a:t>
                </a:r>
              </a:p>
              <a:p>
                <a:pPr marL="152280" indent="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  <a:p>
                <a:pPr marL="152280" indent="0">
                  <a:lnSpc>
                    <a:spcPct val="100000"/>
                  </a:lnSpc>
                  <a:buNone/>
                  <a:tabLst>
                    <a:tab pos="0" algn="l"/>
                  </a:tabLst>
                </a:pPr>
                <a:endParaRPr lang="en-US" sz="1400" b="0" u="none" strike="noStrike" dirty="0">
                  <a:solidFill>
                    <a:srgbClr val="FFFFFF"/>
                  </a:solidFill>
                  <a:effectLst/>
                  <a:uFillTx/>
                  <a:latin typeface="Asap"/>
                </a:endParaRPr>
              </a:p>
            </p:txBody>
          </p:sp>
        </mc:Choice>
        <mc:Fallback xmlns="">
          <p:sp>
            <p:nvSpPr>
              <p:cNvPr id="313" name="PlaceHolder 2">
                <a:extLst>
                  <a:ext uri="{FF2B5EF4-FFF2-40B4-BE49-F238E27FC236}">
                    <a16:creationId xmlns:a16="http://schemas.microsoft.com/office/drawing/2014/main" id="{589D4E3D-8780-C050-B717-D93254DC7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4136400" y="1112040"/>
                <a:ext cx="4294440" cy="3542040"/>
              </a:xfrm>
              <a:prstGeom prst="rect">
                <a:avLst/>
              </a:prstGeom>
              <a:blipFill>
                <a:blip r:embed="rId2"/>
                <a:stretch>
                  <a:fillRect b="-2410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Google Shape;380;p7">
            <a:extLst>
              <a:ext uri="{FF2B5EF4-FFF2-40B4-BE49-F238E27FC236}">
                <a16:creationId xmlns:a16="http://schemas.microsoft.com/office/drawing/2014/main" id="{A0B6F9FB-6E5A-A224-508A-1E57AF4E0BAC}"/>
              </a:ext>
            </a:extLst>
          </p:cNvPr>
          <p:cNvSpPr/>
          <p:nvPr/>
        </p:nvSpPr>
        <p:spPr>
          <a:xfrm rot="5400000">
            <a:off x="8924040" y="6153840"/>
            <a:ext cx="360" cy="1539360"/>
          </a:xfrm>
          <a:custGeom>
            <a:avLst/>
            <a:gdLst>
              <a:gd name="textAreaLeft" fmla="*/ 0 w 360"/>
              <a:gd name="textAreaRight" fmla="*/ 720 w 360"/>
              <a:gd name="textAreaTop" fmla="*/ 0 h 1539360"/>
              <a:gd name="textAreaBottom" fmla="*/ 1539720 h 1539360"/>
            </a:gdLst>
            <a:ahLst/>
            <a:cxnLst/>
            <a:rect l="textAreaLeft" t="textAreaTop" r="textAreaRight" b="textAreaBottom"/>
            <a:pathLst>
              <a:path w="1" h="49090" fill="none">
                <a:moveTo>
                  <a:pt x="1" y="1"/>
                </a:moveTo>
                <a:lnTo>
                  <a:pt x="1" y="49090"/>
                </a:lnTo>
              </a:path>
            </a:pathLst>
          </a:custGeom>
          <a:solidFill>
            <a:schemeClr val="dk2"/>
          </a:solidFill>
          <a:ln w="19000" cap="rnd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6" name="Google Shape;381;p7">
            <a:extLst>
              <a:ext uri="{FF2B5EF4-FFF2-40B4-BE49-F238E27FC236}">
                <a16:creationId xmlns:a16="http://schemas.microsoft.com/office/drawing/2014/main" id="{18859170-4474-D9E4-A984-33A8F248F471}"/>
              </a:ext>
            </a:extLst>
          </p:cNvPr>
          <p:cNvSpPr/>
          <p:nvPr/>
        </p:nvSpPr>
        <p:spPr>
          <a:xfrm rot="5400000">
            <a:off x="9241200" y="6646320"/>
            <a:ext cx="360" cy="905400"/>
          </a:xfrm>
          <a:custGeom>
            <a:avLst/>
            <a:gdLst>
              <a:gd name="textAreaLeft" fmla="*/ 0 w 360"/>
              <a:gd name="textAreaRight" fmla="*/ 720 w 360"/>
              <a:gd name="textAreaTop" fmla="*/ 0 h 905400"/>
              <a:gd name="textAreaBottom" fmla="*/ 905760 h 905400"/>
            </a:gdLst>
            <a:ahLst/>
            <a:cxnLst/>
            <a:rect l="textAreaLeft" t="textAreaTop" r="textAreaRight" b="textAreaBottom"/>
            <a:pathLst>
              <a:path w="1" h="28877" fill="none">
                <a:moveTo>
                  <a:pt x="1" y="1"/>
                </a:moveTo>
                <a:lnTo>
                  <a:pt x="1" y="28877"/>
                </a:lnTo>
              </a:path>
            </a:pathLst>
          </a:custGeom>
          <a:solidFill>
            <a:schemeClr val="dk2"/>
          </a:solidFill>
          <a:ln w="19000" cap="rnd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7" name="Google Shape;382;p7">
            <a:extLst>
              <a:ext uri="{FF2B5EF4-FFF2-40B4-BE49-F238E27FC236}">
                <a16:creationId xmlns:a16="http://schemas.microsoft.com/office/drawing/2014/main" id="{F59A8FA8-3E43-3432-2F17-80B0464A8ED5}"/>
              </a:ext>
            </a:extLst>
          </p:cNvPr>
          <p:cNvSpPr/>
          <p:nvPr/>
        </p:nvSpPr>
        <p:spPr>
          <a:xfrm rot="5400000">
            <a:off x="8103240" y="6869160"/>
            <a:ext cx="107280" cy="107280"/>
          </a:xfrm>
          <a:custGeom>
            <a:avLst/>
            <a:gdLst>
              <a:gd name="textAreaLeft" fmla="*/ 0 w 107280"/>
              <a:gd name="textAreaRight" fmla="*/ 107640 w 107280"/>
              <a:gd name="textAreaTop" fmla="*/ 0 h 107280"/>
              <a:gd name="textAreaBottom" fmla="*/ 107640 h 107280"/>
            </a:gdLst>
            <a:ahLst/>
            <a:cxnLst/>
            <a:rect l="textAreaLeft" t="textAreaTop" r="textAreaRight" b="textAreaBottom"/>
            <a:pathLst>
              <a:path w="3436" h="3436">
                <a:moveTo>
                  <a:pt x="1733" y="0"/>
                </a:moveTo>
                <a:cubicBezTo>
                  <a:pt x="760" y="0"/>
                  <a:pt x="0" y="791"/>
                  <a:pt x="0" y="1733"/>
                </a:cubicBezTo>
                <a:cubicBezTo>
                  <a:pt x="0" y="2675"/>
                  <a:pt x="760" y="3435"/>
                  <a:pt x="1733" y="3435"/>
                </a:cubicBezTo>
                <a:cubicBezTo>
                  <a:pt x="2675" y="3435"/>
                  <a:pt x="3435" y="2675"/>
                  <a:pt x="3435" y="1733"/>
                </a:cubicBezTo>
                <a:cubicBezTo>
                  <a:pt x="3435" y="791"/>
                  <a:pt x="2675" y="0"/>
                  <a:pt x="1733" y="0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53640" bIns="536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8" name="Google Shape;383;p7">
            <a:extLst>
              <a:ext uri="{FF2B5EF4-FFF2-40B4-BE49-F238E27FC236}">
                <a16:creationId xmlns:a16="http://schemas.microsoft.com/office/drawing/2014/main" id="{DBCD41B0-514D-6A49-4233-C5D666424A43}"/>
              </a:ext>
            </a:extLst>
          </p:cNvPr>
          <p:cNvSpPr/>
          <p:nvPr/>
        </p:nvSpPr>
        <p:spPr>
          <a:xfrm rot="5400000">
            <a:off x="8736840" y="7045920"/>
            <a:ext cx="107280" cy="106560"/>
          </a:xfrm>
          <a:custGeom>
            <a:avLst/>
            <a:gdLst>
              <a:gd name="textAreaLeft" fmla="*/ 0 w 107280"/>
              <a:gd name="textAreaRight" fmla="*/ 107640 w 107280"/>
              <a:gd name="textAreaTop" fmla="*/ 0 h 106560"/>
              <a:gd name="textAreaBottom" fmla="*/ 106920 h 106560"/>
            </a:gdLst>
            <a:ahLst/>
            <a:cxnLst/>
            <a:rect l="textAreaLeft" t="textAreaTop" r="textAreaRight" b="textAreaBottom"/>
            <a:pathLst>
              <a:path w="3436" h="3406">
                <a:moveTo>
                  <a:pt x="1733" y="1"/>
                </a:moveTo>
                <a:cubicBezTo>
                  <a:pt x="760" y="1"/>
                  <a:pt x="1" y="761"/>
                  <a:pt x="1" y="1703"/>
                </a:cubicBezTo>
                <a:cubicBezTo>
                  <a:pt x="1" y="2645"/>
                  <a:pt x="760" y="3405"/>
                  <a:pt x="1733" y="3405"/>
                </a:cubicBezTo>
                <a:cubicBezTo>
                  <a:pt x="2675" y="3405"/>
                  <a:pt x="3435" y="2645"/>
                  <a:pt x="3435" y="1703"/>
                </a:cubicBezTo>
                <a:cubicBezTo>
                  <a:pt x="3435" y="761"/>
                  <a:pt x="2675" y="1"/>
                  <a:pt x="1733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EFEF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53280" bIns="5328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19" name="Google Shape;384;p7">
            <a:extLst>
              <a:ext uri="{FF2B5EF4-FFF2-40B4-BE49-F238E27FC236}">
                <a16:creationId xmlns:a16="http://schemas.microsoft.com/office/drawing/2014/main" id="{0DC9305E-762D-D0F9-D43F-3424F04294F7}"/>
              </a:ext>
            </a:extLst>
          </p:cNvPr>
          <p:cNvCxnSpPr/>
          <p:nvPr/>
        </p:nvCxnSpPr>
        <p:spPr>
          <a:xfrm flipV="1">
            <a:off x="2348280" y="-68400"/>
            <a:ext cx="360" cy="60804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320" name="Google Shape;385;p7">
            <a:extLst>
              <a:ext uri="{FF2B5EF4-FFF2-40B4-BE49-F238E27FC236}">
                <a16:creationId xmlns:a16="http://schemas.microsoft.com/office/drawing/2014/main" id="{0F751A15-335D-BBA6-49C2-D5A812057415}"/>
              </a:ext>
            </a:extLst>
          </p:cNvPr>
          <p:cNvCxnSpPr/>
          <p:nvPr/>
        </p:nvCxnSpPr>
        <p:spPr>
          <a:xfrm flipV="1">
            <a:off x="2348280" y="4603680"/>
            <a:ext cx="360" cy="6087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1A536E7-359B-B69A-0D78-8835F5D76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8" y="489420"/>
            <a:ext cx="3869362" cy="41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1534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s Expert Portfolio by Slidesgo">
  <a:themeElements>
    <a:clrScheme name="Simple Light">
      <a:dk1>
        <a:srgbClr val="FFFFFF"/>
      </a:dk1>
      <a:lt1>
        <a:srgbClr val="000000"/>
      </a:lt1>
      <a:dk2>
        <a:srgbClr val="EFEFE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782</Words>
  <Application>Microsoft Office PowerPoint</Application>
  <PresentationFormat>On-screen Show (16:9)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Asap</vt:lpstr>
      <vt:lpstr>Cambria Math</vt:lpstr>
      <vt:lpstr>Nunito Light</vt:lpstr>
      <vt:lpstr>Open Sans</vt:lpstr>
      <vt:lpstr>Ramabhadra</vt:lpstr>
      <vt:lpstr>Symbol</vt:lpstr>
      <vt:lpstr>Wingdings</vt:lpstr>
      <vt:lpstr>Electronics Expert Portfolio by Slidesgo</vt:lpstr>
      <vt:lpstr>Low-Power Analog Bayesian Classifier for Diabetes Detection</vt:lpstr>
      <vt:lpstr>Table of contents</vt:lpstr>
      <vt:lpstr>Introduction</vt:lpstr>
      <vt:lpstr>2. Initial Bump Design</vt:lpstr>
      <vt:lpstr>2.1 – Delbruck’s Design</vt:lpstr>
      <vt:lpstr>2.2 – Tunability of original bump </vt:lpstr>
      <vt:lpstr>3. Updated Gaussian Bump Design</vt:lpstr>
      <vt:lpstr>3.1 Current Mirror</vt:lpstr>
      <vt:lpstr>3.2 – Updated Design</vt:lpstr>
      <vt:lpstr>3.3 – Fingers and Multipliers for the SCC</vt:lpstr>
      <vt:lpstr>3.4 – Tunability of our design</vt:lpstr>
      <vt:lpstr>4. Classifier Architecture</vt:lpstr>
      <vt:lpstr>4.1 – Theoretical Models</vt:lpstr>
      <vt:lpstr>4.2 – Hardware Implementation</vt:lpstr>
      <vt:lpstr>5. Inference</vt:lpstr>
      <vt:lpstr>5.1 – The Diabetes Dataset</vt:lpstr>
      <vt:lpstr>5.2 – Performance Summary</vt:lpstr>
      <vt:lpstr>6. Overview &amp; 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Χάρης Παπαδόπουλος</dc:creator>
  <dc:description/>
  <cp:lastModifiedBy>Χάρης Παπαδόπουλος</cp:lastModifiedBy>
  <cp:revision>14</cp:revision>
  <dcterms:modified xsi:type="dcterms:W3CDTF">2025-09-27T02:51:50Z</dcterms:modified>
  <dc:language>en-US</dc:language>
</cp:coreProperties>
</file>