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13"/>
  </p:notesMasterIdLst>
  <p:handoutMasterIdLst>
    <p:handoutMasterId r:id="rId14"/>
  </p:handoutMasterIdLst>
  <p:sldIdLst>
    <p:sldId id="256" r:id="rId3"/>
    <p:sldId id="257" r:id="rId4"/>
    <p:sldId id="258" r:id="rId5"/>
    <p:sldId id="292" r:id="rId6"/>
    <p:sldId id="260" r:id="rId7"/>
    <p:sldId id="285" r:id="rId8"/>
    <p:sldId id="261" r:id="rId9"/>
    <p:sldId id="289" r:id="rId10"/>
    <p:sldId id="291" r:id="rId11"/>
    <p:sldId id="28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p:normalViewPr>
    <p:restoredLeft sz="34580"/>
    <p:restoredTop sz="87638" autoAdjust="0"/>
  </p:normalViewPr>
  <p:slideViewPr>
    <p:cSldViewPr>
      <p:cViewPr varScale="1">
        <p:scale>
          <a:sx n="64" d="100"/>
          <a:sy n="64" d="100"/>
        </p:scale>
        <p:origin x="-1320" y="-90"/>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varScale="1">
      <p:scale>
        <a:sx n="100" d="100"/>
        <a:sy n="100" d="100"/>
      </p:scale>
      <p:origin x="0" y="-243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4/20/2017</a:t>
            </a:fld>
            <a:endParaRPr lang="en-US"/>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4/20/2017</a:t>
            </a:fld>
            <a:endParaRPr lang="en-US"/>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8</a:t>
            </a:fld>
            <a:endParaRPr lang="en-US"/>
          </a:p>
        </p:txBody>
      </p:sp>
    </p:spTree>
    <p:extLst>
      <p:ext uri="{BB962C8B-B14F-4D97-AF65-F5344CB8AC3E}">
        <p14:creationId xmlns="" xmlns:p14="http://schemas.microsoft.com/office/powerpoint/2010/main" val="426784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en-US" smtClean="0"/>
              <a:pPr/>
              <a:t>9</a:t>
            </a:fld>
            <a:endParaRPr lang="en-US"/>
          </a:p>
        </p:txBody>
      </p:sp>
    </p:spTree>
    <p:extLst>
      <p:ext uri="{BB962C8B-B14F-4D97-AF65-F5344CB8AC3E}">
        <p14:creationId xmlns="" xmlns:p14="http://schemas.microsoft.com/office/powerpoint/2010/main" val="805788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a:t>Click to edit Master title style</a:t>
            </a:r>
          </a:p>
        </p:txBody>
      </p:sp>
      <p:sp>
        <p:nvSpPr>
          <p:cNvPr id="10" name="Date Placeholder 9"/>
          <p:cNvSpPr>
            <a:spLocks noGrp="1"/>
          </p:cNvSpPr>
          <p:nvPr>
            <p:ph type="dt" sz="half" idx="10"/>
          </p:nvPr>
        </p:nvSpPr>
        <p:spPr/>
        <p:txBody>
          <a:bodyPr/>
          <a:lstStyle/>
          <a:p>
            <a:fld id="{5C14FD69-4A85-4715-A222-ABB225B63BC6}" type="datetimeFigureOut">
              <a:rPr lang="en-US" smtClean="0"/>
              <a:pPr/>
              <a:t>4/20/2017</a:t>
            </a:fld>
            <a:endParaRPr lang="en-US"/>
          </a:p>
        </p:txBody>
      </p:sp>
      <p:sp>
        <p:nvSpPr>
          <p:cNvPr id="11" name="Slide Number Placeholder 10"/>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5C14FD69-4A85-4715-A222-ABB225B63BC6}" type="datetimeFigureOut">
              <a:rPr lang="en-US" smtClean="0"/>
              <a:pPr/>
              <a:t>4/20/2017</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7" name="Date Placeholder 6"/>
          <p:cNvSpPr>
            <a:spLocks noGrp="1"/>
          </p:cNvSpPr>
          <p:nvPr>
            <p:ph type="dt" sz="half" idx="10"/>
          </p:nvPr>
        </p:nvSpPr>
        <p:spPr/>
        <p:txBody>
          <a:bodyPr/>
          <a:lstStyle/>
          <a:p>
            <a:fld id="{5C14FD69-4A85-4715-A222-ABB225B63BC6}" type="datetimeFigureOut">
              <a:rPr lang="en-US" smtClean="0"/>
              <a:pPr/>
              <a:t>4/20/2017</a:t>
            </a:fld>
            <a:endParaRPr lang="en-US"/>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en-US" smtClean="0"/>
              <a:pPr/>
              <a:t>4/20/2017</a:t>
            </a:fld>
            <a:endParaRPr lang="en-US"/>
          </a:p>
        </p:txBody>
      </p:sp>
      <p:sp>
        <p:nvSpPr>
          <p:cNvPr id="6" name="Slide Number Placeholder 5"/>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0" name="Date Placeholder 9"/>
          <p:cNvSpPr>
            <a:spLocks noGrp="1"/>
          </p:cNvSpPr>
          <p:nvPr>
            <p:ph type="dt" sz="half" idx="10"/>
          </p:nvPr>
        </p:nvSpPr>
        <p:spPr/>
        <p:txBody>
          <a:bodyPr/>
          <a:lstStyle/>
          <a:p>
            <a:fld id="{5C14FD69-4A85-4715-A222-ABB225B63BC6}" type="datetimeFigureOut">
              <a:rPr lang="en-US" smtClean="0"/>
              <a:pPr/>
              <a:t>4/20/2017</a:t>
            </a:fld>
            <a:endParaRPr lang="en-US"/>
          </a:p>
        </p:txBody>
      </p:sp>
      <p:sp>
        <p:nvSpPr>
          <p:cNvPr id="12" name="Slide Number Placeholder 11"/>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5C14FD69-4A85-4715-A222-ABB225B63BC6}" type="datetimeFigureOut">
              <a:rPr lang="en-US" smtClean="0"/>
              <a:pPr/>
              <a:t>4/20/2017</a:t>
            </a:fld>
            <a:endParaRPr lang="en-US"/>
          </a:p>
        </p:txBody>
      </p:sp>
      <p:sp>
        <p:nvSpPr>
          <p:cNvPr id="9" name="Slide Number Placeholder 8"/>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7"/>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9" name="Date Placeholder 8"/>
          <p:cNvSpPr>
            <a:spLocks noGrp="1"/>
          </p:cNvSpPr>
          <p:nvPr>
            <p:ph type="dt" sz="half" idx="10"/>
          </p:nvPr>
        </p:nvSpPr>
        <p:spPr/>
        <p:txBody>
          <a:bodyPr/>
          <a:lstStyle/>
          <a:p>
            <a:fld id="{5C14FD69-4A85-4715-A222-ABB225B63BC6}" type="datetimeFigureOut">
              <a:rPr lang="en-US" smtClean="0"/>
              <a:pPr/>
              <a:t>4/20/2017</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a:t>Click to edit Master title style</a:t>
            </a:r>
          </a:p>
        </p:txBody>
      </p:sp>
      <p:sp>
        <p:nvSpPr>
          <p:cNvPr id="3" name="Table Placeholder 2"/>
          <p:cNvSpPr>
            <a:spLocks noGrp="1"/>
          </p:cNvSpPr>
          <p:nvPr>
            <p:ph type="tbl" idx="1"/>
          </p:nvPr>
        </p:nvSpPr>
        <p:spPr>
          <a:xfrm>
            <a:off x="304800" y="1524000"/>
            <a:ext cx="8610600" cy="4572000"/>
          </a:xfrm>
        </p:spPr>
        <p:txBody>
          <a:bodyPr/>
          <a:lstStyle/>
          <a:p>
            <a:r>
              <a:rPr lang="en-US"/>
              <a:t>Click icon to add table</a:t>
            </a:r>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fld id="{BEF8EE3B-E648-4FC7-9DB6-0EE89BAEB47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10"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1"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5C14FD69-4A85-4715-A222-ABB225B63BC6}" type="datetimeFigureOut">
              <a:rPr lang="en-US" smtClean="0"/>
              <a:pPr/>
              <a:t>4/20/2017</a:t>
            </a:fld>
            <a:endParaRPr lang="en-US" sz="1000" dirty="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pPr algn="ctr"/>
            <a:endParaRPr lang="en-US" sz="100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pPr algn="r"/>
            <a:fld id="{D4C49B74-5DB2-4B03-B1D2-7F6A3C51C318}" type="slidenum">
              <a:rPr lang="en-US" smtClean="0"/>
              <a:pPr algn="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who.int/tobacco/media/en/TobaccoExplained.pdf" TargetMode="External"/><Relationship Id="rId2" Type="http://schemas.openxmlformats.org/officeDocument/2006/relationships/hyperlink" Target="http://www.who.int/classifications/e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08986" y="4092575"/>
            <a:ext cx="7577814" cy="1470025"/>
          </a:xfrm>
        </p:spPr>
        <p:txBody>
          <a:bodyPr/>
          <a:lstStyle/>
          <a:p>
            <a:pPr algn="l">
              <a:spcBef>
                <a:spcPct val="20000"/>
              </a:spcBef>
            </a:pPr>
            <a:r>
              <a:rPr lang="en-US" dirty="0">
                <a:solidFill>
                  <a:srgbClr val="002060"/>
                </a:solidFill>
              </a:rPr>
              <a:t>Harris Sainulabdeen</a:t>
            </a:r>
            <a:br>
              <a:rPr lang="en-US" dirty="0">
                <a:solidFill>
                  <a:srgbClr val="002060"/>
                </a:solidFill>
              </a:rPr>
            </a:br>
            <a:r>
              <a:rPr lang="en-US" dirty="0">
                <a:solidFill>
                  <a:srgbClr val="002060"/>
                </a:solidFill>
              </a:rPr>
              <a:t>BU MET </a:t>
            </a:r>
            <a:r>
              <a:rPr lang="en-US" dirty="0" smtClean="0">
                <a:solidFill>
                  <a:srgbClr val="002060"/>
                </a:solidFill>
              </a:rPr>
              <a:t>CS699 Spring 2017</a:t>
            </a:r>
            <a:endParaRPr lang="en-US" dirty="0">
              <a:solidFill>
                <a:srgbClr val="002060"/>
              </a:solidFill>
            </a:endParaRPr>
          </a:p>
        </p:txBody>
      </p:sp>
      <p:sp>
        <p:nvSpPr>
          <p:cNvPr id="5" name="Rectangle 6"/>
          <p:cNvSpPr txBox="1">
            <a:spLocks noChangeArrowheads="1"/>
          </p:cNvSpPr>
          <p:nvPr/>
        </p:nvSpPr>
        <p:spPr bwMode="auto">
          <a:xfrm>
            <a:off x="152400" y="381000"/>
            <a:ext cx="8839200" cy="3733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1" i="0" u="none" strike="noStrike" kern="0" cap="none" spc="0" normalizeH="0" baseline="0" noProof="0" dirty="0">
              <a:ln>
                <a:noFill/>
              </a:ln>
              <a:solidFill>
                <a:srgbClr val="3E3E5C"/>
              </a:solidFill>
              <a:effectLst/>
              <a:uLnTx/>
              <a:uFillTx/>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b="1" kern="0" dirty="0">
              <a:solidFill>
                <a:srgbClr val="3E3E5C"/>
              </a:solidFill>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1" i="0" u="none" strike="noStrike" kern="0" cap="none" spc="0" normalizeH="0" baseline="0" noProof="0" dirty="0">
              <a:ln>
                <a:noFill/>
              </a:ln>
              <a:solidFill>
                <a:srgbClr val="3E3E5C"/>
              </a:solidFill>
              <a:effectLst/>
              <a:uLnTx/>
              <a:uFillTx/>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3E3E5C"/>
                </a:solidFill>
                <a:effectLst/>
                <a:uLnTx/>
                <a:uFillTx/>
                <a:latin typeface="Arial"/>
                <a:ea typeface="+mj-ea"/>
                <a:cs typeface="+mj-cs"/>
              </a:rPr>
              <a:t> </a:t>
            </a:r>
            <a:r>
              <a:rPr lang="en-US" sz="4400" b="1" kern="0" dirty="0" smtClean="0">
                <a:solidFill>
                  <a:srgbClr val="3E3E5C"/>
                </a:solidFill>
                <a:latin typeface="Arial"/>
                <a:ea typeface="+mj-ea"/>
                <a:cs typeface="+mj-cs"/>
              </a:rPr>
              <a:t>MET CS699</a:t>
            </a:r>
            <a:endParaRPr kumimoji="0" lang="en-US" sz="4400" b="1" i="0" u="none" strike="noStrike" kern="0" cap="none" spc="0" normalizeH="0" baseline="0" noProof="0" dirty="0">
              <a:ln>
                <a:noFill/>
              </a:ln>
              <a:solidFill>
                <a:srgbClr val="3E3E5C"/>
              </a:solidFill>
              <a:effectLst/>
              <a:uLnTx/>
              <a:uFillTx/>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b="1" kern="0" dirty="0" smtClean="0">
                <a:solidFill>
                  <a:srgbClr val="3E3E5C"/>
                </a:solidFill>
                <a:latin typeface="Arial"/>
                <a:ea typeface="+mj-ea"/>
                <a:cs typeface="+mj-cs"/>
              </a:rPr>
              <a:t>Classification </a:t>
            </a:r>
            <a:r>
              <a:rPr lang="en-US" sz="4400" b="1" kern="0" dirty="0">
                <a:solidFill>
                  <a:srgbClr val="3E3E5C"/>
                </a:solidFill>
                <a:latin typeface="Arial"/>
                <a:ea typeface="+mj-ea"/>
                <a:cs typeface="+mj-cs"/>
              </a:rPr>
              <a:t>Project</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b="1" kern="0" dirty="0">
              <a:solidFill>
                <a:srgbClr val="3E3E5C"/>
              </a:solidFill>
              <a:latin typeface="Arial"/>
              <a:ea typeface="+mj-ea"/>
              <a:cs typeface="+mj-cs"/>
            </a:endParaRPr>
          </a:p>
          <a:p>
            <a:pPr algn="ctr" hangingPunct="0"/>
            <a:r>
              <a:rPr lang="en-US" sz="4400" b="1" dirty="0" smtClean="0"/>
              <a:t>	Classification of Cancer Data using </a:t>
            </a:r>
            <a:r>
              <a:rPr lang="en-US" sz="4400" b="1" dirty="0" err="1" smtClean="0"/>
              <a:t>Weka</a:t>
            </a:r>
            <a:endParaRPr lang="en-US" sz="4400" dirty="0" smtClean="0"/>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rgbClr val="3E3E5C"/>
                </a:solidFill>
                <a:latin typeface="Arial"/>
                <a:ea typeface="+mj-ea"/>
                <a:cs typeface="+mj-cs"/>
              </a:rPr>
              <a:t>Lung Cancer and Leukemia</a:t>
            </a:r>
            <a:endParaRPr lang="en-US" sz="3600" b="1" kern="0" dirty="0">
              <a:solidFill>
                <a:srgbClr val="3E3E5C"/>
              </a:solidFill>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1" i="0" u="none" strike="noStrike" kern="0" cap="none" spc="0" normalizeH="0" baseline="0" noProof="0" dirty="0">
              <a:ln>
                <a:noFill/>
              </a:ln>
              <a:solidFill>
                <a:srgbClr val="3E3E5C"/>
              </a:solidFill>
              <a:effectLst/>
              <a:uLnTx/>
              <a:uFillTx/>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b="1" kern="0" dirty="0">
              <a:solidFill>
                <a:srgbClr val="3E3E5C"/>
              </a:solidFill>
              <a:latin typeface="Arial"/>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3E3E5C"/>
                </a:solidFill>
                <a:effectLst/>
                <a:uLnTx/>
                <a:uFillTx/>
                <a:latin typeface="Arial"/>
                <a:ea typeface="+mj-ea"/>
                <a:cs typeface="+mj-cs"/>
              </a:rPr>
              <a:t/>
            </a:r>
            <a:br>
              <a:rPr kumimoji="0" lang="en-US" sz="4400" b="1" i="0" u="none" strike="noStrike" kern="0" cap="none" spc="0" normalizeH="0" baseline="0" noProof="0" dirty="0">
                <a:ln>
                  <a:noFill/>
                </a:ln>
                <a:solidFill>
                  <a:srgbClr val="3E3E5C"/>
                </a:solidFill>
                <a:effectLst/>
                <a:uLnTx/>
                <a:uFillTx/>
                <a:latin typeface="Arial"/>
                <a:ea typeface="+mj-ea"/>
                <a:cs typeface="+mj-cs"/>
              </a:rPr>
            </a:br>
            <a:endParaRPr kumimoji="0" lang="en-US" sz="4400" b="1" i="0" u="none" strike="noStrike" kern="0" cap="none" spc="0" normalizeH="0" baseline="0" noProof="0" dirty="0">
              <a:ln>
                <a:noFill/>
              </a:ln>
              <a:solidFill>
                <a:srgbClr val="3E3E5C"/>
              </a:solidFill>
              <a:effectLst/>
              <a:uLnTx/>
              <a:uFillTx/>
              <a:latin typeface="Arial"/>
              <a:ea typeface="+mj-ea"/>
              <a:cs typeface="+mj-cs"/>
            </a:endParaRPr>
          </a:p>
        </p:txBody>
      </p:sp>
      <p:sp>
        <p:nvSpPr>
          <p:cNvPr id="6"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1</a:t>
            </a:fld>
            <a:endParaRPr lang="en-US" sz="16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304800" y="76200"/>
            <a:ext cx="8610600" cy="685800"/>
          </a:xfrm>
        </p:spPr>
        <p:txBody>
          <a:bodyPr>
            <a:noAutofit/>
          </a:bodyPr>
          <a:lstStyle/>
          <a:p>
            <a:r>
              <a:rPr lang="en-US" b="1" dirty="0">
                <a:solidFill>
                  <a:srgbClr val="002060"/>
                </a:solidFill>
              </a:rPr>
              <a:t>7</a:t>
            </a:r>
            <a:r>
              <a:rPr lang="en-US" b="1" dirty="0" smtClean="0">
                <a:solidFill>
                  <a:srgbClr val="002060"/>
                </a:solidFill>
              </a:rPr>
              <a:t>. </a:t>
            </a:r>
            <a:r>
              <a:rPr lang="en-US" b="1" dirty="0">
                <a:solidFill>
                  <a:srgbClr val="002060"/>
                </a:solidFill>
              </a:rPr>
              <a:t>Questions and Answers</a:t>
            </a:r>
            <a:endParaRPr lang="en-US" dirty="0">
              <a:solidFill>
                <a:srgbClr val="002060"/>
              </a:solidFill>
            </a:endParaRPr>
          </a:p>
        </p:txBody>
      </p:sp>
      <p:sp>
        <p:nvSpPr>
          <p:cNvPr id="6"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10</a:t>
            </a:fld>
            <a:endParaRPr lang="en-US" sz="1600" dirty="0">
              <a:solidFill>
                <a:srgbClr val="002060"/>
              </a:solidFill>
            </a:endParaRPr>
          </a:p>
        </p:txBody>
      </p:sp>
      <p:sp>
        <p:nvSpPr>
          <p:cNvPr id="1026" name="AutoShape 2" descr="Image result for q&amp;a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www.povhomevalue.com/wp-content/uploads/2015/10/qa.jpg"/>
          <p:cNvPicPr>
            <a:picLocks noChangeAspect="1" noChangeArrowheads="1"/>
          </p:cNvPicPr>
          <p:nvPr/>
        </p:nvPicPr>
        <p:blipFill>
          <a:blip r:embed="rId2" cstate="print"/>
          <a:srcRect/>
          <a:stretch>
            <a:fillRect/>
          </a:stretch>
        </p:blipFill>
        <p:spPr bwMode="auto">
          <a:xfrm>
            <a:off x="1866900" y="2238375"/>
            <a:ext cx="4762500" cy="3781425"/>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2</a:t>
            </a:fld>
            <a:endParaRPr lang="en-US" sz="1600" dirty="0">
              <a:solidFill>
                <a:srgbClr val="002060"/>
              </a:solidFill>
            </a:endParaRPr>
          </a:p>
        </p:txBody>
      </p:sp>
      <p:sp>
        <p:nvSpPr>
          <p:cNvPr id="5" name="Rectangle 3"/>
          <p:cNvSpPr txBox="1">
            <a:spLocks noChangeArrowheads="1"/>
          </p:cNvSpPr>
          <p:nvPr/>
        </p:nvSpPr>
        <p:spPr>
          <a:xfrm>
            <a:off x="304800" y="228600"/>
            <a:ext cx="8610600" cy="685800"/>
          </a:xfrm>
          <a:prstGeom prst="rect">
            <a:avLst/>
          </a:prstGeom>
        </p:spPr>
        <p:txBody>
          <a:bodyPr anchor="b"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2060"/>
                </a:solidFill>
                <a:effectLst/>
                <a:uLnTx/>
                <a:uFillTx/>
                <a:latin typeface="+mj-lt"/>
              </a:rPr>
              <a:t>Introduction</a:t>
            </a:r>
          </a:p>
        </p:txBody>
      </p:sp>
      <p:sp>
        <p:nvSpPr>
          <p:cNvPr id="6" name="Rectangle 2"/>
          <p:cNvSpPr txBox="1">
            <a:spLocks noChangeArrowheads="1"/>
          </p:cNvSpPr>
          <p:nvPr/>
        </p:nvSpPr>
        <p:spPr>
          <a:xfrm>
            <a:off x="304800" y="1524000"/>
            <a:ext cx="8610600" cy="4281488"/>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2060"/>
                </a:solidFill>
                <a:effectLst/>
                <a:uLnTx/>
                <a:uFillTx/>
                <a:latin typeface="+mn-lt"/>
              </a:rPr>
              <a:t>Objective </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2060"/>
                </a:solidFill>
                <a:effectLst/>
                <a:uLnTx/>
                <a:uFillTx/>
                <a:latin typeface="+mn-lt"/>
              </a:rPr>
              <a:t>To present the analysis of publicly available </a:t>
            </a:r>
            <a:r>
              <a:rPr kumimoji="0" lang="en-US" sz="2000" b="0" i="0" u="none" strike="noStrike" kern="0" cap="none" spc="0" normalizeH="0" baseline="0" noProof="0" dirty="0" smtClean="0">
                <a:ln>
                  <a:noFill/>
                </a:ln>
                <a:solidFill>
                  <a:srgbClr val="002060"/>
                </a:solidFill>
                <a:effectLst/>
                <a:uLnTx/>
                <a:uFillTx/>
                <a:latin typeface="+mn-lt"/>
              </a:rPr>
              <a:t>WHO mortality</a:t>
            </a:r>
            <a:r>
              <a:rPr kumimoji="0" lang="en-US" sz="2000" b="0" i="0" u="none" strike="noStrike" kern="0" cap="none" spc="0" normalizeH="0" noProof="0" dirty="0" smtClean="0">
                <a:ln>
                  <a:noFill/>
                </a:ln>
                <a:solidFill>
                  <a:srgbClr val="002060"/>
                </a:solidFill>
                <a:effectLst/>
                <a:uLnTx/>
                <a:uFillTx/>
                <a:latin typeface="+mn-lt"/>
              </a:rPr>
              <a:t> </a:t>
            </a:r>
            <a:r>
              <a:rPr kumimoji="0" lang="en-US" sz="2000" b="0" i="0" u="none" strike="noStrike" kern="0" cap="none" spc="0" normalizeH="0" baseline="0" noProof="0" dirty="0" smtClean="0">
                <a:ln>
                  <a:noFill/>
                </a:ln>
                <a:solidFill>
                  <a:srgbClr val="002060"/>
                </a:solidFill>
                <a:effectLst/>
                <a:uLnTx/>
                <a:uFillTx/>
                <a:latin typeface="+mn-lt"/>
              </a:rPr>
              <a:t>data </a:t>
            </a:r>
            <a:r>
              <a:rPr kumimoji="0" lang="en-US" sz="2000" b="0" i="0" u="none" strike="noStrike" kern="0" cap="none" spc="0" normalizeH="0" baseline="0" noProof="0" dirty="0">
                <a:ln>
                  <a:noFill/>
                </a:ln>
                <a:solidFill>
                  <a:srgbClr val="002060"/>
                </a:solidFill>
                <a:effectLst/>
                <a:uLnTx/>
                <a:uFillTx/>
                <a:latin typeface="+mn-lt"/>
              </a:rPr>
              <a:t>set </a:t>
            </a:r>
            <a:r>
              <a:rPr kumimoji="0" lang="en-US" sz="2000" b="0" i="0" u="none" strike="noStrike" kern="0" cap="none" spc="0" normalizeH="0" baseline="0" noProof="0" dirty="0" smtClean="0">
                <a:ln>
                  <a:noFill/>
                </a:ln>
                <a:solidFill>
                  <a:srgbClr val="002060"/>
                </a:solidFill>
                <a:effectLst/>
                <a:uLnTx/>
                <a:uFillTx/>
                <a:latin typeface="+mn-lt"/>
              </a:rPr>
              <a:t>with focus</a:t>
            </a:r>
            <a:r>
              <a:rPr kumimoji="0" lang="en-US" sz="2000" b="0" i="0" u="none" strike="noStrike" kern="0" cap="none" spc="0" normalizeH="0" noProof="0" dirty="0" smtClean="0">
                <a:ln>
                  <a:noFill/>
                </a:ln>
                <a:solidFill>
                  <a:srgbClr val="002060"/>
                </a:solidFill>
                <a:effectLst/>
                <a:uLnTx/>
                <a:uFillTx/>
                <a:latin typeface="+mn-lt"/>
              </a:rPr>
              <a:t> on two types of widely prevalent cancers; Lung Cancer and Leukemia</a:t>
            </a:r>
            <a:r>
              <a:rPr kumimoji="0" lang="en-US" sz="2000" b="0" i="0" u="none" strike="noStrike" kern="0" cap="none" spc="0" normalizeH="0" baseline="0" noProof="0" dirty="0" smtClean="0">
                <a:ln>
                  <a:noFill/>
                </a:ln>
                <a:solidFill>
                  <a:srgbClr val="002060"/>
                </a:solidFill>
                <a:effectLst/>
                <a:uLnTx/>
                <a:uFillTx/>
                <a:latin typeface="+mn-lt"/>
              </a:rPr>
              <a:t> </a:t>
            </a:r>
            <a:r>
              <a:rPr kumimoji="0" lang="en-US" sz="2000" b="0" i="0" u="none" strike="noStrike" kern="0" cap="none" spc="0" normalizeH="0" baseline="0" noProof="0" dirty="0">
                <a:ln>
                  <a:noFill/>
                </a:ln>
                <a:solidFill>
                  <a:srgbClr val="002060"/>
                </a:solidFill>
                <a:effectLst/>
                <a:uLnTx/>
                <a:uFillTx/>
                <a:latin typeface="+mn-lt"/>
              </a:rPr>
              <a:t>. </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2060"/>
                </a:solidFill>
                <a:effectLst/>
                <a:uLnTx/>
                <a:uFillTx/>
                <a:latin typeface="+mn-lt"/>
              </a:rPr>
              <a:t>Outcome</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2060"/>
                </a:solidFill>
                <a:effectLst/>
                <a:uLnTx/>
                <a:uFillTx/>
                <a:latin typeface="+mn-lt"/>
              </a:rPr>
              <a:t>The data </a:t>
            </a:r>
            <a:r>
              <a:rPr lang="en-US" sz="2000" kern="0" dirty="0" smtClean="0">
                <a:solidFill>
                  <a:srgbClr val="002060"/>
                </a:solidFill>
              </a:rPr>
              <a:t>was</a:t>
            </a:r>
            <a:r>
              <a:rPr kumimoji="0" lang="en-US" sz="2000" b="0" i="0" u="none" strike="noStrike" kern="0" cap="none" spc="0" normalizeH="0" baseline="0" noProof="0" dirty="0" smtClean="0">
                <a:ln>
                  <a:noFill/>
                </a:ln>
                <a:solidFill>
                  <a:srgbClr val="002060"/>
                </a:solidFill>
                <a:effectLst/>
                <a:uLnTx/>
                <a:uFillTx/>
                <a:latin typeface="+mn-lt"/>
              </a:rPr>
              <a:t> pre-processed</a:t>
            </a:r>
            <a:r>
              <a:rPr kumimoji="0" lang="en-US" sz="2000" b="0" i="0" u="none" strike="noStrike" kern="0" cap="none" spc="0" normalizeH="0" noProof="0" dirty="0" smtClean="0">
                <a:ln>
                  <a:noFill/>
                </a:ln>
                <a:solidFill>
                  <a:srgbClr val="002060"/>
                </a:solidFill>
                <a:effectLst/>
                <a:uLnTx/>
                <a:uFillTx/>
                <a:latin typeface="+mn-lt"/>
              </a:rPr>
              <a:t> </a:t>
            </a:r>
            <a:r>
              <a:rPr kumimoji="0" lang="en-US" sz="2000" b="0" i="0" u="none" strike="noStrike" kern="0" cap="none" spc="0" normalizeH="0" noProof="0" dirty="0">
                <a:ln>
                  <a:noFill/>
                </a:ln>
                <a:solidFill>
                  <a:srgbClr val="002060"/>
                </a:solidFill>
                <a:effectLst/>
                <a:uLnTx/>
                <a:uFillTx/>
                <a:latin typeface="+mn-lt"/>
              </a:rPr>
              <a:t>using R </a:t>
            </a:r>
            <a:r>
              <a:rPr kumimoji="0" lang="en-US" sz="2000" b="0" i="0" u="none" strike="noStrike" kern="0" cap="none" spc="0" normalizeH="0" noProof="0" dirty="0" smtClean="0">
                <a:ln>
                  <a:noFill/>
                </a:ln>
                <a:solidFill>
                  <a:srgbClr val="002060"/>
                </a:solidFill>
                <a:effectLst/>
                <a:uLnTx/>
                <a:uFillTx/>
                <a:latin typeface="+mn-lt"/>
              </a:rPr>
              <a:t>and </a:t>
            </a:r>
            <a:r>
              <a:rPr kumimoji="0" lang="en-US" sz="2000" b="0" i="0" u="none" strike="noStrike" kern="0" cap="none" spc="0" normalizeH="0" noProof="0" dirty="0" err="1" smtClean="0">
                <a:ln>
                  <a:noFill/>
                </a:ln>
                <a:solidFill>
                  <a:srgbClr val="002060"/>
                </a:solidFill>
                <a:effectLst/>
                <a:uLnTx/>
                <a:uFillTx/>
                <a:latin typeface="+mn-lt"/>
              </a:rPr>
              <a:t>Weka</a:t>
            </a:r>
            <a:r>
              <a:rPr kumimoji="0" lang="en-US" sz="2000" b="0" i="0" u="none" strike="noStrike" kern="0" cap="none" spc="0" normalizeH="0" noProof="0" dirty="0" smtClean="0">
                <a:ln>
                  <a:noFill/>
                </a:ln>
                <a:solidFill>
                  <a:srgbClr val="002060"/>
                </a:solidFill>
                <a:effectLst/>
                <a:uLnTx/>
                <a:uFillTx/>
                <a:latin typeface="+mn-lt"/>
              </a:rPr>
              <a:t>, </a:t>
            </a:r>
            <a:r>
              <a:rPr kumimoji="0" lang="en-US" sz="2000" b="0" i="0" u="none" strike="noStrike" kern="0" cap="none" spc="0" normalizeH="0" noProof="0" dirty="0">
                <a:ln>
                  <a:noFill/>
                </a:ln>
                <a:solidFill>
                  <a:srgbClr val="002060"/>
                </a:solidFill>
                <a:effectLst/>
                <a:uLnTx/>
                <a:uFillTx/>
                <a:latin typeface="+mn-lt"/>
              </a:rPr>
              <a:t>and </a:t>
            </a:r>
            <a:r>
              <a:rPr kumimoji="0" lang="en-US" sz="2000" b="0" i="0" u="none" strike="noStrike" kern="0" cap="none" spc="0" normalizeH="0" noProof="0" dirty="0" smtClean="0">
                <a:ln>
                  <a:noFill/>
                </a:ln>
                <a:solidFill>
                  <a:srgbClr val="002060"/>
                </a:solidFill>
                <a:effectLst/>
                <a:uLnTx/>
                <a:uFillTx/>
                <a:latin typeface="+mn-lt"/>
              </a:rPr>
              <a:t>classified using </a:t>
            </a:r>
            <a:r>
              <a:rPr kumimoji="0" lang="en-US" sz="2000" b="0" i="0" u="none" strike="noStrike" kern="0" cap="none" spc="0" normalizeH="0" noProof="0" dirty="0" err="1" smtClean="0">
                <a:ln>
                  <a:noFill/>
                </a:ln>
                <a:solidFill>
                  <a:srgbClr val="002060"/>
                </a:solidFill>
                <a:effectLst/>
                <a:uLnTx/>
                <a:uFillTx/>
                <a:latin typeface="+mn-lt"/>
              </a:rPr>
              <a:t>Weka</a:t>
            </a:r>
            <a:r>
              <a:rPr kumimoji="0" lang="en-US" sz="2000" b="0" i="0" u="none" strike="noStrike" kern="0" cap="none" spc="0" normalizeH="0" noProof="0" dirty="0" smtClean="0">
                <a:ln>
                  <a:noFill/>
                </a:ln>
                <a:solidFill>
                  <a:srgbClr val="002060"/>
                </a:solidFill>
                <a:effectLst/>
                <a:uLnTx/>
                <a:uFillTx/>
                <a:latin typeface="+mn-lt"/>
              </a:rPr>
              <a:t>. Four different classification algorithms were compared to each other in terms of performance. The models were found to classify Lung Cancer vs. Leukemia </a:t>
            </a:r>
            <a:r>
              <a:rPr lang="en-US" sz="2000" kern="0" dirty="0" smtClean="0">
                <a:solidFill>
                  <a:srgbClr val="002060"/>
                </a:solidFill>
              </a:rPr>
              <a:t>with</a:t>
            </a:r>
            <a:r>
              <a:rPr kumimoji="0" lang="en-US" sz="2000" b="0" i="0" u="none" strike="noStrike" kern="0" cap="none" spc="0" normalizeH="0" noProof="0" dirty="0" smtClean="0">
                <a:ln>
                  <a:noFill/>
                </a:ln>
                <a:solidFill>
                  <a:srgbClr val="002060"/>
                </a:solidFill>
                <a:effectLst/>
                <a:uLnTx/>
                <a:uFillTx/>
                <a:latin typeface="+mn-lt"/>
              </a:rPr>
              <a:t> varying degrees of accuracy. Overall, these two cancer types can be classified based on age of individuals at death.</a:t>
            </a:r>
            <a:endParaRPr kumimoji="0" lang="en-US" sz="2000" b="0" i="0" u="none" strike="noStrike" kern="0" cap="none" spc="0" normalizeH="0" baseline="0" noProof="0" dirty="0">
              <a:ln>
                <a:noFill/>
              </a:ln>
              <a:solidFill>
                <a:srgbClr val="002060"/>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a:xfrm>
            <a:off x="304800" y="152400"/>
            <a:ext cx="8610600" cy="533400"/>
          </a:xfrm>
          <a:prstGeom prst="rect">
            <a:avLst/>
          </a:prstGeom>
        </p:spPr>
        <p:txBody>
          <a:bodyPr anchor="b"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2060"/>
                </a:solidFill>
                <a:effectLst/>
                <a:uLnTx/>
                <a:uFillTx/>
                <a:latin typeface="+mj-lt"/>
              </a:rPr>
              <a:t>Agenda</a:t>
            </a:r>
          </a:p>
        </p:txBody>
      </p:sp>
      <p:sp>
        <p:nvSpPr>
          <p:cNvPr id="8" name="Rectangle 7"/>
          <p:cNvSpPr txBox="1">
            <a:spLocks noChangeArrowheads="1"/>
          </p:cNvSpPr>
          <p:nvPr/>
        </p:nvSpPr>
        <p:spPr>
          <a:xfrm>
            <a:off x="304800" y="914400"/>
            <a:ext cx="8610600" cy="5562600"/>
          </a:xfrm>
          <a:prstGeom prst="rect">
            <a:avLst/>
          </a:prstGeom>
        </p:spPr>
        <p:txBody>
          <a:bodyPr>
            <a:normAutofit/>
          </a:bodyPr>
          <a:lstStyle/>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lang="en-US" sz="2800" kern="0" noProof="0" dirty="0" smtClean="0">
                <a:solidFill>
                  <a:srgbClr val="002060"/>
                </a:solidFill>
              </a:rPr>
              <a:t>Project Goal </a:t>
            </a:r>
            <a:r>
              <a:rPr kumimoji="0" lang="en-US" sz="2800" b="0" i="0" u="none" strike="noStrike" kern="0" cap="none" spc="0" normalizeH="0" baseline="0" noProof="0" dirty="0" smtClean="0">
                <a:ln>
                  <a:noFill/>
                </a:ln>
                <a:solidFill>
                  <a:srgbClr val="002060"/>
                </a:solidFill>
                <a:effectLst/>
                <a:uLnTx/>
                <a:uFillTx/>
                <a:latin typeface="+mn-lt"/>
              </a:rPr>
              <a:t> </a:t>
            </a:r>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0" cap="none" spc="0" normalizeH="0" baseline="0" noProof="0" dirty="0" smtClean="0">
                <a:ln>
                  <a:noFill/>
                </a:ln>
                <a:solidFill>
                  <a:srgbClr val="002060"/>
                </a:solidFill>
                <a:effectLst/>
                <a:uLnTx/>
                <a:uFillTx/>
                <a:latin typeface="+mn-lt"/>
              </a:rPr>
              <a:t>Dataset </a:t>
            </a:r>
            <a:r>
              <a:rPr kumimoji="0" lang="en-US" sz="2800" b="0" i="0" u="none" strike="noStrike" kern="0" cap="none" spc="0" normalizeH="0" baseline="0" noProof="0" dirty="0">
                <a:ln>
                  <a:noFill/>
                </a:ln>
                <a:solidFill>
                  <a:srgbClr val="002060"/>
                </a:solidFill>
                <a:effectLst/>
                <a:uLnTx/>
                <a:uFillTx/>
                <a:latin typeface="+mn-lt"/>
              </a:rPr>
              <a:t>Background</a:t>
            </a:r>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0" cap="none" spc="0" normalizeH="0" baseline="0" noProof="0" dirty="0">
                <a:ln>
                  <a:noFill/>
                </a:ln>
                <a:solidFill>
                  <a:srgbClr val="002060"/>
                </a:solidFill>
                <a:effectLst/>
                <a:uLnTx/>
                <a:uFillTx/>
                <a:latin typeface="+mn-lt"/>
              </a:rPr>
              <a:t>Data Import and Cleaning</a:t>
            </a:r>
            <a:r>
              <a:rPr kumimoji="0" lang="en-US" sz="2800" b="0" i="0" u="none" strike="noStrike" kern="0" cap="none" spc="0" normalizeH="0" noProof="0" dirty="0">
                <a:ln>
                  <a:noFill/>
                </a:ln>
                <a:solidFill>
                  <a:srgbClr val="002060"/>
                </a:solidFill>
                <a:effectLst/>
                <a:uLnTx/>
                <a:uFillTx/>
                <a:latin typeface="+mn-lt"/>
              </a:rPr>
              <a:t> in R</a:t>
            </a:r>
            <a:endParaRPr kumimoji="0" lang="en-US" sz="2800" b="0" i="0" u="none" strike="noStrike" kern="0" cap="none" spc="0" normalizeH="0" baseline="0" noProof="0" dirty="0">
              <a:ln>
                <a:noFill/>
              </a:ln>
              <a:solidFill>
                <a:srgbClr val="002060"/>
              </a:solidFill>
              <a:effectLst/>
              <a:uLnTx/>
              <a:uFillTx/>
              <a:latin typeface="+mn-lt"/>
            </a:endParaRPr>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0" cap="none" spc="0" normalizeH="0" baseline="0" noProof="0" dirty="0" smtClean="0">
                <a:ln>
                  <a:noFill/>
                </a:ln>
                <a:solidFill>
                  <a:srgbClr val="002060"/>
                </a:solidFill>
                <a:effectLst/>
                <a:uLnTx/>
                <a:uFillTx/>
                <a:latin typeface="+mn-lt"/>
              </a:rPr>
              <a:t>Classification</a:t>
            </a:r>
            <a:endParaRPr kumimoji="0" lang="en-US" sz="2800" b="0" i="0" u="none" strike="noStrike" kern="0" cap="none" spc="0" normalizeH="0" baseline="0" noProof="0" dirty="0">
              <a:ln>
                <a:noFill/>
              </a:ln>
              <a:solidFill>
                <a:srgbClr val="002060"/>
              </a:solidFill>
              <a:effectLst/>
              <a:uLnTx/>
              <a:uFillTx/>
              <a:latin typeface="+mn-lt"/>
            </a:endParaRPr>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lang="en-US" sz="2800" kern="0" dirty="0" smtClean="0">
                <a:solidFill>
                  <a:srgbClr val="002060"/>
                </a:solidFill>
              </a:rPr>
              <a:t>Performance Comparison</a:t>
            </a:r>
            <a:endParaRPr lang="en-US" sz="2800" kern="0" dirty="0">
              <a:solidFill>
                <a:srgbClr val="002060"/>
              </a:solidFill>
            </a:endParaRPr>
          </a:p>
          <a:p>
            <a:pPr marL="514350" indent="-514350">
              <a:lnSpc>
                <a:spcPct val="150000"/>
              </a:lnSpc>
              <a:buFont typeface="+mj-lt"/>
              <a:buAutoNum type="arabicPeriod"/>
              <a:defRPr/>
            </a:pPr>
            <a:r>
              <a:rPr lang="en-US" sz="2800" kern="0" dirty="0" smtClean="0">
                <a:solidFill>
                  <a:srgbClr val="002060"/>
                </a:solidFill>
              </a:rPr>
              <a:t>Conclusion</a:t>
            </a:r>
            <a:endParaRPr lang="en-US" sz="2800" kern="0" dirty="0">
              <a:solidFill>
                <a:srgbClr val="002060"/>
              </a:solidFill>
            </a:endParaRPr>
          </a:p>
          <a:p>
            <a:pPr marL="514350" indent="-514350">
              <a:lnSpc>
                <a:spcPct val="150000"/>
              </a:lnSpc>
              <a:buFont typeface="+mj-lt"/>
              <a:buAutoNum type="arabicPeriod"/>
              <a:defRPr/>
            </a:pPr>
            <a:r>
              <a:rPr lang="en-US" sz="2800" kern="0" dirty="0" smtClean="0">
                <a:solidFill>
                  <a:srgbClr val="002060"/>
                </a:solidFill>
              </a:rPr>
              <a:t>Q&amp;A</a:t>
            </a:r>
            <a:endParaRPr lang="en-US" sz="2800" kern="0" dirty="0">
              <a:solidFill>
                <a:srgbClr val="002060"/>
              </a:solidFill>
            </a:endParaRPr>
          </a:p>
        </p:txBody>
      </p:sp>
      <p:sp>
        <p:nvSpPr>
          <p:cNvPr id="4"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3</a:t>
            </a:fld>
            <a:endParaRPr lang="en-US" sz="16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2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20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20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4</a:t>
            </a:fld>
            <a:endParaRPr lang="en-US" sz="1600" dirty="0">
              <a:solidFill>
                <a:srgbClr val="002060"/>
              </a:solidFill>
            </a:endParaRPr>
          </a:p>
        </p:txBody>
      </p:sp>
      <p:sp>
        <p:nvSpPr>
          <p:cNvPr id="5" name="Rectangle 3"/>
          <p:cNvSpPr txBox="1">
            <a:spLocks noChangeArrowheads="1"/>
          </p:cNvSpPr>
          <p:nvPr/>
        </p:nvSpPr>
        <p:spPr>
          <a:xfrm>
            <a:off x="304800" y="228600"/>
            <a:ext cx="8610600" cy="685800"/>
          </a:xfrm>
          <a:prstGeom prst="rect">
            <a:avLst/>
          </a:prstGeom>
        </p:spPr>
        <p:txBody>
          <a:bodyPr anchor="b" anchorCtr="0">
            <a:normAutofit/>
          </a:bodyPr>
          <a:lstStyle/>
          <a:p>
            <a:pPr lvl="0">
              <a:defRPr/>
            </a:pPr>
            <a:r>
              <a:rPr lang="en-US" sz="3600" b="1" dirty="0" smtClean="0">
                <a:solidFill>
                  <a:srgbClr val="002060"/>
                </a:solidFill>
              </a:rPr>
              <a:t>1. </a:t>
            </a:r>
            <a:r>
              <a:rPr kumimoji="0" lang="en-US" sz="3600" b="1" i="0" u="none" strike="noStrike" kern="0" cap="none" spc="0" normalizeH="0" baseline="0" noProof="0" dirty="0" smtClean="0">
                <a:ln>
                  <a:noFill/>
                </a:ln>
                <a:solidFill>
                  <a:srgbClr val="002060"/>
                </a:solidFill>
                <a:effectLst/>
                <a:uLnTx/>
                <a:uFillTx/>
                <a:latin typeface="+mj-lt"/>
              </a:rPr>
              <a:t>Project - Goal </a:t>
            </a:r>
            <a:endParaRPr kumimoji="0" lang="en-US" sz="3600" b="1" i="0" u="none" strike="noStrike" kern="0" cap="none" spc="0" normalizeH="0" baseline="0" noProof="0" dirty="0">
              <a:ln>
                <a:noFill/>
              </a:ln>
              <a:solidFill>
                <a:srgbClr val="002060"/>
              </a:solidFill>
              <a:effectLst/>
              <a:uLnTx/>
              <a:uFillTx/>
              <a:latin typeface="+mj-lt"/>
            </a:endParaRPr>
          </a:p>
        </p:txBody>
      </p:sp>
      <p:sp>
        <p:nvSpPr>
          <p:cNvPr id="6" name="Rectangle 2"/>
          <p:cNvSpPr txBox="1">
            <a:spLocks noChangeArrowheads="1"/>
          </p:cNvSpPr>
          <p:nvPr/>
        </p:nvSpPr>
        <p:spPr>
          <a:xfrm>
            <a:off x="304800" y="1524000"/>
            <a:ext cx="8610600" cy="4281488"/>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2060"/>
                </a:solidFill>
                <a:effectLst/>
                <a:uLnTx/>
                <a:uFillTx/>
              </a:rPr>
              <a:t>WHO </a:t>
            </a:r>
            <a:r>
              <a:rPr kumimoji="0" lang="en-US" sz="2000" b="0" i="0" u="none" strike="noStrike" kern="0" cap="none" spc="0" normalizeH="0" baseline="0" noProof="0" dirty="0" smtClean="0">
                <a:ln>
                  <a:noFill/>
                </a:ln>
                <a:solidFill>
                  <a:srgbClr val="002060"/>
                </a:solidFill>
                <a:effectLst/>
                <a:uLnTx/>
                <a:uFillTx/>
                <a:hlinkClick r:id="rId2"/>
              </a:rPr>
              <a:t>Classification</a:t>
            </a:r>
            <a:r>
              <a:rPr kumimoji="0" lang="en-US" sz="2000" b="0" i="0" u="none" strike="noStrike" kern="0" cap="none" spc="0" normalizeH="0" noProof="0" dirty="0" smtClean="0">
                <a:ln>
                  <a:noFill/>
                </a:ln>
                <a:solidFill>
                  <a:srgbClr val="002060"/>
                </a:solidFill>
                <a:effectLst/>
                <a:uLnTx/>
                <a:uFillTx/>
              </a:rPr>
              <a:t> Data</a:t>
            </a:r>
            <a:endParaRPr kumimoji="0" lang="en-US" sz="2000" b="0" i="0" u="none" strike="noStrike" kern="0" cap="none" spc="0" normalizeH="0" baseline="0" noProof="0" dirty="0">
              <a:ln>
                <a:noFill/>
              </a:ln>
              <a:solidFill>
                <a:srgbClr val="002060"/>
              </a:solidFill>
              <a:effectLst/>
              <a:uLnTx/>
              <a:uFillTx/>
            </a:endParaRPr>
          </a:p>
          <a:p>
            <a:pPr lvl="1">
              <a:defRPr/>
            </a:pPr>
            <a:r>
              <a:rPr lang="en-US" sz="2000" dirty="0" smtClean="0"/>
              <a:t>The International Classification of Diseases is the standard diagnostic tool for epidemiology, health management, and clinical purposes. This includes the analysis of the general health situation of population groups.</a:t>
            </a:r>
            <a:endParaRPr kumimoji="0" lang="en-US" sz="2000" b="0" i="0" u="none" strike="noStrike" kern="0" cap="none" spc="0" normalizeH="0" baseline="0" noProof="0" dirty="0">
              <a:ln>
                <a:noFill/>
              </a:ln>
              <a:solidFill>
                <a:srgbClr val="00206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dirty="0" smtClean="0">
                <a:ln>
                  <a:noFill/>
                </a:ln>
                <a:solidFill>
                  <a:srgbClr val="002060"/>
                </a:solidFill>
                <a:effectLst/>
                <a:uLnTx/>
                <a:uFillTx/>
              </a:rPr>
              <a:t>Lung Cancer and Tobacco</a:t>
            </a:r>
          </a:p>
          <a:p>
            <a:pPr lvl="1">
              <a:spcBef>
                <a:spcPct val="50000"/>
              </a:spcBef>
              <a:buFont typeface="Arial" pitchFamily="34" charset="0"/>
              <a:buChar char="•"/>
              <a:defRPr/>
            </a:pPr>
            <a:r>
              <a:rPr lang="en-US" sz="2000" dirty="0" smtClean="0"/>
              <a:t>The Tobacco industry still </a:t>
            </a:r>
            <a:r>
              <a:rPr lang="en-US" sz="2000" dirty="0" smtClean="0">
                <a:hlinkClick r:id="rId3"/>
              </a:rPr>
              <a:t>does not publicly accept </a:t>
            </a:r>
            <a:r>
              <a:rPr lang="en-US" sz="2000" dirty="0" smtClean="0"/>
              <a:t>that smoking causes lung cancer.</a:t>
            </a:r>
          </a:p>
          <a:p>
            <a:pPr lvl="1">
              <a:spcBef>
                <a:spcPct val="50000"/>
              </a:spcBef>
              <a:buFont typeface="Arial" pitchFamily="34" charset="0"/>
              <a:buChar char="•"/>
              <a:defRPr/>
            </a:pPr>
            <a:r>
              <a:rPr lang="en-US" sz="2000" dirty="0" smtClean="0"/>
              <a:t>If Lung cancer is similar to other types of cancers then it will difficult to classify Lung cancer </a:t>
            </a:r>
            <a:r>
              <a:rPr lang="en-US" sz="2000" dirty="0" smtClean="0"/>
              <a:t>as different </a:t>
            </a:r>
            <a:r>
              <a:rPr lang="en-US" sz="2000" dirty="0" smtClean="0"/>
              <a:t>from other types of cancers.</a:t>
            </a:r>
          </a:p>
          <a:p>
            <a:pPr lvl="1">
              <a:spcBef>
                <a:spcPct val="50000"/>
              </a:spcBef>
              <a:buFont typeface="Arial" pitchFamily="34" charset="0"/>
              <a:buChar char="•"/>
              <a:defRPr/>
            </a:pPr>
            <a:r>
              <a:rPr lang="en-US" sz="2000" dirty="0" smtClean="0"/>
              <a:t>This project aims to classify and quantify the accuracy of such classification</a:t>
            </a:r>
          </a:p>
          <a:p>
            <a:pPr lvl="1">
              <a:spcBef>
                <a:spcPct val="50000"/>
              </a:spcBef>
              <a:buFont typeface="Arial" pitchFamily="34" charset="0"/>
              <a:buChar char="•"/>
              <a:defRPr/>
            </a:pPr>
            <a:endParaRPr lang="en-US" sz="2000" dirty="0" smtClean="0"/>
          </a:p>
          <a:p>
            <a:pPr lvl="1">
              <a:spcBef>
                <a:spcPct val="50000"/>
              </a:spcBef>
              <a:buFont typeface="Arial" pitchFamily="34" charset="0"/>
              <a:buChar char="•"/>
              <a:defRPr/>
            </a:pPr>
            <a:endParaRPr kumimoji="0" lang="en-US" sz="2000" b="0" i="0" u="none" strike="noStrike" kern="0" cap="none" spc="0" normalizeH="0" baseline="0" noProof="0" dirty="0">
              <a:ln>
                <a:noFill/>
              </a:ln>
              <a:solidFill>
                <a:srgbClr val="00206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20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20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359465"/>
            <a:ext cx="8229600" cy="554935"/>
          </a:xfrm>
        </p:spPr>
        <p:txBody>
          <a:bodyPr>
            <a:normAutofit fontScale="90000"/>
          </a:bodyPr>
          <a:lstStyle/>
          <a:p>
            <a:r>
              <a:rPr lang="en-US" sz="4000" b="1" dirty="0">
                <a:solidFill>
                  <a:srgbClr val="002060"/>
                </a:solidFill>
              </a:rPr>
              <a:t>2</a:t>
            </a:r>
            <a:r>
              <a:rPr lang="en-US" sz="4000" b="1" dirty="0" smtClean="0">
                <a:solidFill>
                  <a:srgbClr val="002060"/>
                </a:solidFill>
              </a:rPr>
              <a:t>. </a:t>
            </a:r>
            <a:r>
              <a:rPr lang="en-US" sz="4000" b="1" dirty="0">
                <a:solidFill>
                  <a:srgbClr val="002060"/>
                </a:solidFill>
              </a:rPr>
              <a:t>Dataset Background</a:t>
            </a:r>
            <a:r>
              <a:rPr lang="en-US" b="1" dirty="0">
                <a:solidFill>
                  <a:srgbClr val="002060"/>
                </a:solidFill>
              </a:rPr>
              <a:t>	</a:t>
            </a:r>
          </a:p>
        </p:txBody>
      </p:sp>
      <p:sp>
        <p:nvSpPr>
          <p:cNvPr id="104451" name="Rectangle 3"/>
          <p:cNvSpPr>
            <a:spLocks noGrp="1" noChangeArrowheads="1"/>
          </p:cNvSpPr>
          <p:nvPr>
            <p:ph type="body" idx="1"/>
          </p:nvPr>
        </p:nvSpPr>
        <p:spPr>
          <a:xfrm>
            <a:off x="457200" y="1524000"/>
            <a:ext cx="8458200" cy="5105400"/>
          </a:xfrm>
        </p:spPr>
        <p:txBody>
          <a:bodyPr>
            <a:normAutofit/>
          </a:bodyPr>
          <a:lstStyle/>
          <a:p>
            <a:pPr lvl="1"/>
            <a:endParaRPr lang="en-US" sz="2000" dirty="0">
              <a:solidFill>
                <a:srgbClr val="002060"/>
              </a:solidFill>
            </a:endParaRPr>
          </a:p>
          <a:p>
            <a:r>
              <a:rPr lang="en-GB" sz="2000" dirty="0" smtClean="0">
                <a:solidFill>
                  <a:schemeClr val="accent1">
                    <a:lumMod val="75000"/>
                  </a:schemeClr>
                </a:solidFill>
              </a:rPr>
              <a:t>The WHO Mortality database comprises deaths registered in national vital registration systems</a:t>
            </a:r>
            <a:r>
              <a:rPr lang="en-US" sz="2000" dirty="0" smtClean="0">
                <a:solidFill>
                  <a:schemeClr val="accent1">
                    <a:lumMod val="75000"/>
                  </a:schemeClr>
                </a:solidFill>
              </a:rPr>
              <a:t>. </a:t>
            </a:r>
            <a:endParaRPr lang="en-US" sz="2000" dirty="0">
              <a:solidFill>
                <a:schemeClr val="accent1">
                  <a:lumMod val="75000"/>
                </a:schemeClr>
              </a:solidFill>
            </a:endParaRPr>
          </a:p>
          <a:p>
            <a:r>
              <a:rPr lang="en-GB" sz="2000" dirty="0" smtClean="0">
                <a:solidFill>
                  <a:schemeClr val="accent1">
                    <a:lumMod val="75000"/>
                  </a:schemeClr>
                </a:solidFill>
              </a:rPr>
              <a:t>The database contains number of deaths by country, year, sex, age group and cause of death as far back from 1950</a:t>
            </a:r>
            <a:r>
              <a:rPr lang="en-US" sz="2000" dirty="0" smtClean="0">
                <a:solidFill>
                  <a:schemeClr val="accent1">
                    <a:lumMod val="75000"/>
                  </a:schemeClr>
                </a:solidFill>
              </a:rPr>
              <a:t>. </a:t>
            </a:r>
          </a:p>
          <a:p>
            <a:r>
              <a:rPr lang="en-US" sz="2000" dirty="0" smtClean="0">
                <a:solidFill>
                  <a:schemeClr val="accent1">
                    <a:lumMod val="75000"/>
                  </a:schemeClr>
                </a:solidFill>
              </a:rPr>
              <a:t>There are 4 sets of mortality data:-</a:t>
            </a:r>
          </a:p>
          <a:p>
            <a:pPr lvl="2"/>
            <a:r>
              <a:rPr lang="en-US" sz="2000" dirty="0" smtClean="0">
                <a:solidFill>
                  <a:schemeClr val="accent1">
                    <a:lumMod val="75000"/>
                  </a:schemeClr>
                </a:solidFill>
              </a:rPr>
              <a:t>1950 to 1972 – 281,749 records</a:t>
            </a:r>
          </a:p>
          <a:p>
            <a:pPr lvl="2"/>
            <a:r>
              <a:rPr lang="en-US" sz="2000" dirty="0" smtClean="0">
                <a:solidFill>
                  <a:schemeClr val="accent1">
                    <a:lumMod val="75000"/>
                  </a:schemeClr>
                </a:solidFill>
              </a:rPr>
              <a:t>1968 to 2008 – </a:t>
            </a:r>
            <a:r>
              <a:rPr lang="en-GB" sz="2000" dirty="0" smtClean="0">
                <a:solidFill>
                  <a:schemeClr val="accent1">
                    <a:lumMod val="75000"/>
                  </a:schemeClr>
                </a:solidFill>
              </a:rPr>
              <a:t>380,627 </a:t>
            </a:r>
            <a:r>
              <a:rPr lang="en-US" sz="2000" dirty="0" smtClean="0">
                <a:solidFill>
                  <a:schemeClr val="accent1">
                    <a:lumMod val="75000"/>
                  </a:schemeClr>
                </a:solidFill>
              </a:rPr>
              <a:t>records</a:t>
            </a:r>
          </a:p>
          <a:p>
            <a:pPr lvl="2">
              <a:buNone/>
            </a:pPr>
            <a:endParaRPr lang="en-US" sz="2000" dirty="0" smtClean="0">
              <a:solidFill>
                <a:schemeClr val="accent1">
                  <a:lumMod val="75000"/>
                </a:schemeClr>
              </a:solidFill>
            </a:endParaRPr>
          </a:p>
          <a:p>
            <a:r>
              <a:rPr lang="en-US" sz="2000" dirty="0" smtClean="0">
                <a:solidFill>
                  <a:schemeClr val="accent1">
                    <a:lumMod val="75000"/>
                  </a:schemeClr>
                </a:solidFill>
              </a:rPr>
              <a:t>Mortality from 227 countries are included, </a:t>
            </a:r>
            <a:r>
              <a:rPr lang="en-US" sz="2000" dirty="0" smtClean="0">
                <a:solidFill>
                  <a:schemeClr val="accent1">
                    <a:lumMod val="75000"/>
                  </a:schemeClr>
                </a:solidFill>
              </a:rPr>
              <a:t>divided </a:t>
            </a:r>
            <a:r>
              <a:rPr lang="en-US" sz="2000" dirty="0" smtClean="0">
                <a:solidFill>
                  <a:schemeClr val="accent1">
                    <a:lumMod val="75000"/>
                  </a:schemeClr>
                </a:solidFill>
              </a:rPr>
              <a:t>into 26 age buckets.</a:t>
            </a:r>
          </a:p>
          <a:p>
            <a:r>
              <a:rPr lang="en-US" sz="2000" dirty="0" smtClean="0">
                <a:solidFill>
                  <a:schemeClr val="accent1">
                    <a:lumMod val="75000"/>
                  </a:schemeClr>
                </a:solidFill>
              </a:rPr>
              <a:t>Hundreds of causes, with 57 different types of cancer listed out. Out of these two types of cancer are selected. </a:t>
            </a:r>
            <a:endParaRPr lang="en-US" sz="2000" dirty="0">
              <a:solidFill>
                <a:schemeClr val="accent1">
                  <a:lumMod val="75000"/>
                </a:schemeClr>
              </a:solidFill>
            </a:endParaRPr>
          </a:p>
        </p:txBody>
      </p:sp>
      <p:sp>
        <p:nvSpPr>
          <p:cNvPr id="5"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5</a:t>
            </a:fld>
            <a:endParaRPr lang="en-US" sz="160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Effect transition="in" filter="fade">
                                      <p:cBhvr>
                                        <p:cTn id="7" dur="2000"/>
                                        <p:tgtEl>
                                          <p:spTgt spid="1044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2" end="2"/>
                                            </p:txEl>
                                          </p:spTgt>
                                        </p:tgtEl>
                                        <p:attrNameLst>
                                          <p:attrName>style.visibility</p:attrName>
                                        </p:attrNameLst>
                                      </p:cBhvr>
                                      <p:to>
                                        <p:strVal val="visible"/>
                                      </p:to>
                                    </p:set>
                                    <p:animEffect transition="in" filter="fade">
                                      <p:cBhvr>
                                        <p:cTn id="12" dur="2000"/>
                                        <p:tgtEl>
                                          <p:spTgt spid="1044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3" end="3"/>
                                            </p:txEl>
                                          </p:spTgt>
                                        </p:tgtEl>
                                        <p:attrNameLst>
                                          <p:attrName>style.visibility</p:attrName>
                                        </p:attrNameLst>
                                      </p:cBhvr>
                                      <p:to>
                                        <p:strVal val="visible"/>
                                      </p:to>
                                    </p:set>
                                    <p:animEffect transition="in" filter="fade">
                                      <p:cBhvr>
                                        <p:cTn id="17" dur="2000"/>
                                        <p:tgtEl>
                                          <p:spTgt spid="104451">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4451">
                                            <p:txEl>
                                              <p:pRg st="4" end="4"/>
                                            </p:txEl>
                                          </p:spTgt>
                                        </p:tgtEl>
                                        <p:attrNameLst>
                                          <p:attrName>style.visibility</p:attrName>
                                        </p:attrNameLst>
                                      </p:cBhvr>
                                      <p:to>
                                        <p:strVal val="visible"/>
                                      </p:to>
                                    </p:set>
                                    <p:animEffect transition="in" filter="fade">
                                      <p:cBhvr>
                                        <p:cTn id="20" dur="2000"/>
                                        <p:tgtEl>
                                          <p:spTgt spid="104451">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451">
                                            <p:txEl>
                                              <p:pRg st="5" end="5"/>
                                            </p:txEl>
                                          </p:spTgt>
                                        </p:tgtEl>
                                        <p:attrNameLst>
                                          <p:attrName>style.visibility</p:attrName>
                                        </p:attrNameLst>
                                      </p:cBhvr>
                                      <p:to>
                                        <p:strVal val="visible"/>
                                      </p:to>
                                    </p:set>
                                    <p:animEffect transition="in" filter="fade">
                                      <p:cBhvr>
                                        <p:cTn id="23" dur="2000"/>
                                        <p:tgtEl>
                                          <p:spTgt spid="10445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4451">
                                            <p:txEl>
                                              <p:pRg st="7" end="7"/>
                                            </p:txEl>
                                          </p:spTgt>
                                        </p:tgtEl>
                                        <p:attrNameLst>
                                          <p:attrName>style.visibility</p:attrName>
                                        </p:attrNameLst>
                                      </p:cBhvr>
                                      <p:to>
                                        <p:strVal val="visible"/>
                                      </p:to>
                                    </p:set>
                                    <p:animEffect transition="in" filter="fade">
                                      <p:cBhvr>
                                        <p:cTn id="28" dur="2000"/>
                                        <p:tgtEl>
                                          <p:spTgt spid="10445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4451">
                                            <p:txEl>
                                              <p:pRg st="8" end="8"/>
                                            </p:txEl>
                                          </p:spTgt>
                                        </p:tgtEl>
                                        <p:attrNameLst>
                                          <p:attrName>style.visibility</p:attrName>
                                        </p:attrNameLst>
                                      </p:cBhvr>
                                      <p:to>
                                        <p:strVal val="visible"/>
                                      </p:to>
                                    </p:set>
                                    <p:animEffect transition="in" filter="fade">
                                      <p:cBhvr>
                                        <p:cTn id="33" dur="2000"/>
                                        <p:tgtEl>
                                          <p:spTgt spid="1044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
            <a:ext cx="8229600" cy="1283924"/>
          </a:xfrm>
        </p:spPr>
        <p:txBody>
          <a:bodyPr>
            <a:normAutofit fontScale="90000"/>
          </a:bodyPr>
          <a:lstStyle/>
          <a:p>
            <a:r>
              <a:rPr lang="en-US" sz="4000" dirty="0">
                <a:solidFill>
                  <a:srgbClr val="002060"/>
                </a:solidFill>
              </a:rPr>
              <a:t/>
            </a:r>
            <a:br>
              <a:rPr lang="en-US" sz="4000" dirty="0">
                <a:solidFill>
                  <a:srgbClr val="002060"/>
                </a:solidFill>
              </a:rPr>
            </a:br>
            <a:r>
              <a:rPr lang="en-US" sz="4000" b="1" dirty="0">
                <a:solidFill>
                  <a:srgbClr val="002060"/>
                </a:solidFill>
              </a:rPr>
              <a:t>3</a:t>
            </a:r>
            <a:r>
              <a:rPr lang="en-US" sz="4000" b="1" dirty="0" smtClean="0">
                <a:solidFill>
                  <a:srgbClr val="002060"/>
                </a:solidFill>
              </a:rPr>
              <a:t>. </a:t>
            </a:r>
            <a:r>
              <a:rPr lang="en-US" sz="4000" b="1" dirty="0">
                <a:solidFill>
                  <a:srgbClr val="002060"/>
                </a:solidFill>
              </a:rPr>
              <a:t>Data Import and Cleaning in R</a:t>
            </a:r>
            <a:r>
              <a:rPr lang="en-US" sz="4000" dirty="0">
                <a:solidFill>
                  <a:srgbClr val="002060"/>
                </a:solidFill>
              </a:rPr>
              <a:t/>
            </a:r>
            <a:br>
              <a:rPr lang="en-US" sz="4000" dirty="0">
                <a:solidFill>
                  <a:srgbClr val="002060"/>
                </a:solidFill>
              </a:rPr>
            </a:br>
            <a:r>
              <a:rPr lang="en-US" dirty="0">
                <a:solidFill>
                  <a:srgbClr val="002060"/>
                </a:solidFill>
              </a:rPr>
              <a:t>	</a:t>
            </a:r>
          </a:p>
        </p:txBody>
      </p:sp>
      <p:sp>
        <p:nvSpPr>
          <p:cNvPr id="5" name="Slide Number Placeholder 3"/>
          <p:cNvSpPr>
            <a:spLocks noGrp="1"/>
          </p:cNvSpPr>
          <p:nvPr>
            <p:ph type="sldNum" sz="quarter" idx="10"/>
          </p:nvPr>
        </p:nvSpPr>
        <p:spPr>
          <a:xfrm>
            <a:off x="6553200" y="6248400"/>
            <a:ext cx="1905000" cy="457200"/>
          </a:xfrm>
        </p:spPr>
        <p:txBody>
          <a:bodyPr/>
          <a:lstStyle/>
          <a:p>
            <a:pPr algn="ctr"/>
            <a:fld id="{5CCA4F2B-F66E-4A72-A9A7-ECD058B59B5A}" type="slidenum">
              <a:rPr lang="en-US" sz="1600">
                <a:solidFill>
                  <a:srgbClr val="002060"/>
                </a:solidFill>
              </a:rPr>
              <a:pPr algn="ctr"/>
              <a:t>6</a:t>
            </a:fld>
            <a:endParaRPr lang="en-US" sz="1600" dirty="0">
              <a:solidFill>
                <a:srgbClr val="002060"/>
              </a:solidFill>
            </a:endParaRPr>
          </a:p>
        </p:txBody>
      </p:sp>
      <p:sp>
        <p:nvSpPr>
          <p:cNvPr id="7" name="Rectangle 3"/>
          <p:cNvSpPr txBox="1">
            <a:spLocks noChangeArrowheads="1"/>
          </p:cNvSpPr>
          <p:nvPr/>
        </p:nvSpPr>
        <p:spPr>
          <a:xfrm>
            <a:off x="457200" y="1524000"/>
            <a:ext cx="8458200" cy="5105400"/>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lvl="1"/>
            <a:endParaRPr lang="en-US" sz="2000" kern="0" dirty="0">
              <a:solidFill>
                <a:srgbClr val="002060"/>
              </a:solidFill>
            </a:endParaRPr>
          </a:p>
          <a:p>
            <a:r>
              <a:rPr lang="en-US" sz="2000" kern="0" dirty="0" smtClean="0">
                <a:solidFill>
                  <a:srgbClr val="002060"/>
                </a:solidFill>
              </a:rPr>
              <a:t>The two data files were imported into R, converted into data frames.</a:t>
            </a:r>
          </a:p>
          <a:p>
            <a:pPr>
              <a:buNone/>
            </a:pPr>
            <a:endParaRPr lang="en-US" sz="2000" kern="0" dirty="0" smtClean="0">
              <a:solidFill>
                <a:srgbClr val="002060"/>
              </a:solidFill>
            </a:endParaRPr>
          </a:p>
          <a:p>
            <a:r>
              <a:rPr lang="en-US" sz="2000" kern="0" dirty="0" smtClean="0">
                <a:solidFill>
                  <a:srgbClr val="002060"/>
                </a:solidFill>
              </a:rPr>
              <a:t>These data frames were then filtered to include only Leukemia and Lung Cancer as the causes of death.</a:t>
            </a:r>
          </a:p>
          <a:p>
            <a:pPr>
              <a:buNone/>
            </a:pPr>
            <a:r>
              <a:rPr lang="en-US" sz="2000" kern="0" dirty="0" smtClean="0">
                <a:solidFill>
                  <a:srgbClr val="002060"/>
                </a:solidFill>
              </a:rPr>
              <a:t> </a:t>
            </a:r>
          </a:p>
          <a:p>
            <a:r>
              <a:rPr lang="en-US" sz="2000" kern="0" dirty="0" smtClean="0">
                <a:solidFill>
                  <a:srgbClr val="002060"/>
                </a:solidFill>
              </a:rPr>
              <a:t>Columns were re-arranged to place the ‘Cause of Death’ column at the end for ease of classification in </a:t>
            </a:r>
            <a:r>
              <a:rPr lang="en-US" sz="2000" kern="0" dirty="0" err="1" smtClean="0">
                <a:solidFill>
                  <a:srgbClr val="002060"/>
                </a:solidFill>
              </a:rPr>
              <a:t>Weka</a:t>
            </a:r>
            <a:r>
              <a:rPr lang="en-US" sz="2000" kern="0" dirty="0" smtClean="0">
                <a:solidFill>
                  <a:srgbClr val="002060"/>
                </a:solidFill>
              </a:rPr>
              <a:t>.</a:t>
            </a:r>
          </a:p>
          <a:p>
            <a:pPr>
              <a:buNone/>
            </a:pPr>
            <a:endParaRPr lang="en-US" sz="2000" kern="0" dirty="0" smtClean="0">
              <a:solidFill>
                <a:srgbClr val="002060"/>
              </a:solidFill>
            </a:endParaRPr>
          </a:p>
          <a:p>
            <a:r>
              <a:rPr lang="en-US" sz="2000" kern="0" dirty="0" smtClean="0">
                <a:solidFill>
                  <a:srgbClr val="002060"/>
                </a:solidFill>
              </a:rPr>
              <a:t>The cleaned data frames were then were written into CSV files, replacing all missing numeric values with zero.</a:t>
            </a:r>
          </a:p>
          <a:p>
            <a:pPr>
              <a:buNone/>
            </a:pPr>
            <a:endParaRPr lang="en-US" sz="2000" kern="0" dirty="0" smtClean="0">
              <a:solidFill>
                <a:srgbClr val="002060"/>
              </a:solidFill>
            </a:endParaRPr>
          </a:p>
          <a:p>
            <a:r>
              <a:rPr lang="en-US" sz="2000" kern="0" dirty="0" smtClean="0">
                <a:solidFill>
                  <a:srgbClr val="002060"/>
                </a:solidFill>
              </a:rPr>
              <a:t>The CSV files were in turn loaded into </a:t>
            </a:r>
            <a:r>
              <a:rPr lang="en-US" sz="2000" kern="0" dirty="0" err="1" smtClean="0">
                <a:solidFill>
                  <a:srgbClr val="002060"/>
                </a:solidFill>
              </a:rPr>
              <a:t>Weka</a:t>
            </a:r>
            <a:r>
              <a:rPr lang="en-US" sz="2000" kern="0" dirty="0" smtClean="0">
                <a:solidFill>
                  <a:srgbClr val="002060"/>
                </a:solidFill>
              </a:rPr>
              <a:t>, and saved as .</a:t>
            </a:r>
            <a:r>
              <a:rPr lang="en-US" sz="2000" kern="0" dirty="0" err="1" smtClean="0">
                <a:solidFill>
                  <a:srgbClr val="002060"/>
                </a:solidFill>
              </a:rPr>
              <a:t>arff</a:t>
            </a:r>
            <a:r>
              <a:rPr lang="en-US" sz="2000" kern="0" dirty="0" smtClean="0">
                <a:solidFill>
                  <a:srgbClr val="002060"/>
                </a:solidFill>
              </a:rPr>
              <a:t> files.</a:t>
            </a:r>
          </a:p>
          <a:p>
            <a:pPr>
              <a:buNone/>
            </a:pPr>
            <a:endParaRPr lang="en-US" sz="2000" kern="0" dirty="0" smtClean="0">
              <a:solidFill>
                <a:srgbClr val="002060"/>
              </a:solidFill>
            </a:endParaRPr>
          </a:p>
          <a:p>
            <a:r>
              <a:rPr lang="en-US" sz="2000" kern="0" dirty="0" smtClean="0">
                <a:solidFill>
                  <a:srgbClr val="002060"/>
                </a:solidFill>
              </a:rPr>
              <a:t>All subsequent pre-processing was done in </a:t>
            </a:r>
            <a:r>
              <a:rPr lang="en-US" sz="2000" kern="0" dirty="0" err="1" smtClean="0">
                <a:solidFill>
                  <a:srgbClr val="002060"/>
                </a:solidFill>
              </a:rPr>
              <a:t>Weka</a:t>
            </a:r>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0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20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fade">
                                      <p:cBhvr>
                                        <p:cTn id="32" dur="2000"/>
                                        <p:tgtEl>
                                          <p:spTgt spid="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fade">
                                      <p:cBhvr>
                                        <p:cTn id="37" dur="20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304800" y="0"/>
            <a:ext cx="8610600" cy="990600"/>
          </a:xfrm>
        </p:spPr>
        <p:txBody>
          <a:bodyPr>
            <a:normAutofit fontScale="90000"/>
          </a:bodyPr>
          <a:lstStyle/>
          <a:p>
            <a:pPr marL="342900" lvl="0" indent="-342900">
              <a:defRPr/>
            </a:pPr>
            <a:r>
              <a:rPr lang="en-US" sz="4000" b="1" dirty="0">
                <a:solidFill>
                  <a:srgbClr val="002060"/>
                </a:solidFill>
              </a:rPr>
              <a:t>4</a:t>
            </a:r>
            <a:r>
              <a:rPr lang="en-US" sz="4000" b="1" dirty="0" smtClean="0">
                <a:solidFill>
                  <a:srgbClr val="002060"/>
                </a:solidFill>
              </a:rPr>
              <a:t>. Classification  </a:t>
            </a:r>
            <a:r>
              <a:rPr lang="en-US" b="1" dirty="0">
                <a:solidFill>
                  <a:srgbClr val="002060"/>
                </a:solidFill>
              </a:rPr>
              <a:t/>
            </a:r>
            <a:br>
              <a:rPr lang="en-US" b="1" dirty="0">
                <a:solidFill>
                  <a:srgbClr val="002060"/>
                </a:solidFill>
              </a:rPr>
            </a:br>
            <a:r>
              <a:rPr lang="en-US" b="1" dirty="0">
                <a:solidFill>
                  <a:srgbClr val="002060"/>
                </a:solidFill>
              </a:rPr>
              <a:t>	</a:t>
            </a:r>
          </a:p>
        </p:txBody>
      </p:sp>
      <p:sp>
        <p:nvSpPr>
          <p:cNvPr id="7" name="Rectangle 3"/>
          <p:cNvSpPr txBox="1">
            <a:spLocks noChangeArrowheads="1"/>
          </p:cNvSpPr>
          <p:nvPr/>
        </p:nvSpPr>
        <p:spPr>
          <a:xfrm>
            <a:off x="304800" y="1524000"/>
            <a:ext cx="8610600" cy="4495800"/>
          </a:xfrm>
          <a:prstGeom prst="rect">
            <a:avLst/>
          </a:prstGeom>
        </p:spPr>
        <p:txBody>
          <a:bodyPr>
            <a:normAutofit/>
          </a:bodyPr>
          <a:lstStyle/>
          <a:p>
            <a:pPr marL="285750" indent="-285750">
              <a:buFontTx/>
              <a:buChar char="–"/>
              <a:defRPr/>
            </a:pPr>
            <a:endParaRPr kumimoji="0" lang="en-US" sz="2400" b="0" i="0" u="none" strike="noStrike" kern="0" cap="none" spc="0" normalizeH="0" baseline="0" noProof="0" dirty="0">
              <a:ln>
                <a:noFill/>
              </a:ln>
              <a:solidFill>
                <a:srgbClr val="002060"/>
              </a:solidFill>
              <a:effectLst/>
              <a:uLnTx/>
              <a:uFillTx/>
              <a:latin typeface="+mn-lt"/>
            </a:endParaRPr>
          </a:p>
        </p:txBody>
      </p:sp>
      <p:sp>
        <p:nvSpPr>
          <p:cNvPr id="5" name="Rectangle 3"/>
          <p:cNvSpPr txBox="1">
            <a:spLocks noChangeArrowheads="1"/>
          </p:cNvSpPr>
          <p:nvPr/>
        </p:nvSpPr>
        <p:spPr>
          <a:xfrm>
            <a:off x="457200" y="1371600"/>
            <a:ext cx="8458200" cy="2057400"/>
          </a:xfrm>
          <a:prstGeom prst="rect">
            <a:avLst/>
          </a:prstGeom>
        </p:spPr>
        <p:txBody>
          <a:bodyPr>
            <a:normAutofit/>
          </a:bodyPr>
          <a:lstStyle/>
          <a:p>
            <a:pPr marL="285750" indent="-285750"/>
            <a:endParaRPr kumimoji="0" lang="en-US" sz="2000" b="0" i="0" u="none" strike="noStrike" kern="0" cap="none" spc="0" normalizeH="0" baseline="0" noProof="0" dirty="0">
              <a:ln>
                <a:noFill/>
              </a:ln>
              <a:solidFill>
                <a:srgbClr val="002060"/>
              </a:solidFill>
              <a:effectLst/>
              <a:uLnTx/>
              <a:uFillTx/>
              <a:latin typeface="+mn-lt"/>
            </a:endParaRPr>
          </a:p>
        </p:txBody>
      </p:sp>
      <p:sp>
        <p:nvSpPr>
          <p:cNvPr id="22" name="Rectangle 3"/>
          <p:cNvSpPr txBox="1">
            <a:spLocks noChangeArrowheads="1"/>
          </p:cNvSpPr>
          <p:nvPr/>
        </p:nvSpPr>
        <p:spPr>
          <a:xfrm>
            <a:off x="457200" y="1219200"/>
            <a:ext cx="8458200" cy="5562600"/>
          </a:xfrm>
          <a:prstGeom prst="rect">
            <a:avLst/>
          </a:prstGeom>
        </p:spPr>
        <p:txBody>
          <a:bodyPr>
            <a:normAutofit lnSpcReduction="10000"/>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marL="57150" indent="0">
              <a:buNone/>
            </a:pPr>
            <a:r>
              <a:rPr lang="en-US" sz="2000" kern="0" dirty="0" smtClean="0">
                <a:solidFill>
                  <a:srgbClr val="002060"/>
                </a:solidFill>
              </a:rPr>
              <a:t>Training Data – Selected 1950-1972 Dataset for training each classification algorithms owing to two reasons: </a:t>
            </a:r>
          </a:p>
          <a:p>
            <a:pPr marL="857250" lvl="2" indent="0"/>
            <a:r>
              <a:rPr lang="en-US" sz="2000" kern="0" dirty="0" smtClean="0">
                <a:solidFill>
                  <a:srgbClr val="002060"/>
                </a:solidFill>
              </a:rPr>
              <a:t>  Primarily this dataset had a manageable number of records (3281) . </a:t>
            </a:r>
          </a:p>
          <a:p>
            <a:pPr marL="857250" lvl="2" indent="0"/>
            <a:r>
              <a:rPr lang="en-US" sz="2000" kern="0" dirty="0" smtClean="0">
                <a:solidFill>
                  <a:srgbClr val="002060"/>
                </a:solidFill>
              </a:rPr>
              <a:t>  Selection based on chronological order, since the test data was </a:t>
            </a:r>
          </a:p>
          <a:p>
            <a:pPr marL="857250" lvl="2" indent="0">
              <a:buNone/>
            </a:pPr>
            <a:r>
              <a:rPr lang="en-US" sz="2000" kern="0" dirty="0" smtClean="0">
                <a:solidFill>
                  <a:srgbClr val="002060"/>
                </a:solidFill>
              </a:rPr>
              <a:t>     newer (1968 to 2008) while the training data was from 1955 to 1972</a:t>
            </a:r>
          </a:p>
          <a:p>
            <a:pPr marL="857250" lvl="2" indent="0">
              <a:buNone/>
            </a:pPr>
            <a:endParaRPr lang="en-US" sz="2000" kern="0" dirty="0" smtClean="0">
              <a:solidFill>
                <a:srgbClr val="002060"/>
              </a:solidFill>
            </a:endParaRPr>
          </a:p>
          <a:p>
            <a:pPr marL="57150" indent="0">
              <a:buNone/>
            </a:pPr>
            <a:r>
              <a:rPr lang="en-US" sz="2000" kern="0" dirty="0" smtClean="0">
                <a:solidFill>
                  <a:srgbClr val="002060"/>
                </a:solidFill>
              </a:rPr>
              <a:t>Algorithms </a:t>
            </a:r>
          </a:p>
          <a:p>
            <a:pPr marL="857250" lvl="2" indent="0"/>
            <a:r>
              <a:rPr lang="en-US" sz="2000" kern="0" dirty="0" smtClean="0">
                <a:solidFill>
                  <a:srgbClr val="002060"/>
                </a:solidFill>
              </a:rPr>
              <a:t>   Naïve </a:t>
            </a:r>
            <a:r>
              <a:rPr lang="en-US" sz="2000" kern="0" dirty="0" err="1" smtClean="0">
                <a:solidFill>
                  <a:srgbClr val="002060"/>
                </a:solidFill>
              </a:rPr>
              <a:t>Bayes</a:t>
            </a:r>
            <a:endParaRPr lang="en-US" sz="2000" kern="0" dirty="0" smtClean="0">
              <a:solidFill>
                <a:srgbClr val="002060"/>
              </a:solidFill>
            </a:endParaRPr>
          </a:p>
          <a:p>
            <a:pPr marL="857250" lvl="2" indent="0"/>
            <a:r>
              <a:rPr lang="en-US" sz="2000" kern="0" dirty="0" smtClean="0">
                <a:solidFill>
                  <a:srgbClr val="002060"/>
                </a:solidFill>
              </a:rPr>
              <a:t>   AdaBoostM1</a:t>
            </a:r>
          </a:p>
          <a:p>
            <a:pPr marL="857250" lvl="2" indent="0"/>
            <a:r>
              <a:rPr lang="en-US" sz="2000" kern="0" dirty="0" smtClean="0">
                <a:solidFill>
                  <a:srgbClr val="002060"/>
                </a:solidFill>
              </a:rPr>
              <a:t>   </a:t>
            </a:r>
            <a:r>
              <a:rPr lang="en-US" sz="2000" kern="0" dirty="0" err="1" smtClean="0">
                <a:solidFill>
                  <a:srgbClr val="002060"/>
                </a:solidFill>
              </a:rPr>
              <a:t>DecisionTable</a:t>
            </a:r>
            <a:endParaRPr lang="en-US" sz="2000" kern="0" dirty="0" smtClean="0">
              <a:solidFill>
                <a:srgbClr val="002060"/>
              </a:solidFill>
            </a:endParaRPr>
          </a:p>
          <a:p>
            <a:pPr marL="857250" lvl="2" indent="0"/>
            <a:r>
              <a:rPr lang="en-US" sz="2000" kern="0" dirty="0" smtClean="0">
                <a:solidFill>
                  <a:srgbClr val="002060"/>
                </a:solidFill>
              </a:rPr>
              <a:t>   </a:t>
            </a:r>
            <a:r>
              <a:rPr lang="en-US" sz="2000" kern="0" dirty="0" err="1" smtClean="0">
                <a:solidFill>
                  <a:srgbClr val="002060"/>
                </a:solidFill>
              </a:rPr>
              <a:t>RandomForest</a:t>
            </a:r>
            <a:r>
              <a:rPr lang="en-US" sz="2000" kern="0" dirty="0" smtClean="0">
                <a:solidFill>
                  <a:srgbClr val="002060"/>
                </a:solidFill>
              </a:rPr>
              <a:t>	</a:t>
            </a:r>
          </a:p>
          <a:p>
            <a:pPr marL="857250" lvl="2" indent="0">
              <a:buNone/>
            </a:pPr>
            <a:endParaRPr lang="en-US" sz="2000" kern="0" dirty="0" smtClean="0">
              <a:solidFill>
                <a:srgbClr val="002060"/>
              </a:solidFill>
            </a:endParaRPr>
          </a:p>
          <a:p>
            <a:pPr marL="57150" indent="0">
              <a:buNone/>
            </a:pPr>
            <a:r>
              <a:rPr lang="en-US" sz="2000" kern="0" dirty="0" smtClean="0">
                <a:solidFill>
                  <a:srgbClr val="002060"/>
                </a:solidFill>
              </a:rPr>
              <a:t>Attribute Selection </a:t>
            </a:r>
          </a:p>
          <a:p>
            <a:pPr marL="857250" lvl="2" indent="0"/>
            <a:r>
              <a:rPr lang="en-US" sz="2000" kern="0" dirty="0" smtClean="0">
                <a:solidFill>
                  <a:srgbClr val="002060"/>
                </a:solidFill>
              </a:rPr>
              <a:t>   Correlation</a:t>
            </a:r>
          </a:p>
          <a:p>
            <a:pPr marL="857250" lvl="2" indent="0"/>
            <a:r>
              <a:rPr lang="en-US" sz="2000" kern="0" dirty="0" smtClean="0">
                <a:solidFill>
                  <a:srgbClr val="002060"/>
                </a:solidFill>
              </a:rPr>
              <a:t>   </a:t>
            </a:r>
            <a:r>
              <a:rPr lang="en-US" sz="2000" kern="0" dirty="0" err="1" smtClean="0">
                <a:solidFill>
                  <a:srgbClr val="002060"/>
                </a:solidFill>
              </a:rPr>
              <a:t>GainRatio</a:t>
            </a:r>
            <a:endParaRPr lang="en-US" sz="2000" kern="0" dirty="0" smtClean="0">
              <a:solidFill>
                <a:srgbClr val="002060"/>
              </a:solidFill>
            </a:endParaRPr>
          </a:p>
          <a:p>
            <a:pPr marL="857250" lvl="2" indent="0"/>
            <a:r>
              <a:rPr lang="en-US" sz="2000" kern="0" dirty="0" smtClean="0">
                <a:solidFill>
                  <a:srgbClr val="002060"/>
                </a:solidFill>
              </a:rPr>
              <a:t>   </a:t>
            </a:r>
            <a:r>
              <a:rPr lang="en-US" sz="2000" kern="0" dirty="0" err="1" smtClean="0">
                <a:solidFill>
                  <a:srgbClr val="002060"/>
                </a:solidFill>
              </a:rPr>
              <a:t>InfoGain</a:t>
            </a:r>
            <a:endParaRPr lang="en-US" sz="2000" kern="0" dirty="0" smtClean="0">
              <a:solidFill>
                <a:srgbClr val="002060"/>
              </a:solidFill>
            </a:endParaRPr>
          </a:p>
          <a:p>
            <a:pPr marL="857250" lvl="2" indent="0"/>
            <a:r>
              <a:rPr lang="en-US" sz="2000" kern="0" dirty="0" smtClean="0">
                <a:solidFill>
                  <a:srgbClr val="002060"/>
                </a:solidFill>
              </a:rPr>
              <a:t>   Wrapper - </a:t>
            </a:r>
            <a:r>
              <a:rPr lang="en-US" sz="2000" kern="0" dirty="0" err="1" smtClean="0">
                <a:solidFill>
                  <a:srgbClr val="002060"/>
                </a:solidFill>
              </a:rPr>
              <a:t>GreedyStepWise</a:t>
            </a:r>
            <a:endParaRPr lang="en-US" sz="2000" kern="0" dirty="0" smtClean="0">
              <a:solidFill>
                <a:srgbClr val="002060"/>
              </a:solidFill>
            </a:endParaRPr>
          </a:p>
          <a:p>
            <a:pPr marL="857250" lvl="2" indent="0"/>
            <a:r>
              <a:rPr lang="en-US" sz="2000" kern="0" dirty="0" smtClean="0">
                <a:solidFill>
                  <a:srgbClr val="002060"/>
                </a:solidFill>
              </a:rPr>
              <a:t>   </a:t>
            </a:r>
            <a:r>
              <a:rPr lang="en-US" sz="2000" kern="0" dirty="0" err="1" smtClean="0">
                <a:solidFill>
                  <a:srgbClr val="002060"/>
                </a:solidFill>
              </a:rPr>
              <a:t>ReliefAttributeEval</a:t>
            </a:r>
            <a:endParaRPr lang="en-US" sz="2000" kern="0" dirty="0" smtClean="0">
              <a:solidFill>
                <a:srgbClr val="002060"/>
              </a:solidFill>
            </a:endParaRPr>
          </a:p>
          <a:p>
            <a:pPr marL="57150" indent="0">
              <a:buNone/>
            </a:pPr>
            <a:endParaRPr lang="en-US" sz="2000" kern="0" dirty="0">
              <a:solidFill>
                <a:srgbClr val="002060"/>
              </a:solidFill>
            </a:endParaRPr>
          </a:p>
          <a:p>
            <a:pPr marL="0" indent="0">
              <a:buNone/>
            </a:pPr>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304800" y="0"/>
            <a:ext cx="8610600" cy="990600"/>
          </a:xfrm>
        </p:spPr>
        <p:txBody>
          <a:bodyPr>
            <a:normAutofit fontScale="90000"/>
          </a:bodyPr>
          <a:lstStyle/>
          <a:p>
            <a:pPr marL="342900" lvl="0" indent="-342900">
              <a:defRPr/>
            </a:pP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5. Performance Comparison</a:t>
            </a:r>
            <a:r>
              <a:rPr lang="en-US" b="1" dirty="0">
                <a:solidFill>
                  <a:srgbClr val="002060"/>
                </a:solidFill>
              </a:rPr>
              <a:t/>
            </a:r>
            <a:br>
              <a:rPr lang="en-US" b="1" dirty="0">
                <a:solidFill>
                  <a:srgbClr val="002060"/>
                </a:solidFill>
              </a:rPr>
            </a:br>
            <a:r>
              <a:rPr lang="en-US" b="1" dirty="0">
                <a:solidFill>
                  <a:srgbClr val="002060"/>
                </a:solidFill>
              </a:rPr>
              <a:t>	</a:t>
            </a:r>
          </a:p>
        </p:txBody>
      </p:sp>
      <p:sp>
        <p:nvSpPr>
          <p:cNvPr id="7" name="Rectangle 3"/>
          <p:cNvSpPr txBox="1">
            <a:spLocks noChangeArrowheads="1"/>
          </p:cNvSpPr>
          <p:nvPr/>
        </p:nvSpPr>
        <p:spPr>
          <a:xfrm>
            <a:off x="304800" y="1524000"/>
            <a:ext cx="8610600" cy="4495800"/>
          </a:xfrm>
          <a:prstGeom prst="rect">
            <a:avLst/>
          </a:prstGeom>
        </p:spPr>
        <p:txBody>
          <a:bodyPr>
            <a:normAutofit/>
          </a:bodyPr>
          <a:lstStyle/>
          <a:p>
            <a:pPr marL="285750" indent="-285750">
              <a:buFontTx/>
              <a:buChar char="–"/>
              <a:defRPr/>
            </a:pPr>
            <a:endParaRPr kumimoji="0" lang="en-US" sz="2400" b="0" i="0" u="none" strike="noStrike" kern="0" cap="none" spc="0" normalizeH="0" baseline="0" noProof="0" dirty="0">
              <a:ln>
                <a:noFill/>
              </a:ln>
              <a:solidFill>
                <a:srgbClr val="002060"/>
              </a:solidFill>
              <a:effectLst/>
              <a:uLnTx/>
              <a:uFillTx/>
              <a:latin typeface="+mn-lt"/>
            </a:endParaRPr>
          </a:p>
        </p:txBody>
      </p:sp>
      <p:sp>
        <p:nvSpPr>
          <p:cNvPr id="5" name="Rectangle 3"/>
          <p:cNvSpPr txBox="1">
            <a:spLocks noChangeArrowheads="1"/>
          </p:cNvSpPr>
          <p:nvPr/>
        </p:nvSpPr>
        <p:spPr>
          <a:xfrm>
            <a:off x="457200" y="1371600"/>
            <a:ext cx="8458200" cy="2057400"/>
          </a:xfrm>
          <a:prstGeom prst="rect">
            <a:avLst/>
          </a:prstGeom>
        </p:spPr>
        <p:txBody>
          <a:bodyPr>
            <a:normAutofit/>
          </a:bodyPr>
          <a:lstStyle/>
          <a:p>
            <a:pPr marL="285750" indent="-285750"/>
            <a:endParaRPr kumimoji="0" lang="en-US" sz="2000" b="0" i="0" u="none" strike="noStrike" kern="0" cap="none" spc="0" normalizeH="0" baseline="0" noProof="0" dirty="0">
              <a:ln>
                <a:noFill/>
              </a:ln>
              <a:solidFill>
                <a:srgbClr val="002060"/>
              </a:solidFill>
              <a:effectLst/>
              <a:uLnTx/>
              <a:uFillTx/>
              <a:latin typeface="+mn-lt"/>
            </a:endParaRPr>
          </a:p>
        </p:txBody>
      </p:sp>
      <p:pic>
        <p:nvPicPr>
          <p:cNvPr id="19457" name="Picture 1"/>
          <p:cNvPicPr>
            <a:picLocks noChangeAspect="1" noChangeArrowheads="1"/>
          </p:cNvPicPr>
          <p:nvPr/>
        </p:nvPicPr>
        <p:blipFill>
          <a:blip r:embed="rId3" cstate="print"/>
          <a:srcRect/>
          <a:stretch>
            <a:fillRect/>
          </a:stretch>
        </p:blipFill>
        <p:spPr bwMode="auto">
          <a:xfrm>
            <a:off x="76200" y="1600201"/>
            <a:ext cx="8968608" cy="5105399"/>
          </a:xfrm>
          <a:prstGeom prst="rect">
            <a:avLst/>
          </a:prstGeom>
          <a:noFill/>
          <a:ln w="9525">
            <a:noFill/>
            <a:miter lim="800000"/>
            <a:headEnd/>
            <a:tailEnd/>
          </a:ln>
        </p:spPr>
      </p:pic>
    </p:spTree>
    <p:extLst>
      <p:ext uri="{BB962C8B-B14F-4D97-AF65-F5344CB8AC3E}">
        <p14:creationId xmlns="" xmlns:p14="http://schemas.microsoft.com/office/powerpoint/2010/main" val="3958947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304800" y="0"/>
            <a:ext cx="8610600" cy="1143000"/>
          </a:xfrm>
        </p:spPr>
        <p:txBody>
          <a:bodyPr>
            <a:normAutofit fontScale="90000"/>
          </a:bodyPr>
          <a:lstStyle/>
          <a:p>
            <a:pPr marL="342900" lvl="0" indent="-342900">
              <a:defRPr/>
            </a:pPr>
            <a:r>
              <a:rPr lang="en-US" sz="4000" b="1" dirty="0" smtClean="0">
                <a:solidFill>
                  <a:srgbClr val="002060"/>
                </a:solidFill>
              </a:rPr>
              <a:t>6. Conclusion</a:t>
            </a:r>
            <a:r>
              <a:rPr lang="en-US" b="1" dirty="0">
                <a:solidFill>
                  <a:srgbClr val="002060"/>
                </a:solidFill>
              </a:rPr>
              <a:t/>
            </a:r>
            <a:br>
              <a:rPr lang="en-US" b="1" dirty="0">
                <a:solidFill>
                  <a:srgbClr val="002060"/>
                </a:solidFill>
              </a:rPr>
            </a:br>
            <a:r>
              <a:rPr lang="en-US" b="1" dirty="0">
                <a:solidFill>
                  <a:srgbClr val="002060"/>
                </a:solidFill>
              </a:rPr>
              <a:t>	</a:t>
            </a:r>
          </a:p>
        </p:txBody>
      </p:sp>
      <p:sp>
        <p:nvSpPr>
          <p:cNvPr id="7" name="Rectangle 3"/>
          <p:cNvSpPr txBox="1">
            <a:spLocks noChangeArrowheads="1"/>
          </p:cNvSpPr>
          <p:nvPr/>
        </p:nvSpPr>
        <p:spPr>
          <a:xfrm>
            <a:off x="304800" y="1524000"/>
            <a:ext cx="8610600" cy="4495800"/>
          </a:xfrm>
          <a:prstGeom prst="rect">
            <a:avLst/>
          </a:prstGeom>
        </p:spPr>
        <p:txBody>
          <a:bodyPr>
            <a:normAutofit/>
          </a:bodyPr>
          <a:lstStyle/>
          <a:p>
            <a:pPr marL="285750" indent="-285750">
              <a:buFontTx/>
              <a:buChar char="–"/>
              <a:defRPr/>
            </a:pPr>
            <a:endParaRPr kumimoji="0" lang="en-US" sz="2400" b="0" i="0" u="none" strike="noStrike" kern="0" cap="none" spc="0" normalizeH="0" baseline="0" noProof="0" dirty="0">
              <a:ln>
                <a:noFill/>
              </a:ln>
              <a:solidFill>
                <a:srgbClr val="002060"/>
              </a:solidFill>
              <a:effectLst/>
              <a:uLnTx/>
              <a:uFillTx/>
              <a:latin typeface="+mn-lt"/>
            </a:endParaRPr>
          </a:p>
        </p:txBody>
      </p:sp>
      <p:sp>
        <p:nvSpPr>
          <p:cNvPr id="5" name="Rectangle 3"/>
          <p:cNvSpPr txBox="1">
            <a:spLocks noChangeArrowheads="1"/>
          </p:cNvSpPr>
          <p:nvPr/>
        </p:nvSpPr>
        <p:spPr>
          <a:xfrm>
            <a:off x="457200" y="1371600"/>
            <a:ext cx="8458200" cy="2057400"/>
          </a:xfrm>
          <a:prstGeom prst="rect">
            <a:avLst/>
          </a:prstGeom>
        </p:spPr>
        <p:txBody>
          <a:bodyPr>
            <a:normAutofit/>
          </a:bodyPr>
          <a:lstStyle/>
          <a:p>
            <a:pPr marL="285750" indent="-285750"/>
            <a:endParaRPr kumimoji="0" lang="en-US" sz="2000" b="0" i="0" u="none" strike="noStrike" kern="0" cap="none" spc="0" normalizeH="0" baseline="0" noProof="0" dirty="0">
              <a:ln>
                <a:noFill/>
              </a:ln>
              <a:solidFill>
                <a:srgbClr val="002060"/>
              </a:solidFill>
              <a:effectLst/>
              <a:uLnTx/>
              <a:uFillTx/>
              <a:latin typeface="+mn-lt"/>
            </a:endParaRPr>
          </a:p>
        </p:txBody>
      </p:sp>
      <p:sp>
        <p:nvSpPr>
          <p:cNvPr id="22" name="Rectangle 3"/>
          <p:cNvSpPr txBox="1">
            <a:spLocks noChangeArrowheads="1"/>
          </p:cNvSpPr>
          <p:nvPr/>
        </p:nvSpPr>
        <p:spPr>
          <a:xfrm>
            <a:off x="457200" y="1524000"/>
            <a:ext cx="8458200" cy="5257800"/>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marL="914400" lvl="1" indent="-457200">
              <a:buFont typeface="+mj-lt"/>
              <a:buAutoNum type="arabicPeriod"/>
            </a:pPr>
            <a:r>
              <a:rPr lang="en-US" sz="2000" kern="0" dirty="0" smtClean="0">
                <a:solidFill>
                  <a:srgbClr val="002060"/>
                </a:solidFill>
              </a:rPr>
              <a:t>AdaBoostM1, with Relief and </a:t>
            </a:r>
            <a:r>
              <a:rPr lang="en-US" sz="2000" kern="0" dirty="0" err="1" smtClean="0">
                <a:solidFill>
                  <a:srgbClr val="002060"/>
                </a:solidFill>
              </a:rPr>
              <a:t>InfoGain</a:t>
            </a:r>
            <a:r>
              <a:rPr lang="en-US" sz="2000" kern="0" dirty="0" smtClean="0">
                <a:solidFill>
                  <a:srgbClr val="002060"/>
                </a:solidFill>
              </a:rPr>
              <a:t> attribute Selectors give the best FP and ROC.</a:t>
            </a:r>
          </a:p>
          <a:p>
            <a:pPr marL="914400" lvl="1" indent="-457200">
              <a:buFont typeface="+mj-lt"/>
              <a:buAutoNum type="arabicPeriod"/>
            </a:pPr>
            <a:r>
              <a:rPr lang="en-US" sz="2000" kern="0" dirty="0" smtClean="0">
                <a:solidFill>
                  <a:srgbClr val="002060"/>
                </a:solidFill>
              </a:rPr>
              <a:t>The models can classify Lung Cancer and Leukemia with a reasonable level of accuracy.</a:t>
            </a:r>
          </a:p>
          <a:p>
            <a:pPr marL="914400" lvl="1" indent="-457200">
              <a:buFont typeface="+mj-lt"/>
              <a:buAutoNum type="arabicPeriod"/>
            </a:pPr>
            <a:r>
              <a:rPr lang="en-US" sz="2000" kern="0" dirty="0" smtClean="0">
                <a:solidFill>
                  <a:srgbClr val="002060"/>
                </a:solidFill>
              </a:rPr>
              <a:t>This is because the data set provides age at death. There are 26 age groups and usually Lung Cancer affects mostly people who are old enough to start smoking and be susceptible to other carcinogenic substances.</a:t>
            </a:r>
          </a:p>
          <a:p>
            <a:pPr marL="914400" lvl="1" indent="-457200">
              <a:buFont typeface="+mj-lt"/>
              <a:buAutoNum type="arabicPeriod"/>
            </a:pPr>
            <a:r>
              <a:rPr lang="en-US" sz="2000" kern="0" dirty="0" smtClean="0">
                <a:solidFill>
                  <a:srgbClr val="002060"/>
                </a:solidFill>
              </a:rPr>
              <a:t>The objective was to see if these classification algorithms could detect the patterns which are understood when looking at cause of death and age at death. The algorithms clearly could predict with a reasonable degree of accuracy. </a:t>
            </a:r>
          </a:p>
          <a:p>
            <a:pPr marL="0" indent="0">
              <a:buNone/>
            </a:pPr>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a:p>
            <a:endParaRPr lang="en-US" sz="2000" kern="0" dirty="0">
              <a:solidFill>
                <a:srgbClr val="002060"/>
              </a:solidFill>
            </a:endParaRPr>
          </a:p>
        </p:txBody>
      </p:sp>
    </p:spTree>
    <p:extLst>
      <p:ext uri="{BB962C8B-B14F-4D97-AF65-F5344CB8AC3E}">
        <p14:creationId xmlns="" xmlns:p14="http://schemas.microsoft.com/office/powerpoint/2010/main" val="3166317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DesignTemplate</Template>
  <TotalTime>0</TotalTime>
  <Words>606</Words>
  <Application>Microsoft Office PowerPoint</Application>
  <PresentationFormat>On-screen Show (4:3)</PresentationFormat>
  <Paragraphs>98</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DesignTemplate</vt:lpstr>
      <vt:lpstr>Harris Sainulabdeen BU MET CS699 Spring 2017</vt:lpstr>
      <vt:lpstr>Slide 2</vt:lpstr>
      <vt:lpstr>Slide 3</vt:lpstr>
      <vt:lpstr>Slide 4</vt:lpstr>
      <vt:lpstr>2. Dataset Background </vt:lpstr>
      <vt:lpstr> 3. Data Import and Cleaning in R  </vt:lpstr>
      <vt:lpstr>4. Classification    </vt:lpstr>
      <vt:lpstr>       5. Performance Comparison  </vt:lpstr>
      <vt:lpstr>6. Conclusion  </vt:lpstr>
      <vt:lpstr>7. Questions and Answers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2015-12-05T16:14:55Z</dcterms:created>
  <dcterms:modified xsi:type="dcterms:W3CDTF">2017-04-20T23:30:05Z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