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0" r:id="rId6"/>
    <p:sldId id="285" r:id="rId7"/>
    <p:sldId id="261" r:id="rId8"/>
    <p:sldId id="289" r:id="rId9"/>
    <p:sldId id="291" r:id="rId10"/>
    <p:sldId id="290" r:id="rId11"/>
    <p:sldId id="293" r:id="rId12"/>
    <p:sldId id="292" r:id="rId13"/>
    <p:sldId id="294" r:id="rId14"/>
    <p:sldId id="295" r:id="rId15"/>
    <p:sldId id="296" r:id="rId16"/>
    <p:sldId id="29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7638" autoAdjust="0"/>
  </p:normalViewPr>
  <p:slideViewPr>
    <p:cSldViewPr>
      <p:cViewPr varScale="1">
        <p:scale>
          <a:sx n="63" d="100"/>
          <a:sy n="63" d="100"/>
        </p:scale>
        <p:origin x="954" y="8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8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5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F8EE3B-E648-4FC7-9DB6-0EE89BAEB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0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8/1/2016</a:t>
            </a:fld>
            <a:endParaRPr lang="en-U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/blog/2016/06/beyond-delegates-and-polls-using-data-tell-election-s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2060"/>
                </a:solidFill>
              </a:rPr>
              <a:t>Harris Sainulabdeen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BU MET CS544 Summer 2016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52400" y="304800"/>
            <a:ext cx="88392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b="1" kern="0" dirty="0">
              <a:solidFill>
                <a:srgbClr val="3E3E5C"/>
              </a:solidFill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3E3E5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544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>
                <a:solidFill>
                  <a:srgbClr val="3E3E5C"/>
                </a:solidFill>
                <a:latin typeface="Arial"/>
                <a:ea typeface="+mj-ea"/>
                <a:cs typeface="+mj-cs"/>
              </a:rPr>
              <a:t>Final Project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b="1" kern="0" dirty="0">
              <a:solidFill>
                <a:srgbClr val="3E3E5C"/>
              </a:solidFill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>
                <a:solidFill>
                  <a:srgbClr val="3E3E5C"/>
                </a:solidFill>
                <a:latin typeface="Arial"/>
                <a:ea typeface="+mj-ea"/>
                <a:cs typeface="+mj-cs"/>
              </a:rPr>
              <a:t>Analysis of Primary Election Candidate Spending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b="1" kern="0" dirty="0">
              <a:solidFill>
                <a:srgbClr val="3E3E5C"/>
              </a:solidFill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3E3E5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1</a:t>
            </a:fld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67640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rgbClr val="002060"/>
                </a:solidFill>
              </a:rPr>
              <a:t>3. Analysis of Categorical and Numerical Data -5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205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8600" y="1523999"/>
            <a:ext cx="8610600" cy="522733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457200" lvl="1" indent="0">
              <a:buNone/>
            </a:pPr>
            <a:r>
              <a:rPr lang="en-US" sz="2000" kern="0" dirty="0">
                <a:solidFill>
                  <a:srgbClr val="002060"/>
                </a:solidFill>
              </a:rPr>
              <a:t>Boxplot for the number of transactions. While the mean of number of transactions is 3499.5, Clinton’s number of transaction is truly an outlier at 47899.</a:t>
            </a:r>
          </a:p>
          <a:p>
            <a:pPr marL="0" indent="0">
              <a:buNone/>
            </a:pPr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590800"/>
            <a:ext cx="899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27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8610600" cy="64007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4. Normal Distribution -1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14935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8600" y="914401"/>
            <a:ext cx="8686800" cy="58369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457200" lvl="1" indent="0">
              <a:buNone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The Presidential Candidate Spending dataset has a normal distribution. Here, let us compare the normal distribution for Sanders, Clinton and all candidates. </a:t>
            </a: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           While Clinton’s average transaction amount as well as Standard Deviation  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           follows the general trend, Sanders’ numbers show bigger variance. </a:t>
            </a: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Top 5  transactions – by transaction amount	</a:t>
            </a: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96337"/>
              </p:ext>
            </p:extLst>
          </p:nvPr>
        </p:nvGraphicFramePr>
        <p:xfrm>
          <a:off x="762000" y="1940560"/>
          <a:ext cx="7696200" cy="1107440"/>
        </p:xfrm>
        <a:graphic>
          <a:graphicData uri="http://schemas.openxmlformats.org/drawingml/2006/table">
            <a:tbl>
              <a:tblPr firstRow="1" bandRow="1"/>
              <a:tblGrid>
                <a:gridCol w="2308860">
                  <a:extLst>
                    <a:ext uri="{9D8B030D-6E8A-4147-A177-3AD203B41FA5}">
                      <a16:colId xmlns:a16="http://schemas.microsoft.com/office/drawing/2014/main" val="3853003394"/>
                    </a:ext>
                  </a:extLst>
                </a:gridCol>
                <a:gridCol w="1795780">
                  <a:extLst>
                    <a:ext uri="{9D8B030D-6E8A-4147-A177-3AD203B41FA5}">
                      <a16:colId xmlns:a16="http://schemas.microsoft.com/office/drawing/2014/main" val="3858195551"/>
                    </a:ext>
                  </a:extLst>
                </a:gridCol>
                <a:gridCol w="1881293">
                  <a:extLst>
                    <a:ext uri="{9D8B030D-6E8A-4147-A177-3AD203B41FA5}">
                      <a16:colId xmlns:a16="http://schemas.microsoft.com/office/drawing/2014/main" val="162816040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4127396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 - Spending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Sanders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Clinton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2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9512.281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3245.984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4123.382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2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115104.5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47176.9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54125.72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506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43973"/>
              </p:ext>
            </p:extLst>
          </p:nvPr>
        </p:nvGraphicFramePr>
        <p:xfrm>
          <a:off x="1524000" y="3810000"/>
          <a:ext cx="6096000" cy="219456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33540400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82664271"/>
                    </a:ext>
                  </a:extLst>
                </a:gridCol>
              </a:tblGrid>
              <a:tr h="3090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Distribution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454867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Sanders, Bernard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6119501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89549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Sanders, Bernard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38018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Cruz, Rafael Edward 'Ted'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5116968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6785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Sanders, Bernard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4424744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64314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Sanders, Bernard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4096202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5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2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8610600" cy="64007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4. Normal Distribution -2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8600" y="914401"/>
            <a:ext cx="8686800" cy="58369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457200" lvl="1" indent="0">
              <a:buNone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To expand further, comparing Clinton CDF and Sanders CDF with the entire CDF across all candidates, Clinton’s spend is more towards smaller transactions. </a:t>
            </a: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58946"/>
            <a:ext cx="8077200" cy="47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071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8610600" cy="64007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5. Central Limit Theorem - 1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8600" y="914401"/>
            <a:ext cx="8686800" cy="58369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05209"/>
            <a:ext cx="8437762" cy="46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9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8610600" cy="64007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5. Central Limit Theorem - 2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8600" y="914401"/>
            <a:ext cx="8686800" cy="58369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7800"/>
            <a:ext cx="6172200" cy="52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08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8610600" cy="64007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6. Confidence Intervals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14935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8600" y="914401"/>
            <a:ext cx="8686800" cy="58369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457200" lvl="1" indent="0">
              <a:buNone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The Confidence Intervals of the entire population mean is compared against various samples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06928"/>
              </p:ext>
            </p:extLst>
          </p:nvPr>
        </p:nvGraphicFramePr>
        <p:xfrm>
          <a:off x="381000" y="2590800"/>
          <a:ext cx="8382000" cy="2769279"/>
        </p:xfrm>
        <a:graphic>
          <a:graphicData uri="http://schemas.openxmlformats.org/drawingml/2006/table">
            <a:tbl>
              <a:tblPr firstRow="1" bandRow="1"/>
              <a:tblGrid>
                <a:gridCol w="1752600">
                  <a:extLst>
                    <a:ext uri="{9D8B030D-6E8A-4147-A177-3AD203B41FA5}">
                      <a16:colId xmlns:a16="http://schemas.microsoft.com/office/drawing/2014/main" val="131299107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50469298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4059531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03206218"/>
                    </a:ext>
                  </a:extLst>
                </a:gridCol>
              </a:tblGrid>
              <a:tr h="4006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Measure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All Candidates</a:t>
                      </a:r>
                    </a:p>
                    <a:p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Clinton</a:t>
                      </a:r>
                    </a:p>
                    <a:p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Sanders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081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4123.382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3245.984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9512.281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8130"/>
                  </a:ext>
                </a:extLst>
              </a:tr>
              <a:tr h="532446">
                <a:tc>
                  <a:txBody>
                    <a:bodyPr/>
                    <a:lstStyle/>
                    <a:p>
                      <a:r>
                        <a:rPr lang="en-US" sz="1600" dirty="0"/>
                        <a:t>SD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54125.72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47176.9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115104.5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94456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1600" dirty="0"/>
                        <a:t>80%</a:t>
                      </a:r>
                      <a:r>
                        <a:rPr lang="en-US" sz="1600" baseline="0" dirty="0"/>
                        <a:t> Confidence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-65241.53 - 73488.29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-57213.65 - 63705.62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-138000.09 - 157024.65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55022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1600" dirty="0"/>
                        <a:t>90% Confidence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-84905.51 - 93152.28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-74353.12 - 80845.09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-179817.80 - 198842.36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4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85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8. Questions and Answers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16</a:t>
            </a:fld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026" name="AutoShape 2" descr="Image result for q&amp;a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povhomevalue.com/wp-content/uploads/2015/10/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238375"/>
            <a:ext cx="4762500" cy="37814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2</a:t>
            </a:fld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228600"/>
            <a:ext cx="8610600" cy="6858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Introduction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1524000"/>
            <a:ext cx="8610600" cy="428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Objective </a:t>
            </a: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To present the analysis of publicly available data set containing information about the money spend by each of the 24 candidates in the primary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election campaign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. The cleaned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data set contains 159625 records spanning from August 2015 to February 2016.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Outcome</a:t>
            </a: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The data is analyzed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using R programming language, and found to confirm with Central Limit Theorem. Also, the analysis shows comparison of spending pattern of Clinton and Sanders campaigns.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04800" y="152400"/>
            <a:ext cx="8610600" cy="533400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Agenda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Dataset Background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Data Import and Cleaning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in 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Analysis of Categorical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and Numerical Data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kern="0" dirty="0">
                <a:solidFill>
                  <a:srgbClr val="002060"/>
                </a:solidFill>
              </a:rPr>
              <a:t>Normal Distribution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kern="0" dirty="0">
                <a:solidFill>
                  <a:srgbClr val="002060"/>
                </a:solidFill>
              </a:rPr>
              <a:t>Central Limit Theorem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kern="0" dirty="0">
                <a:solidFill>
                  <a:srgbClr val="002060"/>
                </a:solidFill>
              </a:rPr>
              <a:t>Confidence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3</a:t>
            </a:fld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9465"/>
            <a:ext cx="8229600" cy="55493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1. Dataset Background</a:t>
            </a:r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105400"/>
          </a:xfrm>
        </p:spPr>
        <p:txBody>
          <a:bodyPr>
            <a:normAutofit/>
          </a:bodyPr>
          <a:lstStyle/>
          <a:p>
            <a:pPr lvl="1"/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Presidential Candidate Spending data is available at Federal Election Commission.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There are 159925 records in the original dataset. However, the data after cleaning shows 159625 records for 24 candidates.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Some of the graphs derived out of this dataset is available at the </a:t>
            </a:r>
            <a:r>
              <a:rPr lang="en-US" sz="2000" dirty="0">
                <a:solidFill>
                  <a:srgbClr val="002060"/>
                </a:solidFill>
                <a:hlinkClick r:id="rId3"/>
              </a:rPr>
              <a:t>Tableau website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This fairly good sized dataset is selected due to the large number of records that is required to show conformity with the Central Limit Theorem.</a:t>
            </a: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4</a:t>
            </a:fld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128392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2. Data Import and Cleaning in R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5</a:t>
            </a:fld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524000"/>
            <a:ext cx="8458200" cy="5105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endParaRPr lang="en-US" sz="2000" kern="0" dirty="0">
              <a:solidFill>
                <a:srgbClr val="002060"/>
              </a:solidFill>
            </a:endParaRPr>
          </a:p>
          <a:p>
            <a:r>
              <a:rPr lang="en-US" sz="2000" kern="0" dirty="0">
                <a:solidFill>
                  <a:srgbClr val="002060"/>
                </a:solidFill>
              </a:rPr>
              <a:t>Presidential Candidate Spending dataset is a CSV file. Used </a:t>
            </a:r>
            <a:r>
              <a:rPr lang="en-US" sz="2000" kern="0" dirty="0" err="1">
                <a:solidFill>
                  <a:srgbClr val="002060"/>
                </a:solidFill>
              </a:rPr>
              <a:t>readcsv</a:t>
            </a:r>
            <a:r>
              <a:rPr lang="en-US" sz="2000" kern="0" dirty="0">
                <a:solidFill>
                  <a:srgbClr val="002060"/>
                </a:solidFill>
              </a:rPr>
              <a:t> function to import the dataset. read.csv(file='2016_presidential_candidate_expenditures.csv', header=TRUE)</a:t>
            </a:r>
          </a:p>
          <a:p>
            <a:r>
              <a:rPr lang="en-US" sz="2000" kern="0" dirty="0">
                <a:solidFill>
                  <a:srgbClr val="002060"/>
                </a:solidFill>
              </a:rPr>
              <a:t>The headers of the data frame were then changed to add meaningful column headers, using </a:t>
            </a:r>
            <a:r>
              <a:rPr lang="en-US" sz="2000" kern="0" dirty="0" err="1">
                <a:solidFill>
                  <a:srgbClr val="002060"/>
                </a:solidFill>
              </a:rPr>
              <a:t>colnames</a:t>
            </a:r>
            <a:endParaRPr lang="en-US" sz="2000" kern="0" dirty="0">
              <a:solidFill>
                <a:srgbClr val="002060"/>
              </a:solidFill>
            </a:endParaRPr>
          </a:p>
          <a:p>
            <a:r>
              <a:rPr lang="en-US" sz="2000" kern="0" dirty="0">
                <a:solidFill>
                  <a:srgbClr val="002060"/>
                </a:solidFill>
              </a:rPr>
              <a:t>The original dataset did not have information about candidate’s political affiliation. This was corrected first using subset to split the data frame and adding political affiliation, and then using </a:t>
            </a:r>
            <a:r>
              <a:rPr lang="en-US" sz="2000" kern="0" dirty="0" err="1">
                <a:solidFill>
                  <a:srgbClr val="002060"/>
                </a:solidFill>
              </a:rPr>
              <a:t>rbind</a:t>
            </a:r>
            <a:r>
              <a:rPr lang="en-US" sz="2000" kern="0" dirty="0">
                <a:solidFill>
                  <a:srgbClr val="002060"/>
                </a:solidFill>
              </a:rPr>
              <a:t> to combine the split data frames back to the original size.</a:t>
            </a: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67640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rgbClr val="002060"/>
                </a:solidFill>
              </a:rPr>
              <a:t>3. Analysis of Categorical and Numerical Data-1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205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524000"/>
            <a:ext cx="8458200" cy="5105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457200" lvl="1" indent="0">
              <a:buNone/>
            </a:pPr>
            <a:r>
              <a:rPr lang="en-US" sz="2000" kern="0" dirty="0">
                <a:solidFill>
                  <a:srgbClr val="002060"/>
                </a:solidFill>
              </a:rPr>
              <a:t>The total number of transactions for each candidate. The notable thing here is that </a:t>
            </a:r>
            <a:r>
              <a:rPr lang="en-US" sz="2000" kern="0" dirty="0" err="1">
                <a:solidFill>
                  <a:srgbClr val="002060"/>
                </a:solidFill>
              </a:rPr>
              <a:t>Fmr</a:t>
            </a:r>
            <a:r>
              <a:rPr lang="en-US" sz="2000" kern="0" dirty="0">
                <a:solidFill>
                  <a:srgbClr val="002060"/>
                </a:solidFill>
              </a:rPr>
              <a:t>. Secretary Clinton has significant number of transactions compared to others. </a:t>
            </a:r>
          </a:p>
          <a:p>
            <a:pPr marL="0" indent="0">
              <a:buNone/>
            </a:pPr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8305800" cy="4191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67640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rgbClr val="002060"/>
                </a:solidFill>
              </a:rPr>
              <a:t>3. Analysis of Categorical and Numerical Data -2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205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524000"/>
            <a:ext cx="8458200" cy="5105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457200" lvl="1" indent="0">
              <a:buNone/>
            </a:pPr>
            <a:r>
              <a:rPr lang="en-US" sz="2000" kern="0" dirty="0">
                <a:solidFill>
                  <a:srgbClr val="002060"/>
                </a:solidFill>
              </a:rPr>
              <a:t>The average size of transactions for each candidate. Clinton here is 8</a:t>
            </a:r>
            <a:r>
              <a:rPr lang="en-US" sz="2000" kern="0" baseline="30000" dirty="0">
                <a:solidFill>
                  <a:srgbClr val="002060"/>
                </a:solidFill>
              </a:rPr>
              <a:t>th</a:t>
            </a:r>
            <a:r>
              <a:rPr lang="en-US" sz="2000" kern="0" dirty="0">
                <a:solidFill>
                  <a:srgbClr val="002060"/>
                </a:solidFill>
              </a:rPr>
              <a:t> ranked in the list, despite having twice as many transactions as the next in the list in the previous plot.</a:t>
            </a:r>
          </a:p>
          <a:p>
            <a:pPr marL="0" indent="0">
              <a:buNone/>
            </a:pPr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24438"/>
            <a:ext cx="8001000" cy="40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47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67640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rgbClr val="002060"/>
                </a:solidFill>
              </a:rPr>
              <a:t>3. Analysis of Categorical and Numerical Data -3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205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524000"/>
            <a:ext cx="8458200" cy="52578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457200" lvl="1" indent="0">
              <a:buNone/>
            </a:pPr>
            <a:r>
              <a:rPr lang="en-US" sz="2000" kern="0" dirty="0">
                <a:solidFill>
                  <a:srgbClr val="002060"/>
                </a:solidFill>
              </a:rPr>
              <a:t>The total amount spent by each candidate shows Clinton at the second place, behind Sen. Sanders, although the number of transactions for Clinton is far higher compared to Sanders.</a:t>
            </a:r>
          </a:p>
          <a:p>
            <a:pPr marL="0" indent="0">
              <a:buNone/>
            </a:pPr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14600"/>
            <a:ext cx="8229600" cy="43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17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67640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rgbClr val="002060"/>
                </a:solidFill>
              </a:rPr>
              <a:t>3. Analysis of Categorical and Numerical Data -4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205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8600" y="1523999"/>
            <a:ext cx="8610600" cy="522733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457200" lvl="1" indent="0">
              <a:buNone/>
            </a:pPr>
            <a:r>
              <a:rPr lang="en-US" sz="2000" kern="0" dirty="0">
                <a:solidFill>
                  <a:srgbClr val="002060"/>
                </a:solidFill>
              </a:rPr>
              <a:t>Here is the break up of spending by State. DC, NJ and New York are notable </a:t>
            </a:r>
          </a:p>
          <a:p>
            <a:pPr marL="457200" lvl="1" indent="0">
              <a:buNone/>
            </a:pPr>
            <a:r>
              <a:rPr lang="en-US" sz="2000" kern="0" dirty="0">
                <a:solidFill>
                  <a:srgbClr val="002060"/>
                </a:solidFill>
              </a:rPr>
              <a:t>because the biggest category of spending is Media, which increased the size of spending in these three states.</a:t>
            </a:r>
          </a:p>
          <a:p>
            <a:pPr marL="0" indent="0">
              <a:buNone/>
            </a:pPr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68869"/>
            <a:ext cx="8510019" cy="43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3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0B57212-D278-4F09-9602-9B26806117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718</Words>
  <Application>Microsoft Office PowerPoint</Application>
  <PresentationFormat>On-screen Show (4:3)</PresentationFormat>
  <Paragraphs>149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MS PGothic</vt:lpstr>
      <vt:lpstr>Arial</vt:lpstr>
      <vt:lpstr>Calibri</vt:lpstr>
      <vt:lpstr>Corbel</vt:lpstr>
      <vt:lpstr>DesignTemplate</vt:lpstr>
      <vt:lpstr>Harris Sainulabdeen BU MET CS544 Summer 2016</vt:lpstr>
      <vt:lpstr>PowerPoint Presentation</vt:lpstr>
      <vt:lpstr>PowerPoint Presentation</vt:lpstr>
      <vt:lpstr>1. Dataset Background </vt:lpstr>
      <vt:lpstr> 2. Data Import and Cleaning in R  </vt:lpstr>
      <vt:lpstr>3. Analysis of Categorical and Numerical Data-1  </vt:lpstr>
      <vt:lpstr>3. Analysis of Categorical and Numerical Data -2  </vt:lpstr>
      <vt:lpstr>3. Analysis of Categorical and Numerical Data -3  </vt:lpstr>
      <vt:lpstr>3. Analysis of Categorical and Numerical Data -4  </vt:lpstr>
      <vt:lpstr>3. Analysis of Categorical and Numerical Data -5  </vt:lpstr>
      <vt:lpstr>4. Normal Distribution -1</vt:lpstr>
      <vt:lpstr>4. Normal Distribution -2</vt:lpstr>
      <vt:lpstr>5. Central Limit Theorem - 1</vt:lpstr>
      <vt:lpstr>5. Central Limit Theorem - 2</vt:lpstr>
      <vt:lpstr>6. Confidence Intervals</vt:lpstr>
      <vt:lpstr>8. Questions and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2015-12-05T16:14:55Z</dcterms:created>
  <dcterms:modified xsi:type="dcterms:W3CDTF">2016-08-01T21:35:36Z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