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60" r:id="rId6"/>
    <p:sldId id="285" r:id="rId7"/>
    <p:sldId id="261" r:id="rId8"/>
    <p:sldId id="298" r:id="rId9"/>
    <p:sldId id="292" r:id="rId10"/>
    <p:sldId id="299" r:id="rId11"/>
    <p:sldId id="300" r:id="rId12"/>
    <p:sldId id="302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87638" autoAdjust="0"/>
  </p:normalViewPr>
  <p:slideViewPr>
    <p:cSldViewPr>
      <p:cViewPr varScale="1">
        <p:scale>
          <a:sx n="64" d="100"/>
          <a:sy n="64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3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660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660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660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660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F8EE3B-E648-4FC7-9DB6-0EE89BAEB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10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12/21/2016</a:t>
            </a:fld>
            <a:endParaRPr lang="en-U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football-data.org/inde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hugomathien/socc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football-data.org/inde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hugomathien/socc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football-data.org/inde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aggle.com/hugomathien/socc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crete_probability_distribu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Statistical_independ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08986" y="4778375"/>
            <a:ext cx="7577814" cy="1470025"/>
          </a:xfrm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2060"/>
                </a:solidFill>
              </a:rPr>
              <a:t>Harris Sainulabdeen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BU MET </a:t>
            </a:r>
            <a:r>
              <a:rPr lang="en-US" dirty="0" smtClean="0">
                <a:solidFill>
                  <a:srgbClr val="002060"/>
                </a:solidFill>
              </a:rPr>
              <a:t>CS688 Fall </a:t>
            </a:r>
            <a:r>
              <a:rPr lang="en-US" dirty="0">
                <a:solidFill>
                  <a:srgbClr val="002060"/>
                </a:solidFill>
              </a:rPr>
              <a:t>2016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52400" y="304800"/>
            <a:ext cx="883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400" b="1" kern="0" dirty="0">
              <a:solidFill>
                <a:srgbClr val="3E3E5C"/>
              </a:solidFill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3E3E5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3E3E5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CS688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dirty="0" smtClean="0">
                <a:solidFill>
                  <a:srgbClr val="3E3E5C"/>
                </a:solidFill>
                <a:latin typeface="Arial"/>
                <a:ea typeface="+mj-ea"/>
                <a:cs typeface="+mj-cs"/>
              </a:rPr>
              <a:t>Term Project</a:t>
            </a:r>
            <a:endParaRPr lang="en-US" sz="4400" b="1" kern="0" dirty="0">
              <a:solidFill>
                <a:srgbClr val="3E3E5C"/>
              </a:solidFill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400" b="1" kern="0" dirty="0">
              <a:solidFill>
                <a:srgbClr val="3E3E5C"/>
              </a:solidFill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dirty="0" smtClean="0">
                <a:solidFill>
                  <a:srgbClr val="3E3E5C"/>
                </a:solidFill>
                <a:latin typeface="Arial"/>
                <a:ea typeface="+mj-ea"/>
                <a:cs typeface="+mj-cs"/>
              </a:rPr>
              <a:t>Soccer Leagues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dirty="0" smtClean="0">
                <a:solidFill>
                  <a:srgbClr val="3E3E5C"/>
                </a:solidFill>
                <a:latin typeface="Arial"/>
                <a:ea typeface="+mj-ea"/>
                <a:cs typeface="+mj-cs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dirty="0" smtClean="0">
                <a:solidFill>
                  <a:srgbClr val="3E3E5C"/>
                </a:solidFill>
                <a:latin typeface="Arial"/>
                <a:ea typeface="+mj-ea"/>
                <a:cs typeface="+mj-cs"/>
              </a:rPr>
              <a:t>Prediction</a:t>
            </a:r>
            <a:endParaRPr lang="en-US" sz="4400" b="1" kern="0" dirty="0">
              <a:solidFill>
                <a:srgbClr val="3E3E5C"/>
              </a:solidFill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400" b="1" kern="0" dirty="0">
              <a:solidFill>
                <a:srgbClr val="3E3E5C"/>
              </a:solidFill>
              <a:latin typeface="Arial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3E3E5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3E3E5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ctr"/>
            <a:fld id="{5CCA4F2B-F66E-4A72-A9A7-ECD058B59B5A}" type="slidenum">
              <a:rPr lang="en-US" sz="1600">
                <a:solidFill>
                  <a:srgbClr val="002060"/>
                </a:solidFill>
              </a:rPr>
              <a:pPr algn="ctr"/>
              <a:t>1</a:t>
            </a:fld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8610600" cy="64007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. Poisson Distribution - EPL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458200" cy="14935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/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1352550"/>
            <a:ext cx="70008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21229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8610600" cy="64007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7. Team Comparative Strength- EPL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458200" cy="14935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/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52563"/>
            <a:ext cx="89916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21229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685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8. Questions and Answers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ctr"/>
            <a:fld id="{5CCA4F2B-F66E-4A72-A9A7-ECD058B59B5A}" type="slidenum">
              <a:rPr lang="en-US" sz="1600">
                <a:solidFill>
                  <a:srgbClr val="002060"/>
                </a:solidFill>
              </a:rPr>
              <a:pPr algn="ctr"/>
              <a:t>12</a:t>
            </a:fld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026" name="AutoShape 2" descr="Image result for q&amp;a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povhomevalue.com/wp-content/uploads/2015/10/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238375"/>
            <a:ext cx="4762500" cy="37814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ctr"/>
            <a:fld id="{5CCA4F2B-F66E-4A72-A9A7-ECD058B59B5A}" type="slidenum">
              <a:rPr lang="en-US" sz="1600">
                <a:solidFill>
                  <a:srgbClr val="002060"/>
                </a:solidFill>
              </a:rPr>
              <a:pPr algn="ctr"/>
              <a:t>2</a:t>
            </a:fld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228600"/>
            <a:ext cx="8610600" cy="6858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</a:rPr>
              <a:t>Introduction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1524000"/>
            <a:ext cx="8610600" cy="4281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Objective </a:t>
            </a:r>
          </a:p>
          <a:p>
            <a:pPr marL="45720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To present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web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 scraping soccer data using API calls and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ShinyR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45720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002060"/>
                </a:solidFill>
              </a:rPr>
              <a:t>To show </a:t>
            </a:r>
            <a:r>
              <a:rPr lang="en-US" sz="2000" kern="0" dirty="0" smtClean="0">
                <a:solidFill>
                  <a:srgbClr val="002060"/>
                </a:solidFill>
              </a:rPr>
              <a:t>how goals scored in EPL is a Poisson </a:t>
            </a:r>
            <a:r>
              <a:rPr lang="en-US" sz="2000" kern="0" dirty="0" smtClean="0">
                <a:solidFill>
                  <a:srgbClr val="002060"/>
                </a:solidFill>
              </a:rPr>
              <a:t>Distribution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Outcome</a:t>
            </a:r>
          </a:p>
          <a:p>
            <a:pPr marL="45720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002060"/>
                </a:solidFill>
              </a:rPr>
              <a:t>8 season worth of English Premier League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data was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analyzed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 using R programming language, and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goals distribution is found to be </a:t>
            </a:r>
            <a:r>
              <a:rPr lang="en-US" sz="2000" kern="0" smtClean="0">
                <a:solidFill>
                  <a:srgbClr val="002060"/>
                </a:solidFill>
              </a:rPr>
              <a:t>a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Poisson Distribution.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04800" y="152400"/>
            <a:ext cx="8610600" cy="533400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</a:rPr>
              <a:t>Agenda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Dataset Background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Data Import and Cleaning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 in 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Analysis of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Data /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ShinyR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</a:rPr>
              <a:t>Poisson Distribution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kern="0" dirty="0" smtClean="0">
                <a:solidFill>
                  <a:srgbClr val="002060"/>
                </a:solidFill>
              </a:rPr>
              <a:t>Q&amp;A</a:t>
            </a:r>
            <a:endParaRPr lang="en-US" sz="2800" kern="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ctr"/>
            <a:fld id="{5CCA4F2B-F66E-4A72-A9A7-ECD058B59B5A}" type="slidenum">
              <a:rPr lang="en-US" sz="1600">
                <a:solidFill>
                  <a:srgbClr val="002060"/>
                </a:solidFill>
              </a:rPr>
              <a:pPr algn="ctr"/>
              <a:t>3</a:t>
            </a:fld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9465"/>
            <a:ext cx="8229600" cy="55493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Dataset </a:t>
            </a:r>
            <a:r>
              <a:rPr lang="en-US" sz="4000" b="1" dirty="0">
                <a:solidFill>
                  <a:srgbClr val="002060"/>
                </a:solidFill>
              </a:rPr>
              <a:t>Background</a:t>
            </a:r>
            <a:r>
              <a:rPr lang="en-US" b="1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Two Data Sources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  <a:hlinkClick r:id="rId3"/>
              </a:rPr>
              <a:t>Football-data API </a:t>
            </a:r>
            <a:r>
              <a:rPr lang="en-US" sz="2000" dirty="0" smtClean="0">
                <a:solidFill>
                  <a:srgbClr val="002060"/>
                </a:solidFill>
              </a:rPr>
              <a:t>provides football data of all major </a:t>
            </a:r>
            <a:r>
              <a:rPr lang="en-US" sz="2000" dirty="0" err="1" smtClean="0">
                <a:solidFill>
                  <a:srgbClr val="002060"/>
                </a:solidFill>
              </a:rPr>
              <a:t>european</a:t>
            </a:r>
            <a:r>
              <a:rPr lang="en-US" sz="2000" dirty="0" smtClean="0">
                <a:solidFill>
                  <a:srgbClr val="002060"/>
                </a:solidFill>
              </a:rPr>
              <a:t> leagues in a machine-readable way. Data includes fixtures, teams, players, results and more via a </a:t>
            </a:r>
            <a:r>
              <a:rPr lang="en-US" sz="2000" dirty="0" err="1" smtClean="0">
                <a:solidFill>
                  <a:srgbClr val="002060"/>
                </a:solidFill>
              </a:rPr>
              <a:t>RESTful</a:t>
            </a:r>
            <a:r>
              <a:rPr lang="en-US" sz="2000" dirty="0" smtClean="0">
                <a:solidFill>
                  <a:srgbClr val="002060"/>
                </a:solidFill>
              </a:rPr>
              <a:t> API in JSON (only) representation.</a:t>
            </a:r>
          </a:p>
          <a:p>
            <a:pPr lvl="2"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2000" dirty="0" err="1" smtClean="0">
                <a:solidFill>
                  <a:srgbClr val="002060"/>
                </a:solidFill>
                <a:hlinkClick r:id="rId4"/>
              </a:rPr>
              <a:t>Kaggle</a:t>
            </a:r>
            <a:r>
              <a:rPr lang="en-US" sz="2000" dirty="0" smtClean="0">
                <a:solidFill>
                  <a:srgbClr val="002060"/>
                </a:solidFill>
                <a:hlinkClick r:id="rId4"/>
              </a:rPr>
              <a:t> European Soccer Database</a:t>
            </a:r>
            <a:r>
              <a:rPr lang="en-US" sz="2000" dirty="0" smtClean="0">
                <a:solidFill>
                  <a:srgbClr val="002060"/>
                </a:solidFill>
              </a:rPr>
              <a:t> - Since the API data is available only for 2015/2016 and 2016/2017, collected more soccer data for previous years from a database for analysis</a:t>
            </a:r>
          </a:p>
          <a:p>
            <a:pPr lvl="2"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 lvl="2"/>
            <a:endParaRPr lang="en-US" sz="1600" dirty="0">
              <a:solidFill>
                <a:srgbClr val="002060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ctr"/>
            <a:fld id="{5CCA4F2B-F66E-4A72-A9A7-ECD058B59B5A}" type="slidenum">
              <a:rPr lang="en-US" sz="1600">
                <a:solidFill>
                  <a:srgbClr val="002060"/>
                </a:solidFill>
              </a:rPr>
              <a:pPr algn="ctr"/>
              <a:t>4</a:t>
            </a:fld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128392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/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b="1" dirty="0" smtClean="0">
                <a:solidFill>
                  <a:srgbClr val="002060"/>
                </a:solidFill>
              </a:rPr>
              <a:t>Data </a:t>
            </a:r>
            <a:r>
              <a:rPr lang="en-US" sz="4000" b="1" dirty="0">
                <a:solidFill>
                  <a:srgbClr val="002060"/>
                </a:solidFill>
              </a:rPr>
              <a:t>Import and Cleaning in R</a:t>
            </a:r>
            <a:r>
              <a:rPr lang="en-US" sz="4000" dirty="0">
                <a:solidFill>
                  <a:srgbClr val="002060"/>
                </a:solidFill>
              </a:rPr>
              <a:t/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ctr"/>
            <a:fld id="{5CCA4F2B-F66E-4A72-A9A7-ECD058B59B5A}" type="slidenum">
              <a:rPr lang="en-US" sz="1600">
                <a:solidFill>
                  <a:srgbClr val="002060"/>
                </a:solidFill>
              </a:rPr>
              <a:pPr algn="ctr"/>
              <a:t>5</a:t>
            </a:fld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524000"/>
            <a:ext cx="8458200" cy="5105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lvl="1"/>
            <a:endParaRPr lang="en-US" sz="2000" kern="0" dirty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  <a:hlinkClick r:id="rId3"/>
              </a:rPr>
              <a:t>Football-data API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1"/>
            <a:r>
              <a:rPr lang="en-US" sz="1600" dirty="0" smtClean="0">
                <a:solidFill>
                  <a:srgbClr val="002060"/>
                </a:solidFill>
              </a:rPr>
              <a:t>First task was to register for a free access API key. Using the API access key, a generic function in ‘R’ was built to get data from the website.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</a:rPr>
              <a:t>Subsequently, function calls were built to collect data for:</a:t>
            </a:r>
          </a:p>
          <a:p>
            <a:pPr lvl="2"/>
            <a:r>
              <a:rPr lang="en-US" sz="1600" dirty="0" smtClean="0">
                <a:solidFill>
                  <a:srgbClr val="002060"/>
                </a:solidFill>
              </a:rPr>
              <a:t>Competitions – All major soccer leagues in Europe</a:t>
            </a:r>
          </a:p>
          <a:p>
            <a:pPr lvl="2"/>
            <a:r>
              <a:rPr lang="en-US" sz="1600" dirty="0" smtClean="0">
                <a:solidFill>
                  <a:srgbClr val="002060"/>
                </a:solidFill>
              </a:rPr>
              <a:t>Teams – Teams participating in each competition</a:t>
            </a:r>
          </a:p>
          <a:p>
            <a:pPr lvl="2"/>
            <a:r>
              <a:rPr lang="en-US" sz="1600" dirty="0" smtClean="0">
                <a:solidFill>
                  <a:srgbClr val="002060"/>
                </a:solidFill>
              </a:rPr>
              <a:t>League Table – For each of the competition, standings of teams</a:t>
            </a:r>
          </a:p>
          <a:p>
            <a:pPr lvl="2"/>
            <a:endParaRPr lang="en-US" sz="1600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2000" dirty="0" err="1" smtClean="0">
                <a:solidFill>
                  <a:srgbClr val="002060"/>
                </a:solidFill>
                <a:hlinkClick r:id="rId4"/>
              </a:rPr>
              <a:t>Kaggle</a:t>
            </a:r>
            <a:r>
              <a:rPr lang="en-US" sz="2000" dirty="0" smtClean="0">
                <a:solidFill>
                  <a:srgbClr val="002060"/>
                </a:solidFill>
                <a:hlinkClick r:id="rId4"/>
              </a:rPr>
              <a:t> European Soccer Database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</a:rPr>
              <a:t>Downloaded ‘</a:t>
            </a:r>
            <a:r>
              <a:rPr lang="en-US" sz="1600" dirty="0" err="1" smtClean="0">
                <a:solidFill>
                  <a:srgbClr val="002060"/>
                </a:solidFill>
              </a:rPr>
              <a:t>database.sqlite</a:t>
            </a:r>
            <a:r>
              <a:rPr lang="en-US" sz="1600" dirty="0" smtClean="0">
                <a:solidFill>
                  <a:srgbClr val="002060"/>
                </a:solidFill>
              </a:rPr>
              <a:t>’ file and used </a:t>
            </a:r>
            <a:r>
              <a:rPr lang="en-US" sz="1600" dirty="0" err="1" smtClean="0">
                <a:solidFill>
                  <a:srgbClr val="002060"/>
                </a:solidFill>
              </a:rPr>
              <a:t>SQLite</a:t>
            </a:r>
            <a:r>
              <a:rPr lang="en-US" sz="1600" dirty="0" smtClean="0">
                <a:solidFill>
                  <a:srgbClr val="002060"/>
                </a:solidFill>
              </a:rPr>
              <a:t> to get a list of:</a:t>
            </a:r>
          </a:p>
          <a:p>
            <a:pPr lvl="1"/>
            <a:endParaRPr lang="en-US" sz="1600" dirty="0" smtClean="0">
              <a:solidFill>
                <a:srgbClr val="002060"/>
              </a:solidFill>
            </a:endParaRPr>
          </a:p>
          <a:p>
            <a:pPr lvl="2"/>
            <a:r>
              <a:rPr lang="en-US" sz="1600" dirty="0" smtClean="0">
                <a:solidFill>
                  <a:srgbClr val="002060"/>
                </a:solidFill>
              </a:rPr>
              <a:t>Matches</a:t>
            </a:r>
          </a:p>
          <a:p>
            <a:pPr lvl="2"/>
            <a:r>
              <a:rPr lang="en-US" sz="1600" dirty="0" smtClean="0">
                <a:solidFill>
                  <a:srgbClr val="002060"/>
                </a:solidFill>
              </a:rPr>
              <a:t>Leagues </a:t>
            </a:r>
          </a:p>
          <a:p>
            <a:pPr lvl="2"/>
            <a:r>
              <a:rPr lang="en-US" sz="1600" dirty="0" smtClean="0">
                <a:solidFill>
                  <a:srgbClr val="002060"/>
                </a:solidFill>
              </a:rPr>
              <a:t>Teams</a:t>
            </a:r>
          </a:p>
          <a:p>
            <a:pPr lvl="2"/>
            <a:r>
              <a:rPr lang="en-US" sz="1600" dirty="0" smtClean="0">
                <a:solidFill>
                  <a:srgbClr val="002060"/>
                </a:solidFill>
              </a:rPr>
              <a:t>Results</a:t>
            </a:r>
          </a:p>
          <a:p>
            <a:pPr lvl="2"/>
            <a:endParaRPr lang="en-US" sz="1600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Used filter to collect data for only English Premier League (8 Seasons - 2008 to 2014)</a:t>
            </a: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676400"/>
          </a:xfrm>
        </p:spPr>
        <p:txBody>
          <a:bodyPr>
            <a:normAutofit/>
          </a:bodyPr>
          <a:lstStyle/>
          <a:p>
            <a:pPr marL="342900" lvl="0" indent="-342900"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Analysis </a:t>
            </a:r>
            <a:r>
              <a:rPr lang="en-US" sz="4000" b="1" dirty="0">
                <a:solidFill>
                  <a:srgbClr val="002060"/>
                </a:solidFill>
              </a:rPr>
              <a:t>of </a:t>
            </a:r>
            <a:r>
              <a:rPr lang="en-US" sz="4000" b="1" dirty="0" smtClean="0">
                <a:solidFill>
                  <a:srgbClr val="002060"/>
                </a:solidFill>
              </a:rPr>
              <a:t>Data / </a:t>
            </a:r>
            <a:r>
              <a:rPr lang="en-US" sz="4000" b="1" dirty="0" err="1" smtClean="0">
                <a:solidFill>
                  <a:srgbClr val="002060"/>
                </a:solidFill>
              </a:rPr>
              <a:t>ShinyR</a:t>
            </a:r>
            <a:r>
              <a:rPr lang="en-US" sz="4000" b="1" dirty="0" smtClean="0">
                <a:solidFill>
                  <a:srgbClr val="002060"/>
                </a:solidFill>
              </a:rPr>
              <a:t> - 1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458200" cy="2057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/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524000"/>
            <a:ext cx="8458200" cy="5105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457200" lvl="1" indent="0">
              <a:buNone/>
            </a:pPr>
            <a:r>
              <a:rPr lang="en-US" sz="2000" kern="0" dirty="0">
                <a:solidFill>
                  <a:srgbClr val="002060"/>
                </a:solidFill>
              </a:rPr>
              <a:t>The </a:t>
            </a:r>
            <a:r>
              <a:rPr lang="en-US" sz="2000" kern="0" dirty="0" smtClean="0">
                <a:solidFill>
                  <a:srgbClr val="002060"/>
                </a:solidFill>
              </a:rPr>
              <a:t>league standings, selected from a list, shows all major European Soccer League data for the past two seasons. 17 Matches have been played in the English Premier League.</a:t>
            </a:r>
            <a:endParaRPr lang="en-US" sz="2000" kern="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19400"/>
            <a:ext cx="7224713" cy="342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676400"/>
          </a:xfrm>
        </p:spPr>
        <p:txBody>
          <a:bodyPr>
            <a:normAutofit/>
          </a:bodyPr>
          <a:lstStyle/>
          <a:p>
            <a:pPr marL="342900" lvl="0" indent="-342900"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Analysis </a:t>
            </a:r>
            <a:r>
              <a:rPr lang="en-US" sz="4000" b="1" dirty="0">
                <a:solidFill>
                  <a:srgbClr val="002060"/>
                </a:solidFill>
              </a:rPr>
              <a:t>of </a:t>
            </a:r>
            <a:r>
              <a:rPr lang="en-US" sz="4000" b="1" dirty="0" smtClean="0">
                <a:solidFill>
                  <a:srgbClr val="002060"/>
                </a:solidFill>
              </a:rPr>
              <a:t>Data / </a:t>
            </a:r>
            <a:r>
              <a:rPr lang="en-US" sz="4000" b="1" dirty="0" err="1" smtClean="0">
                <a:solidFill>
                  <a:srgbClr val="002060"/>
                </a:solidFill>
              </a:rPr>
              <a:t>ShinyR</a:t>
            </a:r>
            <a:r>
              <a:rPr lang="en-US" sz="4000" b="1" dirty="0" smtClean="0">
                <a:solidFill>
                  <a:srgbClr val="002060"/>
                </a:solidFill>
              </a:rPr>
              <a:t> - 2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458200" cy="2057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/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524000"/>
            <a:ext cx="8458200" cy="5105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457200" lvl="1" indent="0">
              <a:buNone/>
            </a:pPr>
            <a:r>
              <a:rPr lang="en-US" sz="2000" kern="0" dirty="0">
                <a:solidFill>
                  <a:srgbClr val="002060"/>
                </a:solidFill>
              </a:rPr>
              <a:t>The </a:t>
            </a:r>
            <a:r>
              <a:rPr lang="en-US" sz="2000" kern="0" dirty="0" smtClean="0">
                <a:solidFill>
                  <a:srgbClr val="002060"/>
                </a:solidFill>
              </a:rPr>
              <a:t>points table, can be expanded using a slider.</a:t>
            </a:r>
            <a:endParaRPr lang="en-US" sz="2000" kern="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  <a:p>
            <a:endParaRPr lang="en-US" sz="2000" kern="0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2567562"/>
            <a:ext cx="5715000" cy="398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8610600" cy="64007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Analysis – Historical Data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458200" cy="14935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/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28600" y="914401"/>
            <a:ext cx="8686800" cy="583693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0" indent="0">
              <a:buNone/>
            </a:pPr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44780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The data available at </a:t>
            </a:r>
            <a:r>
              <a:rPr lang="en-US" sz="2000" dirty="0" smtClean="0">
                <a:solidFill>
                  <a:srgbClr val="002060"/>
                </a:solidFill>
                <a:hlinkClick r:id="rId3"/>
              </a:rPr>
              <a:t>Football-data API</a:t>
            </a:r>
            <a:r>
              <a:rPr lang="en-US" sz="2000" dirty="0" smtClean="0">
                <a:solidFill>
                  <a:srgbClr val="002060"/>
                </a:solidFill>
              </a:rPr>
              <a:t> is only for 2 years. </a:t>
            </a:r>
          </a:p>
          <a:p>
            <a:pPr lvl="1"/>
            <a:endParaRPr lang="en-US" sz="2000" dirty="0" smtClean="0">
              <a:solidFill>
                <a:srgbClr val="002060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Not a sufficient time frame to create any meaningful analysis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kern="0" dirty="0" smtClean="0">
                <a:solidFill>
                  <a:srgbClr val="002060"/>
                </a:solidFill>
              </a:rPr>
              <a:t> Not enough to build any models either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lvl="1"/>
            <a:endParaRPr lang="en-US" sz="2000" kern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The lack of depth in available data created a need to access more detailed, historical data. </a:t>
            </a:r>
            <a:r>
              <a:rPr lang="en-US" sz="2000" dirty="0" err="1" smtClean="0">
                <a:solidFill>
                  <a:srgbClr val="002060"/>
                </a:solidFill>
                <a:hlinkClick r:id="rId4"/>
              </a:rPr>
              <a:t>Kaggle</a:t>
            </a:r>
            <a:r>
              <a:rPr lang="en-US" sz="2000" dirty="0" smtClean="0">
                <a:solidFill>
                  <a:srgbClr val="002060"/>
                </a:solidFill>
                <a:hlinkClick r:id="rId4"/>
              </a:rPr>
              <a:t> European Soccer Database</a:t>
            </a:r>
            <a:r>
              <a:rPr lang="en-US" sz="2000" dirty="0" smtClean="0">
                <a:solidFill>
                  <a:srgbClr val="002060"/>
                </a:solidFill>
              </a:rPr>
              <a:t>  is a good source for Soccer game analysis. </a:t>
            </a:r>
          </a:p>
          <a:p>
            <a:pPr lvl="1"/>
            <a:endParaRPr lang="en-US" sz="2000" dirty="0" smtClean="0">
              <a:solidFill>
                <a:srgbClr val="002060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The data set includes 25K+ matches, players, teams etc… across major leagues of Europe.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English Premier League data is available for 8 seasons (compared to 1.5 seasons </a:t>
            </a:r>
            <a:r>
              <a:rPr lang="en-US" sz="2000" smtClean="0">
                <a:solidFill>
                  <a:srgbClr val="002060"/>
                </a:solidFill>
              </a:rPr>
              <a:t>in the API)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1"/>
            <a:endParaRPr lang="en-US" sz="20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229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8610600" cy="640070"/>
          </a:xfrm>
        </p:spPr>
        <p:txBody>
          <a:bodyPr>
            <a:normAutofit fontScale="90000"/>
          </a:bodyPr>
          <a:lstStyle/>
          <a:p>
            <a:pPr marL="342900" lvl="0" indent="-342900">
              <a:defRPr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. Poisson Distribution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458200" cy="14935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/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28600" y="1371600"/>
            <a:ext cx="8686800" cy="522733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57150" indent="0">
              <a:buNone/>
            </a:pPr>
            <a:r>
              <a:rPr lang="en-US" sz="1800" dirty="0" smtClean="0"/>
              <a:t>A </a:t>
            </a:r>
            <a:r>
              <a:rPr lang="en-US" sz="1800" dirty="0" smtClean="0">
                <a:hlinkClick r:id="rId3" tooltip="Discrete probability distribution"/>
              </a:rPr>
              <a:t>discrete probability distribution</a:t>
            </a:r>
            <a:r>
              <a:rPr lang="en-US" sz="1800" dirty="0" smtClean="0"/>
              <a:t> that expresses the probability of a given number of events occurring in a fixed interval of time and/or space if these events occur with a known average rate and </a:t>
            </a:r>
            <a:r>
              <a:rPr lang="en-US" sz="1800" dirty="0" smtClean="0">
                <a:hlinkClick r:id="rId4" tooltip="Statistical independence"/>
              </a:rPr>
              <a:t>independently</a:t>
            </a:r>
            <a:r>
              <a:rPr lang="en-US" sz="1800" dirty="0" smtClean="0"/>
              <a:t> of the time since the last event.</a:t>
            </a:r>
          </a:p>
          <a:p>
            <a:pPr marL="57150" indent="0"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Distribution often used to model the number of incidences of some </a:t>
            </a:r>
          </a:p>
          <a:p>
            <a:pPr>
              <a:buNone/>
            </a:pPr>
            <a:r>
              <a:rPr lang="en-US" sz="1800" dirty="0" smtClean="0"/>
              <a:t>Characteristic in time or space: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Arrivals of customers in a queue</a:t>
            </a:r>
          </a:p>
          <a:p>
            <a:pPr lvl="1">
              <a:buNone/>
            </a:pPr>
            <a:r>
              <a:rPr lang="en-US" sz="1800" dirty="0" smtClean="0"/>
              <a:t>Numbers of flaws in a roll of fabric</a:t>
            </a:r>
          </a:p>
          <a:p>
            <a:pPr lvl="1">
              <a:buNone/>
            </a:pPr>
            <a:r>
              <a:rPr lang="en-US" sz="1800" dirty="0" smtClean="0"/>
              <a:t>Number of typos per page of text.</a:t>
            </a:r>
          </a:p>
          <a:p>
            <a:pPr lvl="1">
              <a:buNone/>
            </a:pPr>
            <a:endParaRPr lang="en-US" sz="1800" dirty="0" smtClean="0"/>
          </a:p>
          <a:p>
            <a:pPr>
              <a:lnSpc>
                <a:spcPct val="90000"/>
              </a:lnSpc>
              <a:buNone/>
            </a:pPr>
            <a:r>
              <a:rPr lang="en-US" sz="1800" b="1" dirty="0" err="1" smtClean="0"/>
              <a:t>e.g</a:t>
            </a:r>
            <a:r>
              <a:rPr lang="en-US" sz="1800" b="1" dirty="0" smtClean="0"/>
              <a:t> English Premier League</a:t>
            </a:r>
          </a:p>
          <a:p>
            <a:pPr>
              <a:lnSpc>
                <a:spcPct val="90000"/>
              </a:lnSpc>
              <a:buNone/>
            </a:pPr>
            <a:endParaRPr lang="en-US" sz="1800" dirty="0" smtClean="0"/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Total Goals Per Game (Both Teams)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Mean=1.4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Goals by Team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Home Team:   Mean=1.6  Variance=1.7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Away Team:   Mean=1.2  Variance=1.3</a:t>
            </a:r>
          </a:p>
          <a:p>
            <a:pPr lvl="1">
              <a:buNone/>
            </a:pPr>
            <a:endParaRPr lang="en-US" sz="1800" dirty="0" smtClean="0"/>
          </a:p>
          <a:p>
            <a:pPr lvl="2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kern="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sz="18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229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0B57212-D278-4F09-9602-9B26806117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460</Words>
  <Application>Microsoft Office PowerPoint</Application>
  <PresentationFormat>On-screen Show (4:3)</PresentationFormat>
  <Paragraphs>108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DesignTemplate</vt:lpstr>
      <vt:lpstr>Harris Sainulabdeen BU MET CS688 Fall 2016</vt:lpstr>
      <vt:lpstr>Slide 2</vt:lpstr>
      <vt:lpstr>Slide 3</vt:lpstr>
      <vt:lpstr>Dataset Background </vt:lpstr>
      <vt:lpstr> Data Import and Cleaning in R  </vt:lpstr>
      <vt:lpstr>Analysis of Data / ShinyR - 1  </vt:lpstr>
      <vt:lpstr>Analysis of Data / ShinyR - 2  </vt:lpstr>
      <vt:lpstr>Analysis – Historical Data</vt:lpstr>
      <vt:lpstr>6. Poisson Distribution</vt:lpstr>
      <vt:lpstr>6. Poisson Distribution - EPL</vt:lpstr>
      <vt:lpstr>7. Team Comparative Strength- EPL</vt:lpstr>
      <vt:lpstr>8. Questions and Answers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2015-12-05T16:14:55Z</dcterms:created>
  <dcterms:modified xsi:type="dcterms:W3CDTF">2016-12-21T23:01:14Z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