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8288000" cy="10287000"/>
  <p:notesSz cx="6858000" cy="9144000"/>
  <p:embeddedFontLst>
    <p:embeddedFont>
      <p:font typeface="Aileron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M Sans" panose="020B0604020202020204" charset="0"/>
      <p:regular r:id="rId20"/>
    </p:embeddedFont>
    <p:embeddedFont>
      <p:font typeface="DM Sans Bold" panose="020B0604020202020204" charset="0"/>
      <p:regular r:id="rId21"/>
    </p:embeddedFont>
    <p:embeddedFont>
      <p:font typeface="DM Sans Italics" panose="020B0604020202020204" charset="0"/>
      <p:regular r:id="rId22"/>
    </p:embeddedFont>
    <p:embeddedFont>
      <p:font typeface="Open Sauce" panose="020B0604020202020204" charset="0"/>
      <p:regular r:id="rId23"/>
    </p:embeddedFont>
    <p:embeddedFont>
      <p:font typeface="Oswald" panose="020B0604020202020204" charset="0"/>
      <p:regular r:id="rId24"/>
    </p:embeddedFont>
    <p:embeddedFont>
      <p:font typeface="Oswald Bold" panose="020B0604020202020204" charset="0"/>
      <p:regular r:id="rId25"/>
    </p:embeddedFont>
    <p:embeddedFont>
      <p:font typeface="Shrikhand" panose="020B0604020202020204" charset="0"/>
      <p:regular r:id="rId26"/>
    </p:embeddedFont>
    <p:embeddedFont>
      <p:font typeface="Source Sans Pro" panose="020B0503030403020204" pitchFamily="34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488" y="18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4.sv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svg"/><Relationship Id="rId9" Type="http://schemas.openxmlformats.org/officeDocument/2006/relationships/image" Target="../media/image4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600587" y="601180"/>
            <a:ext cx="855039" cy="855039"/>
          </a:xfrm>
          <a:custGeom>
            <a:avLst/>
            <a:gdLst/>
            <a:ahLst/>
            <a:cxnLst/>
            <a:rect l="l" t="t" r="r" b="b"/>
            <a:pathLst>
              <a:path w="855039" h="855039">
                <a:moveTo>
                  <a:pt x="0" y="0"/>
                </a:moveTo>
                <a:lnTo>
                  <a:pt x="855039" y="0"/>
                </a:lnTo>
                <a:lnTo>
                  <a:pt x="855039" y="855040"/>
                </a:lnTo>
                <a:lnTo>
                  <a:pt x="0" y="8550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74768" y="1715355"/>
            <a:ext cx="851638" cy="851638"/>
          </a:xfrm>
          <a:custGeom>
            <a:avLst/>
            <a:gdLst/>
            <a:ahLst/>
            <a:cxnLst/>
            <a:rect l="l" t="t" r="r" b="b"/>
            <a:pathLst>
              <a:path w="851638" h="851638">
                <a:moveTo>
                  <a:pt x="0" y="0"/>
                </a:moveTo>
                <a:lnTo>
                  <a:pt x="851638" y="0"/>
                </a:lnTo>
                <a:lnTo>
                  <a:pt x="851638" y="851639"/>
                </a:lnTo>
                <a:lnTo>
                  <a:pt x="0" y="8516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319728" y="601180"/>
            <a:ext cx="855039" cy="855039"/>
          </a:xfrm>
          <a:custGeom>
            <a:avLst/>
            <a:gdLst/>
            <a:ahLst/>
            <a:cxnLst/>
            <a:rect l="l" t="t" r="r" b="b"/>
            <a:pathLst>
              <a:path w="855039" h="855039">
                <a:moveTo>
                  <a:pt x="0" y="0"/>
                </a:moveTo>
                <a:lnTo>
                  <a:pt x="855040" y="0"/>
                </a:lnTo>
                <a:lnTo>
                  <a:pt x="855040" y="855040"/>
                </a:lnTo>
                <a:lnTo>
                  <a:pt x="0" y="8550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516" r="-3033" b="-1516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236347" y="5010150"/>
            <a:ext cx="9815307" cy="1350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</a:pPr>
            <a:r>
              <a:rPr lang="en-US" sz="8000">
                <a:solidFill>
                  <a:srgbClr val="231F20"/>
                </a:solidFill>
                <a:latin typeface="Shrikhand"/>
              </a:rPr>
              <a:t>Cataschevastica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236347" y="3793979"/>
            <a:ext cx="9815307" cy="1191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>
                <a:solidFill>
                  <a:srgbClr val="231F20"/>
                </a:solidFill>
                <a:latin typeface="Source Sans Pro"/>
              </a:rPr>
              <a:t>Project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19596" y="7482578"/>
            <a:ext cx="12848809" cy="444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5"/>
              </a:lnSpc>
            </a:pPr>
            <a:r>
              <a:rPr lang="en-US" sz="2619">
                <a:solidFill>
                  <a:srgbClr val="231F20"/>
                </a:solidFill>
                <a:latin typeface="Source Sans Pro"/>
              </a:rPr>
              <a:t>TEAM 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67230" y="9253717"/>
            <a:ext cx="2252365" cy="444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5"/>
              </a:lnSpc>
            </a:pPr>
            <a:r>
              <a:rPr lang="en-US" sz="2619">
                <a:solidFill>
                  <a:srgbClr val="231F20"/>
                </a:solidFill>
                <a:latin typeface="Source Sans Pro"/>
              </a:rPr>
              <a:t>19/06/2024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86644" y="5604897"/>
            <a:ext cx="6065708" cy="51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62"/>
              </a:lnSpc>
              <a:spcBef>
                <a:spcPct val="0"/>
              </a:spcBef>
            </a:pPr>
            <a:r>
              <a:rPr lang="en-US" sz="3044">
                <a:solidFill>
                  <a:srgbClr val="000000"/>
                </a:solidFill>
                <a:latin typeface="DM Sans Italics"/>
              </a:rPr>
              <a:t>Are there any questions?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61733" y="2105045"/>
            <a:ext cx="8873175" cy="324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 FOR WATCHING</a:t>
            </a:r>
          </a:p>
        </p:txBody>
      </p:sp>
      <p:sp>
        <p:nvSpPr>
          <p:cNvPr id="6" name="Freeform 6"/>
          <p:cNvSpPr/>
          <p:nvPr/>
        </p:nvSpPr>
        <p:spPr>
          <a:xfrm>
            <a:off x="16718153" y="1512320"/>
            <a:ext cx="855039" cy="855039"/>
          </a:xfrm>
          <a:custGeom>
            <a:avLst/>
            <a:gdLst/>
            <a:ahLst/>
            <a:cxnLst/>
            <a:rect l="l" t="t" r="r" b="b"/>
            <a:pathLst>
              <a:path w="855039" h="855039">
                <a:moveTo>
                  <a:pt x="0" y="0"/>
                </a:moveTo>
                <a:lnTo>
                  <a:pt x="855040" y="0"/>
                </a:lnTo>
                <a:lnTo>
                  <a:pt x="855040" y="855039"/>
                </a:lnTo>
                <a:lnTo>
                  <a:pt x="0" y="8550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92334" y="2626495"/>
            <a:ext cx="851638" cy="851638"/>
          </a:xfrm>
          <a:custGeom>
            <a:avLst/>
            <a:gdLst/>
            <a:ahLst/>
            <a:cxnLst/>
            <a:rect l="l" t="t" r="r" b="b"/>
            <a:pathLst>
              <a:path w="851638" h="851638">
                <a:moveTo>
                  <a:pt x="0" y="0"/>
                </a:moveTo>
                <a:lnTo>
                  <a:pt x="851639" y="0"/>
                </a:lnTo>
                <a:lnTo>
                  <a:pt x="851639" y="851638"/>
                </a:lnTo>
                <a:lnTo>
                  <a:pt x="0" y="8516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437295" y="1512320"/>
            <a:ext cx="855039" cy="855039"/>
          </a:xfrm>
          <a:custGeom>
            <a:avLst/>
            <a:gdLst/>
            <a:ahLst/>
            <a:cxnLst/>
            <a:rect l="l" t="t" r="r" b="b"/>
            <a:pathLst>
              <a:path w="855039" h="855039">
                <a:moveTo>
                  <a:pt x="0" y="0"/>
                </a:moveTo>
                <a:lnTo>
                  <a:pt x="855039" y="0"/>
                </a:lnTo>
                <a:lnTo>
                  <a:pt x="855039" y="855039"/>
                </a:lnTo>
                <a:lnTo>
                  <a:pt x="0" y="8550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516" r="-3033" b="-1516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06172" y="392822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OUR TEAM</a:t>
            </a:r>
          </a:p>
        </p:txBody>
      </p:sp>
      <p:sp>
        <p:nvSpPr>
          <p:cNvPr id="5" name="Freeform 5"/>
          <p:cNvSpPr/>
          <p:nvPr/>
        </p:nvSpPr>
        <p:spPr>
          <a:xfrm>
            <a:off x="5744037" y="2743206"/>
            <a:ext cx="6141212" cy="1183579"/>
          </a:xfrm>
          <a:custGeom>
            <a:avLst/>
            <a:gdLst/>
            <a:ahLst/>
            <a:cxnLst/>
            <a:rect l="l" t="t" r="r" b="b"/>
            <a:pathLst>
              <a:path w="6141212" h="1183579">
                <a:moveTo>
                  <a:pt x="0" y="0"/>
                </a:moveTo>
                <a:lnTo>
                  <a:pt x="6141212" y="0"/>
                </a:lnTo>
                <a:lnTo>
                  <a:pt x="6141212" y="1183579"/>
                </a:lnTo>
                <a:lnTo>
                  <a:pt x="0" y="118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744037" y="4269685"/>
            <a:ext cx="6141212" cy="1183579"/>
          </a:xfrm>
          <a:custGeom>
            <a:avLst/>
            <a:gdLst/>
            <a:ahLst/>
            <a:cxnLst/>
            <a:rect l="l" t="t" r="r" b="b"/>
            <a:pathLst>
              <a:path w="6141212" h="1183579">
                <a:moveTo>
                  <a:pt x="0" y="0"/>
                </a:moveTo>
                <a:lnTo>
                  <a:pt x="6141212" y="0"/>
                </a:lnTo>
                <a:lnTo>
                  <a:pt x="6141212" y="1183579"/>
                </a:lnTo>
                <a:lnTo>
                  <a:pt x="0" y="118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744037" y="5800296"/>
            <a:ext cx="6141212" cy="1183579"/>
          </a:xfrm>
          <a:custGeom>
            <a:avLst/>
            <a:gdLst/>
            <a:ahLst/>
            <a:cxnLst/>
            <a:rect l="l" t="t" r="r" b="b"/>
            <a:pathLst>
              <a:path w="6141212" h="1183579">
                <a:moveTo>
                  <a:pt x="0" y="0"/>
                </a:moveTo>
                <a:lnTo>
                  <a:pt x="6141212" y="0"/>
                </a:lnTo>
                <a:lnTo>
                  <a:pt x="6141212" y="1183579"/>
                </a:lnTo>
                <a:lnTo>
                  <a:pt x="0" y="118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744037" y="7330906"/>
            <a:ext cx="6141212" cy="1183579"/>
          </a:xfrm>
          <a:custGeom>
            <a:avLst/>
            <a:gdLst/>
            <a:ahLst/>
            <a:cxnLst/>
            <a:rect l="l" t="t" r="r" b="b"/>
            <a:pathLst>
              <a:path w="6141212" h="1183579">
                <a:moveTo>
                  <a:pt x="0" y="0"/>
                </a:moveTo>
                <a:lnTo>
                  <a:pt x="6141212" y="0"/>
                </a:lnTo>
                <a:lnTo>
                  <a:pt x="6141212" y="1183579"/>
                </a:lnTo>
                <a:lnTo>
                  <a:pt x="0" y="118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744037" y="8857385"/>
            <a:ext cx="6141212" cy="1183579"/>
          </a:xfrm>
          <a:custGeom>
            <a:avLst/>
            <a:gdLst/>
            <a:ahLst/>
            <a:cxnLst/>
            <a:rect l="l" t="t" r="r" b="b"/>
            <a:pathLst>
              <a:path w="6141212" h="1183579">
                <a:moveTo>
                  <a:pt x="0" y="0"/>
                </a:moveTo>
                <a:lnTo>
                  <a:pt x="6141212" y="0"/>
                </a:lnTo>
                <a:lnTo>
                  <a:pt x="6141212" y="1183579"/>
                </a:lnTo>
                <a:lnTo>
                  <a:pt x="0" y="118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23091" y="3082583"/>
            <a:ext cx="6141212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231F20"/>
                </a:solidFill>
                <a:latin typeface="Open Sauce"/>
              </a:rPr>
              <a:t>Georgios Valavanis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23091" y="4609062"/>
            <a:ext cx="6141212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231F20"/>
                </a:solidFill>
                <a:latin typeface="Open Sauce"/>
              </a:rPr>
              <a:t>Michael Voutyritsas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323091" y="6139672"/>
            <a:ext cx="6141212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231F20"/>
                </a:solidFill>
                <a:latin typeface="Open Sauce"/>
              </a:rPr>
              <a:t>Elisavet Kavoura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323091" y="7670283"/>
            <a:ext cx="6141212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231F20"/>
                </a:solidFill>
                <a:latin typeface="Open Sauce"/>
              </a:rPr>
              <a:t>Evaggelos Stergiou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323091" y="9247584"/>
            <a:ext cx="6141212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231F20"/>
                </a:solidFill>
                <a:latin typeface="Open Sauce"/>
              </a:rPr>
              <a:t>Charisis Skordas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198696" y="7294257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5"/>
                </a:lnTo>
                <a:lnTo>
                  <a:pt x="0" y="7673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916040" y="6122677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554883" y="6693532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0"/>
                </a:lnTo>
                <a:lnTo>
                  <a:pt x="0" y="10525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430758" y="799910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401323" y="799910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886160" y="8512781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997539" y="8557737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4" y="0"/>
                </a:lnTo>
                <a:lnTo>
                  <a:pt x="1104804" y="1121112"/>
                </a:lnTo>
                <a:lnTo>
                  <a:pt x="0" y="112111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0" y="0"/>
            <a:ext cx="18288000" cy="5970277"/>
            <a:chOff x="0" y="0"/>
            <a:chExt cx="4816593" cy="157241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816592" cy="1572419"/>
            </a:xfrm>
            <a:custGeom>
              <a:avLst/>
              <a:gdLst/>
              <a:ahLst/>
              <a:cxnLst/>
              <a:rect l="l" t="t" r="r" b="b"/>
              <a:pathLst>
                <a:path w="4816592" h="1572419">
                  <a:moveTo>
                    <a:pt x="0" y="0"/>
                  </a:moveTo>
                  <a:lnTo>
                    <a:pt x="4816592" y="0"/>
                  </a:lnTo>
                  <a:lnTo>
                    <a:pt x="4816592" y="1572419"/>
                  </a:lnTo>
                  <a:lnTo>
                    <a:pt x="0" y="157241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4816593" cy="1591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258735" y="811223"/>
            <a:ext cx="11552977" cy="1165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FFFFFF"/>
                </a:solidFill>
                <a:latin typeface="Oswald Bold"/>
              </a:rPr>
              <a:t>GOALS AND OBJECTIVES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0627" y="3164486"/>
            <a:ext cx="5901391" cy="713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897"/>
              </a:lnSpc>
              <a:buFont typeface="Arial"/>
              <a:buChar char="•"/>
            </a:pPr>
            <a:r>
              <a:rPr lang="en-US" sz="2100" spc="205">
                <a:solidFill>
                  <a:srgbClr val="FDFBFB"/>
                </a:solidFill>
                <a:latin typeface="DM Sans"/>
              </a:rPr>
              <a:t>Develop a robust Data Warehouse for Cataschevastica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61827" y="4440248"/>
            <a:ext cx="4557442" cy="35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897"/>
              </a:lnSpc>
              <a:buFont typeface="Arial"/>
              <a:buChar char="•"/>
            </a:pPr>
            <a:r>
              <a:rPr lang="en-US" sz="2100" spc="205">
                <a:solidFill>
                  <a:srgbClr val="FFFFFF"/>
                </a:solidFill>
                <a:latin typeface="DM Sans"/>
              </a:rPr>
              <a:t>Enhance business insights</a:t>
            </a:r>
          </a:p>
        </p:txBody>
      </p:sp>
      <p:sp>
        <p:nvSpPr>
          <p:cNvPr id="16" name="Freeform 16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4176364">
            <a:off x="-3599470" y="6128249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9861827" y="3123338"/>
            <a:ext cx="6199820" cy="767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88" lvl="1" indent="-226694" algn="l">
              <a:lnSpc>
                <a:spcPts val="3149"/>
              </a:lnSpc>
              <a:buFont typeface="Arial"/>
              <a:buChar char="•"/>
            </a:pPr>
            <a:r>
              <a:rPr lang="en-US" sz="2099" spc="31">
                <a:solidFill>
                  <a:srgbClr val="FAFBFB"/>
                </a:solidFill>
                <a:latin typeface="DM Sans"/>
              </a:rPr>
              <a:t>   Provide advanced analytical capabilities for Sales decision making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50627" y="4472703"/>
            <a:ext cx="4456807" cy="377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88" lvl="1" indent="-226694" algn="l">
              <a:lnSpc>
                <a:spcPts val="3149"/>
              </a:lnSpc>
              <a:buFont typeface="Arial"/>
              <a:buChar char="•"/>
            </a:pPr>
            <a:r>
              <a:rPr lang="en-US" sz="2099" spc="31">
                <a:solidFill>
                  <a:srgbClr val="FFFFFF"/>
                </a:solidFill>
                <a:latin typeface="DM Sans"/>
              </a:rPr>
              <a:t>Support historical data analysis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50627" y="5229499"/>
            <a:ext cx="5194995" cy="377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88" lvl="1" indent="-226694" algn="l">
              <a:lnSpc>
                <a:spcPts val="3149"/>
              </a:lnSpc>
              <a:buFont typeface="Arial"/>
              <a:buChar char="•"/>
            </a:pPr>
            <a:r>
              <a:rPr lang="en-US" sz="2099" spc="31">
                <a:solidFill>
                  <a:srgbClr val="FFFFFF"/>
                </a:solidFill>
                <a:latin typeface="DM Sans"/>
              </a:rPr>
              <a:t>Creation of datalake and deployment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226933" y="4490370"/>
            <a:ext cx="3918177" cy="0"/>
          </a:xfrm>
          <a:prstGeom prst="line">
            <a:avLst/>
          </a:prstGeom>
          <a:ln w="57150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6530750" y="4490370"/>
            <a:ext cx="3259435" cy="0"/>
          </a:xfrm>
          <a:prstGeom prst="line">
            <a:avLst/>
          </a:prstGeom>
          <a:ln w="57150" cap="flat">
            <a:solidFill>
              <a:srgbClr val="18AFD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9834568" y="4490370"/>
            <a:ext cx="2517146" cy="0"/>
          </a:xfrm>
          <a:prstGeom prst="line">
            <a:avLst/>
          </a:prstGeom>
          <a:ln w="57150" cap="flat">
            <a:solidFill>
              <a:srgbClr val="1C88C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13138386" y="4490370"/>
            <a:ext cx="1933575" cy="0"/>
          </a:xfrm>
          <a:prstGeom prst="line">
            <a:avLst/>
          </a:prstGeom>
          <a:ln w="57150" cap="flat">
            <a:solidFill>
              <a:srgbClr val="13538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856690" y="3799314"/>
            <a:ext cx="1370243" cy="1382111"/>
            <a:chOff x="0" y="0"/>
            <a:chExt cx="80582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05820" cy="812800"/>
            </a:xfrm>
            <a:custGeom>
              <a:avLst/>
              <a:gdLst/>
              <a:ahLst/>
              <a:cxnLst/>
              <a:rect l="l" t="t" r="r" b="b"/>
              <a:pathLst>
                <a:path w="805820" h="812800">
                  <a:moveTo>
                    <a:pt x="402910" y="0"/>
                  </a:moveTo>
                  <a:cubicBezTo>
                    <a:pt x="180389" y="0"/>
                    <a:pt x="0" y="181951"/>
                    <a:pt x="0" y="406400"/>
                  </a:cubicBezTo>
                  <a:cubicBezTo>
                    <a:pt x="0" y="630849"/>
                    <a:pt x="180389" y="812800"/>
                    <a:pt x="402910" y="812800"/>
                  </a:cubicBezTo>
                  <a:cubicBezTo>
                    <a:pt x="625431" y="812800"/>
                    <a:pt x="805820" y="630849"/>
                    <a:pt x="805820" y="406400"/>
                  </a:cubicBezTo>
                  <a:cubicBezTo>
                    <a:pt x="805820" y="181951"/>
                    <a:pt x="625431" y="0"/>
                    <a:pt x="402910" y="0"/>
                  </a:cubicBezTo>
                  <a:close/>
                </a:path>
              </a:pathLst>
            </a:custGeom>
            <a:solidFill>
              <a:srgbClr val="7691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5546" y="19050"/>
              <a:ext cx="654729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 spc="47">
                  <a:solidFill>
                    <a:srgbClr val="FFFFFF"/>
                  </a:solidFill>
                  <a:latin typeface="Aileron"/>
                </a:rPr>
                <a:t>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160508" y="3799314"/>
            <a:ext cx="1370243" cy="1382111"/>
            <a:chOff x="0" y="0"/>
            <a:chExt cx="80582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05820" cy="812800"/>
            </a:xfrm>
            <a:custGeom>
              <a:avLst/>
              <a:gdLst/>
              <a:ahLst/>
              <a:cxnLst/>
              <a:rect l="l" t="t" r="r" b="b"/>
              <a:pathLst>
                <a:path w="805820" h="812800">
                  <a:moveTo>
                    <a:pt x="402910" y="0"/>
                  </a:moveTo>
                  <a:cubicBezTo>
                    <a:pt x="180389" y="0"/>
                    <a:pt x="0" y="181951"/>
                    <a:pt x="0" y="406400"/>
                  </a:cubicBezTo>
                  <a:cubicBezTo>
                    <a:pt x="0" y="630849"/>
                    <a:pt x="180389" y="812800"/>
                    <a:pt x="402910" y="812800"/>
                  </a:cubicBezTo>
                  <a:cubicBezTo>
                    <a:pt x="625431" y="812800"/>
                    <a:pt x="805820" y="630849"/>
                    <a:pt x="805820" y="406400"/>
                  </a:cubicBezTo>
                  <a:cubicBezTo>
                    <a:pt x="805820" y="181951"/>
                    <a:pt x="625431" y="0"/>
                    <a:pt x="402910" y="0"/>
                  </a:cubicBezTo>
                  <a:close/>
                </a:path>
              </a:pathLst>
            </a:custGeom>
            <a:solidFill>
              <a:srgbClr val="5399C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5546" y="19050"/>
              <a:ext cx="654729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 spc="47">
                  <a:solidFill>
                    <a:srgbClr val="FFFFFF"/>
                  </a:solidFill>
                  <a:latin typeface="Aileron"/>
                </a:rPr>
                <a:t>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464325" y="3799314"/>
            <a:ext cx="1370243" cy="1382111"/>
            <a:chOff x="0" y="0"/>
            <a:chExt cx="80582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05820" cy="812800"/>
            </a:xfrm>
            <a:custGeom>
              <a:avLst/>
              <a:gdLst/>
              <a:ahLst/>
              <a:cxnLst/>
              <a:rect l="l" t="t" r="r" b="b"/>
              <a:pathLst>
                <a:path w="805820" h="812800">
                  <a:moveTo>
                    <a:pt x="402910" y="0"/>
                  </a:moveTo>
                  <a:cubicBezTo>
                    <a:pt x="180389" y="0"/>
                    <a:pt x="0" y="181951"/>
                    <a:pt x="0" y="406400"/>
                  </a:cubicBezTo>
                  <a:cubicBezTo>
                    <a:pt x="0" y="630849"/>
                    <a:pt x="180389" y="812800"/>
                    <a:pt x="402910" y="812800"/>
                  </a:cubicBezTo>
                  <a:cubicBezTo>
                    <a:pt x="625431" y="812800"/>
                    <a:pt x="805820" y="630849"/>
                    <a:pt x="805820" y="406400"/>
                  </a:cubicBezTo>
                  <a:cubicBezTo>
                    <a:pt x="805820" y="181951"/>
                    <a:pt x="625431" y="0"/>
                    <a:pt x="402910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5546" y="19050"/>
              <a:ext cx="654729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 spc="48">
                  <a:solidFill>
                    <a:srgbClr val="FFFFFF"/>
                  </a:solidFill>
                  <a:latin typeface="Aileron"/>
                </a:rPr>
                <a:t>3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768143" y="3799314"/>
            <a:ext cx="1370243" cy="1382111"/>
            <a:chOff x="0" y="0"/>
            <a:chExt cx="80582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05820" cy="812800"/>
            </a:xfrm>
            <a:custGeom>
              <a:avLst/>
              <a:gdLst/>
              <a:ahLst/>
              <a:cxnLst/>
              <a:rect l="l" t="t" r="r" b="b"/>
              <a:pathLst>
                <a:path w="805820" h="812800">
                  <a:moveTo>
                    <a:pt x="402910" y="0"/>
                  </a:moveTo>
                  <a:cubicBezTo>
                    <a:pt x="180389" y="0"/>
                    <a:pt x="0" y="181951"/>
                    <a:pt x="0" y="406400"/>
                  </a:cubicBezTo>
                  <a:cubicBezTo>
                    <a:pt x="0" y="630849"/>
                    <a:pt x="180389" y="812800"/>
                    <a:pt x="402910" y="812800"/>
                  </a:cubicBezTo>
                  <a:cubicBezTo>
                    <a:pt x="625431" y="812800"/>
                    <a:pt x="805820" y="630849"/>
                    <a:pt x="805820" y="406400"/>
                  </a:cubicBezTo>
                  <a:cubicBezTo>
                    <a:pt x="805820" y="181951"/>
                    <a:pt x="625431" y="0"/>
                    <a:pt x="402910" y="0"/>
                  </a:cubicBezTo>
                  <a:close/>
                </a:path>
              </a:pathLst>
            </a:custGeom>
            <a:solidFill>
              <a:srgbClr val="08407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5546" y="19050"/>
              <a:ext cx="654729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 spc="48">
                  <a:solidFill>
                    <a:srgbClr val="FFFFFF"/>
                  </a:solidFill>
                  <a:latin typeface="Aileron"/>
                </a:rPr>
                <a:t>4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071961" y="3799314"/>
            <a:ext cx="1370243" cy="1382111"/>
            <a:chOff x="0" y="0"/>
            <a:chExt cx="80582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05820" cy="812800"/>
            </a:xfrm>
            <a:custGeom>
              <a:avLst/>
              <a:gdLst/>
              <a:ahLst/>
              <a:cxnLst/>
              <a:rect l="l" t="t" r="r" b="b"/>
              <a:pathLst>
                <a:path w="805820" h="812800">
                  <a:moveTo>
                    <a:pt x="402910" y="0"/>
                  </a:moveTo>
                  <a:cubicBezTo>
                    <a:pt x="180389" y="0"/>
                    <a:pt x="0" y="181951"/>
                    <a:pt x="0" y="406400"/>
                  </a:cubicBezTo>
                  <a:cubicBezTo>
                    <a:pt x="0" y="630849"/>
                    <a:pt x="180389" y="812800"/>
                    <a:pt x="402910" y="812800"/>
                  </a:cubicBezTo>
                  <a:cubicBezTo>
                    <a:pt x="625431" y="812800"/>
                    <a:pt x="805820" y="630849"/>
                    <a:pt x="805820" y="406400"/>
                  </a:cubicBezTo>
                  <a:cubicBezTo>
                    <a:pt x="805820" y="181951"/>
                    <a:pt x="625431" y="0"/>
                    <a:pt x="402910" y="0"/>
                  </a:cubicBezTo>
                  <a:close/>
                </a:path>
              </a:pathLst>
            </a:custGeom>
            <a:solidFill>
              <a:srgbClr val="20242E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5546" y="19050"/>
              <a:ext cx="654729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 spc="48">
                  <a:solidFill>
                    <a:srgbClr val="FFFFFF"/>
                  </a:solidFill>
                  <a:latin typeface="Aileron"/>
                </a:rPr>
                <a:t>5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562762" y="5420640"/>
            <a:ext cx="2024784" cy="767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9"/>
              </a:lnSpc>
            </a:pPr>
            <a:r>
              <a:rPr lang="en-US" sz="2099" spc="31">
                <a:solidFill>
                  <a:srgbClr val="191919"/>
                </a:solidFill>
                <a:latin typeface="Aileron"/>
              </a:rPr>
              <a:t>Update of the OLTP Database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862991" y="6601965"/>
            <a:ext cx="3833038" cy="3249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l">
              <a:lnSpc>
                <a:spcPts val="3299"/>
              </a:lnSpc>
              <a:buFont typeface="Arial"/>
              <a:buChar char="•"/>
            </a:pPr>
            <a:r>
              <a:rPr lang="en-US" sz="2199" spc="32">
                <a:solidFill>
                  <a:srgbClr val="191919"/>
                </a:solidFill>
                <a:latin typeface="Aileron"/>
              </a:rPr>
              <a:t>Staging</a:t>
            </a:r>
          </a:p>
          <a:p>
            <a:pPr marL="474978" lvl="1" indent="-237489" algn="l">
              <a:lnSpc>
                <a:spcPts val="3299"/>
              </a:lnSpc>
              <a:buFont typeface="Arial"/>
              <a:buChar char="•"/>
            </a:pPr>
            <a:r>
              <a:rPr lang="en-US" sz="2199" spc="32">
                <a:solidFill>
                  <a:srgbClr val="191919"/>
                </a:solidFill>
                <a:latin typeface="Aileron"/>
              </a:rPr>
              <a:t>Fact tables for Sales, Production, Inventory and Raw materials orders</a:t>
            </a:r>
          </a:p>
          <a:p>
            <a:pPr marL="474978" lvl="1" indent="-237489" algn="l">
              <a:lnSpc>
                <a:spcPts val="3299"/>
              </a:lnSpc>
              <a:buFont typeface="Arial"/>
              <a:buChar char="•"/>
            </a:pPr>
            <a:r>
              <a:rPr lang="en-US" sz="2199" spc="32">
                <a:solidFill>
                  <a:srgbClr val="191919"/>
                </a:solidFill>
                <a:latin typeface="Aileron"/>
              </a:rPr>
              <a:t>View for Products and Raw materials</a:t>
            </a:r>
          </a:p>
          <a:p>
            <a:pPr marL="474978" lvl="1" indent="-237489" algn="l">
              <a:lnSpc>
                <a:spcPts val="3299"/>
              </a:lnSpc>
              <a:buFont typeface="Arial"/>
              <a:buChar char="•"/>
            </a:pPr>
            <a:r>
              <a:rPr lang="en-US" sz="2199" spc="32">
                <a:solidFill>
                  <a:srgbClr val="191919"/>
                </a:solidFill>
                <a:latin typeface="Aileron"/>
              </a:rPr>
              <a:t>SCD Type 2 (Row Versioning)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517105" y="5420640"/>
            <a:ext cx="2628005" cy="767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9"/>
              </a:lnSpc>
            </a:pPr>
            <a:r>
              <a:rPr lang="en-US" sz="2099" spc="31">
                <a:solidFill>
                  <a:srgbClr val="191919"/>
                </a:solidFill>
                <a:latin typeface="Aileron"/>
              </a:rPr>
              <a:t>Creation of the Data Warehouse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253328" y="5367163"/>
            <a:ext cx="2024784" cy="767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9"/>
              </a:lnSpc>
            </a:pPr>
            <a:r>
              <a:rPr lang="en-US" sz="2099" spc="31">
                <a:solidFill>
                  <a:srgbClr val="191919"/>
                </a:solidFill>
                <a:latin typeface="Aileron"/>
              </a:rPr>
              <a:t>Creation of Datalake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452655" y="5563314"/>
            <a:ext cx="2073256" cy="377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9"/>
              </a:lnSpc>
            </a:pPr>
            <a:r>
              <a:rPr lang="en-US" sz="2099" spc="31">
                <a:solidFill>
                  <a:srgbClr val="191919"/>
                </a:solidFill>
                <a:latin typeface="Aileron"/>
              </a:rPr>
              <a:t>Databricks ML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4700454" y="5563314"/>
            <a:ext cx="2024784" cy="767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9"/>
              </a:lnSpc>
            </a:pPr>
            <a:r>
              <a:rPr lang="en-US" sz="2099" spc="31">
                <a:solidFill>
                  <a:srgbClr val="191919"/>
                </a:solidFill>
                <a:latin typeface="Aileron"/>
              </a:rPr>
              <a:t>Visualization of results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3287377" y="1038225"/>
            <a:ext cx="1172414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6299" spc="62">
                <a:solidFill>
                  <a:srgbClr val="FFFFFF"/>
                </a:solidFill>
                <a:latin typeface="Oswald Bold"/>
              </a:rPr>
              <a:t>Project Timeline</a:t>
            </a:r>
          </a:p>
        </p:txBody>
      </p:sp>
      <p:sp>
        <p:nvSpPr>
          <p:cNvPr id="31" name="Freeform 31"/>
          <p:cNvSpPr/>
          <p:nvPr/>
        </p:nvSpPr>
        <p:spPr>
          <a:xfrm rot="-10799999">
            <a:off x="-2354776" y="-6702205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2035253">
            <a:off x="15331117" y="4382382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0782238" y="6711186"/>
            <a:ext cx="3414090" cy="115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Aileron"/>
              </a:rPr>
              <a:t>Sales prediction with KMeans using databricks and scikit learn library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4531374" y="6752460"/>
            <a:ext cx="2362944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6" lvl="1" indent="-237493" algn="ctr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ileron"/>
              </a:rPr>
              <a:t>Using Power BI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107592" y="6621015"/>
            <a:ext cx="2263083" cy="1544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Aileron"/>
              </a:rPr>
              <a:t>Deployment of local datawarehouse to azure data lake</a:t>
            </a:r>
          </a:p>
        </p:txBody>
      </p:sp>
      <p:sp>
        <p:nvSpPr>
          <p:cNvPr id="36" name="AutoShape 36"/>
          <p:cNvSpPr/>
          <p:nvPr/>
        </p:nvSpPr>
        <p:spPr>
          <a:xfrm>
            <a:off x="2575154" y="6188356"/>
            <a:ext cx="0" cy="602204"/>
          </a:xfrm>
          <a:prstGeom prst="line">
            <a:avLst/>
          </a:prstGeom>
          <a:ln w="38100" cap="flat">
            <a:solidFill>
              <a:srgbClr val="7691A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7" name="AutoShape 37"/>
          <p:cNvSpPr/>
          <p:nvPr/>
        </p:nvSpPr>
        <p:spPr>
          <a:xfrm flipH="1">
            <a:off x="5819357" y="6188356"/>
            <a:ext cx="11750" cy="470759"/>
          </a:xfrm>
          <a:prstGeom prst="line">
            <a:avLst/>
          </a:prstGeom>
          <a:ln w="38100" cap="flat">
            <a:solidFill>
              <a:srgbClr val="5399CC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8" name="TextBox 38"/>
          <p:cNvSpPr txBox="1"/>
          <p:nvPr/>
        </p:nvSpPr>
        <p:spPr>
          <a:xfrm>
            <a:off x="1412515" y="6733410"/>
            <a:ext cx="2325279" cy="2987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spc="32">
                <a:solidFill>
                  <a:srgbClr val="191919"/>
                </a:solidFill>
                <a:latin typeface="Aileron"/>
              </a:rPr>
              <a:t>New tables for:</a:t>
            </a:r>
          </a:p>
          <a:p>
            <a:pPr marL="431799" lvl="1" indent="-215899" algn="l">
              <a:lnSpc>
                <a:spcPts val="2999"/>
              </a:lnSpc>
              <a:buFont typeface="Arial"/>
              <a:buChar char="•"/>
            </a:pPr>
            <a:r>
              <a:rPr lang="en-US" sz="1999" spc="29">
                <a:solidFill>
                  <a:srgbClr val="191919"/>
                </a:solidFill>
                <a:latin typeface="Aileron"/>
              </a:rPr>
              <a:t>Quality Control</a:t>
            </a:r>
          </a:p>
          <a:p>
            <a:pPr marL="431799" lvl="1" indent="-215899" algn="l">
              <a:lnSpc>
                <a:spcPts val="2999"/>
              </a:lnSpc>
              <a:buFont typeface="Arial"/>
              <a:buChar char="•"/>
            </a:pPr>
            <a:r>
              <a:rPr lang="en-US" sz="1999" spc="29">
                <a:solidFill>
                  <a:srgbClr val="191919"/>
                </a:solidFill>
                <a:latin typeface="Aileron"/>
              </a:rPr>
              <a:t>Warehouse</a:t>
            </a:r>
          </a:p>
          <a:p>
            <a:pPr marL="431799" lvl="1" indent="-215899" algn="l">
              <a:lnSpc>
                <a:spcPts val="2999"/>
              </a:lnSpc>
              <a:buFont typeface="Arial"/>
              <a:buChar char="•"/>
            </a:pPr>
            <a:r>
              <a:rPr lang="en-US" sz="1999" spc="29">
                <a:solidFill>
                  <a:srgbClr val="191919"/>
                </a:solidFill>
                <a:latin typeface="Aileron"/>
              </a:rPr>
              <a:t>Shifts</a:t>
            </a:r>
          </a:p>
          <a:p>
            <a:pPr marL="431799" lvl="1" indent="-215899" algn="l">
              <a:lnSpc>
                <a:spcPts val="2999"/>
              </a:lnSpc>
              <a:buFont typeface="Arial"/>
              <a:buChar char="•"/>
            </a:pPr>
            <a:r>
              <a:rPr lang="en-US" sz="1999" spc="29">
                <a:solidFill>
                  <a:srgbClr val="191919"/>
                </a:solidFill>
                <a:latin typeface="Aileron"/>
              </a:rPr>
              <a:t>Roles</a:t>
            </a:r>
          </a:p>
          <a:p>
            <a:pPr marL="431799" lvl="1" indent="-215899" algn="l">
              <a:lnSpc>
                <a:spcPts val="2999"/>
              </a:lnSpc>
              <a:buFont typeface="Arial"/>
              <a:buChar char="•"/>
            </a:pPr>
            <a:r>
              <a:rPr lang="en-US" sz="1999" spc="29">
                <a:solidFill>
                  <a:srgbClr val="191919"/>
                </a:solidFill>
                <a:latin typeface="Aileron"/>
              </a:rPr>
              <a:t>Locations</a:t>
            </a:r>
          </a:p>
          <a:p>
            <a:pPr marL="431799" lvl="1" indent="-215899" algn="l">
              <a:lnSpc>
                <a:spcPts val="2999"/>
              </a:lnSpc>
              <a:buFont typeface="Arial"/>
              <a:buChar char="•"/>
            </a:pPr>
            <a:r>
              <a:rPr lang="en-US" sz="1999" spc="29">
                <a:solidFill>
                  <a:srgbClr val="191919"/>
                </a:solidFill>
                <a:latin typeface="Aileron"/>
              </a:rPr>
              <a:t>Orders for raw materials</a:t>
            </a:r>
          </a:p>
        </p:txBody>
      </p:sp>
      <p:sp>
        <p:nvSpPr>
          <p:cNvPr id="39" name="AutoShape 39"/>
          <p:cNvSpPr/>
          <p:nvPr/>
        </p:nvSpPr>
        <p:spPr>
          <a:xfrm flipH="1">
            <a:off x="9254809" y="6134878"/>
            <a:ext cx="10912" cy="524236"/>
          </a:xfrm>
          <a:prstGeom prst="line">
            <a:avLst/>
          </a:prstGeom>
          <a:ln w="38100" cap="flat">
            <a:solidFill>
              <a:srgbClr val="1C88C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0" name="AutoShape 40"/>
          <p:cNvSpPr/>
          <p:nvPr/>
        </p:nvSpPr>
        <p:spPr>
          <a:xfrm>
            <a:off x="12489283" y="5940505"/>
            <a:ext cx="0" cy="808781"/>
          </a:xfrm>
          <a:prstGeom prst="line">
            <a:avLst/>
          </a:prstGeom>
          <a:ln w="38100" cap="flat">
            <a:solidFill>
              <a:srgbClr val="08407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1" name="AutoShape 41"/>
          <p:cNvSpPr/>
          <p:nvPr/>
        </p:nvSpPr>
        <p:spPr>
          <a:xfrm>
            <a:off x="15712846" y="6331030"/>
            <a:ext cx="0" cy="45953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035443"/>
            <a:chOff x="0" y="0"/>
            <a:chExt cx="4816593" cy="5360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36084"/>
            </a:xfrm>
            <a:custGeom>
              <a:avLst/>
              <a:gdLst/>
              <a:ahLst/>
              <a:cxnLst/>
              <a:rect l="l" t="t" r="r" b="b"/>
              <a:pathLst>
                <a:path w="4816592" h="536084">
                  <a:moveTo>
                    <a:pt x="0" y="0"/>
                  </a:moveTo>
                  <a:lnTo>
                    <a:pt x="4816592" y="0"/>
                  </a:lnTo>
                  <a:lnTo>
                    <a:pt x="4816592" y="536084"/>
                  </a:lnTo>
                  <a:lnTo>
                    <a:pt x="0" y="53608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5551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41803" y="2035443"/>
            <a:ext cx="15804394" cy="8251557"/>
          </a:xfrm>
          <a:custGeom>
            <a:avLst/>
            <a:gdLst/>
            <a:ahLst/>
            <a:cxnLst/>
            <a:rect l="l" t="t" r="r" b="b"/>
            <a:pathLst>
              <a:path w="15804394" h="8251557">
                <a:moveTo>
                  <a:pt x="0" y="0"/>
                </a:moveTo>
                <a:lnTo>
                  <a:pt x="15804394" y="0"/>
                </a:lnTo>
                <a:lnTo>
                  <a:pt x="15804394" y="8251557"/>
                </a:lnTo>
                <a:lnTo>
                  <a:pt x="0" y="8251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0" y="2035443"/>
            <a:ext cx="1246459" cy="884986"/>
          </a:xfrm>
          <a:custGeom>
            <a:avLst/>
            <a:gdLst/>
            <a:ahLst/>
            <a:cxnLst/>
            <a:rect l="l" t="t" r="r" b="b"/>
            <a:pathLst>
              <a:path w="1246459" h="884986">
                <a:moveTo>
                  <a:pt x="0" y="0"/>
                </a:moveTo>
                <a:lnTo>
                  <a:pt x="1246459" y="0"/>
                </a:lnTo>
                <a:lnTo>
                  <a:pt x="1246459" y="884986"/>
                </a:lnTo>
                <a:lnTo>
                  <a:pt x="0" y="8849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90980" y="189512"/>
            <a:ext cx="10906040" cy="173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 spc="490">
                <a:solidFill>
                  <a:srgbClr val="FFFFFF"/>
                </a:solidFill>
                <a:latin typeface="Oswald Bold"/>
              </a:rPr>
              <a:t>ENTITY-RELATIONSHIP DIAGRAM (ERD) -VERSION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245574"/>
            <a:chOff x="0" y="0"/>
            <a:chExt cx="4816593" cy="5914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91427"/>
            </a:xfrm>
            <a:custGeom>
              <a:avLst/>
              <a:gdLst/>
              <a:ahLst/>
              <a:cxnLst/>
              <a:rect l="l" t="t" r="r" b="b"/>
              <a:pathLst>
                <a:path w="4816592" h="591427">
                  <a:moveTo>
                    <a:pt x="0" y="0"/>
                  </a:moveTo>
                  <a:lnTo>
                    <a:pt x="4816592" y="0"/>
                  </a:lnTo>
                  <a:lnTo>
                    <a:pt x="4816592" y="591427"/>
                  </a:lnTo>
                  <a:lnTo>
                    <a:pt x="0" y="59142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610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672567" y="2245574"/>
            <a:ext cx="12942866" cy="8041426"/>
          </a:xfrm>
          <a:custGeom>
            <a:avLst/>
            <a:gdLst/>
            <a:ahLst/>
            <a:cxnLst/>
            <a:rect l="l" t="t" r="r" b="b"/>
            <a:pathLst>
              <a:path w="12942866" h="8041426">
                <a:moveTo>
                  <a:pt x="0" y="0"/>
                </a:moveTo>
                <a:lnTo>
                  <a:pt x="12942866" y="0"/>
                </a:lnTo>
                <a:lnTo>
                  <a:pt x="12942866" y="8041426"/>
                </a:lnTo>
                <a:lnTo>
                  <a:pt x="0" y="80414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690980" y="381139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GALAXY SCHEMA</a:t>
            </a:r>
          </a:p>
        </p:txBody>
      </p:sp>
      <p:sp>
        <p:nvSpPr>
          <p:cNvPr id="9" name="Freeform 9"/>
          <p:cNvSpPr/>
          <p:nvPr/>
        </p:nvSpPr>
        <p:spPr>
          <a:xfrm>
            <a:off x="0" y="2245574"/>
            <a:ext cx="1246459" cy="884986"/>
          </a:xfrm>
          <a:custGeom>
            <a:avLst/>
            <a:gdLst/>
            <a:ahLst/>
            <a:cxnLst/>
            <a:rect l="l" t="t" r="r" b="b"/>
            <a:pathLst>
              <a:path w="1246459" h="884986">
                <a:moveTo>
                  <a:pt x="0" y="0"/>
                </a:moveTo>
                <a:lnTo>
                  <a:pt x="1246459" y="0"/>
                </a:lnTo>
                <a:lnTo>
                  <a:pt x="1246459" y="884987"/>
                </a:lnTo>
                <a:lnTo>
                  <a:pt x="0" y="8849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245574"/>
            <a:chOff x="0" y="0"/>
            <a:chExt cx="4816593" cy="5914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91427"/>
            </a:xfrm>
            <a:custGeom>
              <a:avLst/>
              <a:gdLst/>
              <a:ahLst/>
              <a:cxnLst/>
              <a:rect l="l" t="t" r="r" b="b"/>
              <a:pathLst>
                <a:path w="4816592" h="591427">
                  <a:moveTo>
                    <a:pt x="0" y="0"/>
                  </a:moveTo>
                  <a:lnTo>
                    <a:pt x="4816592" y="0"/>
                  </a:lnTo>
                  <a:lnTo>
                    <a:pt x="4816592" y="591427"/>
                  </a:lnTo>
                  <a:lnTo>
                    <a:pt x="0" y="59142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610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113322" y="3719362"/>
            <a:ext cx="2088395" cy="524776"/>
          </a:xfrm>
          <a:custGeom>
            <a:avLst/>
            <a:gdLst/>
            <a:ahLst/>
            <a:cxnLst/>
            <a:rect l="l" t="t" r="r" b="b"/>
            <a:pathLst>
              <a:path w="2088395" h="524776">
                <a:moveTo>
                  <a:pt x="0" y="0"/>
                </a:moveTo>
                <a:lnTo>
                  <a:pt x="2088396" y="0"/>
                </a:lnTo>
                <a:lnTo>
                  <a:pt x="2088396" y="524776"/>
                </a:lnTo>
                <a:lnTo>
                  <a:pt x="0" y="5247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840491" y="5871209"/>
            <a:ext cx="1326286" cy="1227480"/>
          </a:xfrm>
          <a:custGeom>
            <a:avLst/>
            <a:gdLst/>
            <a:ahLst/>
            <a:cxnLst/>
            <a:rect l="l" t="t" r="r" b="b"/>
            <a:pathLst>
              <a:path w="1326286" h="1227480">
                <a:moveTo>
                  <a:pt x="0" y="0"/>
                </a:moveTo>
                <a:lnTo>
                  <a:pt x="1326287" y="0"/>
                </a:lnTo>
                <a:lnTo>
                  <a:pt x="1326287" y="1227480"/>
                </a:lnTo>
                <a:lnTo>
                  <a:pt x="0" y="12274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625207" y="6857271"/>
            <a:ext cx="1241643" cy="887647"/>
          </a:xfrm>
          <a:custGeom>
            <a:avLst/>
            <a:gdLst/>
            <a:ahLst/>
            <a:cxnLst/>
            <a:rect l="l" t="t" r="r" b="b"/>
            <a:pathLst>
              <a:path w="1241643" h="887647">
                <a:moveTo>
                  <a:pt x="0" y="0"/>
                </a:moveTo>
                <a:lnTo>
                  <a:pt x="1241643" y="0"/>
                </a:lnTo>
                <a:lnTo>
                  <a:pt x="1241643" y="887647"/>
                </a:lnTo>
                <a:lnTo>
                  <a:pt x="0" y="8876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9207" b="-30672"/>
            </a:stretch>
          </a:blipFill>
        </p:spPr>
      </p:sp>
      <p:sp>
        <p:nvSpPr>
          <p:cNvPr id="10" name="Freeform 10"/>
          <p:cNvSpPr/>
          <p:nvPr/>
        </p:nvSpPr>
        <p:spPr>
          <a:xfrm rot="-8008740">
            <a:off x="4402245" y="4726184"/>
            <a:ext cx="1211645" cy="2290050"/>
          </a:xfrm>
          <a:custGeom>
            <a:avLst/>
            <a:gdLst/>
            <a:ahLst/>
            <a:cxnLst/>
            <a:rect l="l" t="t" r="r" b="b"/>
            <a:pathLst>
              <a:path w="1211645" h="2290050">
                <a:moveTo>
                  <a:pt x="0" y="0"/>
                </a:moveTo>
                <a:lnTo>
                  <a:pt x="1211644" y="0"/>
                </a:lnTo>
                <a:lnTo>
                  <a:pt x="1211644" y="2290050"/>
                </a:lnTo>
                <a:lnTo>
                  <a:pt x="0" y="22900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6841628">
            <a:off x="11050801" y="4013538"/>
            <a:ext cx="1195705" cy="2259924"/>
          </a:xfrm>
          <a:custGeom>
            <a:avLst/>
            <a:gdLst/>
            <a:ahLst/>
            <a:cxnLst/>
            <a:rect l="l" t="t" r="r" b="b"/>
            <a:pathLst>
              <a:path w="1195705" h="2259924">
                <a:moveTo>
                  <a:pt x="0" y="0"/>
                </a:moveTo>
                <a:lnTo>
                  <a:pt x="1195705" y="0"/>
                </a:lnTo>
                <a:lnTo>
                  <a:pt x="1195705" y="2259924"/>
                </a:lnTo>
                <a:lnTo>
                  <a:pt x="0" y="22599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72476" y="3848100"/>
            <a:ext cx="1627679" cy="2368290"/>
          </a:xfrm>
          <a:custGeom>
            <a:avLst/>
            <a:gdLst/>
            <a:ahLst/>
            <a:cxnLst/>
            <a:rect l="l" t="t" r="r" b="b"/>
            <a:pathLst>
              <a:path w="1627679" h="2368290">
                <a:moveTo>
                  <a:pt x="0" y="0"/>
                </a:moveTo>
                <a:lnTo>
                  <a:pt x="1627680" y="0"/>
                </a:lnTo>
                <a:lnTo>
                  <a:pt x="1627680" y="2368290"/>
                </a:lnTo>
                <a:lnTo>
                  <a:pt x="0" y="23682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597" r="-597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587215" y="4280677"/>
            <a:ext cx="1629416" cy="726105"/>
          </a:xfrm>
          <a:custGeom>
            <a:avLst/>
            <a:gdLst/>
            <a:ahLst/>
            <a:cxnLst/>
            <a:rect l="l" t="t" r="r" b="b"/>
            <a:pathLst>
              <a:path w="1629416" h="726105">
                <a:moveTo>
                  <a:pt x="0" y="0"/>
                </a:moveTo>
                <a:lnTo>
                  <a:pt x="1629416" y="0"/>
                </a:lnTo>
                <a:lnTo>
                  <a:pt x="1629416" y="726105"/>
                </a:lnTo>
                <a:lnTo>
                  <a:pt x="0" y="72610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13095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400156" y="4039285"/>
            <a:ext cx="1732132" cy="2696960"/>
          </a:xfrm>
          <a:custGeom>
            <a:avLst/>
            <a:gdLst/>
            <a:ahLst/>
            <a:cxnLst/>
            <a:rect l="l" t="t" r="r" b="b"/>
            <a:pathLst>
              <a:path w="1732132" h="2696960">
                <a:moveTo>
                  <a:pt x="0" y="0"/>
                </a:moveTo>
                <a:lnTo>
                  <a:pt x="1732132" y="0"/>
                </a:lnTo>
                <a:lnTo>
                  <a:pt x="1732132" y="2696960"/>
                </a:lnTo>
                <a:lnTo>
                  <a:pt x="0" y="269696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3171785" y="4466417"/>
            <a:ext cx="1574735" cy="2255870"/>
          </a:xfrm>
          <a:custGeom>
            <a:avLst/>
            <a:gdLst/>
            <a:ahLst/>
            <a:cxnLst/>
            <a:rect l="l" t="t" r="r" b="b"/>
            <a:pathLst>
              <a:path w="1574735" h="2255870">
                <a:moveTo>
                  <a:pt x="0" y="0"/>
                </a:moveTo>
                <a:lnTo>
                  <a:pt x="1574734" y="0"/>
                </a:lnTo>
                <a:lnTo>
                  <a:pt x="1574734" y="2255870"/>
                </a:lnTo>
                <a:lnTo>
                  <a:pt x="0" y="225587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2275975" y="6833087"/>
            <a:ext cx="5978972" cy="3388117"/>
          </a:xfrm>
          <a:custGeom>
            <a:avLst/>
            <a:gdLst/>
            <a:ahLst/>
            <a:cxnLst/>
            <a:rect l="l" t="t" r="r" b="b"/>
            <a:pathLst>
              <a:path w="5330812" h="3028870">
                <a:moveTo>
                  <a:pt x="0" y="0"/>
                </a:moveTo>
                <a:lnTo>
                  <a:pt x="5330812" y="0"/>
                </a:lnTo>
                <a:lnTo>
                  <a:pt x="5330812" y="3028871"/>
                </a:lnTo>
                <a:lnTo>
                  <a:pt x="0" y="302887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701833" y="4484483"/>
            <a:ext cx="3395249" cy="2259676"/>
          </a:xfrm>
          <a:custGeom>
            <a:avLst/>
            <a:gdLst/>
            <a:ahLst/>
            <a:cxnLst/>
            <a:rect l="l" t="t" r="r" b="b"/>
            <a:pathLst>
              <a:path w="3395249" h="2259676">
                <a:moveTo>
                  <a:pt x="0" y="0"/>
                </a:moveTo>
                <a:lnTo>
                  <a:pt x="3395250" y="0"/>
                </a:lnTo>
                <a:lnTo>
                  <a:pt x="3395250" y="2259676"/>
                </a:lnTo>
                <a:lnTo>
                  <a:pt x="0" y="225967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3690980" y="381139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DATABRICKS &amp; ML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7374914"/>
            <a:ext cx="3187382" cy="1308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DM Sans"/>
              </a:rPr>
              <a:t>Import data from Azure storage account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345359" y="2588260"/>
            <a:ext cx="11597283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Aileron"/>
              </a:rPr>
              <a:t>GOAL: Costumer classification based on number of products per order.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563600" y="3385297"/>
            <a:ext cx="3544094" cy="464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780"/>
              </a:lnSpc>
              <a:spcBef>
                <a:spcPct val="0"/>
              </a:spcBef>
            </a:pPr>
            <a:r>
              <a:rPr lang="en-US" sz="2700" dirty="0">
                <a:solidFill>
                  <a:srgbClr val="000000"/>
                </a:solidFill>
                <a:latin typeface="DM Sans"/>
              </a:rPr>
              <a:t>Clustering Results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502054" y="7687768"/>
            <a:ext cx="3871119" cy="1308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DM Sans"/>
              </a:rPr>
              <a:t>Machine learning using KMeans for customer clustering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245574"/>
            <a:chOff x="0" y="0"/>
            <a:chExt cx="4816593" cy="5914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91427"/>
            </a:xfrm>
            <a:custGeom>
              <a:avLst/>
              <a:gdLst/>
              <a:ahLst/>
              <a:cxnLst/>
              <a:rect l="l" t="t" r="r" b="b"/>
              <a:pathLst>
                <a:path w="4816592" h="591427">
                  <a:moveTo>
                    <a:pt x="0" y="0"/>
                  </a:moveTo>
                  <a:lnTo>
                    <a:pt x="4816592" y="0"/>
                  </a:lnTo>
                  <a:lnTo>
                    <a:pt x="4816592" y="591427"/>
                  </a:lnTo>
                  <a:lnTo>
                    <a:pt x="0" y="59142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610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075835" y="6124830"/>
            <a:ext cx="2136329" cy="2104797"/>
          </a:xfrm>
          <a:custGeom>
            <a:avLst/>
            <a:gdLst/>
            <a:ahLst/>
            <a:cxnLst/>
            <a:rect l="l" t="t" r="r" b="b"/>
            <a:pathLst>
              <a:path w="2136329" h="2104797">
                <a:moveTo>
                  <a:pt x="0" y="0"/>
                </a:moveTo>
                <a:lnTo>
                  <a:pt x="2136330" y="0"/>
                </a:lnTo>
                <a:lnTo>
                  <a:pt x="2136330" y="2104796"/>
                </a:lnTo>
                <a:lnTo>
                  <a:pt x="0" y="21047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690980" y="381139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REPORT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56481" y="4347449"/>
            <a:ext cx="8775038" cy="966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20"/>
              </a:lnSpc>
              <a:spcBef>
                <a:spcPct val="0"/>
              </a:spcBef>
            </a:pPr>
            <a:r>
              <a:rPr lang="en-US" sz="5657">
                <a:solidFill>
                  <a:srgbClr val="000000"/>
                </a:solidFill>
                <a:latin typeface="DM Sans Bold"/>
              </a:rPr>
              <a:t>Live reporting in Power BI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885510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1900353" y="4678112"/>
            <a:ext cx="4113179" cy="4087473"/>
            <a:chOff x="0" y="0"/>
            <a:chExt cx="1279723" cy="1271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080191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7095033" y="4678112"/>
            <a:ext cx="4113179" cy="4087473"/>
            <a:chOff x="0" y="0"/>
            <a:chExt cx="1279723" cy="12717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2744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289311" y="4678112"/>
            <a:ext cx="4113179" cy="4087473"/>
            <a:chOff x="0" y="0"/>
            <a:chExt cx="1279723" cy="12717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321316" y="3653528"/>
            <a:ext cx="2049168" cy="20491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119617" y="3653528"/>
            <a:ext cx="2049168" cy="204916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933709" y="3653528"/>
            <a:ext cx="2049168" cy="204916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3732628" y="4016965"/>
            <a:ext cx="1211702" cy="1322294"/>
          </a:xfrm>
          <a:custGeom>
            <a:avLst/>
            <a:gdLst/>
            <a:ahLst/>
            <a:cxnLst/>
            <a:rect l="l" t="t" r="r" b="b"/>
            <a:pathLst>
              <a:path w="1211702" h="1322294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563658" y="4016965"/>
            <a:ext cx="1160684" cy="1393835"/>
          </a:xfrm>
          <a:custGeom>
            <a:avLst/>
            <a:gdLst/>
            <a:ahLst/>
            <a:cxnLst/>
            <a:rect l="l" t="t" r="r" b="b"/>
            <a:pathLst>
              <a:path w="1160684" h="1393835">
                <a:moveTo>
                  <a:pt x="0" y="0"/>
                </a:moveTo>
                <a:lnTo>
                  <a:pt x="1160684" y="0"/>
                </a:lnTo>
                <a:lnTo>
                  <a:pt x="1160684" y="1393835"/>
                </a:lnTo>
                <a:lnTo>
                  <a:pt x="0" y="1393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3272985" y="3986188"/>
            <a:ext cx="1353071" cy="1353071"/>
          </a:xfrm>
          <a:custGeom>
            <a:avLst/>
            <a:gdLst/>
            <a:ahLst/>
            <a:cxnLst/>
            <a:rect l="l" t="t" r="r" b="b"/>
            <a:pathLst>
              <a:path w="1353071" h="1353071">
                <a:moveTo>
                  <a:pt x="0" y="0"/>
                </a:moveTo>
                <a:lnTo>
                  <a:pt x="1353071" y="0"/>
                </a:lnTo>
                <a:lnTo>
                  <a:pt x="1353071" y="1353071"/>
                </a:lnTo>
                <a:lnTo>
                  <a:pt x="0" y="13530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343797" y="1212564"/>
            <a:ext cx="13617940" cy="190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34"/>
              </a:lnSpc>
              <a:spcBef>
                <a:spcPct val="0"/>
              </a:spcBef>
            </a:pPr>
            <a:r>
              <a:rPr lang="en-US" sz="5532" spc="542">
                <a:solidFill>
                  <a:srgbClr val="231F20"/>
                </a:solidFill>
                <a:latin typeface="Oswald Bold"/>
              </a:rPr>
              <a:t>CHALLENGES &amp; FURTHER IMPLEMENTATIONS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574589" y="5624704"/>
            <a:ext cx="3542623" cy="116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Creating sufficient data entries in the OLTP database required considerable time to ensure accuracy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372688" y="5624704"/>
            <a:ext cx="3542623" cy="1456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The Azure implementation required several steps, which slowed down our efficiency, since we were new to the solution.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999754" y="5474838"/>
            <a:ext cx="3899534" cy="2046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Further implementation of additional raw material orders to cover a wider period of time.</a:t>
            </a:r>
          </a:p>
          <a:p>
            <a:pPr algn="ctr">
              <a:lnSpc>
                <a:spcPts val="2377"/>
              </a:lnSpc>
            </a:pPr>
            <a:endParaRPr lang="en-US" sz="1722" spc="168">
              <a:solidFill>
                <a:srgbClr val="FFFBFB"/>
              </a:solidFill>
              <a:latin typeface="DM Sans"/>
            </a:endParaRPr>
          </a:p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Evaluate additional predictions for better insight into the demand of our products.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858454" y="7781814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</a:rPr>
              <a:t>CHALLENGE N°1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665320" y="7781814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</a:rPr>
              <a:t>CHALLENGE N°2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062203" y="7618909"/>
            <a:ext cx="3658629" cy="105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FURTHER IMPLEMENTATIONS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EDD21DD6859B4A9A06DF4C8F2EE998" ma:contentTypeVersion="4" ma:contentTypeDescription="Create a new document." ma:contentTypeScope="" ma:versionID="7a681be24604a352b1fa501eb65bb828">
  <xsd:schema xmlns:xsd="http://www.w3.org/2001/XMLSchema" xmlns:xs="http://www.w3.org/2001/XMLSchema" xmlns:p="http://schemas.microsoft.com/office/2006/metadata/properties" xmlns:ns2="2a57ef2e-f066-4ca4-9ea9-8b7c8fec30f9" targetNamespace="http://schemas.microsoft.com/office/2006/metadata/properties" ma:root="true" ma:fieldsID="b7e69a82bc5ff0b259cd0792822dc87a" ns2:_="">
    <xsd:import namespace="2a57ef2e-f066-4ca4-9ea9-8b7c8fec3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57ef2e-f066-4ca4-9ea9-8b7c8fec3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0ECD3C-64D3-4660-B843-2A116066D218}"/>
</file>

<file path=customXml/itemProps2.xml><?xml version="1.0" encoding="utf-8"?>
<ds:datastoreItem xmlns:ds="http://schemas.openxmlformats.org/officeDocument/2006/customXml" ds:itemID="{9E46A21E-3919-4977-9BF3-85815A5519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006A5E-9D62-4D01-8E0B-985BD994E3C5}">
  <ds:schemaRefs>
    <ds:schemaRef ds:uri="69de9ab0-4669-4d23-b525-9abfee548a1e"/>
    <ds:schemaRef ds:uri="http://schemas.microsoft.com/office/2006/documentManagement/types"/>
    <ds:schemaRef ds:uri="http://purl.org/dc/terms/"/>
    <ds:schemaRef ds:uri="http://purl.org/dc/elements/1.1/"/>
    <ds:schemaRef ds:uri="db1a96bf-dec1-431d-93f6-1413187d935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266</Words>
  <Application>Microsoft Office PowerPoint</Application>
  <PresentationFormat>Προσαρμογή</PresentationFormat>
  <Paragraphs>61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11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22" baseType="lpstr">
      <vt:lpstr>Aileron</vt:lpstr>
      <vt:lpstr>Calibri</vt:lpstr>
      <vt:lpstr>Arial</vt:lpstr>
      <vt:lpstr>Oswald Bold</vt:lpstr>
      <vt:lpstr>Shrikhand</vt:lpstr>
      <vt:lpstr>Source Sans Pro</vt:lpstr>
      <vt:lpstr>Oswald</vt:lpstr>
      <vt:lpstr>Open Sauce</vt:lpstr>
      <vt:lpstr>DM Sans</vt:lpstr>
      <vt:lpstr>DM Sans Bold</vt:lpstr>
      <vt:lpstr>DM Sans Italics</vt:lpstr>
      <vt:lpstr>Office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there any questions?</dc:title>
  <dc:creator>Vangelis Stergiou</dc:creator>
  <cp:lastModifiedBy>Vangelis Stergiou</cp:lastModifiedBy>
  <cp:revision>3</cp:revision>
  <dcterms:created xsi:type="dcterms:W3CDTF">2006-08-16T00:00:00Z</dcterms:created>
  <dcterms:modified xsi:type="dcterms:W3CDTF">2024-06-18T19:53:53Z</dcterms:modified>
  <dc:identifier>DAGITQw-BVM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0x010100EFEDD21DD6859B4A9A06DF4C8F2EE998</vt:lpwstr>
  </property>
</Properties>
</file>