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7"/>
  </p:notesMasterIdLst>
  <p:handoutMasterIdLst>
    <p:handoutMasterId r:id="rId58"/>
  </p:handoutMasterIdLst>
  <p:sldIdLst>
    <p:sldId id="256" r:id="rId2"/>
    <p:sldId id="290" r:id="rId3"/>
    <p:sldId id="306" r:id="rId4"/>
    <p:sldId id="308" r:id="rId5"/>
    <p:sldId id="257" r:id="rId6"/>
    <p:sldId id="289" r:id="rId7"/>
    <p:sldId id="261" r:id="rId8"/>
    <p:sldId id="333" r:id="rId9"/>
    <p:sldId id="291" r:id="rId10"/>
    <p:sldId id="292" r:id="rId11"/>
    <p:sldId id="293" r:id="rId12"/>
    <p:sldId id="294" r:id="rId13"/>
    <p:sldId id="297" r:id="rId14"/>
    <p:sldId id="298" r:id="rId15"/>
    <p:sldId id="299" r:id="rId16"/>
    <p:sldId id="300" r:id="rId17"/>
    <p:sldId id="301" r:id="rId18"/>
    <p:sldId id="295" r:id="rId19"/>
    <p:sldId id="305" r:id="rId20"/>
    <p:sldId id="264" r:id="rId21"/>
    <p:sldId id="296" r:id="rId22"/>
    <p:sldId id="309" r:id="rId23"/>
    <p:sldId id="310" r:id="rId24"/>
    <p:sldId id="284" r:id="rId25"/>
    <p:sldId id="312" r:id="rId26"/>
    <p:sldId id="316" r:id="rId27"/>
    <p:sldId id="258" r:id="rId28"/>
    <p:sldId id="313" r:id="rId29"/>
    <p:sldId id="317" r:id="rId30"/>
    <p:sldId id="263" r:id="rId31"/>
    <p:sldId id="273" r:id="rId32"/>
    <p:sldId id="311" r:id="rId33"/>
    <p:sldId id="285" r:id="rId34"/>
    <p:sldId id="286" r:id="rId35"/>
    <p:sldId id="318" r:id="rId36"/>
    <p:sldId id="278" r:id="rId37"/>
    <p:sldId id="323" r:id="rId38"/>
    <p:sldId id="322" r:id="rId39"/>
    <p:sldId id="324" r:id="rId40"/>
    <p:sldId id="325" r:id="rId41"/>
    <p:sldId id="326" r:id="rId42"/>
    <p:sldId id="262" r:id="rId43"/>
    <p:sldId id="327" r:id="rId44"/>
    <p:sldId id="328" r:id="rId45"/>
    <p:sldId id="329" r:id="rId46"/>
    <p:sldId id="331" r:id="rId47"/>
    <p:sldId id="330" r:id="rId48"/>
    <p:sldId id="332" r:id="rId49"/>
    <p:sldId id="319" r:id="rId50"/>
    <p:sldId id="271" r:id="rId51"/>
    <p:sldId id="274" r:id="rId52"/>
    <p:sldId id="320" r:id="rId53"/>
    <p:sldId id="276" r:id="rId54"/>
    <p:sldId id="321" r:id="rId55"/>
    <p:sldId id="266"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55"/>
    <p:restoredTop sz="86418"/>
  </p:normalViewPr>
  <p:slideViewPr>
    <p:cSldViewPr snapToGrid="0" snapToObjects="1">
      <p:cViewPr varScale="1">
        <p:scale>
          <a:sx n="112" d="100"/>
          <a:sy n="112" d="100"/>
        </p:scale>
        <p:origin x="488" y="192"/>
      </p:cViewPr>
      <p:guideLst/>
    </p:cSldViewPr>
  </p:slideViewPr>
  <p:outlineViewPr>
    <p:cViewPr>
      <p:scale>
        <a:sx n="33" d="100"/>
        <a:sy n="33" d="100"/>
      </p:scale>
      <p:origin x="0" y="-20496"/>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95" d="100"/>
          <a:sy n="95" d="100"/>
        </p:scale>
        <p:origin x="436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0A31BC-54CF-2045-9FFE-D26D8ADFE7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57CEA83-A238-9D4A-9256-A68A8BADC3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CCAAB9-E8F1-194A-80E4-ADBF4ECC99CF}" type="datetimeFigureOut">
              <a:rPr lang="en-US" smtClean="0"/>
              <a:t>12/20/22</a:t>
            </a:fld>
            <a:endParaRPr lang="en-US"/>
          </a:p>
        </p:txBody>
      </p:sp>
      <p:sp>
        <p:nvSpPr>
          <p:cNvPr id="4" name="Footer Placeholder 3">
            <a:extLst>
              <a:ext uri="{FF2B5EF4-FFF2-40B4-BE49-F238E27FC236}">
                <a16:creationId xmlns:a16="http://schemas.microsoft.com/office/drawing/2014/main" id="{BEE483F3-A4C8-8D4C-BE07-A0B9935C95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251533D-BC11-4648-BC12-62F62EB2A3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1571C6-F93C-F842-82B6-69DB30122B01}" type="slidenum">
              <a:rPr lang="en-US" smtClean="0"/>
              <a:t>‹#›</a:t>
            </a:fld>
            <a:endParaRPr lang="en-US"/>
          </a:p>
        </p:txBody>
      </p:sp>
    </p:spTree>
    <p:extLst>
      <p:ext uri="{BB962C8B-B14F-4D97-AF65-F5344CB8AC3E}">
        <p14:creationId xmlns:p14="http://schemas.microsoft.com/office/powerpoint/2010/main" val="346760186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0T01:27:28.1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1,'82'0,"6"0,8 0,-43 0,2 0,2 1,2 0,1 0,0 1,-2 1,-1 0,0 0,-1 1,-3 1,0 1,44 8,-6 1,-6 0,-12-4,-13-1,-19-3,-13-3,-16-4,-32-29,8 15,-21-21,24 25,1 5,1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23:16:35.779"/>
    </inkml:context>
    <inkml:brush xml:id="br0">
      <inkml:brushProperty name="width" value="0.1" units="cm"/>
      <inkml:brushProperty name="height" value="0.1" units="cm"/>
      <inkml:brushProperty name="color" value="#66CC00"/>
    </inkml:brush>
  </inkml:definitions>
  <inkml:trace contextRef="#ctx0" brushRef="#br0">0 36 24575,'62'0'0,"-1"0"0,27 0 0,-10 0 0,3 0 0,-27 0 0,-2 0 0,0 0 0,-1 0 0,46 0 0,-16 0 0,-18 0 0,-15 0 0,-12 0 0,-10 0 0,-6 0 0,-5 0 0,-4 0 0,-1 0 0,-2 0 0,1 0 0,2-2 0,1 0 0,2 0 0,1 1 0,-2 1 0,-4-2 0,-4-4 0,-4-3 0,-1 3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23:16:37.522"/>
    </inkml:context>
    <inkml:brush xml:id="br0">
      <inkml:brushProperty name="width" value="0.1" units="cm"/>
      <inkml:brushProperty name="height" value="0.1" units="cm"/>
      <inkml:brushProperty name="color" value="#66CC00"/>
    </inkml:brush>
  </inkml:definitions>
  <inkml:trace contextRef="#ctx0" brushRef="#br0">1 55 24575,'28'-4'0,"25"1"0,27 3 0,5 0 0,2 0 0,-5-1 0,-5-4 0,5-1 0,-16-3 0,-8 2 0,-8 3 0,-7 2 0,-5 2 0,-4 0 0,-4 0 0,-1 0 0,-5 0 0,-7 0 0,-7-1 0,-6-4 0,-3 2 0,-1-1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23:16:39.230"/>
    </inkml:context>
    <inkml:brush xml:id="br0">
      <inkml:brushProperty name="width" value="0.1" units="cm"/>
      <inkml:brushProperty name="height" value="0.1" units="cm"/>
      <inkml:brushProperty name="color" value="#66CC00"/>
    </inkml:brush>
  </inkml:definitions>
  <inkml:trace contextRef="#ctx0" brushRef="#br0">1 15 24575,'21'0'0,"12"0"0,36 0 0,-26 0 0,32 0 0,-23 0 0,24 0 0,12 0 0,0 0 0,-6 0 0,-8 0 0,-9 0 0,-7 0 0,-6 0 0,-3 0 0,-2 0 0,-5 0 0,-5 0 0,-5 0 0,-1 0 0,1 0 0,1 0 0,-2 0 0,-2 0 0,-3 0 0,-3 0 0,-1 0 0,-2-3 0,-1-1 0,-7 0 0,-1 0 0,-7 4 0,0 0 0,0 0 0,-3 0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23:16:41.772"/>
    </inkml:context>
    <inkml:brush xml:id="br0">
      <inkml:brushProperty name="width" value="0.1" units="cm"/>
      <inkml:brushProperty name="height" value="0.1" units="cm"/>
      <inkml:brushProperty name="color" value="#66CC00"/>
    </inkml:brush>
  </inkml:definitions>
  <inkml:trace contextRef="#ctx0" brushRef="#br0">0 33 24575,'43'0'0,"17"0"0,16 0 0,14 0 0,3 0 0,-30-1 0,10-1 0,-29-2 0,9-2 0,-4 1 0,-4-1 0,-1 2 0,4 2 0,0 0 0,3 2 0,2 0 0,0 0 0,2 0 0,-5 0 0,-3 0 0,-8 0 0,-5 0 0,-3 0 0,-3 0 0,-1 0 0,-4 0 0,-3 0 0,-3 0 0,-2 0 0,-1 0 0,0 0 0,-5 0 0,-1 0 0,-6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23:16:46.27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0,'76'0,"8"0,7 0,-40 0,0 0,3 0,1 0,6 0,-2 0,20 0,11 0,-39 1,15 4,3 3,1 4,5 2,3-4,-4-2,-15-5,-18-3,-15 0,-9 0,-7 0,8 0,-6 0,5-4,-5-1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23:16:48.03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1,'71'0,"1"0,-1 0,-1 0,-9 0,-2 0,-1 0,-2 0,41 0,-29 0,-15 0,-13 0,-5 0,4 0,-5 0,-2 0,6 2,7 2,6 1,-1 1,-13-2,-12-2,-13-1,4-1,6 0,13 0,5 0,-2 0,-8 0,-7 0,-7 0,-1 0,2 0,0-2,1 1,0-1,-1 0,0 1,-2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23:16:49.93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1,'68'0,"0"0,8 0,2 0,9 0,2 0,-3 0,-1 0,6 0,-8 0,9 0,7 0,-58 0,12 0,2 1,6 1,17 3,14 1,-41-2,1 0,45 2,-21-2,-21 1,-24-2,-14-1,-5-1,7-1,-2-3,3 2,-4-2,-1 3,10 0,5 0,0 0,-6 0,-8 0,-4-3,-2-1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23:16:51.7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30,'57'0,"1"0,8 0,2 0,16 0,2 0,5 0,1 0,-2 0,-3 0,-14 0,-4 0,-11 0,-3 0,43 0,-9 0,-38 0,0 0,2 0,0 0,-1 0,-1 0,1 0,0 0,48 0,-13 0,-8 0,-14 0,-14 0,-14 0,-11 0,-9 0,-3 0,3 0,2 0,2-2,7-1,0-3,2-2,-3 2,-9 3,-4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9T23:16:53.80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22,'69'0,"0"0,5 0,0 0,-4 0,-2 0,2 0,1 0,10 0,-4 0,10 0,-28 0,-2 0,6 0,12 0,-6 0,-17 0,-10 0,0 0,3 0,1 0,-4 0,-9 0,-7 0,-1-3,8-2,12 1,3 0,-3 4,-10 0,-13 0,-8 0,-1-2,-2-1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20T01:27:30.30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1,'67'0,"-2"0,-7 0,-2 0,1 0,-22 0,4 0,-13 0,8 0,4 0,-3 0,3 0,6 0,6 0,10 0,3 0,-1 0,-9 0,-12 0,-10 2,-8 0,-2 1,0 1,-2 0,-1-1,-2-1,-1 1,2-1,2 1,0 1,2-2,-1 0,1-2,3 0,1 0,3 0,2 0,0 0,-4 2,-4 0,-4 0,-4-1,-1-1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01:27:39.814"/>
    </inkml:context>
    <inkml:brush xml:id="br0">
      <inkml:brushProperty name="width" value="0.1" units="cm"/>
      <inkml:brushProperty name="height" value="0.1" units="cm"/>
      <inkml:brushProperty name="color" value="#66CC00"/>
    </inkml:brush>
  </inkml:definitions>
  <inkml:trace contextRef="#ctx0" brushRef="#br0">1 1 24575,'4'17'0,"-1"19"0,-3 22 0,0 22 0,0-18 0,0 0 0,0 17 0,0-20 0,0 0 0,0 25 0,0-28 0,0 3 0,0 2 0,0 0 0,1-3 0,0-1 0,3 36 0,1-23 0,-1-20 0,0-13 0,-2-4 0,1 0 0,1 5 0,0 3 0,2 6 0,1 7 0,1 7 0,1 5 0,-1-7 0,-1-8 0,-2-10 0,-1-2 0,0 6 0,0 7 0,-2 3 0,0-6 0,-2-12 0,0-9 0,0-9 0,0-4 0,0 0 0,0 0 0,0 2 0,0 0 0,0 0 0,0 1 0,0 1 0,0 5 0,0 4 0,0-1 0,0 0 0,0-5 0,0-5 0,0 0 0,-2-2 0,1 0 0,-1-1 0,0 1 0,0-1 0,0-1 0,-1-1 0,-1 3 0,2-4 0,-1 3 0,1-4 0,-2 4 0,1 1 0,1 0 0,0 1 0,1 5 0,-1 2 0,-2 2 0,0-2 0,0-6 0,-1-4 0,0-7 0,-1-2 0,0-3 0,3-1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01:27:46.513"/>
    </inkml:context>
    <inkml:brush xml:id="br0">
      <inkml:brushProperty name="width" value="0.1" units="cm"/>
      <inkml:brushProperty name="height" value="0.1" units="cm"/>
      <inkml:brushProperty name="color" value="#66CC00"/>
    </inkml:brush>
  </inkml:definitions>
  <inkml:trace contextRef="#ctx0" brushRef="#br0">0 95 24575,'2'-8'0,"5"2"0,11 6 0,7 0 0,15 0 0,-17 0 0,15 0 0,-17 0 0,10 0 0,5 0 0,-2 0 0,2 0 0,-2 0 0,1 0 0,-1 0 0,0 0 0,0 0 0,2 0 0,0-3 0,-1-1 0,1 0 0,1 1 0,1 2 0,3 1 0,-1 0 0,1 0 0,-1 0 0,-1 0 0,-1 0 0,0 0 0,3 0 0,3 0 0,4 0 0,8 0 0,11 0 0,12 0 0,9 0 0,6-2 0,0-1 0,-3-1 0,-2-1 0,2 2 0,1-1 0,5 2 0,2-3 0,-4 1 0,-46 2 0,2-1 0,2 0 0,1 0 0,4-1 0,1 1 0,3-1 0,0 1 0,1 0 0,0 1 0,-1 0 0,0 1 0,-1 1 0,-1 0 0,0 0 0,-1 0 0,-2 0 0,-1 0 0,0 0 0,0 0 0,-1 0 0,0 0 0,-2 0 0,0 0 0,0 0 0,0 0 0,46 0 0,-4 0 0,-4 0 0,-7 2 0,-6 0 0,-6 2 0,-5 0 0,-3 1 0,-1-1 0,-4-1 0,-4-1 0,-2 0 0,-3 1 0,2 1 0,2 1 0,4-1 0,6 1 0,6 0 0,4 3 0,5 0 0,3 4 0,5 0 0,7 2 0,4 2 0,-1 1 0,-1-1 0,-5-2 0,-7-3 0,-13-5 0,-18 0 0,-15-3 0,-13-1 0,-8 0 0,-6-1 0,-3-1 0,0 0 0,3 0 0,3 0 0,4 0 0,4 0 0,-1 0 0,-4 0 0,-5 0 0,-4 0 0,-3 0 0,0 0 0,2 0 0,1 0 0,-2 0 0,-2 2 0,-3 6 0,1-3 0,0 8 0,0-3 0,-1 3 0,-1 2 0,0 2 0,0 3 0,0 4 0,0 5 0,0 5 0,0 6 0,0 8 0,0 7 0,0 3 0,0 3 0,0 0 0,0 2 0,0 0 0,0-1 0,0-1 0,0 2 0,0 6 0,0 10 0,0 7 0,0 0 0,0-3 0,0-8 0,0-4 0,0-6 0,0-9 0,0-6 0,0-9 0,0-3 0,-2 0 0,-2-2 0,-1 0 0,0-3 0,0-1 0,1-2 0,0-1 0,0 1 0,1-1 0,1 1 0,2-3 0,-1-4 0,-1-2 0,0-1 0,0 0 0,2 2 0,-1 0 0,-1 2 0,0 3 0,0 3 0,1 4 0,1-2 0,0 0 0,0-2 0,0-2 0,0 1 0,0 1 0,0 1 0,0 0 0,0-1 0,0-4 0,0-2 0,0-3 0,0-3 0,0-1 0,0-3 0,0 0 0,0-3 0,0 2 0,0-5 0,0-1 0,0-5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01:27:49.818"/>
    </inkml:context>
    <inkml:brush xml:id="br0">
      <inkml:brushProperty name="width" value="0.1" units="cm"/>
      <inkml:brushProperty name="height" value="0.1" units="cm"/>
      <inkml:brushProperty name="color" value="#66CC00"/>
    </inkml:brush>
  </inkml:definitions>
  <inkml:trace contextRef="#ctx0" brushRef="#br0">1 1 24575,'18'0'0,"14"0"0,25 0 0,28 0 0,-31 0 0,0 0 0,-3 0 0,-1 0 0,50 0 0,-10 0 0,-3 0 0,-37 0 0,1 0 0,-1 0 0,0 0 0,2 0 0,1 0 0,1 0 0,0 0 0,-1 0 0,0 0 0,-1 1 0,-1 0 0,45 2 0,-10 2 0,-8 1 0,-7-1 0,-3 1 0,3 0 0,2 1 0,4 0 0,0 2 0,-2 0 0,-4 0 0,-7-1 0,-7 0 0,-4-1 0,-3 0 0,2-1 0,1 0 0,2 0 0,5-1 0,7-1 0,7-2 0,7 2 0,1 0 0,-2-2 0,-1 0 0,-2-2 0,-5 0 0,-7 0 0,-9 0 0,-6 0 0,1 0 0,4 0 0,9 0 0,9 0 0,14 0 0,9 0 0,-45 0 0,0 0 0,46 0 0,-10 0 0,-13 0 0,-13 0 0,-8 0 0,-3 0 0,-3 0 0,4 0 0,6 0 0,8 0 0,9 0 0,5 0 0,4 0 0,-2 0 0,-4 0 0,-5 0 0,-6 0 0,-3 0 0,-1 0 0,2 0 0,5 0 0,6 0 0,3-1 0,-4-1 0,-5-2 0,-7-3 0,-5-2 0,-4-1 0,-4 0 0,-6 2 0,-4 2 0,-5 0 0,2 2 0,5-3 0,6 1 0,6-3 0,0-2 0,-6 0 0,-8 1 0,-11 3 0,-9 1 0,-3 2 0,-9 1 0,0 1 0,-9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01:29:34.011"/>
    </inkml:context>
    <inkml:brush xml:id="br0">
      <inkml:brushProperty name="width" value="0.1" units="cm"/>
      <inkml:brushProperty name="height" value="0.1" units="cm"/>
      <inkml:brushProperty name="color" value="#33CCFF"/>
    </inkml:brush>
  </inkml:definitions>
  <inkml:trace contextRef="#ctx0" brushRef="#br0">0 41 24575,'24'0'0,"9"0"0,11 0 0,7 0 0,-1 0 0,-2 0 0,0 0 0,3 0 0,6-2 0,4-1 0,3-3 0,-1-1 0,-7 0 0,-7 3 0,-10 1 0,-10 1 0,-6 2 0,-5 0 0,-4-1 0,-2-1 0,-2 0 0,1 1 0,4 0 0,3 1 0,3 0 0,0 0-6784,-2 0 6784,-6 0 0,-5 0 0,-5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01:29:35.704"/>
    </inkml:context>
    <inkml:brush xml:id="br0">
      <inkml:brushProperty name="width" value="0.1" units="cm"/>
      <inkml:brushProperty name="height" value="0.1" units="cm"/>
      <inkml:brushProperty name="color" value="#33CCFF"/>
    </inkml:brush>
  </inkml:definitions>
  <inkml:trace contextRef="#ctx0" brushRef="#br0">0 8 24575,'22'0'0,"25"0"0,-16 0 0,30 0 0,-22 0 0,13 0 0,2 0 0,-9 0 0,-3 0 0,-5 0 0,-2 0 0,-1 0 0,1 0 0,0 0 0,1 0 0,-2 0 0,-3 0 0,-5 0 0,-6 0 0,-4 0 0,-4 0 0,1 0 0,-6 0 0,5 0 0,-2 0 0,6 0 0,6 0 0,6-1 0,3-1 0,-1 0 0,-4 0 0,-5 2 0,-7 0 0,-7 0 0,-4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01:29:38.630"/>
    </inkml:context>
    <inkml:brush xml:id="br0">
      <inkml:brushProperty name="width" value="0.1" units="cm"/>
      <inkml:brushProperty name="height" value="0.1" units="cm"/>
      <inkml:brushProperty name="color" value="#33CCFF"/>
    </inkml:brush>
  </inkml:definitions>
  <inkml:trace contextRef="#ctx0" brushRef="#br0">1 7 24575,'49'-4'0,"14"1"0,17 3 0,9 0 0,-38 0 0,-2 0 0,14 0 0,14 0 0,-40 0 0,8 0 0,-6 0 0,-9 0 0,-5 1 0,-2 1 0,1 0 0,1 0 0,-2-1 0,-3-1 0,-7 2 0,-6-1 0,-4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01:29:41.108"/>
    </inkml:context>
    <inkml:brush xml:id="br0">
      <inkml:brushProperty name="width" value="0.1" units="cm"/>
      <inkml:brushProperty name="height" value="0.1" units="cm"/>
      <inkml:brushProperty name="color" value="#33CCFF"/>
    </inkml:brush>
  </inkml:definitions>
  <inkml:trace contextRef="#ctx0" brushRef="#br0">0 0 24575,'32'0'0,"12"0"0,22 0 0,19 2 0,12 4 0,-8 2 0,-11 1 0,-15 0 0,-15-3 0,-4 0 0,-14 0 0,-10-2 0,-7-2 0,-4-1 0,-3-1 0,1 0 0,-1 0 0,0 1 0,0 1 0,-2 0 0,-2-1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231F8-B02B-EC45-BF73-DDB8D4BD02E5}" type="datetimeFigureOut">
              <a:rPr lang="en-US" smtClean="0"/>
              <a:t>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3D216-9915-A94E-A34E-B8C4761FE0AB}" type="slidenum">
              <a:rPr lang="en-US" smtClean="0"/>
              <a:t>‹#›</a:t>
            </a:fld>
            <a:endParaRPr lang="en-US"/>
          </a:p>
        </p:txBody>
      </p:sp>
    </p:spTree>
    <p:extLst>
      <p:ext uri="{BB962C8B-B14F-4D97-AF65-F5344CB8AC3E}">
        <p14:creationId xmlns:p14="http://schemas.microsoft.com/office/powerpoint/2010/main" val="674914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13D216-9915-A94E-A34E-B8C4761FE0AB}" type="slidenum">
              <a:rPr lang="en-US" smtClean="0"/>
              <a:t>1</a:t>
            </a:fld>
            <a:endParaRPr lang="en-US"/>
          </a:p>
        </p:txBody>
      </p:sp>
    </p:spTree>
    <p:extLst>
      <p:ext uri="{BB962C8B-B14F-4D97-AF65-F5344CB8AC3E}">
        <p14:creationId xmlns:p14="http://schemas.microsoft.com/office/powerpoint/2010/main" val="2750049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13D216-9915-A94E-A34E-B8C4761FE0AB}" type="slidenum">
              <a:rPr lang="en-US" smtClean="0"/>
              <a:t>40</a:t>
            </a:fld>
            <a:endParaRPr lang="en-US"/>
          </a:p>
        </p:txBody>
      </p:sp>
    </p:spTree>
    <p:extLst>
      <p:ext uri="{BB962C8B-B14F-4D97-AF65-F5344CB8AC3E}">
        <p14:creationId xmlns:p14="http://schemas.microsoft.com/office/powerpoint/2010/main" val="2941174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arrisyang611/timothy_master_indicator" TargetMode="External"/><Relationship Id="rId2" Type="http://schemas.openxmlformats.org/officeDocument/2006/relationships/hyperlink" Target="https://github.com/harrisyang611/timothy_final_projec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6.xml"/><Relationship Id="rId18" Type="http://schemas.openxmlformats.org/officeDocument/2006/relationships/image" Target="../media/image1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3.png"/><Relationship Id="rId17" Type="http://schemas.openxmlformats.org/officeDocument/2006/relationships/customXml" Target="../ink/ink8.xml"/><Relationship Id="rId2" Type="http://schemas.openxmlformats.org/officeDocument/2006/relationships/image" Target="../media/image8.png"/><Relationship Id="rId16" Type="http://schemas.openxmlformats.org/officeDocument/2006/relationships/image" Target="../media/image15.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2.png"/><Relationship Id="rId19" Type="http://schemas.openxmlformats.org/officeDocument/2006/relationships/customXml" Target="../ink/ink9.xml"/><Relationship Id="rId4" Type="http://schemas.openxmlformats.org/officeDocument/2006/relationships/image" Target="../media/image9.png"/><Relationship Id="rId9" Type="http://schemas.openxmlformats.org/officeDocument/2006/relationships/customXml" Target="../ink/ink4.xml"/><Relationship Id="rId1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5.xml"/><Relationship Id="rId18" Type="http://schemas.openxmlformats.org/officeDocument/2006/relationships/image" Target="../media/image30.png"/><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27.png"/><Relationship Id="rId17" Type="http://schemas.openxmlformats.org/officeDocument/2006/relationships/customXml" Target="../ink/ink17.xml"/><Relationship Id="rId2" Type="http://schemas.openxmlformats.org/officeDocument/2006/relationships/image" Target="../media/image22.png"/><Relationship Id="rId16" Type="http://schemas.openxmlformats.org/officeDocument/2006/relationships/image" Target="../media/image29.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customXml" Target="../ink/ink14.xml"/><Relationship Id="rId5" Type="http://schemas.openxmlformats.org/officeDocument/2006/relationships/customXml" Target="../ink/ink11.xml"/><Relationship Id="rId15" Type="http://schemas.openxmlformats.org/officeDocument/2006/relationships/customXml" Target="../ink/ink16.xml"/><Relationship Id="rId10" Type="http://schemas.openxmlformats.org/officeDocument/2006/relationships/image" Target="../media/image26.png"/><Relationship Id="rId19" Type="http://schemas.openxmlformats.org/officeDocument/2006/relationships/customXml" Target="../ink/ink18.xml"/><Relationship Id="rId4" Type="http://schemas.openxmlformats.org/officeDocument/2006/relationships/image" Target="../media/image23.png"/><Relationship Id="rId9" Type="http://schemas.openxmlformats.org/officeDocument/2006/relationships/customXml" Target="../ink/ink13.xml"/><Relationship Id="rId1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aptech.com/blog/permutation-entropy/#:~:text=Permutation%20Entropy%20(PE)%20is%20a,Henry%20and%20Judge%2C%202019"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fool.com/investing/stock-market/types-of-stocks/safe-stock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hyperlink" Target="https://github.com/cerlymarco/MEDIUM_NoteBook/blob/master/Structural_Entropy/Structural_Entropy.ipynb" TargetMode="External"/><Relationship Id="rId3" Type="http://schemas.openxmlformats.org/officeDocument/2006/relationships/hyperlink" Target="https://mrjbq7.github.io/ta-lib/index.html" TargetMode="External"/><Relationship Id="rId7" Type="http://schemas.openxmlformats.org/officeDocument/2006/relationships/hyperlink" Target="https://raphaelvallat.com/antropy/build/html/index.html" TargetMode="External"/><Relationship Id="rId2" Type="http://schemas.openxmlformats.org/officeDocument/2006/relationships/hyperlink" Target="http://www.timothymasters.info/" TargetMode="External"/><Relationship Id="rId1" Type="http://schemas.openxmlformats.org/officeDocument/2006/relationships/slideLayout" Target="../slideLayouts/slideLayout2.xml"/><Relationship Id="rId6" Type="http://schemas.openxmlformats.org/officeDocument/2006/relationships/hyperlink" Target="https://www.analyticsvidhya.com/blog/2020/11/entropy-a-key-concept-for-all-data-science-beginners/#:~:text=The%20entropy%20measures%20the%20%E2%80%9Camount,value%20of%20the%20variable%20holds" TargetMode="External"/><Relationship Id="rId5" Type="http://schemas.openxmlformats.org/officeDocument/2006/relationships/hyperlink" Target="https://www.mdpi.com/1099-4300/23/5/568/htm" TargetMode="External"/><Relationship Id="rId4" Type="http://schemas.openxmlformats.org/officeDocument/2006/relationships/hyperlink" Target="https://shap.readthedocs.io/en/latest/" TargetMode="External"/><Relationship Id="rId9" Type="http://schemas.openxmlformats.org/officeDocument/2006/relationships/hyperlink" Target="https://www.fool.com/investing/stock-market/types-of-stocks/safe-stoc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290D-4308-CC44-842A-97AC958A36D3}"/>
              </a:ext>
            </a:extLst>
          </p:cNvPr>
          <p:cNvSpPr>
            <a:spLocks noGrp="1"/>
          </p:cNvSpPr>
          <p:nvPr>
            <p:ph type="ctrTitle"/>
          </p:nvPr>
        </p:nvSpPr>
        <p:spPr/>
        <p:txBody>
          <a:bodyPr/>
          <a:lstStyle/>
          <a:p>
            <a:r>
              <a:rPr lang="en-US" dirty="0"/>
              <a:t>APS1052 </a:t>
            </a:r>
            <a:br>
              <a:rPr lang="en-US" dirty="0"/>
            </a:br>
            <a:r>
              <a:rPr lang="en-US" dirty="0"/>
              <a:t>FINAL PROJECT</a:t>
            </a:r>
          </a:p>
        </p:txBody>
      </p:sp>
      <p:sp>
        <p:nvSpPr>
          <p:cNvPr id="3" name="Subtitle 2">
            <a:extLst>
              <a:ext uri="{FF2B5EF4-FFF2-40B4-BE49-F238E27FC236}">
                <a16:creationId xmlns:a16="http://schemas.microsoft.com/office/drawing/2014/main" id="{3B7515D9-EAE5-D645-B430-6EDFD92D680E}"/>
              </a:ext>
            </a:extLst>
          </p:cNvPr>
          <p:cNvSpPr>
            <a:spLocks noGrp="1"/>
          </p:cNvSpPr>
          <p:nvPr>
            <p:ph type="subTitle" idx="1"/>
          </p:nvPr>
        </p:nvSpPr>
        <p:spPr/>
        <p:txBody>
          <a:bodyPr>
            <a:normAutofit/>
          </a:bodyPr>
          <a:lstStyle/>
          <a:p>
            <a:r>
              <a:rPr lang="en-US" dirty="0"/>
              <a:t>Indicator Project</a:t>
            </a:r>
          </a:p>
          <a:p>
            <a:r>
              <a:rPr lang="en-US" dirty="0"/>
              <a:t>With Timothy Indicator and Model Explanation</a:t>
            </a:r>
          </a:p>
          <a:p>
            <a:endParaRPr lang="en-US" dirty="0"/>
          </a:p>
        </p:txBody>
      </p:sp>
      <p:sp>
        <p:nvSpPr>
          <p:cNvPr id="4" name="TextBox 3">
            <a:extLst>
              <a:ext uri="{FF2B5EF4-FFF2-40B4-BE49-F238E27FC236}">
                <a16:creationId xmlns:a16="http://schemas.microsoft.com/office/drawing/2014/main" id="{94C96459-42CA-9C4D-BD43-704A34ECFECB}"/>
              </a:ext>
            </a:extLst>
          </p:cNvPr>
          <p:cNvSpPr txBox="1"/>
          <p:nvPr/>
        </p:nvSpPr>
        <p:spPr>
          <a:xfrm>
            <a:off x="7640320" y="4765517"/>
            <a:ext cx="1981200" cy="276999"/>
          </a:xfrm>
          <a:prstGeom prst="rect">
            <a:avLst/>
          </a:prstGeom>
          <a:noFill/>
        </p:spPr>
        <p:txBody>
          <a:bodyPr wrap="square" rtlCol="0">
            <a:spAutoFit/>
          </a:bodyPr>
          <a:lstStyle/>
          <a:p>
            <a:r>
              <a:rPr lang="en-US" sz="1200" dirty="0"/>
              <a:t>By Yunkun Yang</a:t>
            </a:r>
          </a:p>
        </p:txBody>
      </p:sp>
    </p:spTree>
    <p:extLst>
      <p:ext uri="{BB962C8B-B14F-4D97-AF65-F5344CB8AC3E}">
        <p14:creationId xmlns:p14="http://schemas.microsoft.com/office/powerpoint/2010/main" val="1142045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7F79-A184-C240-BE9F-B041F11695F3}"/>
              </a:ext>
            </a:extLst>
          </p:cNvPr>
          <p:cNvSpPr>
            <a:spLocks noGrp="1"/>
          </p:cNvSpPr>
          <p:nvPr>
            <p:ph type="title"/>
          </p:nvPr>
        </p:nvSpPr>
        <p:spPr/>
        <p:txBody>
          <a:bodyPr/>
          <a:lstStyle/>
          <a:p>
            <a:r>
              <a:rPr lang="en-US" dirty="0"/>
              <a:t>DT_RSI</a:t>
            </a:r>
          </a:p>
        </p:txBody>
      </p:sp>
      <p:sp>
        <p:nvSpPr>
          <p:cNvPr id="3" name="Content Placeholder 2">
            <a:extLst>
              <a:ext uri="{FF2B5EF4-FFF2-40B4-BE49-F238E27FC236}">
                <a16:creationId xmlns:a16="http://schemas.microsoft.com/office/drawing/2014/main" id="{1FE45457-E4C9-D942-804B-637037E40553}"/>
              </a:ext>
            </a:extLst>
          </p:cNvPr>
          <p:cNvSpPr>
            <a:spLocks noGrp="1"/>
          </p:cNvSpPr>
          <p:nvPr>
            <p:ph idx="1"/>
          </p:nvPr>
        </p:nvSpPr>
        <p:spPr/>
        <p:txBody>
          <a:bodyPr/>
          <a:lstStyle/>
          <a:p>
            <a:r>
              <a:rPr lang="en-US" dirty="0"/>
              <a:t>Detrend RSI is a special RSI with a detrended.</a:t>
            </a:r>
          </a:p>
          <a:p>
            <a:r>
              <a:rPr lang="en-US" dirty="0"/>
              <a:t>Mean reversion is the scenarios that a stocks suddenly jump out of line and then recovers to normal trend. </a:t>
            </a:r>
          </a:p>
          <a:p>
            <a:r>
              <a:rPr lang="en-US" dirty="0"/>
              <a:t>The program will compare the market with its expectation, and it can better capture those stocks’ sudden jump. However, </a:t>
            </a:r>
            <a:r>
              <a:rPr lang="en-US" dirty="0" err="1"/>
              <a:t>dt_rsi</a:t>
            </a:r>
            <a:r>
              <a:rPr lang="en-US" dirty="0"/>
              <a:t> is normally negatively correlated with the market behavior in short term.</a:t>
            </a:r>
          </a:p>
          <a:p>
            <a:r>
              <a:rPr lang="en-US" dirty="0"/>
              <a:t>Input parameter: lookback being detrended, lookback for detrended, number of bars for linear model</a:t>
            </a:r>
          </a:p>
          <a:p>
            <a:endParaRPr lang="en-US" dirty="0"/>
          </a:p>
        </p:txBody>
      </p:sp>
    </p:spTree>
    <p:extLst>
      <p:ext uri="{BB962C8B-B14F-4D97-AF65-F5344CB8AC3E}">
        <p14:creationId xmlns:p14="http://schemas.microsoft.com/office/powerpoint/2010/main" val="3746390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213B-4166-4B4D-8D7F-795CE7D3B923}"/>
              </a:ext>
            </a:extLst>
          </p:cNvPr>
          <p:cNvSpPr>
            <a:spLocks noGrp="1"/>
          </p:cNvSpPr>
          <p:nvPr>
            <p:ph type="title"/>
          </p:nvPr>
        </p:nvSpPr>
        <p:spPr/>
        <p:txBody>
          <a:bodyPr/>
          <a:lstStyle/>
          <a:p>
            <a:r>
              <a:rPr lang="en-US" dirty="0"/>
              <a:t>STO</a:t>
            </a:r>
          </a:p>
        </p:txBody>
      </p:sp>
      <p:sp>
        <p:nvSpPr>
          <p:cNvPr id="3" name="Content Placeholder 2">
            <a:extLst>
              <a:ext uri="{FF2B5EF4-FFF2-40B4-BE49-F238E27FC236}">
                <a16:creationId xmlns:a16="http://schemas.microsoft.com/office/drawing/2014/main" id="{1663C7CF-7B4C-E544-9424-842258B403A3}"/>
              </a:ext>
            </a:extLst>
          </p:cNvPr>
          <p:cNvSpPr>
            <a:spLocks noGrp="1"/>
          </p:cNvSpPr>
          <p:nvPr>
            <p:ph idx="1"/>
          </p:nvPr>
        </p:nvSpPr>
        <p:spPr/>
        <p:txBody>
          <a:bodyPr/>
          <a:lstStyle/>
          <a:p>
            <a:r>
              <a:rPr lang="en-US" dirty="0"/>
              <a:t>STO stands for stochastic.</a:t>
            </a:r>
          </a:p>
          <a:p>
            <a:r>
              <a:rPr lang="en-US" dirty="0"/>
              <a:t>It is an indicator lookback n bars, find the lowest price and highest price in that period and decide whether the close of the current bar lies relative to the price range. If the price lies closes to lowest price, then the stochastic is 0, otherwise 100.</a:t>
            </a:r>
          </a:p>
          <a:p>
            <a:r>
              <a:rPr lang="en-US" dirty="0" err="1"/>
              <a:t>Sto</a:t>
            </a:r>
            <a:r>
              <a:rPr lang="en-US" dirty="0"/>
              <a:t> = 100 * (Close – Low)/(High – Low)</a:t>
            </a:r>
          </a:p>
          <a:p>
            <a:r>
              <a:rPr lang="en-US" dirty="0"/>
              <a:t>Input parameter: lookback, smoothing options</a:t>
            </a:r>
          </a:p>
          <a:p>
            <a:endParaRPr lang="en-US" dirty="0"/>
          </a:p>
        </p:txBody>
      </p:sp>
    </p:spTree>
    <p:extLst>
      <p:ext uri="{BB962C8B-B14F-4D97-AF65-F5344CB8AC3E}">
        <p14:creationId xmlns:p14="http://schemas.microsoft.com/office/powerpoint/2010/main" val="2046446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9A3A-7F1E-6041-B1ED-A9985B79E791}"/>
              </a:ext>
            </a:extLst>
          </p:cNvPr>
          <p:cNvSpPr>
            <a:spLocks noGrp="1"/>
          </p:cNvSpPr>
          <p:nvPr>
            <p:ph type="title"/>
          </p:nvPr>
        </p:nvSpPr>
        <p:spPr/>
        <p:txBody>
          <a:bodyPr/>
          <a:lstStyle/>
          <a:p>
            <a:r>
              <a:rPr lang="en-US" dirty="0"/>
              <a:t>MADIFF</a:t>
            </a:r>
          </a:p>
        </p:txBody>
      </p:sp>
      <p:sp>
        <p:nvSpPr>
          <p:cNvPr id="3" name="Content Placeholder 2">
            <a:extLst>
              <a:ext uri="{FF2B5EF4-FFF2-40B4-BE49-F238E27FC236}">
                <a16:creationId xmlns:a16="http://schemas.microsoft.com/office/drawing/2014/main" id="{E3B7E32D-5BF3-5045-ACE4-8E7215DC6B2A}"/>
              </a:ext>
            </a:extLst>
          </p:cNvPr>
          <p:cNvSpPr>
            <a:spLocks noGrp="1"/>
          </p:cNvSpPr>
          <p:nvPr>
            <p:ph idx="1"/>
          </p:nvPr>
        </p:nvSpPr>
        <p:spPr/>
        <p:txBody>
          <a:bodyPr/>
          <a:lstStyle/>
          <a:p>
            <a:r>
              <a:rPr lang="en-US" dirty="0"/>
              <a:t>MADIFF is an abbreviation of Moving Average </a:t>
            </a:r>
            <a:r>
              <a:rPr lang="en-US" dirty="0" err="1"/>
              <a:t>DIFFerence</a:t>
            </a:r>
            <a:r>
              <a:rPr lang="en-US" dirty="0"/>
              <a:t>.</a:t>
            </a:r>
          </a:p>
          <a:p>
            <a:r>
              <a:rPr lang="en-US" dirty="0"/>
              <a:t>It calculates difference between two Moving average with different lookback windows</a:t>
            </a:r>
          </a:p>
          <a:p>
            <a:r>
              <a:rPr lang="en-US" dirty="0"/>
              <a:t>Input parameter: short-term lookback, long-term lookback, lag for long-term lookback</a:t>
            </a:r>
          </a:p>
          <a:p>
            <a:endParaRPr lang="en-US" dirty="0"/>
          </a:p>
        </p:txBody>
      </p:sp>
    </p:spTree>
    <p:extLst>
      <p:ext uri="{BB962C8B-B14F-4D97-AF65-F5344CB8AC3E}">
        <p14:creationId xmlns:p14="http://schemas.microsoft.com/office/powerpoint/2010/main" val="229829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08D5-B34D-1C4C-A5B5-54D48EE67D28}"/>
              </a:ext>
            </a:extLst>
          </p:cNvPr>
          <p:cNvSpPr>
            <a:spLocks noGrp="1"/>
          </p:cNvSpPr>
          <p:nvPr>
            <p:ph type="title"/>
          </p:nvPr>
        </p:nvSpPr>
        <p:spPr/>
        <p:txBody>
          <a:bodyPr/>
          <a:lstStyle/>
          <a:p>
            <a:r>
              <a:rPr lang="en-US" dirty="0"/>
              <a:t>MACD</a:t>
            </a:r>
          </a:p>
        </p:txBody>
      </p:sp>
      <p:sp>
        <p:nvSpPr>
          <p:cNvPr id="3" name="Content Placeholder 2">
            <a:extLst>
              <a:ext uri="{FF2B5EF4-FFF2-40B4-BE49-F238E27FC236}">
                <a16:creationId xmlns:a16="http://schemas.microsoft.com/office/drawing/2014/main" id="{6FCCFF4A-1692-9142-8FBA-E830CDCF76D3}"/>
              </a:ext>
            </a:extLst>
          </p:cNvPr>
          <p:cNvSpPr>
            <a:spLocks noGrp="1"/>
          </p:cNvSpPr>
          <p:nvPr>
            <p:ph idx="1"/>
          </p:nvPr>
        </p:nvSpPr>
        <p:spPr/>
        <p:txBody>
          <a:bodyPr/>
          <a:lstStyle/>
          <a:p>
            <a:r>
              <a:rPr lang="en-US" dirty="0"/>
              <a:t>Moving Average Convergence Divergence</a:t>
            </a:r>
          </a:p>
          <a:p>
            <a:r>
              <a:rPr lang="en-US" dirty="0"/>
              <a:t>It is used similarly with </a:t>
            </a:r>
            <a:r>
              <a:rPr lang="en-US" dirty="0" err="1"/>
              <a:t>MADiff</a:t>
            </a:r>
            <a:r>
              <a:rPr lang="en-US" dirty="0"/>
              <a:t>. Instead of being computed using simple moving average, exponential smoothing is used to compute short-term and long-term moving averages.</a:t>
            </a:r>
          </a:p>
          <a:p>
            <a:r>
              <a:rPr lang="en-US" dirty="0"/>
              <a:t>Exponential smoothing perform better when goes all the way back to the start of the process, and it can sometimes decrease the impact of oldest price when window moves.</a:t>
            </a:r>
          </a:p>
          <a:p>
            <a:r>
              <a:rPr lang="en-US" dirty="0"/>
              <a:t>Input parameter: short-term lookback, long-term lookback, lookback for final exp. smoothing</a:t>
            </a:r>
          </a:p>
          <a:p>
            <a:endParaRPr lang="en-US" dirty="0"/>
          </a:p>
        </p:txBody>
      </p:sp>
    </p:spTree>
    <p:extLst>
      <p:ext uri="{BB962C8B-B14F-4D97-AF65-F5344CB8AC3E}">
        <p14:creationId xmlns:p14="http://schemas.microsoft.com/office/powerpoint/2010/main" val="419934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1191-2FA1-6C4E-827B-16F844FCACE6}"/>
              </a:ext>
            </a:extLst>
          </p:cNvPr>
          <p:cNvSpPr>
            <a:spLocks noGrp="1"/>
          </p:cNvSpPr>
          <p:nvPr>
            <p:ph type="title"/>
          </p:nvPr>
        </p:nvSpPr>
        <p:spPr/>
        <p:txBody>
          <a:bodyPr/>
          <a:lstStyle/>
          <a:p>
            <a:r>
              <a:rPr lang="en-US" dirty="0"/>
              <a:t>LINTRND</a:t>
            </a:r>
          </a:p>
        </p:txBody>
      </p:sp>
      <p:sp>
        <p:nvSpPr>
          <p:cNvPr id="3" name="Content Placeholder 2">
            <a:extLst>
              <a:ext uri="{FF2B5EF4-FFF2-40B4-BE49-F238E27FC236}">
                <a16:creationId xmlns:a16="http://schemas.microsoft.com/office/drawing/2014/main" id="{F4E486DB-A8B4-F64E-8797-2B40A04312F2}"/>
              </a:ext>
            </a:extLst>
          </p:cNvPr>
          <p:cNvSpPr>
            <a:spLocks noGrp="1"/>
          </p:cNvSpPr>
          <p:nvPr>
            <p:ph idx="1"/>
          </p:nvPr>
        </p:nvSpPr>
        <p:spPr/>
        <p:txBody>
          <a:bodyPr/>
          <a:lstStyle/>
          <a:p>
            <a:r>
              <a:rPr lang="en-US" dirty="0"/>
              <a:t>Linear trend algorithm apply a linear regression to the data and use the linear model to decide the expectation of the price.</a:t>
            </a:r>
          </a:p>
          <a:p>
            <a:r>
              <a:rPr lang="en-US" dirty="0"/>
              <a:t>It works similar to moving average, but using a regression model instead of a mean, this indicator is more responsive than MA</a:t>
            </a:r>
          </a:p>
          <a:p>
            <a:r>
              <a:rPr lang="en-US" dirty="0"/>
              <a:t>Input parameter: lookback for trend,  lookback for ATR normalization</a:t>
            </a:r>
          </a:p>
        </p:txBody>
      </p:sp>
    </p:spTree>
    <p:extLst>
      <p:ext uri="{BB962C8B-B14F-4D97-AF65-F5344CB8AC3E}">
        <p14:creationId xmlns:p14="http://schemas.microsoft.com/office/powerpoint/2010/main" val="129292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3754B-2ACE-6D4A-BC01-E5B564C7A465}"/>
              </a:ext>
            </a:extLst>
          </p:cNvPr>
          <p:cNvSpPr>
            <a:spLocks noGrp="1"/>
          </p:cNvSpPr>
          <p:nvPr>
            <p:ph type="title"/>
          </p:nvPr>
        </p:nvSpPr>
        <p:spPr/>
        <p:txBody>
          <a:bodyPr/>
          <a:lstStyle/>
          <a:p>
            <a:r>
              <a:rPr lang="en-US" dirty="0"/>
              <a:t>PR_INT</a:t>
            </a:r>
          </a:p>
        </p:txBody>
      </p:sp>
      <p:sp>
        <p:nvSpPr>
          <p:cNvPr id="3" name="Content Placeholder 2">
            <a:extLst>
              <a:ext uri="{FF2B5EF4-FFF2-40B4-BE49-F238E27FC236}">
                <a16:creationId xmlns:a16="http://schemas.microsoft.com/office/drawing/2014/main" id="{8BE24530-1694-CA4D-A4B1-0AB49007996D}"/>
              </a:ext>
            </a:extLst>
          </p:cNvPr>
          <p:cNvSpPr>
            <a:spLocks noGrp="1"/>
          </p:cNvSpPr>
          <p:nvPr>
            <p:ph idx="1"/>
          </p:nvPr>
        </p:nvSpPr>
        <p:spPr>
          <a:xfrm>
            <a:off x="1371600" y="2286000"/>
            <a:ext cx="10322560" cy="3581400"/>
          </a:xfrm>
        </p:spPr>
        <p:txBody>
          <a:bodyPr>
            <a:normAutofit lnSpcReduction="10000"/>
          </a:bodyPr>
          <a:lstStyle/>
          <a:p>
            <a:r>
              <a:rPr lang="en-US" dirty="0"/>
              <a:t>Price Intensity as one of the most successful indicator in our project, it examines the intraday price movement and the volume that accompanies that price movement.</a:t>
            </a:r>
          </a:p>
          <a:p>
            <a:r>
              <a:rPr lang="en-US" dirty="0"/>
              <a:t>It depends on the intraday intensity.</a:t>
            </a:r>
          </a:p>
          <a:p>
            <a:r>
              <a:rPr lang="en-US" dirty="0"/>
              <a:t>It is an indicator for a bar is the open-to-close price change relative to the range of prices for this bar and close of the prior bar.</a:t>
            </a:r>
          </a:p>
          <a:p>
            <a:r>
              <a:rPr lang="en-US" dirty="0"/>
              <a:t>Raw Price Intensity = (Close – Open)/ max[High – Low, High - Last Close, Last Close - Low]</a:t>
            </a:r>
          </a:p>
          <a:p>
            <a:r>
              <a:rPr lang="en-US" dirty="0"/>
              <a:t>Price Intensity = 100 * </a:t>
            </a:r>
            <a:r>
              <a:rPr lang="en-US" dirty="0" err="1"/>
              <a:t>Φ</a:t>
            </a:r>
            <a:r>
              <a:rPr lang="en-US" dirty="0"/>
              <a:t>(0.8 * k^(0.5) * Smoothed) – 50 where smoothed is the exponential smoothed function and </a:t>
            </a:r>
            <a:r>
              <a:rPr lang="en-US" dirty="0" err="1"/>
              <a:t>Φ</a:t>
            </a:r>
            <a:r>
              <a:rPr lang="en-US" dirty="0"/>
              <a:t>(Z) is a standard normal cumulative distribution function.</a:t>
            </a:r>
          </a:p>
          <a:p>
            <a:r>
              <a:rPr lang="en-US" dirty="0"/>
              <a:t>Input parameter: bars for exponential smoothing</a:t>
            </a:r>
          </a:p>
        </p:txBody>
      </p:sp>
    </p:spTree>
    <p:extLst>
      <p:ext uri="{BB962C8B-B14F-4D97-AF65-F5344CB8AC3E}">
        <p14:creationId xmlns:p14="http://schemas.microsoft.com/office/powerpoint/2010/main" val="183344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FAC6-BE34-2A47-A394-125410D38E06}"/>
              </a:ext>
            </a:extLst>
          </p:cNvPr>
          <p:cNvSpPr>
            <a:spLocks noGrp="1"/>
          </p:cNvSpPr>
          <p:nvPr>
            <p:ph type="title"/>
          </p:nvPr>
        </p:nvSpPr>
        <p:spPr/>
        <p:txBody>
          <a:bodyPr/>
          <a:lstStyle/>
          <a:p>
            <a:r>
              <a:rPr lang="en-US" dirty="0"/>
              <a:t>CMMA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1B3E34-B080-1543-90AA-940195724BE9}"/>
                  </a:ext>
                </a:extLst>
              </p:cNvPr>
              <p:cNvSpPr>
                <a:spLocks noGrp="1"/>
              </p:cNvSpPr>
              <p:nvPr>
                <p:ph idx="1"/>
              </p:nvPr>
            </p:nvSpPr>
            <p:spPr/>
            <p:txBody>
              <a:bodyPr/>
              <a:lstStyle/>
              <a:p>
                <a:r>
                  <a:rPr lang="en-US" dirty="0"/>
                  <a:t>Close Minus Moving Average, one of the author’s favorite indicator, is calculated by computing the moving average of log closing prices over a lookback window and subtract from the log of current close.</a:t>
                </a:r>
              </a:p>
              <a:p>
                <a14:m>
                  <m:oMath xmlns:m="http://schemas.openxmlformats.org/officeDocument/2006/math">
                    <m:r>
                      <a:rPr lang="en-US" b="0" i="1" smtClean="0">
                        <a:latin typeface="Cambria Math" panose="02040503050406030204" pitchFamily="18" charset="0"/>
                      </a:rPr>
                      <m:t>𝐶𝑀𝑀𝐴</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e>
                    </m:d>
                    <m:r>
                      <a:rPr lang="en-US" b="0" i="1" smtClean="0">
                        <a:latin typeface="Cambria Math" panose="02040503050406030204" pitchFamily="18" charset="0"/>
                      </a:rPr>
                      <m:t>=100 ∗</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𝐶𝑙𝑜𝑠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den>
                            </m:f>
                            <m:nary>
                              <m:naryPr>
                                <m:chr m:val="∑"/>
                                <m:subHide m:val="on"/>
                                <m:ctrlPr>
                                  <a:rPr lang="en-US" b="0" i="1" smtClean="0">
                                    <a:latin typeface="Cambria Math" panose="02040503050406030204" pitchFamily="18" charset="0"/>
                                  </a:rPr>
                                </m:ctrlPr>
                              </m:naryPr>
                              <m:sub/>
                              <m:sup>
                                <m:r>
                                  <a:rPr lang="en-US" b="0" i="1" smtClean="0">
                                    <a:latin typeface="Cambria Math" panose="02040503050406030204" pitchFamily="18" charset="0"/>
                                  </a:rPr>
                                  <m:t>𝑘</m:t>
                                </m:r>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𝐶𝑙𝑜𝑠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d>
                                  </m:e>
                                </m:func>
                              </m:e>
                            </m:nary>
                            <m:r>
                              <a:rPr lang="en-US" b="0" i="1" smtClean="0">
                                <a:latin typeface="Cambria Math" panose="02040503050406030204" pitchFamily="18" charset="0"/>
                              </a:rPr>
                              <m:t> </m:t>
                            </m:r>
                          </m:num>
                          <m:den>
                            <m:r>
                              <a:rPr lang="en-US" b="0" i="1" smtClean="0">
                                <a:latin typeface="Cambria Math" panose="02040503050406030204" pitchFamily="18" charset="0"/>
                              </a:rPr>
                              <m:t>𝐴𝑇𝑅</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0.5</m:t>
                                </m:r>
                              </m:sup>
                            </m:sSup>
                          </m:den>
                        </m:f>
                      </m:e>
                    </m:d>
                    <m:r>
                      <a:rPr lang="en-US" b="0" i="1" smtClean="0">
                        <a:latin typeface="Cambria Math" panose="02040503050406030204" pitchFamily="18" charset="0"/>
                      </a:rPr>
                      <m:t>−50</m:t>
                    </m:r>
                  </m:oMath>
                </a14:m>
                <a:r>
                  <a:rPr lang="en-US" dirty="0"/>
                  <a:t> </a:t>
                </a:r>
              </a:p>
              <a:p>
                <a:r>
                  <a:rPr lang="en-US" dirty="0"/>
                  <a:t>Where ATR is average true range measure</a:t>
                </a:r>
              </a:p>
              <a:p>
                <a:r>
                  <a:rPr lang="en-US" dirty="0"/>
                  <a:t>Input parameter: MA lookback,  lookback for ATR normalization</a:t>
                </a:r>
              </a:p>
              <a:p>
                <a:endParaRPr lang="en-US" dirty="0"/>
              </a:p>
            </p:txBody>
          </p:sp>
        </mc:Choice>
        <mc:Fallback xmlns="">
          <p:sp>
            <p:nvSpPr>
              <p:cNvPr id="3" name="Content Placeholder 2">
                <a:extLst>
                  <a:ext uri="{FF2B5EF4-FFF2-40B4-BE49-F238E27FC236}">
                    <a16:creationId xmlns:a16="http://schemas.microsoft.com/office/drawing/2014/main" id="{9E1B3E34-B080-1543-90AA-940195724BE9}"/>
                  </a:ext>
                </a:extLst>
              </p:cNvPr>
              <p:cNvSpPr>
                <a:spLocks noGrp="1" noRot="1" noChangeAspect="1" noMove="1" noResize="1" noEditPoints="1" noAdjustHandles="1" noChangeArrowheads="1" noChangeShapeType="1" noTextEdit="1"/>
              </p:cNvSpPr>
              <p:nvPr>
                <p:ph idx="1"/>
              </p:nvPr>
            </p:nvSpPr>
            <p:spPr>
              <a:blipFill>
                <a:blip r:embed="rId2"/>
                <a:stretch>
                  <a:fillRect l="-661" t="-1418"/>
                </a:stretch>
              </a:blipFill>
            </p:spPr>
            <p:txBody>
              <a:bodyPr/>
              <a:lstStyle/>
              <a:p>
                <a:r>
                  <a:rPr lang="en-US">
                    <a:noFill/>
                  </a:rPr>
                  <a:t> </a:t>
                </a:r>
              </a:p>
            </p:txBody>
          </p:sp>
        </mc:Fallback>
      </mc:AlternateContent>
    </p:spTree>
    <p:extLst>
      <p:ext uri="{BB962C8B-B14F-4D97-AF65-F5344CB8AC3E}">
        <p14:creationId xmlns:p14="http://schemas.microsoft.com/office/powerpoint/2010/main" val="345031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2A6C0-5A32-7F4B-A9ED-91E3F1704E8A}"/>
              </a:ext>
            </a:extLst>
          </p:cNvPr>
          <p:cNvSpPr>
            <a:spLocks noGrp="1"/>
          </p:cNvSpPr>
          <p:nvPr>
            <p:ph type="title"/>
          </p:nvPr>
        </p:nvSpPr>
        <p:spPr/>
        <p:txBody>
          <a:bodyPr/>
          <a:lstStyle/>
          <a:p>
            <a:r>
              <a:rPr lang="en-US" dirty="0"/>
              <a:t>ENT</a:t>
            </a:r>
          </a:p>
        </p:txBody>
      </p:sp>
      <p:sp>
        <p:nvSpPr>
          <p:cNvPr id="3" name="Content Placeholder 2">
            <a:extLst>
              <a:ext uri="{FF2B5EF4-FFF2-40B4-BE49-F238E27FC236}">
                <a16:creationId xmlns:a16="http://schemas.microsoft.com/office/drawing/2014/main" id="{7389B448-0F50-8A4E-8500-33AFD45F3411}"/>
              </a:ext>
            </a:extLst>
          </p:cNvPr>
          <p:cNvSpPr>
            <a:spLocks noGrp="1"/>
          </p:cNvSpPr>
          <p:nvPr>
            <p:ph idx="1"/>
          </p:nvPr>
        </p:nvSpPr>
        <p:spPr/>
        <p:txBody>
          <a:bodyPr/>
          <a:lstStyle/>
          <a:p>
            <a:r>
              <a:rPr lang="en-US" dirty="0"/>
              <a:t>Entropy Measure. </a:t>
            </a:r>
          </a:p>
          <a:p>
            <a:r>
              <a:rPr lang="en-US" dirty="0"/>
              <a:t>Skipped because we will have one entire section for entropy analysis.</a:t>
            </a:r>
          </a:p>
          <a:p>
            <a:r>
              <a:rPr lang="en-US" dirty="0"/>
              <a:t>This ENT construction is same as the permutation entropy in slides 43</a:t>
            </a:r>
          </a:p>
          <a:p>
            <a:r>
              <a:rPr lang="en-US" dirty="0"/>
              <a:t>Input parameter: </a:t>
            </a:r>
            <a:r>
              <a:rPr lang="en-US" dirty="0" err="1"/>
              <a:t>word_length</a:t>
            </a:r>
            <a:r>
              <a:rPr lang="en-US" dirty="0"/>
              <a:t>/</a:t>
            </a:r>
            <a:r>
              <a:rPr lang="en-US" dirty="0" err="1"/>
              <a:t>permutation_order</a:t>
            </a:r>
            <a:r>
              <a:rPr lang="en-US" dirty="0"/>
              <a:t>, bin count</a:t>
            </a:r>
          </a:p>
          <a:p>
            <a:endParaRPr lang="en-US" dirty="0"/>
          </a:p>
        </p:txBody>
      </p:sp>
    </p:spTree>
    <p:extLst>
      <p:ext uri="{BB962C8B-B14F-4D97-AF65-F5344CB8AC3E}">
        <p14:creationId xmlns:p14="http://schemas.microsoft.com/office/powerpoint/2010/main" val="618972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F274-B4BE-C04A-B712-1B68C5CF99A5}"/>
              </a:ext>
            </a:extLst>
          </p:cNvPr>
          <p:cNvSpPr>
            <a:spLocks noGrp="1"/>
          </p:cNvSpPr>
          <p:nvPr>
            <p:ph type="title"/>
          </p:nvPr>
        </p:nvSpPr>
        <p:spPr/>
        <p:txBody>
          <a:bodyPr/>
          <a:lstStyle/>
          <a:p>
            <a:r>
              <a:rPr lang="en-US" dirty="0"/>
              <a:t>FTI</a:t>
            </a:r>
          </a:p>
        </p:txBody>
      </p:sp>
      <p:sp>
        <p:nvSpPr>
          <p:cNvPr id="3" name="Content Placeholder 2">
            <a:extLst>
              <a:ext uri="{FF2B5EF4-FFF2-40B4-BE49-F238E27FC236}">
                <a16:creationId xmlns:a16="http://schemas.microsoft.com/office/drawing/2014/main" id="{71B5786B-167B-0F41-863C-958B6535E98F}"/>
              </a:ext>
            </a:extLst>
          </p:cNvPr>
          <p:cNvSpPr>
            <a:spLocks noGrp="1"/>
          </p:cNvSpPr>
          <p:nvPr>
            <p:ph idx="1"/>
          </p:nvPr>
        </p:nvSpPr>
        <p:spPr/>
        <p:txBody>
          <a:bodyPr>
            <a:normAutofit lnSpcReduction="10000"/>
          </a:bodyPr>
          <a:lstStyle/>
          <a:p>
            <a:r>
              <a:rPr lang="en-US" dirty="0"/>
              <a:t>Khalsa’s Follow Through Index</a:t>
            </a:r>
          </a:p>
          <a:p>
            <a:r>
              <a:rPr lang="en-US" dirty="0"/>
              <a:t>It is not a traditional indicator, not a direction, also not a rate of the trend. </a:t>
            </a:r>
          </a:p>
          <a:p>
            <a:r>
              <a:rPr lang="en-US" dirty="0"/>
              <a:t>It is an indicator that when the market shows a trend and did that trend continue for a long time?</a:t>
            </a:r>
          </a:p>
          <a:p>
            <a:r>
              <a:rPr lang="en-US" dirty="0"/>
              <a:t>When a trend stay for a long time, it will present a high FTI value.</a:t>
            </a:r>
          </a:p>
          <a:p>
            <a:r>
              <a:rPr lang="en-US" dirty="0"/>
              <a:t>It has a few subcategory, Lowpass Filtering,, best period, best width, and best FTI.</a:t>
            </a:r>
          </a:p>
          <a:p>
            <a:r>
              <a:rPr lang="en-US" dirty="0"/>
              <a:t>For the complexity, I will not explain more about this.</a:t>
            </a:r>
          </a:p>
          <a:p>
            <a:r>
              <a:rPr lang="en-US" dirty="0"/>
              <a:t>Input parameter: lookback window,  half-length, min period search for max FTI, max period search for max FTI </a:t>
            </a:r>
          </a:p>
          <a:p>
            <a:endParaRPr lang="en-US" dirty="0"/>
          </a:p>
        </p:txBody>
      </p:sp>
    </p:spTree>
    <p:extLst>
      <p:ext uri="{BB962C8B-B14F-4D97-AF65-F5344CB8AC3E}">
        <p14:creationId xmlns:p14="http://schemas.microsoft.com/office/powerpoint/2010/main" val="4077678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95D6-B33F-8B46-82BE-600EEB41AEA3}"/>
              </a:ext>
            </a:extLst>
          </p:cNvPr>
          <p:cNvSpPr>
            <a:spLocks noGrp="1"/>
          </p:cNvSpPr>
          <p:nvPr>
            <p:ph type="title"/>
          </p:nvPr>
        </p:nvSpPr>
        <p:spPr/>
        <p:txBody>
          <a:bodyPr/>
          <a:lstStyle/>
          <a:p>
            <a:pPr algn="ctr"/>
            <a:r>
              <a:rPr lang="en-US" dirty="0"/>
              <a:t>Model and Evaluation</a:t>
            </a:r>
          </a:p>
        </p:txBody>
      </p:sp>
    </p:spTree>
    <p:extLst>
      <p:ext uri="{BB962C8B-B14F-4D97-AF65-F5344CB8AC3E}">
        <p14:creationId xmlns:p14="http://schemas.microsoft.com/office/powerpoint/2010/main" val="190243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BA24-2224-C846-8675-A32C53F90F4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DF4847C-84D6-FE47-82B8-E617193FA657}"/>
              </a:ext>
            </a:extLst>
          </p:cNvPr>
          <p:cNvSpPr>
            <a:spLocks noGrp="1"/>
          </p:cNvSpPr>
          <p:nvPr>
            <p:ph idx="1"/>
          </p:nvPr>
        </p:nvSpPr>
        <p:spPr/>
        <p:txBody>
          <a:bodyPr>
            <a:normAutofit fontScale="85000" lnSpcReduction="10000"/>
          </a:bodyPr>
          <a:lstStyle/>
          <a:p>
            <a:r>
              <a:rPr lang="en-US" dirty="0"/>
              <a:t>This project is a indicator analysis.</a:t>
            </a:r>
          </a:p>
          <a:p>
            <a:r>
              <a:rPr lang="en-US" dirty="0"/>
              <a:t>The indicators are created through Timothy Master program.</a:t>
            </a:r>
          </a:p>
          <a:p>
            <a:pPr lvl="1"/>
            <a:r>
              <a:rPr lang="en-US" dirty="0"/>
              <a:t>Timothy Master: http://</a:t>
            </a:r>
            <a:r>
              <a:rPr lang="en-US" dirty="0" err="1"/>
              <a:t>www.timothymasters.info</a:t>
            </a:r>
            <a:r>
              <a:rPr lang="en-US" dirty="0"/>
              <a:t>/</a:t>
            </a:r>
          </a:p>
          <a:p>
            <a:r>
              <a:rPr lang="en-US" dirty="0"/>
              <a:t>Machine learning is trained on the data with different indicators to determine whether the indicators boost the metrics. Also, a comparison between Timothy indicators and Talib indicators will be conducted (RSI).</a:t>
            </a:r>
          </a:p>
          <a:p>
            <a:r>
              <a:rPr lang="en-US" dirty="0"/>
              <a:t>Model explanation is applied on the model with selected indicators to see how the extra information affect the model.</a:t>
            </a:r>
          </a:p>
          <a:p>
            <a:r>
              <a:rPr lang="en-US" dirty="0"/>
              <a:t>Side: An entropy analysis is applied on the indicators to check the indicator data quality. </a:t>
            </a:r>
          </a:p>
          <a:p>
            <a:r>
              <a:rPr lang="en-US" dirty="0"/>
              <a:t>The project can also be found: </a:t>
            </a:r>
            <a:r>
              <a:rPr lang="en-US" dirty="0">
                <a:hlinkClick r:id="rId2"/>
              </a:rPr>
              <a:t>https://github.com/harrisyang611/timothy_final_project</a:t>
            </a:r>
            <a:endParaRPr lang="en-US" dirty="0"/>
          </a:p>
          <a:p>
            <a:r>
              <a:rPr lang="en-US" dirty="0"/>
              <a:t>With the timothy compiled packages: </a:t>
            </a:r>
            <a:r>
              <a:rPr lang="en-US" dirty="0">
                <a:hlinkClick r:id="rId3"/>
              </a:rPr>
              <a:t>https://github.com/harrisyang611/timothy_master_indicator</a:t>
            </a:r>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319351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74DB4-B41A-9247-B778-981C43329104}"/>
              </a:ext>
            </a:extLst>
          </p:cNvPr>
          <p:cNvSpPr>
            <a:spLocks noGrp="1"/>
          </p:cNvSpPr>
          <p:nvPr>
            <p:ph type="title"/>
          </p:nvPr>
        </p:nvSpPr>
        <p:spPr/>
        <p:txBody>
          <a:bodyPr/>
          <a:lstStyle/>
          <a:p>
            <a:r>
              <a:rPr lang="en-US" dirty="0"/>
              <a:t>Model and Evaluation</a:t>
            </a:r>
          </a:p>
        </p:txBody>
      </p:sp>
      <p:sp>
        <p:nvSpPr>
          <p:cNvPr id="3" name="Content Placeholder 2">
            <a:extLst>
              <a:ext uri="{FF2B5EF4-FFF2-40B4-BE49-F238E27FC236}">
                <a16:creationId xmlns:a16="http://schemas.microsoft.com/office/drawing/2014/main" id="{E7B69CB3-6039-6949-A526-C3DA5295C7B7}"/>
              </a:ext>
            </a:extLst>
          </p:cNvPr>
          <p:cNvSpPr>
            <a:spLocks noGrp="1"/>
          </p:cNvSpPr>
          <p:nvPr>
            <p:ph idx="1"/>
          </p:nvPr>
        </p:nvSpPr>
        <p:spPr/>
        <p:txBody>
          <a:bodyPr/>
          <a:lstStyle/>
          <a:p>
            <a:r>
              <a:rPr lang="en-US" dirty="0"/>
              <a:t>As we introduced before, we are going to apply model on the stock return data with and without indicators to see whether we would benefit from including indicators.</a:t>
            </a:r>
          </a:p>
          <a:p>
            <a:r>
              <a:rPr lang="en-US" dirty="0"/>
              <a:t>We also going to compare Timothy and Ta-lib indicators.</a:t>
            </a:r>
          </a:p>
          <a:p>
            <a:r>
              <a:rPr lang="en-US" dirty="0"/>
              <a:t>Due to the large amount of indicators selected and stock we use, we are not going to evaluate in details how much each indicators can bring. Rather, we focus on Yes or No that indicators can bring us.</a:t>
            </a:r>
          </a:p>
          <a:p>
            <a:r>
              <a:rPr lang="en-US" dirty="0"/>
              <a:t>A selection of tickers would be retrained over a model explanation model to compare whether the result align with our model evaluation. (This will be in next section.)</a:t>
            </a:r>
          </a:p>
          <a:p>
            <a:pPr marL="0" indent="0">
              <a:buNone/>
            </a:pPr>
            <a:endParaRPr lang="en-US" dirty="0"/>
          </a:p>
        </p:txBody>
      </p:sp>
    </p:spTree>
    <p:extLst>
      <p:ext uri="{BB962C8B-B14F-4D97-AF65-F5344CB8AC3E}">
        <p14:creationId xmlns:p14="http://schemas.microsoft.com/office/powerpoint/2010/main" val="3021760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FAAB-E82F-EC4C-ADCF-21FE94ACF09E}"/>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46368FA9-7F6D-A849-907D-C80C84807D44}"/>
              </a:ext>
            </a:extLst>
          </p:cNvPr>
          <p:cNvSpPr>
            <a:spLocks noGrp="1"/>
          </p:cNvSpPr>
          <p:nvPr>
            <p:ph idx="1"/>
          </p:nvPr>
        </p:nvSpPr>
        <p:spPr>
          <a:xfrm>
            <a:off x="1371600" y="1574800"/>
            <a:ext cx="9601200" cy="4886960"/>
          </a:xfrm>
        </p:spPr>
        <p:txBody>
          <a:bodyPr/>
          <a:lstStyle/>
          <a:p>
            <a:r>
              <a:rPr lang="en-US" dirty="0"/>
              <a:t>As mentioned in the Data section, we use past 30-day percentage returns + different indicators. For the target variable, we used a future 1 day percentage change. We applied the imputing and standard scaler along with Scikit-learn regression models to train the dataset.</a:t>
            </a:r>
          </a:p>
          <a:p>
            <a:r>
              <a:rPr lang="en-US" dirty="0"/>
              <a:t>Out of concern of the time and computational power, I only trained 3 regression models with limited parameter space.</a:t>
            </a:r>
          </a:p>
          <a:p>
            <a:pPr lvl="1"/>
            <a:r>
              <a:rPr lang="en-US" dirty="0"/>
              <a:t>Ridge</a:t>
            </a:r>
          </a:p>
          <a:p>
            <a:pPr lvl="1"/>
            <a:r>
              <a:rPr lang="en-US" dirty="0"/>
              <a:t>Random Forest</a:t>
            </a:r>
          </a:p>
          <a:p>
            <a:pPr lvl="1"/>
            <a:r>
              <a:rPr lang="en-US" dirty="0"/>
              <a:t>GBM</a:t>
            </a:r>
          </a:p>
          <a:p>
            <a:r>
              <a:rPr lang="en-US" dirty="0"/>
              <a:t>The evaluation metrics we use are most used in our course, </a:t>
            </a:r>
            <a:r>
              <a:rPr lang="en-US" dirty="0" err="1"/>
              <a:t>spearmanr</a:t>
            </a:r>
            <a:r>
              <a:rPr lang="en-US" dirty="0"/>
              <a:t> and RMSE,  CAGR, Sharpe ratio and Calmar are also calculated for an analysis. Due to the data issue, some Calmar results contain inf or –inf. We mostly focus on CGAR in the following slides.</a:t>
            </a:r>
          </a:p>
          <a:p>
            <a:pPr marL="0" indent="0">
              <a:buNone/>
            </a:pPr>
            <a:endParaRPr lang="en-US" dirty="0"/>
          </a:p>
        </p:txBody>
      </p:sp>
    </p:spTree>
    <p:extLst>
      <p:ext uri="{BB962C8B-B14F-4D97-AF65-F5344CB8AC3E}">
        <p14:creationId xmlns:p14="http://schemas.microsoft.com/office/powerpoint/2010/main" val="38000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6E47-1B69-0548-9A35-C6477E289F71}"/>
              </a:ext>
            </a:extLst>
          </p:cNvPr>
          <p:cNvSpPr>
            <a:spLocks noGrp="1"/>
          </p:cNvSpPr>
          <p:nvPr>
            <p:ph type="title"/>
          </p:nvPr>
        </p:nvSpPr>
        <p:spPr/>
        <p:txBody>
          <a:bodyPr/>
          <a:lstStyle/>
          <a:p>
            <a:r>
              <a:rPr lang="en-US" dirty="0"/>
              <a:t>Model Runtime and Scripts </a:t>
            </a:r>
          </a:p>
        </p:txBody>
      </p:sp>
      <p:sp>
        <p:nvSpPr>
          <p:cNvPr id="3" name="Content Placeholder 2">
            <a:extLst>
              <a:ext uri="{FF2B5EF4-FFF2-40B4-BE49-F238E27FC236}">
                <a16:creationId xmlns:a16="http://schemas.microsoft.com/office/drawing/2014/main" id="{53A6E60F-864C-1E46-8069-4F522ECBE755}"/>
              </a:ext>
            </a:extLst>
          </p:cNvPr>
          <p:cNvSpPr>
            <a:spLocks noGrp="1"/>
          </p:cNvSpPr>
          <p:nvPr>
            <p:ph idx="1"/>
          </p:nvPr>
        </p:nvSpPr>
        <p:spPr/>
        <p:txBody>
          <a:bodyPr/>
          <a:lstStyle/>
          <a:p>
            <a:r>
              <a:rPr lang="en-US" dirty="0"/>
              <a:t>The model tuning part took ~ 19 hours to run in Azure, the output log is stored under ./output/</a:t>
            </a:r>
            <a:r>
              <a:rPr lang="en-US" dirty="0" err="1"/>
              <a:t>tuning_out.txt</a:t>
            </a:r>
            <a:r>
              <a:rPr lang="en-US" dirty="0"/>
              <a:t> file</a:t>
            </a:r>
          </a:p>
          <a:p>
            <a:r>
              <a:rPr lang="en-US" dirty="0"/>
              <a:t>The related files:</a:t>
            </a:r>
          </a:p>
          <a:p>
            <a:pPr lvl="1"/>
            <a:r>
              <a:rPr lang="en-US" dirty="0"/>
              <a:t>./</a:t>
            </a:r>
            <a:r>
              <a:rPr lang="en-US" dirty="0" err="1"/>
              <a:t>src</a:t>
            </a:r>
            <a:r>
              <a:rPr lang="en-US" dirty="0"/>
              <a:t>/</a:t>
            </a:r>
            <a:r>
              <a:rPr lang="en-US" dirty="0" err="1"/>
              <a:t>model.py</a:t>
            </a:r>
            <a:r>
              <a:rPr lang="en-US" dirty="0"/>
              <a:t> ## for actual script used for tuning model</a:t>
            </a:r>
          </a:p>
          <a:p>
            <a:pPr lvl="1"/>
            <a:r>
              <a:rPr lang="en-US" dirty="0"/>
              <a:t>./</a:t>
            </a:r>
            <a:r>
              <a:rPr lang="en-US" dirty="0" err="1"/>
              <a:t>src</a:t>
            </a:r>
            <a:r>
              <a:rPr lang="en-US" dirty="0"/>
              <a:t>/</a:t>
            </a:r>
            <a:r>
              <a:rPr lang="en-US" dirty="0" err="1"/>
              <a:t>model_eval.ipynb</a:t>
            </a:r>
            <a:r>
              <a:rPr lang="en-US" dirty="0"/>
              <a:t> ## for evaluating model, and store most of our result </a:t>
            </a:r>
          </a:p>
          <a:p>
            <a:pPr lvl="1"/>
            <a:r>
              <a:rPr lang="en-US" dirty="0"/>
              <a:t>./</a:t>
            </a:r>
            <a:r>
              <a:rPr lang="en-US" dirty="0" err="1"/>
              <a:t>src</a:t>
            </a:r>
            <a:r>
              <a:rPr lang="en-US" dirty="0"/>
              <a:t>/</a:t>
            </a:r>
            <a:r>
              <a:rPr lang="en-US" dirty="0" err="1"/>
              <a:t>model.ipynb</a:t>
            </a:r>
            <a:r>
              <a:rPr lang="en-US" dirty="0"/>
              <a:t> ## an template/experiment with one file</a:t>
            </a:r>
          </a:p>
        </p:txBody>
      </p:sp>
      <p:pic>
        <p:nvPicPr>
          <p:cNvPr id="5" name="Picture 4">
            <a:extLst>
              <a:ext uri="{FF2B5EF4-FFF2-40B4-BE49-F238E27FC236}">
                <a16:creationId xmlns:a16="http://schemas.microsoft.com/office/drawing/2014/main" id="{20071743-47CF-A64E-AAD5-79292DAC9890}"/>
              </a:ext>
            </a:extLst>
          </p:cNvPr>
          <p:cNvPicPr>
            <a:picLocks noChangeAspect="1"/>
          </p:cNvPicPr>
          <p:nvPr/>
        </p:nvPicPr>
        <p:blipFill>
          <a:blip r:embed="rId2"/>
          <a:stretch>
            <a:fillRect/>
          </a:stretch>
        </p:blipFill>
        <p:spPr>
          <a:xfrm>
            <a:off x="1371600" y="4741195"/>
            <a:ext cx="6235104" cy="938530"/>
          </a:xfrm>
          <a:prstGeom prst="rect">
            <a:avLst/>
          </a:prstGeom>
        </p:spPr>
      </p:pic>
      <p:pic>
        <p:nvPicPr>
          <p:cNvPr id="7" name="Picture 6">
            <a:extLst>
              <a:ext uri="{FF2B5EF4-FFF2-40B4-BE49-F238E27FC236}">
                <a16:creationId xmlns:a16="http://schemas.microsoft.com/office/drawing/2014/main" id="{31BA60E9-92DE-B340-BD7B-2189059032F0}"/>
              </a:ext>
            </a:extLst>
          </p:cNvPr>
          <p:cNvPicPr>
            <a:picLocks noChangeAspect="1"/>
          </p:cNvPicPr>
          <p:nvPr/>
        </p:nvPicPr>
        <p:blipFill>
          <a:blip r:embed="rId3"/>
          <a:stretch>
            <a:fillRect/>
          </a:stretch>
        </p:blipFill>
        <p:spPr>
          <a:xfrm>
            <a:off x="1371600" y="5815330"/>
            <a:ext cx="6235104" cy="291815"/>
          </a:xfrm>
          <a:prstGeom prst="rect">
            <a:avLst/>
          </a:prstGeom>
        </p:spPr>
      </p:pic>
    </p:spTree>
    <p:extLst>
      <p:ext uri="{BB962C8B-B14F-4D97-AF65-F5344CB8AC3E}">
        <p14:creationId xmlns:p14="http://schemas.microsoft.com/office/powerpoint/2010/main" val="1502650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4231-370B-224A-9D77-B862D08C341B}"/>
              </a:ext>
            </a:extLst>
          </p:cNvPr>
          <p:cNvSpPr>
            <a:spLocks noGrp="1"/>
          </p:cNvSpPr>
          <p:nvPr>
            <p:ph type="title"/>
          </p:nvPr>
        </p:nvSpPr>
        <p:spPr/>
        <p:txBody>
          <a:bodyPr/>
          <a:lstStyle/>
          <a:p>
            <a:r>
              <a:rPr lang="en-US" dirty="0"/>
              <a:t>Tuning Part</a:t>
            </a:r>
          </a:p>
        </p:txBody>
      </p:sp>
      <p:sp>
        <p:nvSpPr>
          <p:cNvPr id="3" name="Content Placeholder 2">
            <a:extLst>
              <a:ext uri="{FF2B5EF4-FFF2-40B4-BE49-F238E27FC236}">
                <a16:creationId xmlns:a16="http://schemas.microsoft.com/office/drawing/2014/main" id="{873D34DD-53F2-454C-B233-0DD8FF402749}"/>
              </a:ext>
            </a:extLst>
          </p:cNvPr>
          <p:cNvSpPr>
            <a:spLocks noGrp="1"/>
          </p:cNvSpPr>
          <p:nvPr>
            <p:ph idx="1"/>
          </p:nvPr>
        </p:nvSpPr>
        <p:spPr/>
        <p:txBody>
          <a:bodyPr/>
          <a:lstStyle/>
          <a:p>
            <a:r>
              <a:rPr lang="en-US" dirty="0"/>
              <a:t>Refer to ./</a:t>
            </a:r>
            <a:r>
              <a:rPr lang="en-US" dirty="0" err="1"/>
              <a:t>src</a:t>
            </a:r>
            <a:r>
              <a:rPr lang="en-US" dirty="0"/>
              <a:t>/</a:t>
            </a:r>
            <a:r>
              <a:rPr lang="en-US" dirty="0" err="1"/>
              <a:t>model.py</a:t>
            </a:r>
            <a:r>
              <a:rPr lang="en-US" dirty="0"/>
              <a:t> </a:t>
            </a:r>
          </a:p>
          <a:p>
            <a:r>
              <a:rPr lang="en-US" dirty="0"/>
              <a:t>I trained one base model(without any indicators) as the baseline model.</a:t>
            </a:r>
          </a:p>
          <a:p>
            <a:r>
              <a:rPr lang="en-US" dirty="0"/>
              <a:t>I trained multiple models with each of 19 indicators with </a:t>
            </a:r>
            <a:r>
              <a:rPr lang="en-CA" dirty="0" err="1"/>
              <a:t>spearmanr</a:t>
            </a:r>
            <a:r>
              <a:rPr lang="en-CA" dirty="0"/>
              <a:t> and negative </a:t>
            </a:r>
            <a:r>
              <a:rPr lang="en-CA" dirty="0" err="1"/>
              <a:t>rmse</a:t>
            </a:r>
            <a:r>
              <a:rPr lang="en-CA" dirty="0"/>
              <a:t> </a:t>
            </a:r>
            <a:r>
              <a:rPr lang="en-US" dirty="0"/>
              <a:t>and produce the CAGR and </a:t>
            </a:r>
            <a:r>
              <a:rPr lang="en-US" dirty="0" err="1"/>
              <a:t>sharpe</a:t>
            </a:r>
            <a:r>
              <a:rPr lang="en-US" dirty="0"/>
              <a:t> ratio.</a:t>
            </a:r>
          </a:p>
          <a:p>
            <a:r>
              <a:rPr lang="en-US" dirty="0"/>
              <a:t>Due to some issues, I was not able to re-run multiple times of with training-testing split. Rather, I used timeseries split for the cross validation, and directly analyze over the training dataset metrics. This is not optimal, but it would satisfy our need because comparing metrics over training data for all indicators can still illustrate whether indicators help or not.</a:t>
            </a:r>
          </a:p>
          <a:p>
            <a:r>
              <a:rPr lang="en-US" dirty="0"/>
              <a:t>More modification plans in Future Work section.</a:t>
            </a:r>
          </a:p>
        </p:txBody>
      </p:sp>
    </p:spTree>
    <p:extLst>
      <p:ext uri="{BB962C8B-B14F-4D97-AF65-F5344CB8AC3E}">
        <p14:creationId xmlns:p14="http://schemas.microsoft.com/office/powerpoint/2010/main" val="269805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06E7-09AF-AB46-87DD-123611143BC4}"/>
              </a:ext>
            </a:extLst>
          </p:cNvPr>
          <p:cNvSpPr>
            <a:spLocks noGrp="1"/>
          </p:cNvSpPr>
          <p:nvPr>
            <p:ph type="title"/>
          </p:nvPr>
        </p:nvSpPr>
        <p:spPr/>
        <p:txBody>
          <a:bodyPr/>
          <a:lstStyle/>
          <a:p>
            <a:r>
              <a:rPr lang="en-US" dirty="0"/>
              <a:t>Model results</a:t>
            </a:r>
          </a:p>
        </p:txBody>
      </p:sp>
      <p:sp>
        <p:nvSpPr>
          <p:cNvPr id="3" name="Content Placeholder 2">
            <a:extLst>
              <a:ext uri="{FF2B5EF4-FFF2-40B4-BE49-F238E27FC236}">
                <a16:creationId xmlns:a16="http://schemas.microsoft.com/office/drawing/2014/main" id="{BF35AF03-F0C7-D84B-85B8-B7E43CEB8FFD}"/>
              </a:ext>
            </a:extLst>
          </p:cNvPr>
          <p:cNvSpPr>
            <a:spLocks noGrp="1"/>
          </p:cNvSpPr>
          <p:nvPr>
            <p:ph idx="1"/>
          </p:nvPr>
        </p:nvSpPr>
        <p:spPr>
          <a:xfrm>
            <a:off x="1371600" y="1828800"/>
            <a:ext cx="9601200" cy="4038600"/>
          </a:xfrm>
        </p:spPr>
        <p:txBody>
          <a:bodyPr/>
          <a:lstStyle/>
          <a:p>
            <a:r>
              <a:rPr lang="en-CA" dirty="0"/>
              <a:t>We have 19 indicators per model, including one base model</a:t>
            </a:r>
          </a:p>
          <a:p>
            <a:r>
              <a:rPr lang="en-CA" dirty="0"/>
              <a:t>We have 3 models categories per stock.</a:t>
            </a:r>
          </a:p>
          <a:p>
            <a:r>
              <a:rPr lang="en-CA" dirty="0"/>
              <a:t>We have 20 stocks.</a:t>
            </a:r>
          </a:p>
          <a:p>
            <a:r>
              <a:rPr lang="en-CA" dirty="0"/>
              <a:t>So, we would have in total 19 * 3 * 20 = 1140 models.</a:t>
            </a:r>
          </a:p>
          <a:p>
            <a:r>
              <a:rPr lang="en-CA" dirty="0"/>
              <a:t>It’s hard to analyze model over model, so we will mostly compare indicator with baseline model, and another interesting thing to analyze is the Timothy RSI VS Talib RSI.</a:t>
            </a:r>
          </a:p>
          <a:p>
            <a:pPr marL="0" indent="0">
              <a:buNone/>
            </a:pPr>
            <a:endParaRPr lang="en-US" dirty="0"/>
          </a:p>
        </p:txBody>
      </p:sp>
    </p:spTree>
    <p:extLst>
      <p:ext uri="{BB962C8B-B14F-4D97-AF65-F5344CB8AC3E}">
        <p14:creationId xmlns:p14="http://schemas.microsoft.com/office/powerpoint/2010/main" val="3680432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21C3-824D-F248-B9AC-418F1035B455}"/>
              </a:ext>
            </a:extLst>
          </p:cNvPr>
          <p:cNvSpPr>
            <a:spLocks noGrp="1"/>
          </p:cNvSpPr>
          <p:nvPr>
            <p:ph type="title"/>
          </p:nvPr>
        </p:nvSpPr>
        <p:spPr/>
        <p:txBody>
          <a:bodyPr/>
          <a:lstStyle/>
          <a:p>
            <a:r>
              <a:rPr lang="en-US" dirty="0"/>
              <a:t>Metrics Evaluation</a:t>
            </a:r>
          </a:p>
        </p:txBody>
      </p:sp>
      <p:sp>
        <p:nvSpPr>
          <p:cNvPr id="3" name="Content Placeholder 2">
            <a:extLst>
              <a:ext uri="{FF2B5EF4-FFF2-40B4-BE49-F238E27FC236}">
                <a16:creationId xmlns:a16="http://schemas.microsoft.com/office/drawing/2014/main" id="{C5AD0D92-B25B-3B42-BB16-C2DE5EDE384B}"/>
              </a:ext>
            </a:extLst>
          </p:cNvPr>
          <p:cNvSpPr>
            <a:spLocks noGrp="1"/>
          </p:cNvSpPr>
          <p:nvPr>
            <p:ph idx="1"/>
          </p:nvPr>
        </p:nvSpPr>
        <p:spPr>
          <a:xfrm>
            <a:off x="1371600" y="1828800"/>
            <a:ext cx="9601200" cy="4038600"/>
          </a:xfrm>
        </p:spPr>
        <p:txBody>
          <a:bodyPr>
            <a:normAutofit/>
          </a:bodyPr>
          <a:lstStyle/>
          <a:p>
            <a:r>
              <a:rPr lang="en-US" sz="2400" dirty="0"/>
              <a:t>We trained the model over </a:t>
            </a:r>
            <a:r>
              <a:rPr lang="en-US" sz="2400" dirty="0" err="1"/>
              <a:t>Spearmanr</a:t>
            </a:r>
            <a:r>
              <a:rPr lang="en-US" sz="2400" dirty="0"/>
              <a:t>, </a:t>
            </a:r>
            <a:r>
              <a:rPr lang="en-US" sz="2400" dirty="0" err="1"/>
              <a:t>sharpe</a:t>
            </a:r>
            <a:r>
              <a:rPr lang="en-US" sz="2400" dirty="0"/>
              <a:t> and negative-</a:t>
            </a:r>
            <a:r>
              <a:rPr lang="en-US" sz="2400" dirty="0" err="1"/>
              <a:t>rmse</a:t>
            </a:r>
            <a:r>
              <a:rPr lang="en-US" sz="2400" dirty="0"/>
              <a:t>. </a:t>
            </a:r>
          </a:p>
          <a:p>
            <a:r>
              <a:rPr lang="en-US" sz="2400" dirty="0"/>
              <a:t>By comparison those metrics, we are able to find which model is better fitted and the higher those metrics are, it means the data are more sufficient. </a:t>
            </a:r>
          </a:p>
          <a:p>
            <a:r>
              <a:rPr lang="en-US" sz="2400" dirty="0"/>
              <a:t>If our model with indicators produces a higher </a:t>
            </a:r>
            <a:r>
              <a:rPr lang="en-US" sz="2400" dirty="0" err="1"/>
              <a:t>spearmanr</a:t>
            </a:r>
            <a:r>
              <a:rPr lang="en-US" sz="2400" dirty="0"/>
              <a:t>, or negative-</a:t>
            </a:r>
            <a:r>
              <a:rPr lang="en-US" sz="2400" dirty="0" err="1"/>
              <a:t>rmse</a:t>
            </a:r>
            <a:r>
              <a:rPr lang="en-US" sz="2400" dirty="0"/>
              <a:t>, then it means the indicators helped boost the model accuracy. </a:t>
            </a:r>
          </a:p>
          <a:p>
            <a:r>
              <a:rPr lang="en-US" sz="2400" dirty="0"/>
              <a:t>Due to we calculate </a:t>
            </a:r>
            <a:r>
              <a:rPr lang="en-US" sz="2400" dirty="0" err="1"/>
              <a:t>sharpe_ratio</a:t>
            </a:r>
            <a:r>
              <a:rPr lang="en-US" sz="2400" dirty="0"/>
              <a:t> in training dataset, we will focus on </a:t>
            </a:r>
            <a:r>
              <a:rPr lang="en-US" sz="2400" dirty="0" err="1"/>
              <a:t>Spearmanr</a:t>
            </a:r>
            <a:r>
              <a:rPr lang="en-US" sz="2400" dirty="0"/>
              <a:t> and </a:t>
            </a:r>
            <a:r>
              <a:rPr lang="en-US" sz="2400" dirty="0" err="1"/>
              <a:t>rmse</a:t>
            </a:r>
            <a:r>
              <a:rPr lang="en-US" sz="2400" dirty="0"/>
              <a:t> here to determine whether models are well trained, and whether including indicators brings benefit to our model.</a:t>
            </a:r>
          </a:p>
          <a:p>
            <a:endParaRPr lang="en-US" sz="2400" dirty="0"/>
          </a:p>
        </p:txBody>
      </p:sp>
    </p:spTree>
    <p:extLst>
      <p:ext uri="{BB962C8B-B14F-4D97-AF65-F5344CB8AC3E}">
        <p14:creationId xmlns:p14="http://schemas.microsoft.com/office/powerpoint/2010/main" val="3120039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B9CB-6589-5640-B0B0-1AB4A9D3E1A5}"/>
              </a:ext>
            </a:extLst>
          </p:cNvPr>
          <p:cNvSpPr>
            <a:spLocks noGrp="1"/>
          </p:cNvSpPr>
          <p:nvPr>
            <p:ph type="title"/>
          </p:nvPr>
        </p:nvSpPr>
        <p:spPr/>
        <p:txBody>
          <a:bodyPr/>
          <a:lstStyle/>
          <a:p>
            <a:r>
              <a:rPr lang="en-US" dirty="0"/>
              <a:t>VS Baseline Model</a:t>
            </a:r>
          </a:p>
        </p:txBody>
      </p:sp>
      <p:sp>
        <p:nvSpPr>
          <p:cNvPr id="3" name="Content Placeholder 2">
            <a:extLst>
              <a:ext uri="{FF2B5EF4-FFF2-40B4-BE49-F238E27FC236}">
                <a16:creationId xmlns:a16="http://schemas.microsoft.com/office/drawing/2014/main" id="{52A82166-400B-4744-B6B3-0D79C21D6698}"/>
              </a:ext>
            </a:extLst>
          </p:cNvPr>
          <p:cNvSpPr>
            <a:spLocks noGrp="1"/>
          </p:cNvSpPr>
          <p:nvPr>
            <p:ph idx="1"/>
          </p:nvPr>
        </p:nvSpPr>
        <p:spPr>
          <a:xfrm>
            <a:off x="1371600" y="1320800"/>
            <a:ext cx="9601200" cy="4546600"/>
          </a:xfrm>
        </p:spPr>
        <p:txBody>
          <a:bodyPr>
            <a:normAutofit/>
          </a:bodyPr>
          <a:lstStyle/>
          <a:p>
            <a:r>
              <a:rPr lang="en-US" dirty="0"/>
              <a:t>For all the indicators, models category and stocks, we find that 70% trained models a higher test </a:t>
            </a:r>
            <a:r>
              <a:rPr lang="en-US" dirty="0" err="1"/>
              <a:t>spearmanr</a:t>
            </a:r>
            <a:r>
              <a:rPr lang="en-US" dirty="0"/>
              <a:t> than our baseline model, and ~50% of trained models have better </a:t>
            </a:r>
            <a:r>
              <a:rPr lang="en-US" dirty="0" err="1"/>
              <a:t>rmse</a:t>
            </a:r>
            <a:r>
              <a:rPr lang="en-US" dirty="0"/>
              <a:t> than baseline model.</a:t>
            </a:r>
          </a:p>
          <a:p>
            <a:r>
              <a:rPr lang="en-US" dirty="0"/>
              <a:t>The number show that some of our indicators provides some extra information and it actually helped the model to better calculate the result.</a:t>
            </a:r>
          </a:p>
          <a:p>
            <a:r>
              <a:rPr lang="en-US" dirty="0"/>
              <a:t>However, for the 50% of worse RMSE models, I would think that not all indicators take the great effect and we will look them in details.</a:t>
            </a:r>
          </a:p>
          <a:p>
            <a:r>
              <a:rPr lang="en-US" dirty="0"/>
              <a:t>We count how many models outperform baseline model and do the following analysis</a:t>
            </a:r>
          </a:p>
          <a:p>
            <a:endParaRPr lang="en-US" dirty="0"/>
          </a:p>
        </p:txBody>
      </p:sp>
      <p:pic>
        <p:nvPicPr>
          <p:cNvPr id="5" name="Picture 4">
            <a:extLst>
              <a:ext uri="{FF2B5EF4-FFF2-40B4-BE49-F238E27FC236}">
                <a16:creationId xmlns:a16="http://schemas.microsoft.com/office/drawing/2014/main" id="{32F95B2C-32B9-A347-9886-AE31739BB0FC}"/>
              </a:ext>
            </a:extLst>
          </p:cNvPr>
          <p:cNvPicPr>
            <a:picLocks noChangeAspect="1"/>
          </p:cNvPicPr>
          <p:nvPr/>
        </p:nvPicPr>
        <p:blipFill>
          <a:blip r:embed="rId2"/>
          <a:stretch>
            <a:fillRect/>
          </a:stretch>
        </p:blipFill>
        <p:spPr>
          <a:xfrm>
            <a:off x="1452880" y="4460339"/>
            <a:ext cx="6426200" cy="2298602"/>
          </a:xfrm>
          <a:prstGeom prst="rect">
            <a:avLst/>
          </a:prstGeom>
        </p:spPr>
      </p:pic>
    </p:spTree>
    <p:extLst>
      <p:ext uri="{BB962C8B-B14F-4D97-AF65-F5344CB8AC3E}">
        <p14:creationId xmlns:p14="http://schemas.microsoft.com/office/powerpoint/2010/main" val="2107734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3A2A-3F07-B546-9F26-BD0842A8DD4F}"/>
              </a:ext>
            </a:extLst>
          </p:cNvPr>
          <p:cNvSpPr>
            <a:spLocks noGrp="1"/>
          </p:cNvSpPr>
          <p:nvPr>
            <p:ph type="title"/>
          </p:nvPr>
        </p:nvSpPr>
        <p:spPr/>
        <p:txBody>
          <a:bodyPr/>
          <a:lstStyle/>
          <a:p>
            <a:r>
              <a:rPr lang="en-US" dirty="0"/>
              <a:t>Comparison Between </a:t>
            </a:r>
            <a:br>
              <a:rPr lang="en-US" dirty="0"/>
            </a:br>
            <a:r>
              <a:rPr lang="en-US" dirty="0"/>
              <a:t>Model Category</a:t>
            </a:r>
          </a:p>
        </p:txBody>
      </p:sp>
      <p:sp>
        <p:nvSpPr>
          <p:cNvPr id="14" name="Content Placeholder 13">
            <a:extLst>
              <a:ext uri="{FF2B5EF4-FFF2-40B4-BE49-F238E27FC236}">
                <a16:creationId xmlns:a16="http://schemas.microsoft.com/office/drawing/2014/main" id="{2BC42AB3-BBD4-7B40-A766-2458252CFCD6}"/>
              </a:ext>
            </a:extLst>
          </p:cNvPr>
          <p:cNvSpPr>
            <a:spLocks noGrp="1"/>
          </p:cNvSpPr>
          <p:nvPr>
            <p:ph idx="1"/>
          </p:nvPr>
        </p:nvSpPr>
        <p:spPr>
          <a:xfrm>
            <a:off x="1371600" y="2286000"/>
            <a:ext cx="9601200" cy="3581400"/>
          </a:xfrm>
        </p:spPr>
        <p:txBody>
          <a:bodyPr>
            <a:normAutofit/>
          </a:bodyPr>
          <a:lstStyle/>
          <a:p>
            <a:r>
              <a:rPr lang="en-US" dirty="0"/>
              <a:t>We firstly look at the comparison between 3 model category. Ridge, gradient boosting and random forest. We noticed that all three models have similar numbers of observations that outperform baseline model in </a:t>
            </a:r>
            <a:r>
              <a:rPr lang="en-US" dirty="0" err="1"/>
              <a:t>spearmanr</a:t>
            </a:r>
            <a:r>
              <a:rPr lang="en-US" dirty="0"/>
              <a:t>. However, the random forest and ridge regression works much better than gradient boosting regressor, but still not good enough.</a:t>
            </a:r>
          </a:p>
          <a:p>
            <a:r>
              <a:rPr lang="en-US" dirty="0"/>
              <a:t>From the next slides, we can see that the low </a:t>
            </a:r>
            <a:r>
              <a:rPr lang="en-US" dirty="0" err="1"/>
              <a:t>rmse</a:t>
            </a:r>
            <a:r>
              <a:rPr lang="en-US" dirty="0"/>
              <a:t> is because of some bad indicators and that dragged a lot of evaluation metrics down.</a:t>
            </a:r>
          </a:p>
          <a:p>
            <a:r>
              <a:rPr lang="en-US" dirty="0"/>
              <a:t>Still, a more complete parameter grid could be defined and more training should be done.</a:t>
            </a:r>
          </a:p>
          <a:p>
            <a:endParaRPr lang="en-US" dirty="0"/>
          </a:p>
        </p:txBody>
      </p:sp>
      <p:pic>
        <p:nvPicPr>
          <p:cNvPr id="16" name="Picture 15">
            <a:extLst>
              <a:ext uri="{FF2B5EF4-FFF2-40B4-BE49-F238E27FC236}">
                <a16:creationId xmlns:a16="http://schemas.microsoft.com/office/drawing/2014/main" id="{2A00EE5D-A9A6-B242-B109-CD8F7FDC3A28}"/>
              </a:ext>
            </a:extLst>
          </p:cNvPr>
          <p:cNvPicPr>
            <a:picLocks noChangeAspect="1"/>
          </p:cNvPicPr>
          <p:nvPr/>
        </p:nvPicPr>
        <p:blipFill>
          <a:blip r:embed="rId2"/>
          <a:stretch>
            <a:fillRect/>
          </a:stretch>
        </p:blipFill>
        <p:spPr>
          <a:xfrm>
            <a:off x="6527800" y="685800"/>
            <a:ext cx="5156200" cy="1600200"/>
          </a:xfrm>
          <a:prstGeom prst="rect">
            <a:avLst/>
          </a:prstGeom>
        </p:spPr>
      </p:pic>
    </p:spTree>
    <p:extLst>
      <p:ext uri="{BB962C8B-B14F-4D97-AF65-F5344CB8AC3E}">
        <p14:creationId xmlns:p14="http://schemas.microsoft.com/office/powerpoint/2010/main" val="2404804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73395-84E8-A941-AF84-7190EE26B76D}"/>
              </a:ext>
            </a:extLst>
          </p:cNvPr>
          <p:cNvSpPr>
            <a:spLocks noGrp="1"/>
          </p:cNvSpPr>
          <p:nvPr>
            <p:ph type="title"/>
          </p:nvPr>
        </p:nvSpPr>
        <p:spPr/>
        <p:txBody>
          <a:bodyPr/>
          <a:lstStyle/>
          <a:p>
            <a:r>
              <a:rPr lang="en-US" dirty="0"/>
              <a:t>Comparison between Indicators</a:t>
            </a:r>
          </a:p>
        </p:txBody>
      </p:sp>
      <p:sp>
        <p:nvSpPr>
          <p:cNvPr id="3" name="Content Placeholder 2">
            <a:extLst>
              <a:ext uri="{FF2B5EF4-FFF2-40B4-BE49-F238E27FC236}">
                <a16:creationId xmlns:a16="http://schemas.microsoft.com/office/drawing/2014/main" id="{A7EC5E49-1AF0-9741-B7F0-E37D618A3B04}"/>
              </a:ext>
            </a:extLst>
          </p:cNvPr>
          <p:cNvSpPr>
            <a:spLocks noGrp="1"/>
          </p:cNvSpPr>
          <p:nvPr>
            <p:ph idx="1"/>
          </p:nvPr>
        </p:nvSpPr>
        <p:spPr>
          <a:xfrm>
            <a:off x="1165920" y="1341120"/>
            <a:ext cx="4711498" cy="5115960"/>
          </a:xfrm>
        </p:spPr>
        <p:txBody>
          <a:bodyPr>
            <a:normAutofit fontScale="77500" lnSpcReduction="20000"/>
          </a:bodyPr>
          <a:lstStyle/>
          <a:p>
            <a:r>
              <a:rPr lang="en-US" dirty="0"/>
              <a:t>From the chart, we can see for a few indicators, all model trained with those indicators reach a better </a:t>
            </a:r>
            <a:r>
              <a:rPr lang="en-US" dirty="0" err="1"/>
              <a:t>spearmanr</a:t>
            </a:r>
            <a:r>
              <a:rPr lang="en-US" dirty="0"/>
              <a:t> than baseline model, like PR_INT, DT_RSI and CMMA.</a:t>
            </a:r>
          </a:p>
          <a:p>
            <a:r>
              <a:rPr lang="en-US" dirty="0"/>
              <a:t>Those indicators also provide a great </a:t>
            </a:r>
            <a:r>
              <a:rPr lang="en-US" dirty="0" err="1"/>
              <a:t>rmse</a:t>
            </a:r>
            <a:r>
              <a:rPr lang="en-US" dirty="0"/>
              <a:t> than our baseline model.</a:t>
            </a:r>
          </a:p>
          <a:p>
            <a:r>
              <a:rPr lang="en-US" dirty="0"/>
              <a:t>However, for a few ones as circled in green, only a few models trained using that indicator outperforms baseline model, those are the models dragged down the overall performance.</a:t>
            </a:r>
          </a:p>
          <a:p>
            <a:r>
              <a:rPr lang="en-US" dirty="0"/>
              <a:t>Also, we can see from this chart, highlighted in blue,</a:t>
            </a:r>
          </a:p>
          <a:p>
            <a:pPr marL="530352" lvl="1" indent="0">
              <a:buNone/>
            </a:pPr>
            <a:r>
              <a:rPr lang="en-US" dirty="0"/>
              <a:t>Timothy RSI performs better than Talib RSI (which is named _ta). We will see a more  detailed comparison between Timothy and Talib RSI in next slides.</a:t>
            </a:r>
          </a:p>
          <a:p>
            <a:r>
              <a:rPr lang="en-US" dirty="0"/>
              <a:t>Another fun thing: good performed indicators stack together like PR_INT and bad indicators they also stack together like FTI, ENT. That indicates that those bad behaving indicators are not informative or this indicator set is not suitable for those dataset.</a:t>
            </a:r>
          </a:p>
          <a:p>
            <a:endParaRPr lang="en-US" dirty="0"/>
          </a:p>
        </p:txBody>
      </p:sp>
      <p:pic>
        <p:nvPicPr>
          <p:cNvPr id="5" name="Picture 4">
            <a:extLst>
              <a:ext uri="{FF2B5EF4-FFF2-40B4-BE49-F238E27FC236}">
                <a16:creationId xmlns:a16="http://schemas.microsoft.com/office/drawing/2014/main" id="{1C59B09F-627A-8047-AD27-DFFC5E4D8DCD}"/>
              </a:ext>
            </a:extLst>
          </p:cNvPr>
          <p:cNvPicPr>
            <a:picLocks noChangeAspect="1"/>
          </p:cNvPicPr>
          <p:nvPr/>
        </p:nvPicPr>
        <p:blipFill>
          <a:blip r:embed="rId2"/>
          <a:stretch>
            <a:fillRect/>
          </a:stretch>
        </p:blipFill>
        <p:spPr>
          <a:xfrm>
            <a:off x="5877418" y="1428750"/>
            <a:ext cx="6314582" cy="377444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4551F8B-C1BC-664D-802B-ECAAE7607671}"/>
                  </a:ext>
                </a:extLst>
              </p14:cNvPr>
              <p14:cNvContentPartPr/>
              <p14:nvPr/>
            </p14:nvContentPartPr>
            <p14:xfrm>
              <a:off x="6090760" y="2461280"/>
              <a:ext cx="515520" cy="38160"/>
            </p14:xfrm>
          </p:contentPart>
        </mc:Choice>
        <mc:Fallback xmlns="">
          <p:pic>
            <p:nvPicPr>
              <p:cNvPr id="6" name="Ink 5">
                <a:extLst>
                  <a:ext uri="{FF2B5EF4-FFF2-40B4-BE49-F238E27FC236}">
                    <a16:creationId xmlns:a16="http://schemas.microsoft.com/office/drawing/2014/main" id="{64551F8B-C1BC-664D-802B-ECAAE7607671}"/>
                  </a:ext>
                </a:extLst>
              </p:cNvPr>
              <p:cNvPicPr/>
              <p:nvPr/>
            </p:nvPicPr>
            <p:blipFill>
              <a:blip r:embed="rId4"/>
              <a:stretch>
                <a:fillRect/>
              </a:stretch>
            </p:blipFill>
            <p:spPr>
              <a:xfrm>
                <a:off x="6036760" y="2353640"/>
                <a:ext cx="62316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EA0DFC5-0A1C-604F-823A-13BEB26F0FC6}"/>
                  </a:ext>
                </a:extLst>
              </p14:cNvPr>
              <p14:cNvContentPartPr/>
              <p14:nvPr/>
            </p14:nvContentPartPr>
            <p14:xfrm>
              <a:off x="6080320" y="2778080"/>
              <a:ext cx="515880" cy="15840"/>
            </p14:xfrm>
          </p:contentPart>
        </mc:Choice>
        <mc:Fallback xmlns="">
          <p:pic>
            <p:nvPicPr>
              <p:cNvPr id="7" name="Ink 6">
                <a:extLst>
                  <a:ext uri="{FF2B5EF4-FFF2-40B4-BE49-F238E27FC236}">
                    <a16:creationId xmlns:a16="http://schemas.microsoft.com/office/drawing/2014/main" id="{8EA0DFC5-0A1C-604F-823A-13BEB26F0FC6}"/>
                  </a:ext>
                </a:extLst>
              </p:cNvPr>
              <p:cNvPicPr/>
              <p:nvPr/>
            </p:nvPicPr>
            <p:blipFill>
              <a:blip r:embed="rId6"/>
              <a:stretch>
                <a:fillRect/>
              </a:stretch>
            </p:blipFill>
            <p:spPr>
              <a:xfrm>
                <a:off x="6026680" y="2670440"/>
                <a:ext cx="6235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A430773-B386-A343-8B7D-6678674AF8EF}"/>
                  </a:ext>
                </a:extLst>
              </p14:cNvPr>
              <p14:cNvContentPartPr/>
              <p14:nvPr/>
            </p14:nvContentPartPr>
            <p14:xfrm>
              <a:off x="6153760" y="4196480"/>
              <a:ext cx="38160" cy="966240"/>
            </p14:xfrm>
          </p:contentPart>
        </mc:Choice>
        <mc:Fallback xmlns="">
          <p:pic>
            <p:nvPicPr>
              <p:cNvPr id="8" name="Ink 7">
                <a:extLst>
                  <a:ext uri="{FF2B5EF4-FFF2-40B4-BE49-F238E27FC236}">
                    <a16:creationId xmlns:a16="http://schemas.microsoft.com/office/drawing/2014/main" id="{8A430773-B386-A343-8B7D-6678674AF8EF}"/>
                  </a:ext>
                </a:extLst>
              </p:cNvPr>
              <p:cNvPicPr/>
              <p:nvPr/>
            </p:nvPicPr>
            <p:blipFill>
              <a:blip r:embed="rId8"/>
              <a:stretch>
                <a:fillRect/>
              </a:stretch>
            </p:blipFill>
            <p:spPr>
              <a:xfrm>
                <a:off x="6136120" y="4178840"/>
                <a:ext cx="73800" cy="1001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F2FFC32-F732-AA49-9A8C-7CC4B80D1973}"/>
                  </a:ext>
                </a:extLst>
              </p14:cNvPr>
              <p14:cNvContentPartPr/>
              <p14:nvPr/>
            </p14:nvContentPartPr>
            <p14:xfrm>
              <a:off x="6182920" y="4136720"/>
              <a:ext cx="2244600" cy="1032480"/>
            </p14:xfrm>
          </p:contentPart>
        </mc:Choice>
        <mc:Fallback xmlns="">
          <p:pic>
            <p:nvPicPr>
              <p:cNvPr id="9" name="Ink 8">
                <a:extLst>
                  <a:ext uri="{FF2B5EF4-FFF2-40B4-BE49-F238E27FC236}">
                    <a16:creationId xmlns:a16="http://schemas.microsoft.com/office/drawing/2014/main" id="{4F2FFC32-F732-AA49-9A8C-7CC4B80D1973}"/>
                  </a:ext>
                </a:extLst>
              </p:cNvPr>
              <p:cNvPicPr/>
              <p:nvPr/>
            </p:nvPicPr>
            <p:blipFill>
              <a:blip r:embed="rId10"/>
              <a:stretch>
                <a:fillRect/>
              </a:stretch>
            </p:blipFill>
            <p:spPr>
              <a:xfrm>
                <a:off x="6164920" y="4119080"/>
                <a:ext cx="2280240" cy="1068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95C1B073-F772-F94F-A313-D2D29FA11DA6}"/>
                  </a:ext>
                </a:extLst>
              </p14:cNvPr>
              <p14:cNvContentPartPr/>
              <p14:nvPr/>
            </p14:nvContentPartPr>
            <p14:xfrm>
              <a:off x="6153760" y="5148680"/>
              <a:ext cx="2288880" cy="52560"/>
            </p14:xfrm>
          </p:contentPart>
        </mc:Choice>
        <mc:Fallback xmlns="">
          <p:pic>
            <p:nvPicPr>
              <p:cNvPr id="10" name="Ink 9">
                <a:extLst>
                  <a:ext uri="{FF2B5EF4-FFF2-40B4-BE49-F238E27FC236}">
                    <a16:creationId xmlns:a16="http://schemas.microsoft.com/office/drawing/2014/main" id="{95C1B073-F772-F94F-A313-D2D29FA11DA6}"/>
                  </a:ext>
                </a:extLst>
              </p:cNvPr>
              <p:cNvPicPr/>
              <p:nvPr/>
            </p:nvPicPr>
            <p:blipFill>
              <a:blip r:embed="rId12"/>
              <a:stretch>
                <a:fillRect/>
              </a:stretch>
            </p:blipFill>
            <p:spPr>
              <a:xfrm>
                <a:off x="6136120" y="5131040"/>
                <a:ext cx="23245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C46BEB60-177B-3B40-B0CB-17D39B7EB876}"/>
                  </a:ext>
                </a:extLst>
              </p14:cNvPr>
              <p14:cNvContentPartPr/>
              <p14:nvPr/>
            </p14:nvContentPartPr>
            <p14:xfrm>
              <a:off x="6252400" y="4632080"/>
              <a:ext cx="350640" cy="14760"/>
            </p14:xfrm>
          </p:contentPart>
        </mc:Choice>
        <mc:Fallback xmlns="">
          <p:pic>
            <p:nvPicPr>
              <p:cNvPr id="11" name="Ink 10">
                <a:extLst>
                  <a:ext uri="{FF2B5EF4-FFF2-40B4-BE49-F238E27FC236}">
                    <a16:creationId xmlns:a16="http://schemas.microsoft.com/office/drawing/2014/main" id="{C46BEB60-177B-3B40-B0CB-17D39B7EB876}"/>
                  </a:ext>
                </a:extLst>
              </p:cNvPr>
              <p:cNvPicPr/>
              <p:nvPr/>
            </p:nvPicPr>
            <p:blipFill>
              <a:blip r:embed="rId14"/>
              <a:stretch>
                <a:fillRect/>
              </a:stretch>
            </p:blipFill>
            <p:spPr>
              <a:xfrm>
                <a:off x="6234400" y="4614080"/>
                <a:ext cx="38628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7FFED062-6EA5-EC48-A377-10A2B3413ABE}"/>
                  </a:ext>
                </a:extLst>
              </p14:cNvPr>
              <p14:cNvContentPartPr/>
              <p14:nvPr/>
            </p14:nvContentPartPr>
            <p14:xfrm>
              <a:off x="6252760" y="5100800"/>
              <a:ext cx="354600" cy="3240"/>
            </p14:xfrm>
          </p:contentPart>
        </mc:Choice>
        <mc:Fallback xmlns="">
          <p:pic>
            <p:nvPicPr>
              <p:cNvPr id="12" name="Ink 11">
                <a:extLst>
                  <a:ext uri="{FF2B5EF4-FFF2-40B4-BE49-F238E27FC236}">
                    <a16:creationId xmlns:a16="http://schemas.microsoft.com/office/drawing/2014/main" id="{7FFED062-6EA5-EC48-A377-10A2B3413ABE}"/>
                  </a:ext>
                </a:extLst>
              </p:cNvPr>
              <p:cNvPicPr/>
              <p:nvPr/>
            </p:nvPicPr>
            <p:blipFill>
              <a:blip r:embed="rId16"/>
              <a:stretch>
                <a:fillRect/>
              </a:stretch>
            </p:blipFill>
            <p:spPr>
              <a:xfrm>
                <a:off x="6234760" y="5083160"/>
                <a:ext cx="3902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99FA8285-BD60-4349-A260-E2715E2B3788}"/>
                  </a:ext>
                </a:extLst>
              </p14:cNvPr>
              <p14:cNvContentPartPr/>
              <p14:nvPr/>
            </p14:nvContentPartPr>
            <p14:xfrm>
              <a:off x="6324400" y="3101000"/>
              <a:ext cx="300960" cy="4680"/>
            </p14:xfrm>
          </p:contentPart>
        </mc:Choice>
        <mc:Fallback xmlns="">
          <p:pic>
            <p:nvPicPr>
              <p:cNvPr id="13" name="Ink 12">
                <a:extLst>
                  <a:ext uri="{FF2B5EF4-FFF2-40B4-BE49-F238E27FC236}">
                    <a16:creationId xmlns:a16="http://schemas.microsoft.com/office/drawing/2014/main" id="{99FA8285-BD60-4349-A260-E2715E2B3788}"/>
                  </a:ext>
                </a:extLst>
              </p:cNvPr>
              <p:cNvPicPr/>
              <p:nvPr/>
            </p:nvPicPr>
            <p:blipFill>
              <a:blip r:embed="rId18"/>
              <a:stretch>
                <a:fillRect/>
              </a:stretch>
            </p:blipFill>
            <p:spPr>
              <a:xfrm>
                <a:off x="6306760" y="3083000"/>
                <a:ext cx="3366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E0141E63-AA89-BF41-8AEF-F46D57107EB0}"/>
                  </a:ext>
                </a:extLst>
              </p14:cNvPr>
              <p14:cNvContentPartPr/>
              <p14:nvPr/>
            </p14:nvContentPartPr>
            <p14:xfrm>
              <a:off x="6329800" y="3390440"/>
              <a:ext cx="271800" cy="23760"/>
            </p14:xfrm>
          </p:contentPart>
        </mc:Choice>
        <mc:Fallback xmlns="">
          <p:pic>
            <p:nvPicPr>
              <p:cNvPr id="14" name="Ink 13">
                <a:extLst>
                  <a:ext uri="{FF2B5EF4-FFF2-40B4-BE49-F238E27FC236}">
                    <a16:creationId xmlns:a16="http://schemas.microsoft.com/office/drawing/2014/main" id="{E0141E63-AA89-BF41-8AEF-F46D57107EB0}"/>
                  </a:ext>
                </a:extLst>
              </p:cNvPr>
              <p:cNvPicPr/>
              <p:nvPr/>
            </p:nvPicPr>
            <p:blipFill>
              <a:blip r:embed="rId20"/>
              <a:stretch>
                <a:fillRect/>
              </a:stretch>
            </p:blipFill>
            <p:spPr>
              <a:xfrm>
                <a:off x="6311800" y="3372440"/>
                <a:ext cx="307440" cy="59400"/>
              </a:xfrm>
              <a:prstGeom prst="rect">
                <a:avLst/>
              </a:prstGeom>
            </p:spPr>
          </p:pic>
        </mc:Fallback>
      </mc:AlternateContent>
    </p:spTree>
    <p:extLst>
      <p:ext uri="{BB962C8B-B14F-4D97-AF65-F5344CB8AC3E}">
        <p14:creationId xmlns:p14="http://schemas.microsoft.com/office/powerpoint/2010/main" val="990366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A3E9-E406-D747-A62D-D16677D8C556}"/>
              </a:ext>
            </a:extLst>
          </p:cNvPr>
          <p:cNvSpPr>
            <a:spLocks noGrp="1"/>
          </p:cNvSpPr>
          <p:nvPr>
            <p:ph type="title"/>
          </p:nvPr>
        </p:nvSpPr>
        <p:spPr/>
        <p:txBody>
          <a:bodyPr/>
          <a:lstStyle/>
          <a:p>
            <a:r>
              <a:rPr lang="en-US" dirty="0"/>
              <a:t>Timothy VS Talib regarding RSI</a:t>
            </a:r>
          </a:p>
        </p:txBody>
      </p:sp>
      <p:sp>
        <p:nvSpPr>
          <p:cNvPr id="3" name="Content Placeholder 2">
            <a:extLst>
              <a:ext uri="{FF2B5EF4-FFF2-40B4-BE49-F238E27FC236}">
                <a16:creationId xmlns:a16="http://schemas.microsoft.com/office/drawing/2014/main" id="{A827A94E-C44D-2E4E-AF20-02812E7C14E7}"/>
              </a:ext>
            </a:extLst>
          </p:cNvPr>
          <p:cNvSpPr>
            <a:spLocks noGrp="1"/>
          </p:cNvSpPr>
          <p:nvPr>
            <p:ph idx="1"/>
          </p:nvPr>
        </p:nvSpPr>
        <p:spPr>
          <a:xfrm>
            <a:off x="1371600" y="1412240"/>
            <a:ext cx="9601200" cy="4455160"/>
          </a:xfrm>
        </p:spPr>
        <p:txBody>
          <a:bodyPr/>
          <a:lstStyle/>
          <a:p>
            <a:r>
              <a:rPr lang="en-US" dirty="0"/>
              <a:t>RSI is one of the frequent used indicator.</a:t>
            </a:r>
          </a:p>
          <a:p>
            <a:r>
              <a:rPr lang="en-US" dirty="0"/>
              <a:t>We make a comparison of Timothy VS Talib RSI.</a:t>
            </a:r>
          </a:p>
          <a:p>
            <a:r>
              <a:rPr lang="en-US" dirty="0"/>
              <a:t>From the previous slides, we would anticipate that </a:t>
            </a:r>
            <a:r>
              <a:rPr lang="en-US" dirty="0" err="1"/>
              <a:t>Timothy_RSI</a:t>
            </a:r>
            <a:r>
              <a:rPr lang="en-US" dirty="0"/>
              <a:t> works better than Talib RSI. With some aggregation, we have the following table.</a:t>
            </a:r>
          </a:p>
          <a:p>
            <a:r>
              <a:rPr lang="en-US" dirty="0"/>
              <a:t>Generally, timothy’s RSI shows better result than </a:t>
            </a:r>
            <a:r>
              <a:rPr lang="en-US" dirty="0" err="1"/>
              <a:t>RSI_ta</a:t>
            </a:r>
            <a:r>
              <a:rPr lang="en-US" dirty="0"/>
              <a:t>.</a:t>
            </a:r>
          </a:p>
          <a:p>
            <a:pPr marL="0" indent="0">
              <a:buNone/>
            </a:pPr>
            <a:endParaRPr lang="en-US" dirty="0"/>
          </a:p>
        </p:txBody>
      </p:sp>
      <p:pic>
        <p:nvPicPr>
          <p:cNvPr id="5" name="Picture 4">
            <a:extLst>
              <a:ext uri="{FF2B5EF4-FFF2-40B4-BE49-F238E27FC236}">
                <a16:creationId xmlns:a16="http://schemas.microsoft.com/office/drawing/2014/main" id="{644F1509-891A-9C4C-8469-B3D97C5463C3}"/>
              </a:ext>
            </a:extLst>
          </p:cNvPr>
          <p:cNvPicPr>
            <a:picLocks noChangeAspect="1"/>
          </p:cNvPicPr>
          <p:nvPr/>
        </p:nvPicPr>
        <p:blipFill>
          <a:blip r:embed="rId2"/>
          <a:stretch>
            <a:fillRect/>
          </a:stretch>
        </p:blipFill>
        <p:spPr>
          <a:xfrm>
            <a:off x="1480236" y="3639820"/>
            <a:ext cx="8974403" cy="2423311"/>
          </a:xfrm>
          <a:prstGeom prst="rect">
            <a:avLst/>
          </a:prstGeom>
        </p:spPr>
      </p:pic>
    </p:spTree>
    <p:extLst>
      <p:ext uri="{BB962C8B-B14F-4D97-AF65-F5344CB8AC3E}">
        <p14:creationId xmlns:p14="http://schemas.microsoft.com/office/powerpoint/2010/main" val="405176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EC75-806D-7B46-B8E6-6CC85E6E0F3D}"/>
              </a:ext>
            </a:extLst>
          </p:cNvPr>
          <p:cNvSpPr>
            <a:spLocks noGrp="1"/>
          </p:cNvSpPr>
          <p:nvPr>
            <p:ph type="title"/>
          </p:nvPr>
        </p:nvSpPr>
        <p:spPr>
          <a:xfrm>
            <a:off x="765025" y="1301360"/>
            <a:ext cx="9612971" cy="2852737"/>
          </a:xfrm>
        </p:spPr>
        <p:txBody>
          <a:bodyPr/>
          <a:lstStyle/>
          <a:p>
            <a:pPr algn="ctr"/>
            <a:r>
              <a:rPr lang="en-US" dirty="0"/>
              <a:t>Data and </a:t>
            </a:r>
            <a:br>
              <a:rPr lang="en-US" dirty="0"/>
            </a:br>
            <a:r>
              <a:rPr lang="en-US" dirty="0"/>
              <a:t>Indicators</a:t>
            </a:r>
          </a:p>
        </p:txBody>
      </p:sp>
    </p:spTree>
    <p:extLst>
      <p:ext uri="{BB962C8B-B14F-4D97-AF65-F5344CB8AC3E}">
        <p14:creationId xmlns:p14="http://schemas.microsoft.com/office/powerpoint/2010/main" val="1878589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5D6F-AE15-9A4C-982B-5536115124F6}"/>
              </a:ext>
            </a:extLst>
          </p:cNvPr>
          <p:cNvSpPr>
            <a:spLocks noGrp="1"/>
          </p:cNvSpPr>
          <p:nvPr>
            <p:ph type="title"/>
          </p:nvPr>
        </p:nvSpPr>
        <p:spPr/>
        <p:txBody>
          <a:bodyPr/>
          <a:lstStyle/>
          <a:p>
            <a:r>
              <a:rPr lang="en-US" dirty="0"/>
              <a:t>Timothy VS Talib</a:t>
            </a:r>
          </a:p>
        </p:txBody>
      </p:sp>
      <p:sp>
        <p:nvSpPr>
          <p:cNvPr id="3" name="Content Placeholder 2">
            <a:extLst>
              <a:ext uri="{FF2B5EF4-FFF2-40B4-BE49-F238E27FC236}">
                <a16:creationId xmlns:a16="http://schemas.microsoft.com/office/drawing/2014/main" id="{A645ABFD-4A68-C145-AF46-470C62C90D9E}"/>
              </a:ext>
            </a:extLst>
          </p:cNvPr>
          <p:cNvSpPr>
            <a:spLocks noGrp="1"/>
          </p:cNvSpPr>
          <p:nvPr>
            <p:ph idx="1"/>
          </p:nvPr>
        </p:nvSpPr>
        <p:spPr>
          <a:xfrm>
            <a:off x="1371599" y="1391920"/>
            <a:ext cx="3870959" cy="4475480"/>
          </a:xfrm>
        </p:spPr>
        <p:txBody>
          <a:bodyPr>
            <a:normAutofit lnSpcReduction="10000"/>
          </a:bodyPr>
          <a:lstStyle/>
          <a:p>
            <a:r>
              <a:rPr lang="en-US" dirty="0"/>
              <a:t>The code show the comparison between Timothy indicators and Talib indicators. We noticed that for both </a:t>
            </a:r>
            <a:r>
              <a:rPr lang="en-US" dirty="0" err="1"/>
              <a:t>Spearmanr</a:t>
            </a:r>
            <a:r>
              <a:rPr lang="en-US" dirty="0"/>
              <a:t> and </a:t>
            </a:r>
            <a:r>
              <a:rPr lang="en-US" dirty="0" err="1"/>
              <a:t>rmse</a:t>
            </a:r>
            <a:r>
              <a:rPr lang="en-US" dirty="0"/>
              <a:t>, timothy produces better result than Talib almost for all stocks.</a:t>
            </a:r>
          </a:p>
          <a:p>
            <a:r>
              <a:rPr lang="en-US" dirty="0"/>
              <a:t>Note that RMSE is negative in this case, so a % &lt; 0 means that timothy result is better than Talib</a:t>
            </a:r>
          </a:p>
          <a:p>
            <a:r>
              <a:rPr lang="en-US" dirty="0"/>
              <a:t>That is a good indication that Timothy program produces a better indicator than Talib does.</a:t>
            </a:r>
          </a:p>
        </p:txBody>
      </p:sp>
      <p:pic>
        <p:nvPicPr>
          <p:cNvPr id="7" name="Picture 6">
            <a:extLst>
              <a:ext uri="{FF2B5EF4-FFF2-40B4-BE49-F238E27FC236}">
                <a16:creationId xmlns:a16="http://schemas.microsoft.com/office/drawing/2014/main" id="{165ED50A-7FBD-0B47-8E90-63639567663C}"/>
              </a:ext>
            </a:extLst>
          </p:cNvPr>
          <p:cNvPicPr>
            <a:picLocks noChangeAspect="1"/>
          </p:cNvPicPr>
          <p:nvPr/>
        </p:nvPicPr>
        <p:blipFill>
          <a:blip r:embed="rId2"/>
          <a:srcRect/>
          <a:stretch/>
        </p:blipFill>
        <p:spPr>
          <a:xfrm>
            <a:off x="5332936" y="1558290"/>
            <a:ext cx="6547393" cy="3983990"/>
          </a:xfrm>
          <a:prstGeom prst="rect">
            <a:avLst/>
          </a:prstGeom>
        </p:spPr>
      </p:pic>
    </p:spTree>
    <p:extLst>
      <p:ext uri="{BB962C8B-B14F-4D97-AF65-F5344CB8AC3E}">
        <p14:creationId xmlns:p14="http://schemas.microsoft.com/office/powerpoint/2010/main" val="3199343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325A-6473-B84D-8A2B-6491E5CD7B50}"/>
              </a:ext>
            </a:extLst>
          </p:cNvPr>
          <p:cNvSpPr>
            <a:spLocks noGrp="1"/>
          </p:cNvSpPr>
          <p:nvPr>
            <p:ph type="title"/>
          </p:nvPr>
        </p:nvSpPr>
        <p:spPr/>
        <p:txBody>
          <a:bodyPr/>
          <a:lstStyle/>
          <a:p>
            <a:r>
              <a:rPr lang="en-US" dirty="0"/>
              <a:t>Entropy for Timothy VS Talib RSI</a:t>
            </a:r>
          </a:p>
        </p:txBody>
      </p:sp>
      <p:sp>
        <p:nvSpPr>
          <p:cNvPr id="3" name="Content Placeholder 2">
            <a:extLst>
              <a:ext uri="{FF2B5EF4-FFF2-40B4-BE49-F238E27FC236}">
                <a16:creationId xmlns:a16="http://schemas.microsoft.com/office/drawing/2014/main" id="{02395480-9373-8047-BE46-06FC8FB45F47}"/>
              </a:ext>
            </a:extLst>
          </p:cNvPr>
          <p:cNvSpPr>
            <a:spLocks noGrp="1"/>
          </p:cNvSpPr>
          <p:nvPr>
            <p:ph idx="1"/>
          </p:nvPr>
        </p:nvSpPr>
        <p:spPr>
          <a:xfrm>
            <a:off x="1371600" y="1615440"/>
            <a:ext cx="9601200" cy="4251960"/>
          </a:xfrm>
        </p:spPr>
        <p:txBody>
          <a:bodyPr/>
          <a:lstStyle/>
          <a:p>
            <a:r>
              <a:rPr lang="en-US" dirty="0"/>
              <a:t>Entropy is a concept brought from Science, which is a measure to see the movement of particles in a space. It is used to determine whether data contains information in Statistics. (More detailed introduction will be in next section)</a:t>
            </a:r>
          </a:p>
          <a:p>
            <a:r>
              <a:rPr lang="en-US" dirty="0"/>
              <a:t>Ideally, from the previous few slides, we would think timothy RSI indicators provide more information than Talib RSI indicator because it has higher </a:t>
            </a:r>
            <a:r>
              <a:rPr lang="en-US" dirty="0" err="1"/>
              <a:t>spearmanr</a:t>
            </a:r>
            <a:r>
              <a:rPr lang="en-US" dirty="0"/>
              <a:t> and better </a:t>
            </a:r>
            <a:r>
              <a:rPr lang="en-US" dirty="0" err="1"/>
              <a:t>rmse</a:t>
            </a:r>
            <a:r>
              <a:rPr lang="en-US" dirty="0"/>
              <a:t>. However, according to what I calculated, it is not the case.</a:t>
            </a:r>
          </a:p>
          <a:p>
            <a:r>
              <a:rPr lang="en-US" dirty="0"/>
              <a:t>Most of the data follows such trend, that Talib’s RSI has a higher entropy than Timothy RSI</a:t>
            </a:r>
            <a:r>
              <a:rPr lang="zh-CN" altLang="en-US" dirty="0"/>
              <a:t> </a:t>
            </a:r>
            <a:r>
              <a:rPr lang="en-US" altLang="zh-CN" dirty="0"/>
              <a:t>for three entropy calculation method (Timothy’s , </a:t>
            </a:r>
            <a:r>
              <a:rPr lang="en-US" altLang="zh-CN" dirty="0" err="1"/>
              <a:t>AntroPy</a:t>
            </a:r>
            <a:r>
              <a:rPr lang="en-US" altLang="zh-CN" dirty="0"/>
              <a:t>, and structural)</a:t>
            </a:r>
            <a:endParaRPr lang="en-US" dirty="0"/>
          </a:p>
          <a:p>
            <a:r>
              <a:rPr lang="en-US" dirty="0"/>
              <a:t>The reason? I do not know…</a:t>
            </a:r>
          </a:p>
          <a:p>
            <a:endParaRPr lang="en-US" dirty="0"/>
          </a:p>
        </p:txBody>
      </p:sp>
      <p:pic>
        <p:nvPicPr>
          <p:cNvPr id="5" name="Picture 4">
            <a:extLst>
              <a:ext uri="{FF2B5EF4-FFF2-40B4-BE49-F238E27FC236}">
                <a16:creationId xmlns:a16="http://schemas.microsoft.com/office/drawing/2014/main" id="{F385E217-D427-8844-91A6-F5FFCF708436}"/>
              </a:ext>
            </a:extLst>
          </p:cNvPr>
          <p:cNvPicPr>
            <a:picLocks noChangeAspect="1"/>
          </p:cNvPicPr>
          <p:nvPr/>
        </p:nvPicPr>
        <p:blipFill>
          <a:blip r:embed="rId2"/>
          <a:stretch>
            <a:fillRect/>
          </a:stretch>
        </p:blipFill>
        <p:spPr>
          <a:xfrm>
            <a:off x="1727200" y="4899660"/>
            <a:ext cx="8331200" cy="1638300"/>
          </a:xfrm>
          <a:prstGeom prst="rect">
            <a:avLst/>
          </a:prstGeom>
        </p:spPr>
      </p:pic>
    </p:spTree>
    <p:extLst>
      <p:ext uri="{BB962C8B-B14F-4D97-AF65-F5344CB8AC3E}">
        <p14:creationId xmlns:p14="http://schemas.microsoft.com/office/powerpoint/2010/main" val="4281671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DAD2-8A4A-AE4C-B355-75DD1663A190}"/>
              </a:ext>
            </a:extLst>
          </p:cNvPr>
          <p:cNvSpPr>
            <a:spLocks noGrp="1"/>
          </p:cNvSpPr>
          <p:nvPr>
            <p:ph type="title"/>
          </p:nvPr>
        </p:nvSpPr>
        <p:spPr/>
        <p:txBody>
          <a:bodyPr/>
          <a:lstStyle/>
          <a:p>
            <a:r>
              <a:rPr lang="en-US" dirty="0"/>
              <a:t>CAGR Analysis</a:t>
            </a:r>
          </a:p>
        </p:txBody>
      </p:sp>
      <p:sp>
        <p:nvSpPr>
          <p:cNvPr id="3" name="Content Placeholder 2">
            <a:extLst>
              <a:ext uri="{FF2B5EF4-FFF2-40B4-BE49-F238E27FC236}">
                <a16:creationId xmlns:a16="http://schemas.microsoft.com/office/drawing/2014/main" id="{375A0251-030B-5C41-85AF-A26ED26D0A1D}"/>
              </a:ext>
            </a:extLst>
          </p:cNvPr>
          <p:cNvSpPr>
            <a:spLocks noGrp="1"/>
          </p:cNvSpPr>
          <p:nvPr>
            <p:ph idx="1"/>
          </p:nvPr>
        </p:nvSpPr>
        <p:spPr/>
        <p:txBody>
          <a:bodyPr/>
          <a:lstStyle/>
          <a:p>
            <a:r>
              <a:rPr lang="en-US" dirty="0"/>
              <a:t>CAGR is the compounded annual growth rate.</a:t>
            </a:r>
          </a:p>
          <a:p>
            <a:r>
              <a:rPr lang="en-US" dirty="0"/>
              <a:t>We can use this to see whether model with indicators would tend to produce a higher growth rate or not.</a:t>
            </a:r>
          </a:p>
          <a:p>
            <a:r>
              <a:rPr lang="en-US" dirty="0"/>
              <a:t>Also, we will analyze the </a:t>
            </a:r>
            <a:r>
              <a:rPr lang="en-US" dirty="0" err="1"/>
              <a:t>sharpe</a:t>
            </a:r>
            <a:r>
              <a:rPr lang="en-US" dirty="0"/>
              <a:t> ratio here because it is calculated on the dataset, and it could be used to analyze the prediction VS actual data.</a:t>
            </a:r>
          </a:p>
          <a:p>
            <a:r>
              <a:rPr lang="en-US" dirty="0"/>
              <a:t>We run the same calculation by comparing whether each model brings a higher CAGR and </a:t>
            </a:r>
            <a:r>
              <a:rPr lang="en-US" dirty="0" err="1"/>
              <a:t>sharpe</a:t>
            </a:r>
            <a:r>
              <a:rPr lang="en-US" dirty="0"/>
              <a:t> ratio than threshold(baseline model), and counts all those outperforming models.</a:t>
            </a:r>
          </a:p>
        </p:txBody>
      </p:sp>
    </p:spTree>
    <p:extLst>
      <p:ext uri="{BB962C8B-B14F-4D97-AF65-F5344CB8AC3E}">
        <p14:creationId xmlns:p14="http://schemas.microsoft.com/office/powerpoint/2010/main" val="780429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8700-0063-E14C-A624-8F4AC61DC198}"/>
              </a:ext>
            </a:extLst>
          </p:cNvPr>
          <p:cNvSpPr>
            <a:spLocks noGrp="1"/>
          </p:cNvSpPr>
          <p:nvPr>
            <p:ph type="title"/>
          </p:nvPr>
        </p:nvSpPr>
        <p:spPr/>
        <p:txBody>
          <a:bodyPr/>
          <a:lstStyle/>
          <a:p>
            <a:r>
              <a:rPr lang="en-US" dirty="0"/>
              <a:t>VS baseline model</a:t>
            </a:r>
          </a:p>
        </p:txBody>
      </p:sp>
      <p:sp>
        <p:nvSpPr>
          <p:cNvPr id="3" name="Content Placeholder 2">
            <a:extLst>
              <a:ext uri="{FF2B5EF4-FFF2-40B4-BE49-F238E27FC236}">
                <a16:creationId xmlns:a16="http://schemas.microsoft.com/office/drawing/2014/main" id="{0140E9B3-978A-2A46-B877-14E1631A83B4}"/>
              </a:ext>
            </a:extLst>
          </p:cNvPr>
          <p:cNvSpPr>
            <a:spLocks noGrp="1"/>
          </p:cNvSpPr>
          <p:nvPr>
            <p:ph idx="1"/>
          </p:nvPr>
        </p:nvSpPr>
        <p:spPr/>
        <p:txBody>
          <a:bodyPr/>
          <a:lstStyle/>
          <a:p>
            <a:r>
              <a:rPr lang="en-US" dirty="0"/>
              <a:t>Regardless of indicators, model and stocks, there’s 64% models produces a higher CAGR and </a:t>
            </a:r>
            <a:r>
              <a:rPr lang="en-US" dirty="0" err="1"/>
              <a:t>sharpe</a:t>
            </a:r>
            <a:r>
              <a:rPr lang="en-US" dirty="0"/>
              <a:t> ratio for indicator model than baseline model.</a:t>
            </a:r>
          </a:p>
          <a:p>
            <a:endParaRPr lang="en-US" dirty="0"/>
          </a:p>
          <a:p>
            <a:r>
              <a:rPr lang="en-US" dirty="0"/>
              <a:t>For three model category, </a:t>
            </a:r>
            <a:r>
              <a:rPr lang="en-US" dirty="0" err="1"/>
              <a:t>sharpe</a:t>
            </a:r>
            <a:r>
              <a:rPr lang="en-US" dirty="0"/>
              <a:t> ratio is highest for ridge regression. My guess would be that ridge regression works best with numerical data. Also, it confirms the conclusion we reached from previous section that gradient boosting machine and random forest should be trained with a more complete parameter grid using more powerful computation.</a:t>
            </a:r>
          </a:p>
          <a:p>
            <a:endParaRPr lang="en-US" dirty="0"/>
          </a:p>
        </p:txBody>
      </p:sp>
      <p:pic>
        <p:nvPicPr>
          <p:cNvPr id="5" name="Picture 4">
            <a:extLst>
              <a:ext uri="{FF2B5EF4-FFF2-40B4-BE49-F238E27FC236}">
                <a16:creationId xmlns:a16="http://schemas.microsoft.com/office/drawing/2014/main" id="{532BAF9F-E1DF-404B-815A-21BDBCF5370C}"/>
              </a:ext>
            </a:extLst>
          </p:cNvPr>
          <p:cNvPicPr>
            <a:picLocks noChangeAspect="1"/>
          </p:cNvPicPr>
          <p:nvPr/>
        </p:nvPicPr>
        <p:blipFill>
          <a:blip r:embed="rId2"/>
          <a:stretch>
            <a:fillRect/>
          </a:stretch>
        </p:blipFill>
        <p:spPr>
          <a:xfrm>
            <a:off x="5908040" y="4659731"/>
            <a:ext cx="4724400" cy="1207669"/>
          </a:xfrm>
          <a:prstGeom prst="rect">
            <a:avLst/>
          </a:prstGeom>
        </p:spPr>
      </p:pic>
    </p:spTree>
    <p:extLst>
      <p:ext uri="{BB962C8B-B14F-4D97-AF65-F5344CB8AC3E}">
        <p14:creationId xmlns:p14="http://schemas.microsoft.com/office/powerpoint/2010/main" val="4034579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445C-6578-DC4C-B0DE-E8D45928ED25}"/>
              </a:ext>
            </a:extLst>
          </p:cNvPr>
          <p:cNvSpPr>
            <a:spLocks noGrp="1"/>
          </p:cNvSpPr>
          <p:nvPr>
            <p:ph type="title"/>
          </p:nvPr>
        </p:nvSpPr>
        <p:spPr>
          <a:xfrm>
            <a:off x="1371600" y="685800"/>
            <a:ext cx="9601200" cy="675640"/>
          </a:xfrm>
        </p:spPr>
        <p:txBody>
          <a:bodyPr>
            <a:normAutofit fontScale="90000"/>
          </a:bodyPr>
          <a:lstStyle/>
          <a:p>
            <a:r>
              <a:rPr lang="en-US" dirty="0"/>
              <a:t>Comparison between indicators</a:t>
            </a:r>
          </a:p>
        </p:txBody>
      </p:sp>
      <p:sp>
        <p:nvSpPr>
          <p:cNvPr id="3" name="Content Placeholder 2">
            <a:extLst>
              <a:ext uri="{FF2B5EF4-FFF2-40B4-BE49-F238E27FC236}">
                <a16:creationId xmlns:a16="http://schemas.microsoft.com/office/drawing/2014/main" id="{46D17234-1DAC-774E-BBF8-C1373D3320F7}"/>
              </a:ext>
            </a:extLst>
          </p:cNvPr>
          <p:cNvSpPr>
            <a:spLocks noGrp="1"/>
          </p:cNvSpPr>
          <p:nvPr>
            <p:ph idx="1"/>
          </p:nvPr>
        </p:nvSpPr>
        <p:spPr>
          <a:xfrm>
            <a:off x="1371600" y="1361440"/>
            <a:ext cx="5445760" cy="4907280"/>
          </a:xfrm>
        </p:spPr>
        <p:txBody>
          <a:bodyPr>
            <a:normAutofit fontScale="92500"/>
          </a:bodyPr>
          <a:lstStyle/>
          <a:p>
            <a:r>
              <a:rPr lang="en-US" dirty="0"/>
              <a:t>We can see that a handful indicators produce higher CAGR and higher </a:t>
            </a:r>
            <a:r>
              <a:rPr lang="en-US" dirty="0" err="1"/>
              <a:t>sharpe</a:t>
            </a:r>
            <a:r>
              <a:rPr lang="en-US" dirty="0"/>
              <a:t> ratio.</a:t>
            </a:r>
          </a:p>
          <a:p>
            <a:r>
              <a:rPr lang="en-US" dirty="0"/>
              <a:t>PR_INT, CMMA and MACD all have results over 75%(top few rows in the chart) as their </a:t>
            </a:r>
            <a:r>
              <a:rPr lang="en-US" dirty="0" err="1"/>
              <a:t>sharpe</a:t>
            </a:r>
            <a:r>
              <a:rPr lang="en-US" dirty="0"/>
              <a:t> ratio</a:t>
            </a:r>
          </a:p>
          <a:p>
            <a:r>
              <a:rPr lang="en-US" dirty="0"/>
              <a:t>However, for a few indicators like ENT or MADIFF, FTI, they do not perform so well. That observation is similar to what we saw in previous slides when we analyzed the models.</a:t>
            </a:r>
          </a:p>
          <a:p>
            <a:r>
              <a:rPr lang="en-US" dirty="0"/>
              <a:t>Side: We see that </a:t>
            </a:r>
            <a:r>
              <a:rPr lang="en-US" dirty="0" err="1"/>
              <a:t>cagr</a:t>
            </a:r>
            <a:r>
              <a:rPr lang="en-US" dirty="0"/>
              <a:t> and </a:t>
            </a:r>
            <a:r>
              <a:rPr lang="en-US" dirty="0" err="1"/>
              <a:t>sharpe_ratio</a:t>
            </a:r>
            <a:r>
              <a:rPr lang="en-US" dirty="0"/>
              <a:t> have same value, it’s not that they are same, instead, it’s just the count of models that outperforming the baseline model. It’s not like evaluation metrics, it’s a calculation using the trained model and the entire input data.</a:t>
            </a:r>
          </a:p>
          <a:p>
            <a:endParaRPr lang="en-US" dirty="0"/>
          </a:p>
          <a:p>
            <a:pPr marL="530352" lvl="1" indent="0">
              <a:buNone/>
            </a:pPr>
            <a:endParaRPr lang="en-US" dirty="0"/>
          </a:p>
          <a:p>
            <a:pPr marL="530352" lvl="1" indent="0">
              <a:buNone/>
            </a:pPr>
            <a:endParaRPr lang="en-US" dirty="0"/>
          </a:p>
          <a:p>
            <a:pPr marL="530352" lvl="1" indent="0">
              <a:buNone/>
            </a:pPr>
            <a:endParaRPr lang="en-US" dirty="0"/>
          </a:p>
          <a:p>
            <a:pPr marL="530352" lvl="1" indent="0">
              <a:buNone/>
            </a:pPr>
            <a:endParaRPr lang="en-US" dirty="0"/>
          </a:p>
          <a:p>
            <a:endParaRPr lang="en-US" dirty="0"/>
          </a:p>
        </p:txBody>
      </p:sp>
      <p:pic>
        <p:nvPicPr>
          <p:cNvPr id="10" name="Picture 9">
            <a:extLst>
              <a:ext uri="{FF2B5EF4-FFF2-40B4-BE49-F238E27FC236}">
                <a16:creationId xmlns:a16="http://schemas.microsoft.com/office/drawing/2014/main" id="{47938DAB-F09E-8049-B974-09926CFA7251}"/>
              </a:ext>
            </a:extLst>
          </p:cNvPr>
          <p:cNvPicPr>
            <a:picLocks noChangeAspect="1"/>
          </p:cNvPicPr>
          <p:nvPr/>
        </p:nvPicPr>
        <p:blipFill>
          <a:blip r:embed="rId2"/>
          <a:stretch>
            <a:fillRect/>
          </a:stretch>
        </p:blipFill>
        <p:spPr>
          <a:xfrm>
            <a:off x="7214203" y="2243711"/>
            <a:ext cx="4589929" cy="3812400"/>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DEF9079A-9D64-5C4F-AFA9-09FF00E95294}"/>
                  </a:ext>
                </a:extLst>
              </p14:cNvPr>
              <p14:cNvContentPartPr/>
              <p14:nvPr/>
            </p14:nvContentPartPr>
            <p14:xfrm>
              <a:off x="7851880" y="4289360"/>
              <a:ext cx="390240" cy="12960"/>
            </p14:xfrm>
          </p:contentPart>
        </mc:Choice>
        <mc:Fallback xmlns="">
          <p:pic>
            <p:nvPicPr>
              <p:cNvPr id="11" name="Ink 10">
                <a:extLst>
                  <a:ext uri="{FF2B5EF4-FFF2-40B4-BE49-F238E27FC236}">
                    <a16:creationId xmlns:a16="http://schemas.microsoft.com/office/drawing/2014/main" id="{DEF9079A-9D64-5C4F-AFA9-09FF00E95294}"/>
                  </a:ext>
                </a:extLst>
              </p:cNvPr>
              <p:cNvPicPr/>
              <p:nvPr/>
            </p:nvPicPr>
            <p:blipFill>
              <a:blip r:embed="rId4"/>
              <a:stretch>
                <a:fillRect/>
              </a:stretch>
            </p:blipFill>
            <p:spPr>
              <a:xfrm>
                <a:off x="7833880" y="4271360"/>
                <a:ext cx="4258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ABC3CA3D-06F2-5347-A985-00F069223F09}"/>
                  </a:ext>
                </a:extLst>
              </p14:cNvPr>
              <p14:cNvContentPartPr/>
              <p14:nvPr/>
            </p14:nvContentPartPr>
            <p14:xfrm>
              <a:off x="7903360" y="3892640"/>
              <a:ext cx="352440" cy="20160"/>
            </p14:xfrm>
          </p:contentPart>
        </mc:Choice>
        <mc:Fallback xmlns="">
          <p:pic>
            <p:nvPicPr>
              <p:cNvPr id="12" name="Ink 11">
                <a:extLst>
                  <a:ext uri="{FF2B5EF4-FFF2-40B4-BE49-F238E27FC236}">
                    <a16:creationId xmlns:a16="http://schemas.microsoft.com/office/drawing/2014/main" id="{ABC3CA3D-06F2-5347-A985-00F069223F09}"/>
                  </a:ext>
                </a:extLst>
              </p:cNvPr>
              <p:cNvPicPr/>
              <p:nvPr/>
            </p:nvPicPr>
            <p:blipFill>
              <a:blip r:embed="rId6"/>
              <a:stretch>
                <a:fillRect/>
              </a:stretch>
            </p:blipFill>
            <p:spPr>
              <a:xfrm>
                <a:off x="7885720" y="3875000"/>
                <a:ext cx="3880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67B35B28-995A-4E49-AD1C-5FF27F6CCA8F}"/>
                  </a:ext>
                </a:extLst>
              </p14:cNvPr>
              <p14:cNvContentPartPr/>
              <p14:nvPr/>
            </p14:nvContentPartPr>
            <p14:xfrm>
              <a:off x="7747840" y="4470440"/>
              <a:ext cx="499680" cy="5760"/>
            </p14:xfrm>
          </p:contentPart>
        </mc:Choice>
        <mc:Fallback xmlns="">
          <p:pic>
            <p:nvPicPr>
              <p:cNvPr id="13" name="Ink 12">
                <a:extLst>
                  <a:ext uri="{FF2B5EF4-FFF2-40B4-BE49-F238E27FC236}">
                    <a16:creationId xmlns:a16="http://schemas.microsoft.com/office/drawing/2014/main" id="{67B35B28-995A-4E49-AD1C-5FF27F6CCA8F}"/>
                  </a:ext>
                </a:extLst>
              </p:cNvPr>
              <p:cNvPicPr/>
              <p:nvPr/>
            </p:nvPicPr>
            <p:blipFill>
              <a:blip r:embed="rId8"/>
              <a:stretch>
                <a:fillRect/>
              </a:stretch>
            </p:blipFill>
            <p:spPr>
              <a:xfrm>
                <a:off x="7730200" y="4452440"/>
                <a:ext cx="5353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72DA7240-F464-5A4D-AFEB-5831999E14C2}"/>
                  </a:ext>
                </a:extLst>
              </p14:cNvPr>
              <p14:cNvContentPartPr/>
              <p14:nvPr/>
            </p14:nvContentPartPr>
            <p14:xfrm>
              <a:off x="7766560" y="5559800"/>
              <a:ext cx="511560" cy="11880"/>
            </p14:xfrm>
          </p:contentPart>
        </mc:Choice>
        <mc:Fallback xmlns="">
          <p:pic>
            <p:nvPicPr>
              <p:cNvPr id="14" name="Ink 13">
                <a:extLst>
                  <a:ext uri="{FF2B5EF4-FFF2-40B4-BE49-F238E27FC236}">
                    <a16:creationId xmlns:a16="http://schemas.microsoft.com/office/drawing/2014/main" id="{72DA7240-F464-5A4D-AFEB-5831999E14C2}"/>
                  </a:ext>
                </a:extLst>
              </p:cNvPr>
              <p:cNvPicPr/>
              <p:nvPr/>
            </p:nvPicPr>
            <p:blipFill>
              <a:blip r:embed="rId10"/>
              <a:stretch>
                <a:fillRect/>
              </a:stretch>
            </p:blipFill>
            <p:spPr>
              <a:xfrm>
                <a:off x="7748560" y="5542160"/>
                <a:ext cx="5472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D8FB006C-182F-E945-93C0-8BB8F89DE180}"/>
                  </a:ext>
                </a:extLst>
              </p14:cNvPr>
              <p14:cNvContentPartPr/>
              <p14:nvPr/>
            </p14:nvContentPartPr>
            <p14:xfrm>
              <a:off x="7708600" y="2743880"/>
              <a:ext cx="521280" cy="22320"/>
            </p14:xfrm>
          </p:contentPart>
        </mc:Choice>
        <mc:Fallback xmlns="">
          <p:pic>
            <p:nvPicPr>
              <p:cNvPr id="15" name="Ink 14">
                <a:extLst>
                  <a:ext uri="{FF2B5EF4-FFF2-40B4-BE49-F238E27FC236}">
                    <a16:creationId xmlns:a16="http://schemas.microsoft.com/office/drawing/2014/main" id="{D8FB006C-182F-E945-93C0-8BB8F89DE180}"/>
                  </a:ext>
                </a:extLst>
              </p:cNvPr>
              <p:cNvPicPr/>
              <p:nvPr/>
            </p:nvPicPr>
            <p:blipFill>
              <a:blip r:embed="rId12"/>
              <a:stretch>
                <a:fillRect/>
              </a:stretch>
            </p:blipFill>
            <p:spPr>
              <a:xfrm>
                <a:off x="7654960" y="2635880"/>
                <a:ext cx="62892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28236ABC-2CB7-0446-BA76-A09B03C81932}"/>
                  </a:ext>
                </a:extLst>
              </p14:cNvPr>
              <p14:cNvContentPartPr/>
              <p14:nvPr/>
            </p14:nvContentPartPr>
            <p14:xfrm>
              <a:off x="7699240" y="2916320"/>
              <a:ext cx="550440" cy="9000"/>
            </p14:xfrm>
          </p:contentPart>
        </mc:Choice>
        <mc:Fallback xmlns="">
          <p:pic>
            <p:nvPicPr>
              <p:cNvPr id="16" name="Ink 15">
                <a:extLst>
                  <a:ext uri="{FF2B5EF4-FFF2-40B4-BE49-F238E27FC236}">
                    <a16:creationId xmlns:a16="http://schemas.microsoft.com/office/drawing/2014/main" id="{28236ABC-2CB7-0446-BA76-A09B03C81932}"/>
                  </a:ext>
                </a:extLst>
              </p:cNvPr>
              <p:cNvPicPr/>
              <p:nvPr/>
            </p:nvPicPr>
            <p:blipFill>
              <a:blip r:embed="rId14"/>
              <a:stretch>
                <a:fillRect/>
              </a:stretch>
            </p:blipFill>
            <p:spPr>
              <a:xfrm>
                <a:off x="7645240" y="2808680"/>
                <a:ext cx="6580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B442693E-F870-8F41-AD4E-4E56A1B5F9D3}"/>
                  </a:ext>
                </a:extLst>
              </p14:cNvPr>
              <p14:cNvContentPartPr/>
              <p14:nvPr/>
            </p14:nvContentPartPr>
            <p14:xfrm>
              <a:off x="7526440" y="3099200"/>
              <a:ext cx="722880" cy="16200"/>
            </p14:xfrm>
          </p:contentPart>
        </mc:Choice>
        <mc:Fallback xmlns="">
          <p:pic>
            <p:nvPicPr>
              <p:cNvPr id="17" name="Ink 16">
                <a:extLst>
                  <a:ext uri="{FF2B5EF4-FFF2-40B4-BE49-F238E27FC236}">
                    <a16:creationId xmlns:a16="http://schemas.microsoft.com/office/drawing/2014/main" id="{B442693E-F870-8F41-AD4E-4E56A1B5F9D3}"/>
                  </a:ext>
                </a:extLst>
              </p:cNvPr>
              <p:cNvPicPr/>
              <p:nvPr/>
            </p:nvPicPr>
            <p:blipFill>
              <a:blip r:embed="rId16"/>
              <a:stretch>
                <a:fillRect/>
              </a:stretch>
            </p:blipFill>
            <p:spPr>
              <a:xfrm>
                <a:off x="7472440" y="2991560"/>
                <a:ext cx="8305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DD1A461C-6C29-D345-A8F2-201034BAACA0}"/>
                  </a:ext>
                </a:extLst>
              </p14:cNvPr>
              <p14:cNvContentPartPr/>
              <p14:nvPr/>
            </p14:nvContentPartPr>
            <p14:xfrm>
              <a:off x="7457680" y="3278840"/>
              <a:ext cx="833400" cy="11160"/>
            </p14:xfrm>
          </p:contentPart>
        </mc:Choice>
        <mc:Fallback xmlns="">
          <p:pic>
            <p:nvPicPr>
              <p:cNvPr id="18" name="Ink 17">
                <a:extLst>
                  <a:ext uri="{FF2B5EF4-FFF2-40B4-BE49-F238E27FC236}">
                    <a16:creationId xmlns:a16="http://schemas.microsoft.com/office/drawing/2014/main" id="{DD1A461C-6C29-D345-A8F2-201034BAACA0}"/>
                  </a:ext>
                </a:extLst>
              </p:cNvPr>
              <p:cNvPicPr/>
              <p:nvPr/>
            </p:nvPicPr>
            <p:blipFill>
              <a:blip r:embed="rId18"/>
              <a:stretch>
                <a:fillRect/>
              </a:stretch>
            </p:blipFill>
            <p:spPr>
              <a:xfrm>
                <a:off x="7404040" y="3170840"/>
                <a:ext cx="94104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4D6869CA-A7C3-A443-8193-088238D9EC0C}"/>
                  </a:ext>
                </a:extLst>
              </p14:cNvPr>
              <p14:cNvContentPartPr/>
              <p14:nvPr/>
            </p14:nvContentPartPr>
            <p14:xfrm>
              <a:off x="7595200" y="3454880"/>
              <a:ext cx="630720" cy="8280"/>
            </p14:xfrm>
          </p:contentPart>
        </mc:Choice>
        <mc:Fallback xmlns="">
          <p:pic>
            <p:nvPicPr>
              <p:cNvPr id="19" name="Ink 18">
                <a:extLst>
                  <a:ext uri="{FF2B5EF4-FFF2-40B4-BE49-F238E27FC236}">
                    <a16:creationId xmlns:a16="http://schemas.microsoft.com/office/drawing/2014/main" id="{4D6869CA-A7C3-A443-8193-088238D9EC0C}"/>
                  </a:ext>
                </a:extLst>
              </p:cNvPr>
              <p:cNvPicPr/>
              <p:nvPr/>
            </p:nvPicPr>
            <p:blipFill>
              <a:blip r:embed="rId20"/>
              <a:stretch>
                <a:fillRect/>
              </a:stretch>
            </p:blipFill>
            <p:spPr>
              <a:xfrm>
                <a:off x="7541200" y="3347240"/>
                <a:ext cx="738360" cy="223920"/>
              </a:xfrm>
              <a:prstGeom prst="rect">
                <a:avLst/>
              </a:prstGeom>
            </p:spPr>
          </p:pic>
        </mc:Fallback>
      </mc:AlternateContent>
    </p:spTree>
    <p:extLst>
      <p:ext uri="{BB962C8B-B14F-4D97-AF65-F5344CB8AC3E}">
        <p14:creationId xmlns:p14="http://schemas.microsoft.com/office/powerpoint/2010/main" val="2198203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7BFC-F41E-534F-86B9-A7000B8244A0}"/>
              </a:ext>
            </a:extLst>
          </p:cNvPr>
          <p:cNvSpPr>
            <a:spLocks noGrp="1"/>
          </p:cNvSpPr>
          <p:nvPr>
            <p:ph type="title"/>
          </p:nvPr>
        </p:nvSpPr>
        <p:spPr/>
        <p:txBody>
          <a:bodyPr/>
          <a:lstStyle/>
          <a:p>
            <a:pPr algn="ctr"/>
            <a:r>
              <a:rPr lang="en-US" dirty="0"/>
              <a:t>Model </a:t>
            </a:r>
            <a:br>
              <a:rPr lang="en-US" dirty="0"/>
            </a:br>
            <a:r>
              <a:rPr lang="en-US" dirty="0"/>
              <a:t>Explanation</a:t>
            </a:r>
          </a:p>
        </p:txBody>
      </p:sp>
    </p:spTree>
    <p:extLst>
      <p:ext uri="{BB962C8B-B14F-4D97-AF65-F5344CB8AC3E}">
        <p14:creationId xmlns:p14="http://schemas.microsoft.com/office/powerpoint/2010/main" val="959751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B240-DA41-3C4B-B9A3-F87786768665}"/>
              </a:ext>
            </a:extLst>
          </p:cNvPr>
          <p:cNvSpPr>
            <a:spLocks noGrp="1"/>
          </p:cNvSpPr>
          <p:nvPr>
            <p:ph type="title"/>
          </p:nvPr>
        </p:nvSpPr>
        <p:spPr/>
        <p:txBody>
          <a:bodyPr/>
          <a:lstStyle/>
          <a:p>
            <a:r>
              <a:rPr lang="en-US" dirty="0"/>
              <a:t>Model Explanation</a:t>
            </a:r>
          </a:p>
        </p:txBody>
      </p:sp>
      <p:sp>
        <p:nvSpPr>
          <p:cNvPr id="3" name="Content Placeholder 2">
            <a:extLst>
              <a:ext uri="{FF2B5EF4-FFF2-40B4-BE49-F238E27FC236}">
                <a16:creationId xmlns:a16="http://schemas.microsoft.com/office/drawing/2014/main" id="{5B3B431B-06E9-6A43-9121-9D253DDD2E2A}"/>
              </a:ext>
            </a:extLst>
          </p:cNvPr>
          <p:cNvSpPr>
            <a:spLocks noGrp="1"/>
          </p:cNvSpPr>
          <p:nvPr>
            <p:ph idx="1"/>
          </p:nvPr>
        </p:nvSpPr>
        <p:spPr>
          <a:xfrm>
            <a:off x="1371600" y="1666240"/>
            <a:ext cx="9601200" cy="4201160"/>
          </a:xfrm>
        </p:spPr>
        <p:txBody>
          <a:bodyPr>
            <a:normAutofit lnSpcReduction="10000"/>
          </a:bodyPr>
          <a:lstStyle/>
          <a:p>
            <a:r>
              <a:rPr lang="en-US" dirty="0"/>
              <a:t>SHAP (Shapley Additive </a:t>
            </a:r>
            <a:r>
              <a:rPr lang="en-US" dirty="0" err="1"/>
              <a:t>exPlanations</a:t>
            </a:r>
            <a:r>
              <a:rPr lang="en-US" dirty="0"/>
              <a:t>) is an approach to explain output of models. Unlike LIME(Local Interpretable Model-agnostic Explanations), which explains observations by observations, SHAP gives us a better picture of the feature importance in models.</a:t>
            </a:r>
          </a:p>
          <a:p>
            <a:r>
              <a:rPr lang="en-US" dirty="0"/>
              <a:t>SHAP is like iterating over all observations, and give us an aggregated level result on each variables we use.</a:t>
            </a:r>
          </a:p>
          <a:p>
            <a:r>
              <a:rPr lang="en-US" dirty="0"/>
              <a:t>From previous section, we already have some knowledge about our model and indicators. We know some of the indicators are more significant while some of them does not behave well for our training. We can use the SHAP to check out ideas.</a:t>
            </a:r>
          </a:p>
          <a:p>
            <a:r>
              <a:rPr lang="en-US" dirty="0"/>
              <a:t>The related files:</a:t>
            </a:r>
          </a:p>
          <a:p>
            <a:pPr lvl="1"/>
            <a:r>
              <a:rPr lang="en-US" dirty="0"/>
              <a:t>./</a:t>
            </a:r>
            <a:r>
              <a:rPr lang="en-US" dirty="0" err="1"/>
              <a:t>src</a:t>
            </a:r>
            <a:r>
              <a:rPr lang="en-US" dirty="0"/>
              <a:t>/</a:t>
            </a:r>
            <a:r>
              <a:rPr lang="en-US" dirty="0" err="1"/>
              <a:t>model_eval.ipynb</a:t>
            </a:r>
            <a:r>
              <a:rPr lang="en-US" dirty="0"/>
              <a:t> ## for ticker selections</a:t>
            </a:r>
          </a:p>
          <a:p>
            <a:pPr lvl="1"/>
            <a:r>
              <a:rPr lang="en-US" dirty="0"/>
              <a:t>./</a:t>
            </a:r>
            <a:r>
              <a:rPr lang="en-US" dirty="0" err="1"/>
              <a:t>src</a:t>
            </a:r>
            <a:r>
              <a:rPr lang="en-US" dirty="0"/>
              <a:t>/</a:t>
            </a:r>
            <a:r>
              <a:rPr lang="en-US" dirty="0" err="1"/>
              <a:t>model_explanation.py</a:t>
            </a:r>
            <a:r>
              <a:rPr lang="en-US" dirty="0"/>
              <a:t> ## for plotting SHAP charts</a:t>
            </a:r>
          </a:p>
          <a:p>
            <a:pPr lvl="1"/>
            <a:r>
              <a:rPr lang="en-US" dirty="0"/>
              <a:t>./output/*.</a:t>
            </a:r>
            <a:r>
              <a:rPr lang="en-US" dirty="0" err="1"/>
              <a:t>png</a:t>
            </a:r>
            <a:r>
              <a:rPr lang="en-US" dirty="0"/>
              <a:t> ## for SHAP output plots</a:t>
            </a:r>
          </a:p>
        </p:txBody>
      </p:sp>
    </p:spTree>
    <p:extLst>
      <p:ext uri="{BB962C8B-B14F-4D97-AF65-F5344CB8AC3E}">
        <p14:creationId xmlns:p14="http://schemas.microsoft.com/office/powerpoint/2010/main" val="996562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192E-0669-4847-B431-823661BBBD86}"/>
              </a:ext>
            </a:extLst>
          </p:cNvPr>
          <p:cNvSpPr>
            <a:spLocks noGrp="1"/>
          </p:cNvSpPr>
          <p:nvPr>
            <p:ph type="title"/>
          </p:nvPr>
        </p:nvSpPr>
        <p:spPr/>
        <p:txBody>
          <a:bodyPr/>
          <a:lstStyle/>
          <a:p>
            <a:r>
              <a:rPr lang="en-US" dirty="0"/>
              <a:t>Stock Selection</a:t>
            </a:r>
          </a:p>
        </p:txBody>
      </p:sp>
      <p:sp>
        <p:nvSpPr>
          <p:cNvPr id="3" name="Content Placeholder 2">
            <a:extLst>
              <a:ext uri="{FF2B5EF4-FFF2-40B4-BE49-F238E27FC236}">
                <a16:creationId xmlns:a16="http://schemas.microsoft.com/office/drawing/2014/main" id="{880DF0D0-9C63-3449-A50D-8C3AF665727A}"/>
              </a:ext>
            </a:extLst>
          </p:cNvPr>
          <p:cNvSpPr>
            <a:spLocks noGrp="1"/>
          </p:cNvSpPr>
          <p:nvPr>
            <p:ph idx="1"/>
          </p:nvPr>
        </p:nvSpPr>
        <p:spPr>
          <a:xfrm>
            <a:off x="1371600" y="2171700"/>
            <a:ext cx="9601200" cy="3695700"/>
          </a:xfrm>
        </p:spPr>
        <p:txBody>
          <a:bodyPr/>
          <a:lstStyle/>
          <a:p>
            <a:r>
              <a:rPr lang="en-US" dirty="0"/>
              <a:t>Due to the time consumption to run SHAP model, we selected a few stocks to run SHAP and plot.</a:t>
            </a:r>
          </a:p>
          <a:p>
            <a:r>
              <a:rPr lang="en-US" dirty="0"/>
              <a:t>We selected TSLA, TLT, RUT and BA, 4 stocks and run the SHAP model because they have highest and lowest CAGR and highest and lowest </a:t>
            </a:r>
            <a:r>
              <a:rPr lang="en-US" dirty="0" err="1"/>
              <a:t>sharpe</a:t>
            </a:r>
            <a:r>
              <a:rPr lang="en-US" dirty="0"/>
              <a:t> ratio respectively.</a:t>
            </a:r>
          </a:p>
          <a:p>
            <a:r>
              <a:rPr lang="en-US" dirty="0"/>
              <a:t>We selected those stocks was to see the feature importance calculated through SHAP from the stocks with high and low growth rate.</a:t>
            </a:r>
          </a:p>
          <a:p>
            <a:r>
              <a:rPr lang="en-US" dirty="0"/>
              <a:t>We will choose 3 models with interesting plots comparison and do a quick analysis.</a:t>
            </a:r>
          </a:p>
        </p:txBody>
      </p:sp>
    </p:spTree>
    <p:extLst>
      <p:ext uri="{BB962C8B-B14F-4D97-AF65-F5344CB8AC3E}">
        <p14:creationId xmlns:p14="http://schemas.microsoft.com/office/powerpoint/2010/main" val="2491857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B0AB-25A1-CE49-96AF-D994EBECF7E0}"/>
              </a:ext>
            </a:extLst>
          </p:cNvPr>
          <p:cNvSpPr>
            <a:spLocks noGrp="1"/>
          </p:cNvSpPr>
          <p:nvPr>
            <p:ph type="title"/>
          </p:nvPr>
        </p:nvSpPr>
        <p:spPr/>
        <p:txBody>
          <a:bodyPr/>
          <a:lstStyle/>
          <a:p>
            <a:r>
              <a:rPr lang="en-US" dirty="0"/>
              <a:t>TLT Ridge Regression</a:t>
            </a:r>
          </a:p>
        </p:txBody>
      </p:sp>
      <p:sp>
        <p:nvSpPr>
          <p:cNvPr id="3" name="Content Placeholder 2">
            <a:extLst>
              <a:ext uri="{FF2B5EF4-FFF2-40B4-BE49-F238E27FC236}">
                <a16:creationId xmlns:a16="http://schemas.microsoft.com/office/drawing/2014/main" id="{290A164C-7F14-5B43-90D7-BDC57701AE43}"/>
              </a:ext>
            </a:extLst>
          </p:cNvPr>
          <p:cNvSpPr>
            <a:spLocks noGrp="1"/>
          </p:cNvSpPr>
          <p:nvPr>
            <p:ph idx="1"/>
          </p:nvPr>
        </p:nvSpPr>
        <p:spPr>
          <a:xfrm>
            <a:off x="1371600" y="1290320"/>
            <a:ext cx="10099040" cy="1912617"/>
          </a:xfrm>
        </p:spPr>
        <p:txBody>
          <a:bodyPr/>
          <a:lstStyle/>
          <a:p>
            <a:r>
              <a:rPr lang="en-US" dirty="0"/>
              <a:t>From previous slides, we know that FTI_BF is one of the not significant indicators and PR_INT produces some good results. This is a good example. For TLT ridge model, base model and FTI_BF shows the same feature impact, which means that FTI_BF is very insignificant for the model. However, PR_INT_0 takes a great impact on the model output. Ret8 and ret26 are still dominating.</a:t>
            </a:r>
          </a:p>
        </p:txBody>
      </p:sp>
      <p:pic>
        <p:nvPicPr>
          <p:cNvPr id="5" name="Picture 4">
            <a:extLst>
              <a:ext uri="{FF2B5EF4-FFF2-40B4-BE49-F238E27FC236}">
                <a16:creationId xmlns:a16="http://schemas.microsoft.com/office/drawing/2014/main" id="{A0B50CA4-8312-184C-B5CF-A15A7C420C79}"/>
              </a:ext>
            </a:extLst>
          </p:cNvPr>
          <p:cNvPicPr>
            <a:picLocks noChangeAspect="1"/>
          </p:cNvPicPr>
          <p:nvPr/>
        </p:nvPicPr>
        <p:blipFill>
          <a:blip r:embed="rId2"/>
          <a:stretch>
            <a:fillRect/>
          </a:stretch>
        </p:blipFill>
        <p:spPr>
          <a:xfrm>
            <a:off x="2087880" y="3185158"/>
            <a:ext cx="3068322" cy="3643632"/>
          </a:xfrm>
          <a:prstGeom prst="rect">
            <a:avLst/>
          </a:prstGeom>
        </p:spPr>
      </p:pic>
      <p:pic>
        <p:nvPicPr>
          <p:cNvPr id="7" name="Picture 6">
            <a:extLst>
              <a:ext uri="{FF2B5EF4-FFF2-40B4-BE49-F238E27FC236}">
                <a16:creationId xmlns:a16="http://schemas.microsoft.com/office/drawing/2014/main" id="{FF57C395-3B0E-5448-BACF-E7DA01330C2D}"/>
              </a:ext>
            </a:extLst>
          </p:cNvPr>
          <p:cNvPicPr>
            <a:picLocks noChangeAspect="1"/>
          </p:cNvPicPr>
          <p:nvPr/>
        </p:nvPicPr>
        <p:blipFill>
          <a:blip r:embed="rId3"/>
          <a:stretch>
            <a:fillRect/>
          </a:stretch>
        </p:blipFill>
        <p:spPr>
          <a:xfrm>
            <a:off x="4942837" y="3185159"/>
            <a:ext cx="3068321" cy="3643631"/>
          </a:xfrm>
          <a:prstGeom prst="rect">
            <a:avLst/>
          </a:prstGeom>
        </p:spPr>
      </p:pic>
      <p:pic>
        <p:nvPicPr>
          <p:cNvPr id="9" name="Picture 8">
            <a:extLst>
              <a:ext uri="{FF2B5EF4-FFF2-40B4-BE49-F238E27FC236}">
                <a16:creationId xmlns:a16="http://schemas.microsoft.com/office/drawing/2014/main" id="{85D7A361-7ADB-DF44-97A6-21CE1EC0457E}"/>
              </a:ext>
            </a:extLst>
          </p:cNvPr>
          <p:cNvPicPr>
            <a:picLocks noChangeAspect="1"/>
          </p:cNvPicPr>
          <p:nvPr/>
        </p:nvPicPr>
        <p:blipFill>
          <a:blip r:embed="rId4"/>
          <a:stretch>
            <a:fillRect/>
          </a:stretch>
        </p:blipFill>
        <p:spPr>
          <a:xfrm>
            <a:off x="7904478" y="3185158"/>
            <a:ext cx="3068322" cy="3643634"/>
          </a:xfrm>
          <a:prstGeom prst="rect">
            <a:avLst/>
          </a:prstGeom>
        </p:spPr>
      </p:pic>
    </p:spTree>
    <p:extLst>
      <p:ext uri="{BB962C8B-B14F-4D97-AF65-F5344CB8AC3E}">
        <p14:creationId xmlns:p14="http://schemas.microsoft.com/office/powerpoint/2010/main" val="1987636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97F9-F3F9-794A-8263-742DDC928CF3}"/>
              </a:ext>
            </a:extLst>
          </p:cNvPr>
          <p:cNvSpPr>
            <a:spLocks noGrp="1"/>
          </p:cNvSpPr>
          <p:nvPr>
            <p:ph type="title"/>
          </p:nvPr>
        </p:nvSpPr>
        <p:spPr/>
        <p:txBody>
          <a:bodyPr/>
          <a:lstStyle/>
          <a:p>
            <a:r>
              <a:rPr lang="en-US" dirty="0"/>
              <a:t>RUT RF Regression</a:t>
            </a:r>
          </a:p>
        </p:txBody>
      </p:sp>
      <p:sp>
        <p:nvSpPr>
          <p:cNvPr id="3" name="Content Placeholder 2">
            <a:extLst>
              <a:ext uri="{FF2B5EF4-FFF2-40B4-BE49-F238E27FC236}">
                <a16:creationId xmlns:a16="http://schemas.microsoft.com/office/drawing/2014/main" id="{CA5BE234-4974-634C-AE48-4637AEAD3AAE}"/>
              </a:ext>
            </a:extLst>
          </p:cNvPr>
          <p:cNvSpPr>
            <a:spLocks noGrp="1"/>
          </p:cNvSpPr>
          <p:nvPr>
            <p:ph idx="1"/>
          </p:nvPr>
        </p:nvSpPr>
        <p:spPr>
          <a:xfrm>
            <a:off x="1371600" y="1300480"/>
            <a:ext cx="9601200" cy="3581400"/>
          </a:xfrm>
        </p:spPr>
        <p:txBody>
          <a:bodyPr/>
          <a:lstStyle/>
          <a:p>
            <a:r>
              <a:rPr lang="en-US" dirty="0"/>
              <a:t>RUT RF model. Unlike TLT ridge regression, the introduction of ENT_2_10 has some impact on the features. Despite of the reordering of ret15, ret1, ret4, They are still quite important. ENT_2_10 still not appear on the list. For the PR_INT_20, we can see that PR_INT_20 dominates all indicators, and have a great SHAP value.</a:t>
            </a:r>
          </a:p>
        </p:txBody>
      </p:sp>
      <p:pic>
        <p:nvPicPr>
          <p:cNvPr id="4" name="Content Placeholder 10">
            <a:extLst>
              <a:ext uri="{FF2B5EF4-FFF2-40B4-BE49-F238E27FC236}">
                <a16:creationId xmlns:a16="http://schemas.microsoft.com/office/drawing/2014/main" id="{9AB47990-B6E9-B944-8C8A-0BEAF32A4525}"/>
              </a:ext>
            </a:extLst>
          </p:cNvPr>
          <p:cNvPicPr>
            <a:picLocks noChangeAspect="1"/>
          </p:cNvPicPr>
          <p:nvPr/>
        </p:nvPicPr>
        <p:blipFill>
          <a:blip r:embed="rId2"/>
          <a:stretch>
            <a:fillRect/>
          </a:stretch>
        </p:blipFill>
        <p:spPr>
          <a:xfrm>
            <a:off x="1900989" y="3208021"/>
            <a:ext cx="3015915" cy="3581400"/>
          </a:xfrm>
          <a:prstGeom prst="rect">
            <a:avLst/>
          </a:prstGeom>
        </p:spPr>
      </p:pic>
      <p:pic>
        <p:nvPicPr>
          <p:cNvPr id="5" name="Picture 4">
            <a:extLst>
              <a:ext uri="{FF2B5EF4-FFF2-40B4-BE49-F238E27FC236}">
                <a16:creationId xmlns:a16="http://schemas.microsoft.com/office/drawing/2014/main" id="{5FA410C2-CEDA-3241-935F-597759A8DC8E}"/>
              </a:ext>
            </a:extLst>
          </p:cNvPr>
          <p:cNvPicPr>
            <a:picLocks noChangeAspect="1"/>
          </p:cNvPicPr>
          <p:nvPr/>
        </p:nvPicPr>
        <p:blipFill>
          <a:blip r:embed="rId3"/>
          <a:stretch>
            <a:fillRect/>
          </a:stretch>
        </p:blipFill>
        <p:spPr>
          <a:xfrm>
            <a:off x="4852737" y="3208022"/>
            <a:ext cx="3015915" cy="3581399"/>
          </a:xfrm>
          <a:prstGeom prst="rect">
            <a:avLst/>
          </a:prstGeom>
        </p:spPr>
      </p:pic>
      <p:pic>
        <p:nvPicPr>
          <p:cNvPr id="6" name="Picture 5">
            <a:extLst>
              <a:ext uri="{FF2B5EF4-FFF2-40B4-BE49-F238E27FC236}">
                <a16:creationId xmlns:a16="http://schemas.microsoft.com/office/drawing/2014/main" id="{C2075E77-1FC4-B342-9611-21C4471F1B9F}"/>
              </a:ext>
            </a:extLst>
          </p:cNvPr>
          <p:cNvPicPr>
            <a:picLocks noChangeAspect="1"/>
          </p:cNvPicPr>
          <p:nvPr/>
        </p:nvPicPr>
        <p:blipFill>
          <a:blip r:embed="rId4"/>
          <a:stretch>
            <a:fillRect/>
          </a:stretch>
        </p:blipFill>
        <p:spPr>
          <a:xfrm>
            <a:off x="7868652" y="3208020"/>
            <a:ext cx="2951748" cy="3505201"/>
          </a:xfrm>
          <a:prstGeom prst="rect">
            <a:avLst/>
          </a:prstGeom>
        </p:spPr>
      </p:pic>
    </p:spTree>
    <p:extLst>
      <p:ext uri="{BB962C8B-B14F-4D97-AF65-F5344CB8AC3E}">
        <p14:creationId xmlns:p14="http://schemas.microsoft.com/office/powerpoint/2010/main" val="63405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2E99-C44B-F54F-BB7C-C0E43019D661}"/>
              </a:ext>
            </a:extLst>
          </p:cNvPr>
          <p:cNvSpPr>
            <a:spLocks noGrp="1"/>
          </p:cNvSpPr>
          <p:nvPr>
            <p:ph type="title"/>
          </p:nvPr>
        </p:nvSpPr>
        <p:spPr/>
        <p:txBody>
          <a:bodyPr/>
          <a:lstStyle/>
          <a:p>
            <a:r>
              <a:rPr lang="en-US" dirty="0"/>
              <a:t>Setup</a:t>
            </a:r>
          </a:p>
        </p:txBody>
      </p:sp>
      <p:sp>
        <p:nvSpPr>
          <p:cNvPr id="6" name="Content Placeholder 5">
            <a:extLst>
              <a:ext uri="{FF2B5EF4-FFF2-40B4-BE49-F238E27FC236}">
                <a16:creationId xmlns:a16="http://schemas.microsoft.com/office/drawing/2014/main" id="{1C9B0909-7202-2542-981B-F514FA5215D8}"/>
              </a:ext>
            </a:extLst>
          </p:cNvPr>
          <p:cNvSpPr>
            <a:spLocks noGrp="1"/>
          </p:cNvSpPr>
          <p:nvPr>
            <p:ph idx="1"/>
          </p:nvPr>
        </p:nvSpPr>
        <p:spPr>
          <a:xfrm>
            <a:off x="1371600" y="2011680"/>
            <a:ext cx="9601200" cy="4064000"/>
          </a:xfrm>
        </p:spPr>
        <p:txBody>
          <a:bodyPr>
            <a:normAutofit/>
          </a:bodyPr>
          <a:lstStyle/>
          <a:p>
            <a:r>
              <a:rPr lang="en-US" dirty="0"/>
              <a:t>For this project, multiple resources are used, such as C++, Python, Azure</a:t>
            </a:r>
          </a:p>
          <a:p>
            <a:r>
              <a:rPr lang="en-US" dirty="0"/>
              <a:t>Data generation is through Python and C++ for the indicators.</a:t>
            </a:r>
          </a:p>
          <a:p>
            <a:r>
              <a:rPr lang="en-US" dirty="0"/>
              <a:t>Python are used for modelling and evaluation.</a:t>
            </a:r>
          </a:p>
          <a:p>
            <a:r>
              <a:rPr lang="en-US" dirty="0"/>
              <a:t>For the tuning Azure Machine Learning Studio is also used for a better performance.</a:t>
            </a:r>
          </a:p>
          <a:p>
            <a:r>
              <a:rPr lang="en-US" dirty="0"/>
              <a:t>Related files:</a:t>
            </a:r>
          </a:p>
          <a:p>
            <a:pPr lvl="1"/>
            <a:r>
              <a:rPr lang="en-US" dirty="0"/>
              <a:t>./</a:t>
            </a:r>
            <a:r>
              <a:rPr lang="en-US" dirty="0" err="1"/>
              <a:t>src</a:t>
            </a:r>
            <a:r>
              <a:rPr lang="en-US" dirty="0"/>
              <a:t>/</a:t>
            </a:r>
            <a:r>
              <a:rPr lang="en-US" dirty="0" err="1"/>
              <a:t>data_prep.py</a:t>
            </a:r>
            <a:r>
              <a:rPr lang="en-US" dirty="0"/>
              <a:t> ## for generating data and timothy indicators (note: I used python to run CLI command)</a:t>
            </a:r>
          </a:p>
          <a:p>
            <a:pPr lvl="1"/>
            <a:r>
              <a:rPr lang="en-US" dirty="0"/>
              <a:t>./</a:t>
            </a:r>
            <a:r>
              <a:rPr lang="en-US" dirty="0" err="1"/>
              <a:t>req_pkg.txt</a:t>
            </a:r>
            <a:r>
              <a:rPr lang="en-US" dirty="0"/>
              <a:t> ## for the related packages</a:t>
            </a:r>
          </a:p>
          <a:p>
            <a:pPr lvl="1"/>
            <a:r>
              <a:rPr lang="en-US" dirty="0"/>
              <a:t>./</a:t>
            </a:r>
            <a:r>
              <a:rPr lang="en-US" dirty="0" err="1"/>
              <a:t>vs.txt</a:t>
            </a:r>
            <a:r>
              <a:rPr lang="en-US" dirty="0"/>
              <a:t> for indicators</a:t>
            </a:r>
          </a:p>
          <a:p>
            <a:pPr lvl="1"/>
            <a:r>
              <a:rPr lang="en-US" dirty="0"/>
              <a:t>./exe/* for all timothy executables</a:t>
            </a:r>
          </a:p>
        </p:txBody>
      </p:sp>
    </p:spTree>
    <p:extLst>
      <p:ext uri="{BB962C8B-B14F-4D97-AF65-F5344CB8AC3E}">
        <p14:creationId xmlns:p14="http://schemas.microsoft.com/office/powerpoint/2010/main" val="3844350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5903-6041-2F40-88EA-1B1FD1E13D3B}"/>
              </a:ext>
            </a:extLst>
          </p:cNvPr>
          <p:cNvSpPr>
            <a:spLocks noGrp="1"/>
          </p:cNvSpPr>
          <p:nvPr>
            <p:ph type="title"/>
          </p:nvPr>
        </p:nvSpPr>
        <p:spPr/>
        <p:txBody>
          <a:bodyPr/>
          <a:lstStyle/>
          <a:p>
            <a:r>
              <a:rPr lang="en-US" dirty="0"/>
              <a:t>TSLA GB Regression</a:t>
            </a:r>
          </a:p>
        </p:txBody>
      </p:sp>
      <p:sp>
        <p:nvSpPr>
          <p:cNvPr id="3" name="Content Placeholder 2">
            <a:extLst>
              <a:ext uri="{FF2B5EF4-FFF2-40B4-BE49-F238E27FC236}">
                <a16:creationId xmlns:a16="http://schemas.microsoft.com/office/drawing/2014/main" id="{2C06B293-6E03-A84F-BA45-373FC799F76A}"/>
              </a:ext>
            </a:extLst>
          </p:cNvPr>
          <p:cNvSpPr>
            <a:spLocks noGrp="1"/>
          </p:cNvSpPr>
          <p:nvPr>
            <p:ph idx="1"/>
          </p:nvPr>
        </p:nvSpPr>
        <p:spPr>
          <a:xfrm>
            <a:off x="1394593" y="1259840"/>
            <a:ext cx="9601200" cy="4566920"/>
          </a:xfrm>
        </p:spPr>
        <p:txBody>
          <a:bodyPr/>
          <a:lstStyle/>
          <a:p>
            <a:r>
              <a:rPr lang="en-US" dirty="0"/>
              <a:t>TSLA as most aggressive (highest CAGR) stock, we see that for either best and worst indicators (ENT_4_16) and (DT_RSI_2_20) have some impact on the final output. DT_RSI_2_20 is clearly have more impact on the output, and ENT_4_16 has 16</a:t>
            </a:r>
            <a:r>
              <a:rPr lang="en-US" baseline="30000" dirty="0"/>
              <a:t>th</a:t>
            </a:r>
            <a:r>
              <a:rPr lang="en-US" dirty="0"/>
              <a:t> impact in the model performance. Ret18, ret19 and ret5 still appear on all charts.</a:t>
            </a:r>
          </a:p>
        </p:txBody>
      </p:sp>
      <p:pic>
        <p:nvPicPr>
          <p:cNvPr id="5" name="Picture 4">
            <a:extLst>
              <a:ext uri="{FF2B5EF4-FFF2-40B4-BE49-F238E27FC236}">
                <a16:creationId xmlns:a16="http://schemas.microsoft.com/office/drawing/2014/main" id="{2805A0C3-134D-9840-888E-217BD683E735}"/>
              </a:ext>
            </a:extLst>
          </p:cNvPr>
          <p:cNvPicPr>
            <a:picLocks noChangeAspect="1"/>
          </p:cNvPicPr>
          <p:nvPr/>
        </p:nvPicPr>
        <p:blipFill>
          <a:blip r:embed="rId3"/>
          <a:stretch>
            <a:fillRect/>
          </a:stretch>
        </p:blipFill>
        <p:spPr>
          <a:xfrm>
            <a:off x="1701532" y="3154680"/>
            <a:ext cx="3118585" cy="3703320"/>
          </a:xfrm>
          <a:prstGeom prst="rect">
            <a:avLst/>
          </a:prstGeom>
        </p:spPr>
      </p:pic>
      <p:pic>
        <p:nvPicPr>
          <p:cNvPr id="7" name="Picture 6">
            <a:extLst>
              <a:ext uri="{FF2B5EF4-FFF2-40B4-BE49-F238E27FC236}">
                <a16:creationId xmlns:a16="http://schemas.microsoft.com/office/drawing/2014/main" id="{34A3FF89-4EEA-3D4F-8E51-EA7F6B051229}"/>
              </a:ext>
            </a:extLst>
          </p:cNvPr>
          <p:cNvPicPr>
            <a:picLocks noChangeAspect="1"/>
          </p:cNvPicPr>
          <p:nvPr/>
        </p:nvPicPr>
        <p:blipFill>
          <a:blip r:embed="rId4"/>
          <a:stretch>
            <a:fillRect/>
          </a:stretch>
        </p:blipFill>
        <p:spPr>
          <a:xfrm>
            <a:off x="7955279" y="3147060"/>
            <a:ext cx="3118585" cy="3703320"/>
          </a:xfrm>
          <a:prstGeom prst="rect">
            <a:avLst/>
          </a:prstGeom>
        </p:spPr>
      </p:pic>
      <p:pic>
        <p:nvPicPr>
          <p:cNvPr id="9" name="Picture 8">
            <a:extLst>
              <a:ext uri="{FF2B5EF4-FFF2-40B4-BE49-F238E27FC236}">
                <a16:creationId xmlns:a16="http://schemas.microsoft.com/office/drawing/2014/main" id="{02E2AB0A-34E7-5C47-BF4C-C731AC32600E}"/>
              </a:ext>
            </a:extLst>
          </p:cNvPr>
          <p:cNvPicPr>
            <a:picLocks noChangeAspect="1"/>
          </p:cNvPicPr>
          <p:nvPr/>
        </p:nvPicPr>
        <p:blipFill>
          <a:blip r:embed="rId5"/>
          <a:stretch>
            <a:fillRect/>
          </a:stretch>
        </p:blipFill>
        <p:spPr>
          <a:xfrm>
            <a:off x="4843110" y="3154680"/>
            <a:ext cx="3112169" cy="3695700"/>
          </a:xfrm>
          <a:prstGeom prst="rect">
            <a:avLst/>
          </a:prstGeom>
        </p:spPr>
      </p:pic>
    </p:spTree>
    <p:extLst>
      <p:ext uri="{BB962C8B-B14F-4D97-AF65-F5344CB8AC3E}">
        <p14:creationId xmlns:p14="http://schemas.microsoft.com/office/powerpoint/2010/main" val="3933390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7BFC-F41E-534F-86B9-A7000B8244A0}"/>
              </a:ext>
            </a:extLst>
          </p:cNvPr>
          <p:cNvSpPr>
            <a:spLocks noGrp="1"/>
          </p:cNvSpPr>
          <p:nvPr>
            <p:ph type="title"/>
          </p:nvPr>
        </p:nvSpPr>
        <p:spPr/>
        <p:txBody>
          <a:bodyPr/>
          <a:lstStyle/>
          <a:p>
            <a:pPr algn="ctr"/>
            <a:r>
              <a:rPr lang="en-US" dirty="0" err="1"/>
              <a:t>ENTROpy</a:t>
            </a:r>
            <a:endParaRPr lang="en-US" dirty="0"/>
          </a:p>
        </p:txBody>
      </p:sp>
    </p:spTree>
    <p:extLst>
      <p:ext uri="{BB962C8B-B14F-4D97-AF65-F5344CB8AC3E}">
        <p14:creationId xmlns:p14="http://schemas.microsoft.com/office/powerpoint/2010/main" val="1120252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FD00-118E-2547-9847-8F10CD222E44}"/>
              </a:ext>
            </a:extLst>
          </p:cNvPr>
          <p:cNvSpPr>
            <a:spLocks noGrp="1"/>
          </p:cNvSpPr>
          <p:nvPr>
            <p:ph type="title"/>
          </p:nvPr>
        </p:nvSpPr>
        <p:spPr/>
        <p:txBody>
          <a:bodyPr/>
          <a:lstStyle/>
          <a:p>
            <a:r>
              <a:rPr lang="en-US" dirty="0"/>
              <a:t>Entropy Analysis</a:t>
            </a:r>
          </a:p>
        </p:txBody>
      </p:sp>
      <p:sp>
        <p:nvSpPr>
          <p:cNvPr id="3" name="Content Placeholder 2">
            <a:extLst>
              <a:ext uri="{FF2B5EF4-FFF2-40B4-BE49-F238E27FC236}">
                <a16:creationId xmlns:a16="http://schemas.microsoft.com/office/drawing/2014/main" id="{6671CDB1-3629-E348-8A62-B93EEC5E6AF6}"/>
              </a:ext>
            </a:extLst>
          </p:cNvPr>
          <p:cNvSpPr>
            <a:spLocks noGrp="1"/>
          </p:cNvSpPr>
          <p:nvPr>
            <p:ph idx="1"/>
          </p:nvPr>
        </p:nvSpPr>
        <p:spPr>
          <a:xfrm>
            <a:off x="1371600" y="1615440"/>
            <a:ext cx="9601200" cy="4251960"/>
          </a:xfrm>
        </p:spPr>
        <p:txBody>
          <a:bodyPr/>
          <a:lstStyle/>
          <a:p>
            <a:r>
              <a:rPr lang="en-CA" dirty="0"/>
              <a:t>Just like we mentioned before about entropy, it can be used as a supplementary metrics to see whether values bring any information.</a:t>
            </a:r>
          </a:p>
          <a:p>
            <a:r>
              <a:rPr lang="en-CA" dirty="0"/>
              <a:t>The entropy measures the “amount of information” present in a variable. It is estimated not only based on the number of different values in a list, but also by the amount of outliers or uncertainty</a:t>
            </a:r>
            <a:r>
              <a:rPr lang="en-CA" i="1" dirty="0"/>
              <a:t> </a:t>
            </a:r>
            <a:r>
              <a:rPr lang="en-CA" dirty="0"/>
              <a:t>the variable holds.</a:t>
            </a:r>
          </a:p>
          <a:p>
            <a:r>
              <a:rPr lang="en-US" dirty="0"/>
              <a:t>Entropy Calculation: </a:t>
            </a:r>
            <a:r>
              <a:rPr lang="en-CA" b="1" dirty="0"/>
              <a:t>H(X) = – </a:t>
            </a:r>
            <a:r>
              <a:rPr lang="el-GR" b="1" dirty="0"/>
              <a:t>Σ (</a:t>
            </a:r>
            <a:r>
              <a:rPr lang="en-CA" b="1" dirty="0"/>
              <a:t>p</a:t>
            </a:r>
            <a:r>
              <a:rPr lang="en-CA" b="1" baseline="-25000" dirty="0"/>
              <a:t>i</a:t>
            </a:r>
            <a:r>
              <a:rPr lang="en-CA" b="1" dirty="0"/>
              <a:t> * log</a:t>
            </a:r>
            <a:r>
              <a:rPr lang="en-CA" b="1" baseline="-25000" dirty="0"/>
              <a:t>2</a:t>
            </a:r>
            <a:r>
              <a:rPr lang="en-CA" b="1" dirty="0"/>
              <a:t> p</a:t>
            </a:r>
            <a:r>
              <a:rPr lang="en-CA" b="1" baseline="-25000" dirty="0"/>
              <a:t>i</a:t>
            </a:r>
            <a:r>
              <a:rPr lang="en-CA" b="1" dirty="0"/>
              <a:t>)</a:t>
            </a:r>
          </a:p>
          <a:p>
            <a:r>
              <a:rPr lang="en-CA" dirty="0"/>
              <a:t>However, the way of defining binning can really matter and result completely different result.</a:t>
            </a:r>
          </a:p>
          <a:p>
            <a:r>
              <a:rPr lang="en-CA" dirty="0"/>
              <a:t>The usage of entropy should be carefully considered.</a:t>
            </a:r>
          </a:p>
          <a:p>
            <a:r>
              <a:rPr lang="en-CA" dirty="0"/>
              <a:t>The related files:</a:t>
            </a:r>
          </a:p>
          <a:p>
            <a:pPr lvl="1"/>
            <a:r>
              <a:rPr lang="en-CA" dirty="0"/>
              <a:t>./</a:t>
            </a:r>
            <a:r>
              <a:rPr lang="en-CA" dirty="0" err="1"/>
              <a:t>src</a:t>
            </a:r>
            <a:r>
              <a:rPr lang="en-CA" dirty="0"/>
              <a:t>/</a:t>
            </a:r>
            <a:r>
              <a:rPr lang="en-CA" dirty="0" err="1"/>
              <a:t>model_entropy_analysis.ipynb</a:t>
            </a:r>
            <a:endParaRPr lang="en-US" dirty="0"/>
          </a:p>
          <a:p>
            <a:pPr marL="0" indent="0">
              <a:buNone/>
            </a:pPr>
            <a:endParaRPr lang="en-US" dirty="0"/>
          </a:p>
        </p:txBody>
      </p:sp>
    </p:spTree>
    <p:extLst>
      <p:ext uri="{BB962C8B-B14F-4D97-AF65-F5344CB8AC3E}">
        <p14:creationId xmlns:p14="http://schemas.microsoft.com/office/powerpoint/2010/main" val="1089714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D06F-A38B-2246-A2FE-AD807258FD3B}"/>
              </a:ext>
            </a:extLst>
          </p:cNvPr>
          <p:cNvSpPr>
            <a:spLocks noGrp="1"/>
          </p:cNvSpPr>
          <p:nvPr>
            <p:ph type="title"/>
          </p:nvPr>
        </p:nvSpPr>
        <p:spPr/>
        <p:txBody>
          <a:bodyPr/>
          <a:lstStyle/>
          <a:p>
            <a:r>
              <a:rPr lang="en-US" dirty="0"/>
              <a:t>Permutation Entropy</a:t>
            </a:r>
          </a:p>
        </p:txBody>
      </p:sp>
      <p:sp>
        <p:nvSpPr>
          <p:cNvPr id="3" name="Content Placeholder 2">
            <a:extLst>
              <a:ext uri="{FF2B5EF4-FFF2-40B4-BE49-F238E27FC236}">
                <a16:creationId xmlns:a16="http://schemas.microsoft.com/office/drawing/2014/main" id="{02B4AAAB-376B-6E48-A36F-D036B43623E1}"/>
              </a:ext>
            </a:extLst>
          </p:cNvPr>
          <p:cNvSpPr>
            <a:spLocks noGrp="1"/>
          </p:cNvSpPr>
          <p:nvPr>
            <p:ph idx="1"/>
          </p:nvPr>
        </p:nvSpPr>
        <p:spPr/>
        <p:txBody>
          <a:bodyPr/>
          <a:lstStyle/>
          <a:p>
            <a:r>
              <a:rPr lang="en-US" dirty="0"/>
              <a:t>Permutation Entropy is one entropy calculation method.</a:t>
            </a:r>
          </a:p>
          <a:p>
            <a:r>
              <a:rPr lang="en-US" dirty="0"/>
              <a:t>It is used to look at a certain length of window(order) and see which permutation combination it locates, and use the probability for the entropy calculation.</a:t>
            </a:r>
          </a:p>
          <a:p>
            <a:r>
              <a:rPr lang="en-US" dirty="0"/>
              <a:t>The order of the calculation takes a great effect on the final result.</a:t>
            </a:r>
          </a:p>
          <a:p>
            <a:r>
              <a:rPr lang="en-US" dirty="0"/>
              <a:t>For more mathematic understanding, follow the reference:</a:t>
            </a:r>
          </a:p>
          <a:p>
            <a:pPr lvl="1"/>
            <a:r>
              <a:rPr lang="en-US" dirty="0">
                <a:hlinkClick r:id="rId2"/>
              </a:rPr>
              <a:t>https://www.aptech.com/blog/permutation-entropy/#:~:text=Permutation%20Entropy%20(PE)%20is%20a,Henry%20and%20Judge%2C%202019</a:t>
            </a:r>
            <a:r>
              <a:rPr lang="en-US" dirty="0"/>
              <a:t>).</a:t>
            </a:r>
          </a:p>
          <a:p>
            <a:r>
              <a:rPr lang="en-US" dirty="0"/>
              <a:t>We use a python package </a:t>
            </a:r>
            <a:r>
              <a:rPr lang="en-US" dirty="0" err="1"/>
              <a:t>AntroPy</a:t>
            </a:r>
            <a:r>
              <a:rPr lang="en-US" dirty="0"/>
              <a:t> to do the calculation.</a:t>
            </a:r>
          </a:p>
        </p:txBody>
      </p:sp>
    </p:spTree>
    <p:extLst>
      <p:ext uri="{BB962C8B-B14F-4D97-AF65-F5344CB8AC3E}">
        <p14:creationId xmlns:p14="http://schemas.microsoft.com/office/powerpoint/2010/main" val="1546213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4533-EF02-A447-82A1-1B3D187DF8C4}"/>
              </a:ext>
            </a:extLst>
          </p:cNvPr>
          <p:cNvSpPr>
            <a:spLocks noGrp="1"/>
          </p:cNvSpPr>
          <p:nvPr>
            <p:ph type="title"/>
          </p:nvPr>
        </p:nvSpPr>
        <p:spPr/>
        <p:txBody>
          <a:bodyPr/>
          <a:lstStyle/>
          <a:p>
            <a:r>
              <a:rPr lang="en-US" dirty="0"/>
              <a:t>Timothy Master’s Entropy</a:t>
            </a:r>
          </a:p>
        </p:txBody>
      </p:sp>
      <p:sp>
        <p:nvSpPr>
          <p:cNvPr id="3" name="Content Placeholder 2">
            <a:extLst>
              <a:ext uri="{FF2B5EF4-FFF2-40B4-BE49-F238E27FC236}">
                <a16:creationId xmlns:a16="http://schemas.microsoft.com/office/drawing/2014/main" id="{557CA6D6-1F46-2A4C-82DE-021BE2E15CA5}"/>
              </a:ext>
            </a:extLst>
          </p:cNvPr>
          <p:cNvSpPr>
            <a:spLocks noGrp="1"/>
          </p:cNvSpPr>
          <p:nvPr>
            <p:ph idx="1"/>
          </p:nvPr>
        </p:nvSpPr>
        <p:spPr/>
        <p:txBody>
          <a:bodyPr/>
          <a:lstStyle/>
          <a:p>
            <a:r>
              <a:rPr lang="en-US" dirty="0"/>
              <a:t>This is a entropy calculation stated in Timothy’s book.</a:t>
            </a:r>
          </a:p>
          <a:p>
            <a:r>
              <a:rPr lang="en-US" dirty="0"/>
              <a:t>He defined the entropy by the following steps:</a:t>
            </a:r>
          </a:p>
          <a:p>
            <a:pPr lvl="1"/>
            <a:r>
              <a:rPr lang="en-US" dirty="0"/>
              <a:t>If length &gt; 10000, bins = 20</a:t>
            </a:r>
          </a:p>
          <a:p>
            <a:pPr lvl="1"/>
            <a:r>
              <a:rPr lang="en-US" dirty="0"/>
              <a:t>If length &gt; 1000, bins = 20</a:t>
            </a:r>
          </a:p>
          <a:p>
            <a:pPr lvl="1"/>
            <a:r>
              <a:rPr lang="en-US" dirty="0"/>
              <a:t>If length &gt; 100, bins =5</a:t>
            </a:r>
          </a:p>
          <a:p>
            <a:pPr lvl="1"/>
            <a:r>
              <a:rPr lang="en-US" dirty="0"/>
              <a:t>Else bins = 3</a:t>
            </a:r>
          </a:p>
          <a:p>
            <a:pPr lvl="1"/>
            <a:r>
              <a:rPr lang="en-US" dirty="0"/>
              <a:t>Dividing all values into # of bins, count the occurrence in each bin / length</a:t>
            </a:r>
          </a:p>
          <a:p>
            <a:pPr lvl="1"/>
            <a:r>
              <a:rPr lang="en-US" dirty="0"/>
              <a:t>Sum( - p * log(p))</a:t>
            </a:r>
          </a:p>
          <a:p>
            <a:pPr lvl="1"/>
            <a:r>
              <a:rPr lang="en-US" dirty="0"/>
              <a:t>Return value</a:t>
            </a:r>
          </a:p>
        </p:txBody>
      </p:sp>
    </p:spTree>
    <p:extLst>
      <p:ext uri="{BB962C8B-B14F-4D97-AF65-F5344CB8AC3E}">
        <p14:creationId xmlns:p14="http://schemas.microsoft.com/office/powerpoint/2010/main" val="1751465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74FF-7538-9741-8BCF-6E6FF79B43CA}"/>
              </a:ext>
            </a:extLst>
          </p:cNvPr>
          <p:cNvSpPr>
            <a:spLocks noGrp="1"/>
          </p:cNvSpPr>
          <p:nvPr>
            <p:ph type="title"/>
          </p:nvPr>
        </p:nvSpPr>
        <p:spPr/>
        <p:txBody>
          <a:bodyPr/>
          <a:lstStyle/>
          <a:p>
            <a:r>
              <a:rPr lang="en-US" dirty="0"/>
              <a:t>Structural Entropy</a:t>
            </a:r>
          </a:p>
        </p:txBody>
      </p:sp>
      <p:sp>
        <p:nvSpPr>
          <p:cNvPr id="3" name="Content Placeholder 2">
            <a:extLst>
              <a:ext uri="{FF2B5EF4-FFF2-40B4-BE49-F238E27FC236}">
                <a16:creationId xmlns:a16="http://schemas.microsoft.com/office/drawing/2014/main" id="{C82EDD92-9768-3741-9C1E-649533F214DF}"/>
              </a:ext>
            </a:extLst>
          </p:cNvPr>
          <p:cNvSpPr>
            <a:spLocks noGrp="1"/>
          </p:cNvSpPr>
          <p:nvPr>
            <p:ph idx="1"/>
          </p:nvPr>
        </p:nvSpPr>
        <p:spPr/>
        <p:txBody>
          <a:bodyPr/>
          <a:lstStyle/>
          <a:p>
            <a:r>
              <a:rPr lang="en-US" dirty="0"/>
              <a:t>This entropy calculation is more rigid and computation exhausting. </a:t>
            </a:r>
          </a:p>
          <a:p>
            <a:r>
              <a:rPr lang="en-US" dirty="0"/>
              <a:t>It takes the unique value and its counts and calculate the sum(-p*log(p)) where p = count/sum(count)</a:t>
            </a:r>
          </a:p>
          <a:p>
            <a:endParaRPr lang="en-US" dirty="0"/>
          </a:p>
        </p:txBody>
      </p:sp>
    </p:spTree>
    <p:extLst>
      <p:ext uri="{BB962C8B-B14F-4D97-AF65-F5344CB8AC3E}">
        <p14:creationId xmlns:p14="http://schemas.microsoft.com/office/powerpoint/2010/main" val="4087672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3A1C-BA8F-2C4F-89B4-F33422CBBF19}"/>
              </a:ext>
            </a:extLst>
          </p:cNvPr>
          <p:cNvSpPr>
            <a:spLocks noGrp="1"/>
          </p:cNvSpPr>
          <p:nvPr>
            <p:ph type="title"/>
          </p:nvPr>
        </p:nvSpPr>
        <p:spPr/>
        <p:txBody>
          <a:bodyPr/>
          <a:lstStyle/>
          <a:p>
            <a:r>
              <a:rPr lang="en-US" dirty="0"/>
              <a:t>Entropy Result</a:t>
            </a:r>
          </a:p>
        </p:txBody>
      </p:sp>
      <p:sp>
        <p:nvSpPr>
          <p:cNvPr id="3" name="Content Placeholder 2">
            <a:extLst>
              <a:ext uri="{FF2B5EF4-FFF2-40B4-BE49-F238E27FC236}">
                <a16:creationId xmlns:a16="http://schemas.microsoft.com/office/drawing/2014/main" id="{3C3CD7F5-1CC5-4043-BD5C-D3D2C5245AA1}"/>
              </a:ext>
            </a:extLst>
          </p:cNvPr>
          <p:cNvSpPr>
            <a:spLocks noGrp="1"/>
          </p:cNvSpPr>
          <p:nvPr>
            <p:ph idx="1"/>
          </p:nvPr>
        </p:nvSpPr>
        <p:spPr>
          <a:xfrm>
            <a:off x="1371600" y="1388110"/>
            <a:ext cx="4246880" cy="4531360"/>
          </a:xfrm>
        </p:spPr>
        <p:txBody>
          <a:bodyPr>
            <a:normAutofit fontScale="77500" lnSpcReduction="20000"/>
          </a:bodyPr>
          <a:lstStyle/>
          <a:p>
            <a:r>
              <a:rPr lang="en-US" dirty="0"/>
              <a:t>I run the entropy calculation for all indicators on the RUT stock. The result is the following:</a:t>
            </a:r>
          </a:p>
          <a:p>
            <a:r>
              <a:rPr lang="en-US" dirty="0"/>
              <a:t>All three entropies give us different results and they do not necessarily align with what we saw in model part.</a:t>
            </a:r>
          </a:p>
          <a:p>
            <a:r>
              <a:rPr lang="en-US" dirty="0"/>
              <a:t>PR_INT_0 was a significant feature in our modelling, which has a high timothy and </a:t>
            </a:r>
            <a:r>
              <a:rPr lang="en-US" dirty="0" err="1"/>
              <a:t>Antropy</a:t>
            </a:r>
            <a:r>
              <a:rPr lang="en-US" dirty="0"/>
              <a:t> value, which is good.</a:t>
            </a:r>
          </a:p>
          <a:p>
            <a:r>
              <a:rPr lang="en-US" dirty="0"/>
              <a:t>However, for the second and third place, ENT2_10(Timothy), RSI_25_ta(</a:t>
            </a:r>
            <a:r>
              <a:rPr lang="en-US" dirty="0" err="1"/>
              <a:t>Antropy</a:t>
            </a:r>
            <a:r>
              <a:rPr lang="en-US" dirty="0"/>
              <a:t>), they did not perform well in modelling part.</a:t>
            </a:r>
          </a:p>
          <a:p>
            <a:r>
              <a:rPr lang="en-US" dirty="0"/>
              <a:t>For the structural calculation, RSI_25/20_ta was also quite insignificant in our modelling part.</a:t>
            </a:r>
          </a:p>
          <a:p>
            <a:r>
              <a:rPr lang="en-US" dirty="0"/>
              <a:t>FT_RSI, CMMA and MACD were quite significant in our modelling part, but the does not produce a high entropy value in this case.</a:t>
            </a:r>
          </a:p>
        </p:txBody>
      </p:sp>
      <p:pic>
        <p:nvPicPr>
          <p:cNvPr id="5" name="Picture 4">
            <a:extLst>
              <a:ext uri="{FF2B5EF4-FFF2-40B4-BE49-F238E27FC236}">
                <a16:creationId xmlns:a16="http://schemas.microsoft.com/office/drawing/2014/main" id="{182E132E-8366-F640-8EF8-E9B1D7FD1A3A}"/>
              </a:ext>
            </a:extLst>
          </p:cNvPr>
          <p:cNvPicPr>
            <a:picLocks noChangeAspect="1"/>
          </p:cNvPicPr>
          <p:nvPr/>
        </p:nvPicPr>
        <p:blipFill>
          <a:blip r:embed="rId2"/>
          <a:stretch>
            <a:fillRect/>
          </a:stretch>
        </p:blipFill>
        <p:spPr>
          <a:xfrm>
            <a:off x="5618480" y="1428750"/>
            <a:ext cx="6095046" cy="4041140"/>
          </a:xfrm>
          <a:prstGeom prst="rect">
            <a:avLst/>
          </a:prstGeom>
        </p:spPr>
      </p:pic>
    </p:spTree>
    <p:extLst>
      <p:ext uri="{BB962C8B-B14F-4D97-AF65-F5344CB8AC3E}">
        <p14:creationId xmlns:p14="http://schemas.microsoft.com/office/powerpoint/2010/main" val="849113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1AAF-B7FA-0141-8949-ADF8B099BFA4}"/>
              </a:ext>
            </a:extLst>
          </p:cNvPr>
          <p:cNvSpPr>
            <a:spLocks noGrp="1"/>
          </p:cNvSpPr>
          <p:nvPr>
            <p:ph type="title"/>
          </p:nvPr>
        </p:nvSpPr>
        <p:spPr/>
        <p:txBody>
          <a:bodyPr/>
          <a:lstStyle/>
          <a:p>
            <a:r>
              <a:rPr lang="en-US" dirty="0"/>
              <a:t>Entropy Analysis</a:t>
            </a:r>
          </a:p>
        </p:txBody>
      </p:sp>
      <p:sp>
        <p:nvSpPr>
          <p:cNvPr id="3" name="Content Placeholder 2">
            <a:extLst>
              <a:ext uri="{FF2B5EF4-FFF2-40B4-BE49-F238E27FC236}">
                <a16:creationId xmlns:a16="http://schemas.microsoft.com/office/drawing/2014/main" id="{031F31CB-61CD-A443-94F0-3BBA9308F57E}"/>
              </a:ext>
            </a:extLst>
          </p:cNvPr>
          <p:cNvSpPr>
            <a:spLocks noGrp="1"/>
          </p:cNvSpPr>
          <p:nvPr>
            <p:ph idx="1"/>
          </p:nvPr>
        </p:nvSpPr>
        <p:spPr>
          <a:xfrm>
            <a:off x="1371600" y="2171700"/>
            <a:ext cx="9601200" cy="3695700"/>
          </a:xfrm>
        </p:spPr>
        <p:txBody>
          <a:bodyPr/>
          <a:lstStyle/>
          <a:p>
            <a:r>
              <a:rPr lang="en-US" dirty="0"/>
              <a:t>Some of the indicators with high entropy value does not perform well in the modelling part. It does not mean that the entropy is incorrect or the indicators are useless. It means we need to find a better model for those indicators so they can be better utilized.</a:t>
            </a:r>
          </a:p>
          <a:p>
            <a:r>
              <a:rPr lang="en-US" dirty="0"/>
              <a:t>For those high entropy valued indicators, they may have more outliers/ wider distribution( larger variance), then a more tail-highlighted model could be used to emphasize the indicators.</a:t>
            </a:r>
          </a:p>
          <a:p>
            <a:endParaRPr lang="en-US" dirty="0"/>
          </a:p>
        </p:txBody>
      </p:sp>
    </p:spTree>
    <p:extLst>
      <p:ext uri="{BB962C8B-B14F-4D97-AF65-F5344CB8AC3E}">
        <p14:creationId xmlns:p14="http://schemas.microsoft.com/office/powerpoint/2010/main" val="36696287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904-6B17-4942-A6F6-8D430E4C9F49}"/>
              </a:ext>
            </a:extLst>
          </p:cNvPr>
          <p:cNvSpPr>
            <a:spLocks noGrp="1"/>
          </p:cNvSpPr>
          <p:nvPr>
            <p:ph type="title"/>
          </p:nvPr>
        </p:nvSpPr>
        <p:spPr/>
        <p:txBody>
          <a:bodyPr/>
          <a:lstStyle/>
          <a:p>
            <a:r>
              <a:rPr lang="en-US" dirty="0"/>
              <a:t>Entropy Limitation</a:t>
            </a:r>
          </a:p>
        </p:txBody>
      </p:sp>
      <p:sp>
        <p:nvSpPr>
          <p:cNvPr id="3" name="Content Placeholder 2">
            <a:extLst>
              <a:ext uri="{FF2B5EF4-FFF2-40B4-BE49-F238E27FC236}">
                <a16:creationId xmlns:a16="http://schemas.microsoft.com/office/drawing/2014/main" id="{23B92AEB-013C-6E4E-B189-33BA89E417BF}"/>
              </a:ext>
            </a:extLst>
          </p:cNvPr>
          <p:cNvSpPr>
            <a:spLocks noGrp="1"/>
          </p:cNvSpPr>
          <p:nvPr>
            <p:ph idx="1"/>
          </p:nvPr>
        </p:nvSpPr>
        <p:spPr/>
        <p:txBody>
          <a:bodyPr/>
          <a:lstStyle/>
          <a:p>
            <a:r>
              <a:rPr lang="en-US" dirty="0"/>
              <a:t>Given that there’s a lot of ways of entropy calculation, it’s hard to find the best way.</a:t>
            </a:r>
          </a:p>
          <a:p>
            <a:r>
              <a:rPr lang="en-US" dirty="0"/>
              <a:t>Even for one method, using different binning method, the result may differ.</a:t>
            </a:r>
          </a:p>
          <a:p>
            <a:r>
              <a:rPr lang="en-US" dirty="0"/>
              <a:t>More time are required to dig into the data and select the optimal entropy calculation for each dataset.</a:t>
            </a:r>
          </a:p>
          <a:p>
            <a:endParaRPr lang="en-US" dirty="0"/>
          </a:p>
          <a:p>
            <a:endParaRPr lang="en-US" dirty="0"/>
          </a:p>
        </p:txBody>
      </p:sp>
    </p:spTree>
    <p:extLst>
      <p:ext uri="{BB962C8B-B14F-4D97-AF65-F5344CB8AC3E}">
        <p14:creationId xmlns:p14="http://schemas.microsoft.com/office/powerpoint/2010/main" val="1419361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7BFC-F41E-534F-86B9-A7000B8244A0}"/>
              </a:ext>
            </a:extLst>
          </p:cNvPr>
          <p:cNvSpPr>
            <a:spLocks noGrp="1"/>
          </p:cNvSpPr>
          <p:nvPr>
            <p:ph type="title"/>
          </p:nvPr>
        </p:nvSpPr>
        <p:spPr/>
        <p:txBody>
          <a:bodyPr/>
          <a:lstStyle/>
          <a:p>
            <a:pPr algn="ctr"/>
            <a:r>
              <a:rPr lang="en-US" dirty="0"/>
              <a:t>Future</a:t>
            </a:r>
            <a:br>
              <a:rPr lang="en-US" dirty="0"/>
            </a:br>
            <a:r>
              <a:rPr lang="en-US" dirty="0"/>
              <a:t>Work</a:t>
            </a:r>
          </a:p>
        </p:txBody>
      </p:sp>
    </p:spTree>
    <p:extLst>
      <p:ext uri="{BB962C8B-B14F-4D97-AF65-F5344CB8AC3E}">
        <p14:creationId xmlns:p14="http://schemas.microsoft.com/office/powerpoint/2010/main" val="245403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7F70-D1BA-3640-9160-2C6B940B3C27}"/>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F8F3A773-4991-D947-BEFF-E0431D592BD2}"/>
              </a:ext>
            </a:extLst>
          </p:cNvPr>
          <p:cNvSpPr>
            <a:spLocks noGrp="1"/>
          </p:cNvSpPr>
          <p:nvPr>
            <p:ph idx="1"/>
          </p:nvPr>
        </p:nvSpPr>
        <p:spPr/>
        <p:txBody>
          <a:bodyPr>
            <a:normAutofit fontScale="92500" lnSpcReduction="10000"/>
          </a:bodyPr>
          <a:lstStyle/>
          <a:p>
            <a:r>
              <a:rPr lang="en-CA" dirty="0"/>
              <a:t>The data used is from scraped from yahoo finance using </a:t>
            </a:r>
            <a:r>
              <a:rPr lang="en-CA" dirty="0" err="1"/>
              <a:t>yfiance</a:t>
            </a:r>
            <a:r>
              <a:rPr lang="en-CA" dirty="0"/>
              <a:t> API</a:t>
            </a:r>
          </a:p>
          <a:p>
            <a:r>
              <a:rPr lang="en-CA" dirty="0"/>
              <a:t>The stocks used with their tickers are the following:</a:t>
            </a:r>
          </a:p>
          <a:p>
            <a:pPr lvl="1"/>
            <a:r>
              <a:rPr lang="en-CA" dirty="0"/>
              <a:t>"^OEX","^NDX","^RUT","^DJI", ## index</a:t>
            </a:r>
          </a:p>
          <a:p>
            <a:pPr lvl="1"/>
            <a:r>
              <a:rPr lang="en-CA" dirty="0"/>
              <a:t>"TSLA","NKE","AMZN","WMT","JPM","GS","BA","CAT","IBM","MSFT","TLT", ## popular ones</a:t>
            </a:r>
          </a:p>
          <a:p>
            <a:pPr lvl="1"/>
            <a:r>
              <a:rPr lang="en-CA" dirty="0"/>
              <a:t>"BAC","KO","AAPL","DIS","SBUX” ## some stable stocks noted from the page </a:t>
            </a:r>
          </a:p>
          <a:p>
            <a:pPr lvl="2"/>
            <a:r>
              <a:rPr lang="en-CA" dirty="0">
                <a:hlinkClick r:id="rId2"/>
              </a:rPr>
              <a:t>https://www.fool.com/investing/stock-market/types-of-stocks/safe-stocks</a:t>
            </a:r>
            <a:endParaRPr lang="en-CA" dirty="0"/>
          </a:p>
          <a:p>
            <a:r>
              <a:rPr lang="en-CA" dirty="0"/>
              <a:t>The signals used in the programs are from</a:t>
            </a:r>
          </a:p>
          <a:p>
            <a:pPr lvl="1"/>
            <a:r>
              <a:rPr lang="en-CA" dirty="0"/>
              <a:t>Timothy Master program single program for 16 different indicators</a:t>
            </a:r>
          </a:p>
          <a:p>
            <a:pPr lvl="1"/>
            <a:r>
              <a:rPr lang="en-CA" dirty="0"/>
              <a:t> Talib package in python for 2 RSI indicators</a:t>
            </a:r>
          </a:p>
          <a:p>
            <a:pPr lvl="1"/>
            <a:endParaRPr lang="en-CA" dirty="0"/>
          </a:p>
          <a:p>
            <a:endParaRPr lang="en-CA" dirty="0"/>
          </a:p>
        </p:txBody>
      </p:sp>
    </p:spTree>
    <p:extLst>
      <p:ext uri="{BB962C8B-B14F-4D97-AF65-F5344CB8AC3E}">
        <p14:creationId xmlns:p14="http://schemas.microsoft.com/office/powerpoint/2010/main" val="2568761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2912-39DF-2D42-85BD-EB434882088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9B142B66-1C3E-2747-9C7B-E08472E30553}"/>
              </a:ext>
            </a:extLst>
          </p:cNvPr>
          <p:cNvSpPr>
            <a:spLocks noGrp="1"/>
          </p:cNvSpPr>
          <p:nvPr>
            <p:ph idx="1"/>
          </p:nvPr>
        </p:nvSpPr>
        <p:spPr>
          <a:xfrm>
            <a:off x="1371600" y="1452880"/>
            <a:ext cx="9601200" cy="4414520"/>
          </a:xfrm>
        </p:spPr>
        <p:txBody>
          <a:bodyPr/>
          <a:lstStyle/>
          <a:p>
            <a:r>
              <a:rPr lang="en-US" dirty="0"/>
              <a:t>Due to my sickness in the December, I did not have enough time to run and re-run the model multiple times given that each training takes almost a day to finish.</a:t>
            </a:r>
          </a:p>
          <a:p>
            <a:r>
              <a:rPr lang="en-US" dirty="0"/>
              <a:t>There are a few modifications that we can use to improve the project.</a:t>
            </a:r>
          </a:p>
          <a:p>
            <a:pPr lvl="1"/>
            <a:r>
              <a:rPr lang="en-US" dirty="0"/>
              <a:t>Better separate training-validation-testing dataset. It was quite unfortunate that I did not have chance to figure out a good way of splitting training-testing dataset. If a </a:t>
            </a:r>
            <a:r>
              <a:rPr lang="en-US" dirty="0" err="1"/>
              <a:t>sharpe</a:t>
            </a:r>
            <a:r>
              <a:rPr lang="en-US" dirty="0"/>
              <a:t> ratio can be calculated on testing data, it would be a better measure than what we currently have.</a:t>
            </a:r>
          </a:p>
          <a:p>
            <a:pPr lvl="1"/>
            <a:r>
              <a:rPr lang="en-US" dirty="0"/>
              <a:t>A more complete region of parameter space should be defined for tuning the models, especially for gradient boosting machine and random forest.</a:t>
            </a:r>
          </a:p>
          <a:p>
            <a:pPr lvl="1"/>
            <a:r>
              <a:rPr lang="en-US" dirty="0"/>
              <a:t>More powerful models should be considered, like light GBM, extreme GBM or Neural Network.</a:t>
            </a:r>
          </a:p>
        </p:txBody>
      </p:sp>
    </p:spTree>
    <p:extLst>
      <p:ext uri="{BB962C8B-B14F-4D97-AF65-F5344CB8AC3E}">
        <p14:creationId xmlns:p14="http://schemas.microsoft.com/office/powerpoint/2010/main" val="3941915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51BE-E8FC-8B45-BEC5-F34B4EAA4B53}"/>
              </a:ext>
            </a:extLst>
          </p:cNvPr>
          <p:cNvSpPr>
            <a:spLocks noGrp="1"/>
          </p:cNvSpPr>
          <p:nvPr>
            <p:ph type="title"/>
          </p:nvPr>
        </p:nvSpPr>
        <p:spPr/>
        <p:txBody>
          <a:bodyPr/>
          <a:lstStyle/>
          <a:p>
            <a:r>
              <a:rPr lang="en-US" dirty="0"/>
              <a:t>Future Work </a:t>
            </a:r>
            <a:br>
              <a:rPr lang="en-US" dirty="0"/>
            </a:br>
            <a:r>
              <a:rPr lang="en-US" dirty="0"/>
              <a:t>Data and Indicators</a:t>
            </a:r>
          </a:p>
        </p:txBody>
      </p:sp>
      <p:sp>
        <p:nvSpPr>
          <p:cNvPr id="3" name="Content Placeholder 2">
            <a:extLst>
              <a:ext uri="{FF2B5EF4-FFF2-40B4-BE49-F238E27FC236}">
                <a16:creationId xmlns:a16="http://schemas.microsoft.com/office/drawing/2014/main" id="{54E87B9B-7559-1740-AD1F-82CE468ADED2}"/>
              </a:ext>
            </a:extLst>
          </p:cNvPr>
          <p:cNvSpPr>
            <a:spLocks noGrp="1"/>
          </p:cNvSpPr>
          <p:nvPr>
            <p:ph idx="1"/>
          </p:nvPr>
        </p:nvSpPr>
        <p:spPr/>
        <p:txBody>
          <a:bodyPr/>
          <a:lstStyle/>
          <a:p>
            <a:r>
              <a:rPr lang="en-US" dirty="0"/>
              <a:t>The project only focus on the single indicator, but there are more indicators in Timothy Project that we can use, such as paired signals or </a:t>
            </a:r>
            <a:r>
              <a:rPr lang="en-US" dirty="0" err="1"/>
              <a:t>mult</a:t>
            </a:r>
            <a:r>
              <a:rPr lang="en-US" dirty="0"/>
              <a:t>-signals(namely signal for the market). We can use such signals to enrich our dataset and compare the effect of each indicators.</a:t>
            </a:r>
          </a:p>
          <a:p>
            <a:r>
              <a:rPr lang="en-US" dirty="0"/>
              <a:t>The other way of generating mode indicators, is by adding, subtracting stocks, and apply the single indicator on those sum/diff data. The result of that can be used for a paired trading algorithm.</a:t>
            </a:r>
          </a:p>
          <a:p>
            <a:r>
              <a:rPr lang="en-US" dirty="0"/>
              <a:t>The indicators used in the project are limited, and we can try more different parameters for indicators with different lookback windows and </a:t>
            </a:r>
            <a:r>
              <a:rPr lang="en-US"/>
              <a:t>different options.</a:t>
            </a:r>
            <a:endParaRPr lang="en-US" dirty="0"/>
          </a:p>
        </p:txBody>
      </p:sp>
    </p:spTree>
    <p:extLst>
      <p:ext uri="{BB962C8B-B14F-4D97-AF65-F5344CB8AC3E}">
        <p14:creationId xmlns:p14="http://schemas.microsoft.com/office/powerpoint/2010/main" val="37574257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4327-2B01-9342-9D3A-A8E29324D4E0}"/>
              </a:ext>
            </a:extLst>
          </p:cNvPr>
          <p:cNvSpPr>
            <a:spLocks noGrp="1"/>
          </p:cNvSpPr>
          <p:nvPr>
            <p:ph type="title"/>
          </p:nvPr>
        </p:nvSpPr>
        <p:spPr/>
        <p:txBody>
          <a:bodyPr/>
          <a:lstStyle/>
          <a:p>
            <a:r>
              <a:rPr lang="en-US" dirty="0"/>
              <a:t>Future Work </a:t>
            </a:r>
            <a:br>
              <a:rPr lang="en-US" dirty="0"/>
            </a:br>
            <a:r>
              <a:rPr lang="en-US" dirty="0"/>
              <a:t>Preprocessing and Modelling</a:t>
            </a:r>
          </a:p>
        </p:txBody>
      </p:sp>
      <p:sp>
        <p:nvSpPr>
          <p:cNvPr id="3" name="Content Placeholder 2">
            <a:extLst>
              <a:ext uri="{FF2B5EF4-FFF2-40B4-BE49-F238E27FC236}">
                <a16:creationId xmlns:a16="http://schemas.microsoft.com/office/drawing/2014/main" id="{D162328D-D6F8-EC46-BA30-7D6755190BED}"/>
              </a:ext>
            </a:extLst>
          </p:cNvPr>
          <p:cNvSpPr>
            <a:spLocks noGrp="1"/>
          </p:cNvSpPr>
          <p:nvPr>
            <p:ph idx="1"/>
          </p:nvPr>
        </p:nvSpPr>
        <p:spPr/>
        <p:txBody>
          <a:bodyPr/>
          <a:lstStyle/>
          <a:p>
            <a:r>
              <a:rPr lang="en-US" dirty="0"/>
              <a:t>Other than applying more high-end models, we can include more preprocessing techniques, like trying to apply PCA on the data to shrink the size and reduce the training time.</a:t>
            </a:r>
          </a:p>
          <a:p>
            <a:r>
              <a:rPr lang="en-US" dirty="0"/>
              <a:t>A longer / shorter periods can be used to increase data/ reduce training time. </a:t>
            </a:r>
          </a:p>
          <a:p>
            <a:r>
              <a:rPr lang="en-US" dirty="0"/>
              <a:t>Multiple single indicators can be considered at the same time. By analyzing the correlation, we can properly train the models with more data.</a:t>
            </a:r>
          </a:p>
        </p:txBody>
      </p:sp>
    </p:spTree>
    <p:extLst>
      <p:ext uri="{BB962C8B-B14F-4D97-AF65-F5344CB8AC3E}">
        <p14:creationId xmlns:p14="http://schemas.microsoft.com/office/powerpoint/2010/main" val="3118473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BD1B-A0FE-004E-BAA9-045A895B0DE5}"/>
              </a:ext>
            </a:extLst>
          </p:cNvPr>
          <p:cNvSpPr>
            <a:spLocks noGrp="1"/>
          </p:cNvSpPr>
          <p:nvPr>
            <p:ph type="title"/>
          </p:nvPr>
        </p:nvSpPr>
        <p:spPr/>
        <p:txBody>
          <a:bodyPr/>
          <a:lstStyle/>
          <a:p>
            <a:r>
              <a:rPr lang="en-US" dirty="0"/>
              <a:t>Future Work</a:t>
            </a:r>
            <a:br>
              <a:rPr lang="en-US" dirty="0"/>
            </a:br>
            <a:r>
              <a:rPr lang="en-US" dirty="0"/>
              <a:t>Post-processing</a:t>
            </a:r>
          </a:p>
        </p:txBody>
      </p:sp>
      <p:sp>
        <p:nvSpPr>
          <p:cNvPr id="3" name="Content Placeholder 2">
            <a:extLst>
              <a:ext uri="{FF2B5EF4-FFF2-40B4-BE49-F238E27FC236}">
                <a16:creationId xmlns:a16="http://schemas.microsoft.com/office/drawing/2014/main" id="{87B8B3B2-7813-A643-84B1-A959267BD834}"/>
              </a:ext>
            </a:extLst>
          </p:cNvPr>
          <p:cNvSpPr>
            <a:spLocks noGrp="1"/>
          </p:cNvSpPr>
          <p:nvPr>
            <p:ph idx="1"/>
          </p:nvPr>
        </p:nvSpPr>
        <p:spPr/>
        <p:txBody>
          <a:bodyPr/>
          <a:lstStyle/>
          <a:p>
            <a:r>
              <a:rPr lang="en-US" dirty="0"/>
              <a:t>Entropy analysis should be considered more carefully. Given that we see different calculation of entropy outputs different results, and the binning of entropy largely impact the result of entropy value for indicators. How to use those entropy values should be better considered. A different model can be selected to cater for those insignificant indicators with high entropy values.</a:t>
            </a:r>
          </a:p>
          <a:p>
            <a:r>
              <a:rPr lang="en-US" dirty="0"/>
              <a:t>Rather than training lots models and calculate the counts over the comparison, a better method can be developed to compare two models side by side and calculate the difference of evaluation metrics. That is the better way to find the best model so we can apply for the actual finance data.</a:t>
            </a:r>
          </a:p>
          <a:p>
            <a:r>
              <a:rPr lang="en-US" dirty="0"/>
              <a:t>LIME can be used to detect single observation, and that can help us better explain the impact our indicators bring. </a:t>
            </a:r>
          </a:p>
        </p:txBody>
      </p:sp>
    </p:spTree>
    <p:extLst>
      <p:ext uri="{BB962C8B-B14F-4D97-AF65-F5344CB8AC3E}">
        <p14:creationId xmlns:p14="http://schemas.microsoft.com/office/powerpoint/2010/main" val="678355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7BFC-F41E-534F-86B9-A7000B8244A0}"/>
              </a:ext>
            </a:extLst>
          </p:cNvPr>
          <p:cNvSpPr>
            <a:spLocks noGrp="1"/>
          </p:cNvSpPr>
          <p:nvPr>
            <p:ph type="title"/>
          </p:nvPr>
        </p:nvSpPr>
        <p:spPr/>
        <p:txBody>
          <a:bodyPr/>
          <a:lstStyle/>
          <a:p>
            <a:pPr algn="ctr"/>
            <a:r>
              <a:rPr lang="en-US" dirty="0"/>
              <a:t>Reference</a:t>
            </a:r>
          </a:p>
        </p:txBody>
      </p:sp>
    </p:spTree>
    <p:extLst>
      <p:ext uri="{BB962C8B-B14F-4D97-AF65-F5344CB8AC3E}">
        <p14:creationId xmlns:p14="http://schemas.microsoft.com/office/powerpoint/2010/main" val="16122814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C255-C4CB-2B4B-9634-C1AFBD401150}"/>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5EFCEE2-31F3-D542-A0ED-60D9B0C945A2}"/>
              </a:ext>
            </a:extLst>
          </p:cNvPr>
          <p:cNvSpPr>
            <a:spLocks noGrp="1"/>
          </p:cNvSpPr>
          <p:nvPr>
            <p:ph idx="1"/>
          </p:nvPr>
        </p:nvSpPr>
        <p:spPr>
          <a:xfrm>
            <a:off x="1371600" y="1381760"/>
            <a:ext cx="9601200" cy="4485640"/>
          </a:xfrm>
        </p:spPr>
        <p:txBody>
          <a:bodyPr>
            <a:normAutofit fontScale="92500" lnSpcReduction="20000"/>
          </a:bodyPr>
          <a:lstStyle/>
          <a:p>
            <a:r>
              <a:rPr lang="en-US" dirty="0"/>
              <a:t>Timothy Master: </a:t>
            </a:r>
            <a:r>
              <a:rPr lang="en-US" dirty="0">
                <a:hlinkClick r:id="rId2"/>
              </a:rPr>
              <a:t>http://www.timothymasters.info/</a:t>
            </a:r>
            <a:endParaRPr lang="en-US" dirty="0"/>
          </a:p>
          <a:p>
            <a:r>
              <a:rPr lang="en-US" dirty="0"/>
              <a:t>Talib: </a:t>
            </a:r>
            <a:r>
              <a:rPr lang="en-US" dirty="0">
                <a:hlinkClick r:id="rId3"/>
              </a:rPr>
              <a:t>https://mrjbq7.github.io/ta-lib/index.html</a:t>
            </a:r>
            <a:endParaRPr lang="en-US" dirty="0"/>
          </a:p>
          <a:p>
            <a:r>
              <a:rPr lang="en-US" dirty="0"/>
              <a:t>SHAP: </a:t>
            </a:r>
            <a:r>
              <a:rPr lang="en-US" dirty="0">
                <a:hlinkClick r:id="rId4"/>
              </a:rPr>
              <a:t>https://shap.readthedocs.io/en/latest/</a:t>
            </a:r>
            <a:endParaRPr lang="en-US" dirty="0"/>
          </a:p>
          <a:p>
            <a:r>
              <a:rPr lang="en-US" dirty="0"/>
              <a:t>Entropy Paper: </a:t>
            </a:r>
            <a:r>
              <a:rPr lang="en-US" dirty="0">
                <a:hlinkClick r:id="rId5"/>
              </a:rPr>
              <a:t>https://www.mdpi.com/1099-4300/23/5/568/htm</a:t>
            </a:r>
            <a:endParaRPr lang="en-US" dirty="0"/>
          </a:p>
          <a:p>
            <a:r>
              <a:rPr lang="en-US" dirty="0"/>
              <a:t>Entropy Blog: </a:t>
            </a:r>
            <a:r>
              <a:rPr lang="en-US" dirty="0">
                <a:hlinkClick r:id="rId6"/>
              </a:rPr>
              <a:t>https://www.analyticsvidhya.com/blog/2020/11/entropy-a-key-concept-for-all-data-science-beginners/#:~:text=The%20entropy%20measures%20the%20%E2%80%9Camount,value%20of%20the%20variable%20holds</a:t>
            </a:r>
            <a:r>
              <a:rPr lang="en-US" dirty="0"/>
              <a:t>.</a:t>
            </a:r>
          </a:p>
          <a:p>
            <a:r>
              <a:rPr lang="en-US" dirty="0" err="1"/>
              <a:t>AntroPy</a:t>
            </a:r>
            <a:r>
              <a:rPr lang="en-US" dirty="0"/>
              <a:t>: </a:t>
            </a:r>
            <a:r>
              <a:rPr lang="en-US" dirty="0">
                <a:hlinkClick r:id="rId7"/>
              </a:rPr>
              <a:t>https://raphaelvallat.com/antropy/build/html/index.html</a:t>
            </a:r>
            <a:endParaRPr lang="en-US" dirty="0"/>
          </a:p>
          <a:p>
            <a:r>
              <a:rPr lang="en-US" dirty="0"/>
              <a:t>Structural Entropy: </a:t>
            </a:r>
            <a:r>
              <a:rPr lang="en-US" dirty="0">
                <a:hlinkClick r:id="rId8"/>
              </a:rPr>
              <a:t>https://github.com/cerlymarco/MEDIUM_NoteBook/blob/master/Structural_Entropy/Structural_Entropy.ipynb</a:t>
            </a:r>
            <a:endParaRPr lang="en-US" dirty="0"/>
          </a:p>
          <a:p>
            <a:r>
              <a:rPr lang="en-US" dirty="0"/>
              <a:t>Stock Selection: </a:t>
            </a:r>
            <a:r>
              <a:rPr lang="en-CA" dirty="0">
                <a:hlinkClick r:id="rId9"/>
              </a:rPr>
              <a:t>https://www.fool.com/investing/stock-market/types-of-stocks/safe-stocks</a:t>
            </a:r>
            <a:endParaRPr lang="en-CA" dirty="0"/>
          </a:p>
          <a:p>
            <a:endParaRPr lang="en-CA" dirty="0"/>
          </a:p>
          <a:p>
            <a:endParaRPr lang="en-US" dirty="0"/>
          </a:p>
          <a:p>
            <a:endParaRPr lang="en-US" dirty="0"/>
          </a:p>
        </p:txBody>
      </p:sp>
    </p:spTree>
    <p:extLst>
      <p:ext uri="{BB962C8B-B14F-4D97-AF65-F5344CB8AC3E}">
        <p14:creationId xmlns:p14="http://schemas.microsoft.com/office/powerpoint/2010/main" val="110450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7CF8E-E362-734D-AF54-97E4C4F606CC}"/>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E5EB99EA-B0F8-E848-A8E5-16755573C959}"/>
              </a:ext>
            </a:extLst>
          </p:cNvPr>
          <p:cNvSpPr>
            <a:spLocks noGrp="1"/>
          </p:cNvSpPr>
          <p:nvPr>
            <p:ph idx="1"/>
          </p:nvPr>
        </p:nvSpPr>
        <p:spPr/>
        <p:txBody>
          <a:bodyPr>
            <a:normAutofit fontScale="92500" lnSpcReduction="10000"/>
          </a:bodyPr>
          <a:lstStyle/>
          <a:p>
            <a:r>
              <a:rPr lang="en-CA" dirty="0"/>
              <a:t>The historical data received from yahoo finance are daily from Jan 2010 to Jan 2022.</a:t>
            </a:r>
          </a:p>
          <a:p>
            <a:r>
              <a:rPr lang="en-CA" dirty="0"/>
              <a:t>The target in the model is a simple percentage return.</a:t>
            </a:r>
          </a:p>
          <a:p>
            <a:r>
              <a:rPr lang="en-CA" dirty="0"/>
              <a:t>The independent data are past 30 day percentage return.</a:t>
            </a:r>
          </a:p>
          <a:p>
            <a:r>
              <a:rPr lang="en-CA" dirty="0"/>
              <a:t>The reason we used such simple model is because we hope to focus on the effect of the indicators.</a:t>
            </a:r>
          </a:p>
          <a:p>
            <a:r>
              <a:rPr lang="en-CA" dirty="0"/>
              <a:t>All the data are stored in ./data/*</a:t>
            </a:r>
          </a:p>
          <a:p>
            <a:pPr lvl="1"/>
            <a:r>
              <a:rPr lang="en-CA" dirty="0"/>
              <a:t>All files are named as &lt;ticker&gt;.txt for raw data, &lt;ticker&gt;_</a:t>
            </a:r>
            <a:r>
              <a:rPr lang="en-CA" dirty="0" err="1"/>
              <a:t>signal.txt</a:t>
            </a:r>
            <a:r>
              <a:rPr lang="en-CA" dirty="0"/>
              <a:t> for indicators and &lt;ticker&gt;_</a:t>
            </a:r>
            <a:r>
              <a:rPr lang="en-CA" dirty="0" err="1"/>
              <a:t>full.txt</a:t>
            </a:r>
            <a:r>
              <a:rPr lang="en-CA" dirty="0"/>
              <a:t> for a joined version of previous 2 files</a:t>
            </a:r>
          </a:p>
          <a:p>
            <a:pPr marL="0" indent="0">
              <a:buNone/>
            </a:pPr>
            <a:br>
              <a:rPr lang="en-CA" dirty="0"/>
            </a:br>
            <a:endParaRPr lang="en-US" dirty="0"/>
          </a:p>
          <a:p>
            <a:endParaRPr lang="en-US" dirty="0"/>
          </a:p>
        </p:txBody>
      </p:sp>
    </p:spTree>
    <p:extLst>
      <p:ext uri="{BB962C8B-B14F-4D97-AF65-F5344CB8AC3E}">
        <p14:creationId xmlns:p14="http://schemas.microsoft.com/office/powerpoint/2010/main" val="1127304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11D2-59B3-7B4E-87F0-454212E02681}"/>
              </a:ext>
            </a:extLst>
          </p:cNvPr>
          <p:cNvSpPr>
            <a:spLocks noGrp="1"/>
          </p:cNvSpPr>
          <p:nvPr>
            <p:ph type="title"/>
          </p:nvPr>
        </p:nvSpPr>
        <p:spPr/>
        <p:txBody>
          <a:bodyPr/>
          <a:lstStyle/>
          <a:p>
            <a:r>
              <a:rPr lang="en-US" dirty="0"/>
              <a:t>Indicators</a:t>
            </a:r>
          </a:p>
        </p:txBody>
      </p:sp>
      <p:sp>
        <p:nvSpPr>
          <p:cNvPr id="3" name="Content Placeholder 2">
            <a:extLst>
              <a:ext uri="{FF2B5EF4-FFF2-40B4-BE49-F238E27FC236}">
                <a16:creationId xmlns:a16="http://schemas.microsoft.com/office/drawing/2014/main" id="{28D00E96-E994-E84F-A82B-C92FFF2A935D}"/>
              </a:ext>
            </a:extLst>
          </p:cNvPr>
          <p:cNvSpPr>
            <a:spLocks noGrp="1"/>
          </p:cNvSpPr>
          <p:nvPr>
            <p:ph idx="1"/>
          </p:nvPr>
        </p:nvSpPr>
        <p:spPr/>
        <p:txBody>
          <a:bodyPr/>
          <a:lstStyle/>
          <a:p>
            <a:r>
              <a:rPr lang="en-US" dirty="0"/>
              <a:t>As stated in the </a:t>
            </a:r>
            <a:r>
              <a:rPr lang="en-US" dirty="0" err="1"/>
              <a:t>VS.txt</a:t>
            </a:r>
            <a:r>
              <a:rPr lang="en-US" dirty="0"/>
              <a:t> file, we include the following indicators:</a:t>
            </a:r>
          </a:p>
          <a:p>
            <a:pPr lvl="1"/>
            <a:r>
              <a:rPr lang="en-US" dirty="0"/>
              <a:t>Detailed in the following sides</a:t>
            </a:r>
          </a:p>
          <a:p>
            <a:r>
              <a:rPr lang="en-US" dirty="0"/>
              <a:t>Including the 2 extra </a:t>
            </a:r>
            <a:r>
              <a:rPr lang="en-US" dirty="0" err="1"/>
              <a:t>talib</a:t>
            </a:r>
            <a:r>
              <a:rPr lang="en-US" dirty="0"/>
              <a:t> RSI indicators</a:t>
            </a:r>
          </a:p>
          <a:p>
            <a:pPr lvl="1"/>
            <a:r>
              <a:rPr lang="en-US" dirty="0"/>
              <a:t>RSI_20_ta</a:t>
            </a:r>
          </a:p>
          <a:p>
            <a:pPr lvl="1"/>
            <a:r>
              <a:rPr lang="en-US" dirty="0"/>
              <a:t>RSI_25_ta</a:t>
            </a:r>
          </a:p>
          <a:p>
            <a:r>
              <a:rPr lang="en-US" dirty="0"/>
              <a:t>Those 2 extra indicators are used to compare with </a:t>
            </a:r>
          </a:p>
          <a:p>
            <a:pPr marL="530352" lvl="1" indent="0">
              <a:buNone/>
            </a:pPr>
            <a:r>
              <a:rPr lang="en-US" dirty="0"/>
              <a:t>Timothy RSI indicators</a:t>
            </a:r>
          </a:p>
          <a:p>
            <a:endParaRPr lang="en-US" dirty="0"/>
          </a:p>
        </p:txBody>
      </p:sp>
      <p:pic>
        <p:nvPicPr>
          <p:cNvPr id="5" name="Picture 4">
            <a:extLst>
              <a:ext uri="{FF2B5EF4-FFF2-40B4-BE49-F238E27FC236}">
                <a16:creationId xmlns:a16="http://schemas.microsoft.com/office/drawing/2014/main" id="{9497072E-5E61-944F-A83A-03DFF6F00A1B}"/>
              </a:ext>
            </a:extLst>
          </p:cNvPr>
          <p:cNvPicPr>
            <a:picLocks noChangeAspect="1"/>
          </p:cNvPicPr>
          <p:nvPr/>
        </p:nvPicPr>
        <p:blipFill>
          <a:blip r:embed="rId2"/>
          <a:stretch>
            <a:fillRect/>
          </a:stretch>
        </p:blipFill>
        <p:spPr>
          <a:xfrm>
            <a:off x="7379970" y="2702628"/>
            <a:ext cx="3063186" cy="2523600"/>
          </a:xfrm>
          <a:prstGeom prst="rect">
            <a:avLst/>
          </a:prstGeom>
        </p:spPr>
      </p:pic>
    </p:spTree>
    <p:extLst>
      <p:ext uri="{BB962C8B-B14F-4D97-AF65-F5344CB8AC3E}">
        <p14:creationId xmlns:p14="http://schemas.microsoft.com/office/powerpoint/2010/main" val="389587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1913-E4CB-544A-BAAA-4353FA0C5C1F}"/>
              </a:ext>
            </a:extLst>
          </p:cNvPr>
          <p:cNvSpPr>
            <a:spLocks noGrp="1"/>
          </p:cNvSpPr>
          <p:nvPr>
            <p:ph type="title"/>
          </p:nvPr>
        </p:nvSpPr>
        <p:spPr/>
        <p:txBody>
          <a:bodyPr/>
          <a:lstStyle/>
          <a:p>
            <a:r>
              <a:rPr lang="en-US" dirty="0"/>
              <a:t>Exponential Smooth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1689B4-7278-534A-AEE1-98140E048BFA}"/>
                  </a:ext>
                </a:extLst>
              </p:cNvPr>
              <p:cNvSpPr>
                <a:spLocks noGrp="1"/>
              </p:cNvSpPr>
              <p:nvPr>
                <p:ph idx="1"/>
              </p:nvPr>
            </p:nvSpPr>
            <p:spPr/>
            <p:txBody>
              <a:bodyPr/>
              <a:lstStyle/>
              <a:p>
                <a:r>
                  <a:rPr lang="en-US" dirty="0"/>
                  <a:t>Function: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b>
                    </m:sSub>
                  </m:oMath>
                </a14:m>
                <a:endParaRPr lang="en-US" b="0" dirty="0"/>
              </a:p>
              <a:p>
                <a:r>
                  <a:rPr lang="en-US" dirty="0"/>
                  <a:t>Where </a:t>
                </a:r>
              </a:p>
              <a:p>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𝑘</m:t>
                        </m:r>
                        <m:r>
                          <a:rPr lang="en-US" b="0" i="1" smtClean="0">
                            <a:latin typeface="Cambria Math" panose="02040503050406030204" pitchFamily="18" charset="0"/>
                          </a:rPr>
                          <m:t>+1</m:t>
                        </m:r>
                      </m:den>
                    </m:f>
                  </m:oMath>
                </a14:m>
                <a:r>
                  <a:rPr lang="en-US" b="0" dirty="0"/>
                  <a:t> </a:t>
                </a:r>
                <a:endParaRPr lang="en-US" dirty="0"/>
              </a:p>
              <a:p>
                <a:r>
                  <a:rPr lang="en-US" b="0" dirty="0"/>
                  <a:t>And k is lookback window</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7D1689B4-7278-534A-AEE1-98140E048BFA}"/>
                  </a:ext>
                </a:extLst>
              </p:cNvPr>
              <p:cNvSpPr>
                <a:spLocks noGrp="1" noRot="1" noChangeAspect="1" noMove="1" noResize="1" noEditPoints="1" noAdjustHandles="1" noChangeArrowheads="1" noChangeShapeType="1" noTextEdit="1"/>
              </p:cNvSpPr>
              <p:nvPr>
                <p:ph idx="1"/>
              </p:nvPr>
            </p:nvSpPr>
            <p:spPr>
              <a:blipFill>
                <a:blip r:embed="rId2"/>
                <a:stretch>
                  <a:fillRect l="-661" t="-1418"/>
                </a:stretch>
              </a:blipFill>
            </p:spPr>
            <p:txBody>
              <a:bodyPr/>
              <a:lstStyle/>
              <a:p>
                <a:r>
                  <a:rPr lang="en-US">
                    <a:noFill/>
                  </a:rPr>
                  <a:t> </a:t>
                </a:r>
              </a:p>
            </p:txBody>
          </p:sp>
        </mc:Fallback>
      </mc:AlternateContent>
    </p:spTree>
    <p:extLst>
      <p:ext uri="{BB962C8B-B14F-4D97-AF65-F5344CB8AC3E}">
        <p14:creationId xmlns:p14="http://schemas.microsoft.com/office/powerpoint/2010/main" val="204298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8233-B6A6-404D-AB55-F70D5D390CA0}"/>
              </a:ext>
            </a:extLst>
          </p:cNvPr>
          <p:cNvSpPr>
            <a:spLocks noGrp="1"/>
          </p:cNvSpPr>
          <p:nvPr>
            <p:ph type="title"/>
          </p:nvPr>
        </p:nvSpPr>
        <p:spPr/>
        <p:txBody>
          <a:bodyPr/>
          <a:lstStyle/>
          <a:p>
            <a:r>
              <a:rPr lang="en-US" dirty="0"/>
              <a:t>RSI</a:t>
            </a:r>
          </a:p>
        </p:txBody>
      </p:sp>
      <p:sp>
        <p:nvSpPr>
          <p:cNvPr id="3" name="Content Placeholder 2">
            <a:extLst>
              <a:ext uri="{FF2B5EF4-FFF2-40B4-BE49-F238E27FC236}">
                <a16:creationId xmlns:a16="http://schemas.microsoft.com/office/drawing/2014/main" id="{48A7A9A2-D257-5141-ABE0-4D12B46C5E5A}"/>
              </a:ext>
            </a:extLst>
          </p:cNvPr>
          <p:cNvSpPr>
            <a:spLocks noGrp="1"/>
          </p:cNvSpPr>
          <p:nvPr>
            <p:ph idx="1"/>
          </p:nvPr>
        </p:nvSpPr>
        <p:spPr/>
        <p:txBody>
          <a:bodyPr>
            <a:normAutofit fontScale="92500" lnSpcReduction="10000"/>
          </a:bodyPr>
          <a:lstStyle/>
          <a:p>
            <a:r>
              <a:rPr lang="en-US" dirty="0"/>
              <a:t>Relative Strength Indicator is used to compare average magnitude of recent close-to-close price increases versus decreases. It uses two series, </a:t>
            </a:r>
            <a:r>
              <a:rPr lang="en-US" dirty="0" err="1"/>
              <a:t>upsum</a:t>
            </a:r>
            <a:r>
              <a:rPr lang="en-US" dirty="0"/>
              <a:t> and </a:t>
            </a:r>
            <a:r>
              <a:rPr lang="en-US" dirty="0" err="1"/>
              <a:t>dnsum</a:t>
            </a:r>
            <a:r>
              <a:rPr lang="en-US" dirty="0"/>
              <a:t> to store prices increase and price decrease.</a:t>
            </a:r>
          </a:p>
          <a:p>
            <a:r>
              <a:rPr lang="en-US" dirty="0"/>
              <a:t>With a lookback windows n, the algo examines the nth bar starting at the first bar in market history.</a:t>
            </a:r>
          </a:p>
          <a:p>
            <a:r>
              <a:rPr lang="en-US" dirty="0"/>
              <a:t>The program sums all upward moves but dividing by the total number of moves, and the downward moves are similarly averaged.</a:t>
            </a:r>
          </a:p>
          <a:p>
            <a:r>
              <a:rPr lang="en-US" dirty="0"/>
              <a:t>RSI = 100 * </a:t>
            </a:r>
            <a:r>
              <a:rPr lang="en-US" dirty="0" err="1"/>
              <a:t>Upsum</a:t>
            </a:r>
            <a:r>
              <a:rPr lang="en-US" dirty="0"/>
              <a:t>/(</a:t>
            </a:r>
            <a:r>
              <a:rPr lang="en-US" dirty="0" err="1"/>
              <a:t>Upsum</a:t>
            </a:r>
            <a:r>
              <a:rPr lang="en-US" dirty="0"/>
              <a:t> + </a:t>
            </a:r>
            <a:r>
              <a:rPr lang="en-US" dirty="0" err="1"/>
              <a:t>Dnsum</a:t>
            </a:r>
            <a:r>
              <a:rPr lang="en-US" dirty="0"/>
              <a:t>)</a:t>
            </a:r>
          </a:p>
          <a:p>
            <a:r>
              <a:rPr lang="en-US" dirty="0"/>
              <a:t>Instead of a traditional ordinary MA for smoothing, Timothy uses an exponential smoothing </a:t>
            </a:r>
          </a:p>
          <a:p>
            <a:r>
              <a:rPr lang="en-US" dirty="0"/>
              <a:t>Input parameter: lookback window.</a:t>
            </a:r>
          </a:p>
        </p:txBody>
      </p:sp>
    </p:spTree>
    <p:extLst>
      <p:ext uri="{BB962C8B-B14F-4D97-AF65-F5344CB8AC3E}">
        <p14:creationId xmlns:p14="http://schemas.microsoft.com/office/powerpoint/2010/main" val="248628191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4033</TotalTime>
  <Words>4745</Words>
  <Application>Microsoft Macintosh PowerPoint</Application>
  <PresentationFormat>Widescreen</PresentationFormat>
  <Paragraphs>292</Paragraphs>
  <Slides>55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Calibri</vt:lpstr>
      <vt:lpstr>Cambria Math</vt:lpstr>
      <vt:lpstr>Franklin Gothic Book</vt:lpstr>
      <vt:lpstr>Crop</vt:lpstr>
      <vt:lpstr>APS1052  FINAL PROJECT</vt:lpstr>
      <vt:lpstr>Introduction</vt:lpstr>
      <vt:lpstr>Data and  Indicators</vt:lpstr>
      <vt:lpstr>Setup</vt:lpstr>
      <vt:lpstr>Data Used</vt:lpstr>
      <vt:lpstr>Data Used</vt:lpstr>
      <vt:lpstr>Indicators</vt:lpstr>
      <vt:lpstr>Exponential Smooth</vt:lpstr>
      <vt:lpstr>RSI</vt:lpstr>
      <vt:lpstr>DT_RSI</vt:lpstr>
      <vt:lpstr>STO</vt:lpstr>
      <vt:lpstr>MADIFF</vt:lpstr>
      <vt:lpstr>MACD</vt:lpstr>
      <vt:lpstr>LINTRND</vt:lpstr>
      <vt:lpstr>PR_INT</vt:lpstr>
      <vt:lpstr>CMMA</vt:lpstr>
      <vt:lpstr>ENT</vt:lpstr>
      <vt:lpstr>FTI</vt:lpstr>
      <vt:lpstr>Model and Evaluation</vt:lpstr>
      <vt:lpstr>Model and Evaluation</vt:lpstr>
      <vt:lpstr>Models</vt:lpstr>
      <vt:lpstr>Model Runtime and Scripts </vt:lpstr>
      <vt:lpstr>Tuning Part</vt:lpstr>
      <vt:lpstr>Model results</vt:lpstr>
      <vt:lpstr>Metrics Evaluation</vt:lpstr>
      <vt:lpstr>VS Baseline Model</vt:lpstr>
      <vt:lpstr>Comparison Between  Model Category</vt:lpstr>
      <vt:lpstr>Comparison between Indicators</vt:lpstr>
      <vt:lpstr>Timothy VS Talib regarding RSI</vt:lpstr>
      <vt:lpstr>Timothy VS Talib</vt:lpstr>
      <vt:lpstr>Entropy for Timothy VS Talib RSI</vt:lpstr>
      <vt:lpstr>CAGR Analysis</vt:lpstr>
      <vt:lpstr>VS baseline model</vt:lpstr>
      <vt:lpstr>Comparison between indicators</vt:lpstr>
      <vt:lpstr>Model  Explanation</vt:lpstr>
      <vt:lpstr>Model Explanation</vt:lpstr>
      <vt:lpstr>Stock Selection</vt:lpstr>
      <vt:lpstr>TLT Ridge Regression</vt:lpstr>
      <vt:lpstr>RUT RF Regression</vt:lpstr>
      <vt:lpstr>TSLA GB Regression</vt:lpstr>
      <vt:lpstr>ENTROpy</vt:lpstr>
      <vt:lpstr>Entropy Analysis</vt:lpstr>
      <vt:lpstr>Permutation Entropy</vt:lpstr>
      <vt:lpstr>Timothy Master’s Entropy</vt:lpstr>
      <vt:lpstr>Structural Entropy</vt:lpstr>
      <vt:lpstr>Entropy Result</vt:lpstr>
      <vt:lpstr>Entropy Analysis</vt:lpstr>
      <vt:lpstr>Entropy Limitation</vt:lpstr>
      <vt:lpstr>Future Work</vt:lpstr>
      <vt:lpstr>Future Work</vt:lpstr>
      <vt:lpstr>Future Work  Data and Indicators</vt:lpstr>
      <vt:lpstr>Future Work  Preprocessing and Modelling</vt:lpstr>
      <vt:lpstr>Future Work Post-processing</vt:lpstr>
      <vt:lpstr>Reference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APS1052  FINAL PROJECT</dc:title>
  <dc:creator>Yunkun Yang</dc:creator>
  <cp:lastModifiedBy>Yunkun Yang</cp:lastModifiedBy>
  <cp:revision>1066</cp:revision>
  <dcterms:created xsi:type="dcterms:W3CDTF">2022-12-18T03:55:40Z</dcterms:created>
  <dcterms:modified xsi:type="dcterms:W3CDTF">2022-12-21T00:19:02Z</dcterms:modified>
</cp:coreProperties>
</file>